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1" r:id="rId2"/>
    <p:sldId id="274" r:id="rId3"/>
    <p:sldId id="276" r:id="rId4"/>
    <p:sldId id="315" r:id="rId5"/>
    <p:sldId id="300" r:id="rId6"/>
    <p:sldId id="279" r:id="rId7"/>
    <p:sldId id="280" r:id="rId8"/>
    <p:sldId id="273" r:id="rId9"/>
    <p:sldId id="272" r:id="rId10"/>
    <p:sldId id="271" r:id="rId11"/>
    <p:sldId id="322" r:id="rId12"/>
    <p:sldId id="321" r:id="rId13"/>
    <p:sldId id="304" r:id="rId14"/>
    <p:sldId id="320" r:id="rId15"/>
    <p:sldId id="319" r:id="rId16"/>
    <p:sldId id="318" r:id="rId17"/>
    <p:sldId id="312" r:id="rId18"/>
    <p:sldId id="313" r:id="rId19"/>
    <p:sldId id="325" r:id="rId20"/>
    <p:sldId id="289" r:id="rId21"/>
    <p:sldId id="288" r:id="rId22"/>
    <p:sldId id="324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6DE"/>
    <a:srgbClr val="ED7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798" autoAdjust="0"/>
  </p:normalViewPr>
  <p:slideViewPr>
    <p:cSldViewPr snapToGrid="0">
      <p:cViewPr varScale="1">
        <p:scale>
          <a:sx n="75" d="100"/>
          <a:sy n="75" d="100"/>
        </p:scale>
        <p:origin x="140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DABE0-28EB-4628-9F42-1A6B4260FE2C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F8EBD-D2E6-497E-951E-31BAD0A5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1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814E-F360-46E1-B24C-55A2C517E0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3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0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3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7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3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2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17323-33FC-4B43-9717-0F6AC7EB155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8F61E-CF0F-4A9B-83F9-5D5F8AD14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2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773" y="515974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0973" y="2309155"/>
            <a:ext cx="8902052" cy="20108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3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7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DẠY HỌC </a:t>
            </a:r>
            <a:r>
              <a:rPr lang="en-US" sz="27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en-US" sz="27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NXBGDVN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7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CHƯƠNG TRÌNH GIÁO DỤC PHỔ THÔNG 2018</a:t>
            </a:r>
          </a:p>
          <a:p>
            <a:pPr algn="ctr"/>
            <a:endParaRPr lang="en-US" sz="900" b="1" cap="none" spc="0" dirty="0" smtClean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0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37/2021/TT-BGDĐT </a:t>
            </a:r>
            <a:r>
              <a:rPr lang="en-US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0"/>
            <a:ext cx="9144000" cy="68500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ent Arrow 10"/>
          <p:cNvSpPr/>
          <p:nvPr/>
        </p:nvSpPr>
        <p:spPr bwMode="auto">
          <a:xfrm>
            <a:off x="4568337" y="2672884"/>
            <a:ext cx="278314" cy="2514913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ent Arrow 10"/>
          <p:cNvSpPr/>
          <p:nvPr/>
        </p:nvSpPr>
        <p:spPr bwMode="auto">
          <a:xfrm>
            <a:off x="4647729" y="3079284"/>
            <a:ext cx="255738" cy="2108513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ent Arrow 10"/>
          <p:cNvSpPr/>
          <p:nvPr/>
        </p:nvSpPr>
        <p:spPr bwMode="auto">
          <a:xfrm>
            <a:off x="4707692" y="3451819"/>
            <a:ext cx="244681" cy="1735978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ent Arrow 10"/>
          <p:cNvSpPr/>
          <p:nvPr/>
        </p:nvSpPr>
        <p:spPr bwMode="auto">
          <a:xfrm>
            <a:off x="4789129" y="3832419"/>
            <a:ext cx="264435" cy="1355377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ent Arrow 10"/>
          <p:cNvSpPr/>
          <p:nvPr/>
        </p:nvSpPr>
        <p:spPr bwMode="auto">
          <a:xfrm>
            <a:off x="4894344" y="4204810"/>
            <a:ext cx="284110" cy="982985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ent Arrow 10"/>
          <p:cNvSpPr/>
          <p:nvPr/>
        </p:nvSpPr>
        <p:spPr bwMode="auto">
          <a:xfrm>
            <a:off x="4956592" y="4611215"/>
            <a:ext cx="303435" cy="576580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ent Arrow 10"/>
          <p:cNvSpPr/>
          <p:nvPr/>
        </p:nvSpPr>
        <p:spPr bwMode="auto">
          <a:xfrm flipH="1">
            <a:off x="4131700" y="2689817"/>
            <a:ext cx="274491" cy="2497980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ent Arrow 10"/>
          <p:cNvSpPr/>
          <p:nvPr/>
        </p:nvSpPr>
        <p:spPr bwMode="auto">
          <a:xfrm flipH="1">
            <a:off x="4060728" y="3062349"/>
            <a:ext cx="251778" cy="2125448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ent Arrow 10"/>
          <p:cNvSpPr/>
          <p:nvPr/>
        </p:nvSpPr>
        <p:spPr bwMode="auto">
          <a:xfrm flipH="1">
            <a:off x="3980879" y="3451820"/>
            <a:ext cx="250490" cy="1735977"/>
          </a:xfrm>
          <a:prstGeom prst="bentArrow">
            <a:avLst>
              <a:gd name="adj1" fmla="val 40649"/>
              <a:gd name="adj2" fmla="val 30171"/>
              <a:gd name="adj3" fmla="val 22792"/>
              <a:gd name="adj4" fmla="val 4563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nt Arrow 10"/>
          <p:cNvSpPr/>
          <p:nvPr/>
        </p:nvSpPr>
        <p:spPr bwMode="auto">
          <a:xfrm flipH="1">
            <a:off x="3911736" y="3841289"/>
            <a:ext cx="232561" cy="1346508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ent Arrow 10"/>
          <p:cNvSpPr/>
          <p:nvPr/>
        </p:nvSpPr>
        <p:spPr bwMode="auto">
          <a:xfrm flipH="1">
            <a:off x="3795461" y="4230758"/>
            <a:ext cx="275509" cy="961913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ent Arrow 10"/>
          <p:cNvSpPr/>
          <p:nvPr/>
        </p:nvSpPr>
        <p:spPr bwMode="auto">
          <a:xfrm flipH="1">
            <a:off x="3681201" y="4637164"/>
            <a:ext cx="276838" cy="555508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97470" y="67842"/>
            <a:ext cx="837544" cy="617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341" y="93417"/>
            <a:ext cx="875525" cy="61829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34753" y="1652964"/>
            <a:ext cx="216297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b="1" cap="none" spc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b="1" dirty="0">
              <a:ln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91" y="2637596"/>
            <a:ext cx="1431171" cy="198463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1964671" y="3943688"/>
            <a:ext cx="167054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Tạp</a:t>
            </a:r>
            <a:r>
              <a:rPr lang="en-US" b="1" dirty="0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dề</a:t>
            </a:r>
            <a:r>
              <a:rPr lang="en-US" b="1" dirty="0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 (35 </a:t>
            </a:r>
            <a:r>
              <a:rPr lang="en-US" b="1" dirty="0" err="1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cái</a:t>
            </a:r>
            <a:r>
              <a:rPr lang="en-US" b="1" dirty="0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)</a:t>
            </a:r>
            <a:endParaRPr lang="en-US" b="1" cap="none" spc="0" dirty="0" smtClean="0">
              <a:ln/>
              <a:solidFill>
                <a:schemeClr val="accent2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9942" y="3574093"/>
            <a:ext cx="1836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Bút</a:t>
            </a:r>
            <a:r>
              <a:rPr lang="en-US" b="1" dirty="0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lông</a:t>
            </a:r>
            <a:r>
              <a:rPr lang="en-US" b="1" dirty="0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(35 </a:t>
            </a:r>
            <a:r>
              <a:rPr lang="en-US" b="1" dirty="0" err="1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bộ</a:t>
            </a:r>
            <a:r>
              <a:rPr lang="en-US" b="1" dirty="0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ln/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0668" y="3229958"/>
            <a:ext cx="1960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Màu</a:t>
            </a:r>
            <a:r>
              <a:rPr lang="en-US" b="1" dirty="0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 goat (12 </a:t>
            </a:r>
            <a:r>
              <a:rPr lang="en-US" b="1" dirty="0" err="1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bộ</a:t>
            </a:r>
            <a:r>
              <a:rPr lang="en-US" b="1" dirty="0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ln/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98948" y="2474295"/>
            <a:ext cx="2478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Xô</a:t>
            </a:r>
            <a:r>
              <a:rPr lang="en-US" b="1" dirty="0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đựng</a:t>
            </a:r>
            <a:r>
              <a:rPr lang="en-US" b="1" dirty="0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 (35 </a:t>
            </a:r>
            <a:r>
              <a:rPr lang="en-US" b="1" dirty="0" err="1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cái</a:t>
            </a:r>
            <a:r>
              <a:rPr lang="en-US" b="1" dirty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55072" y="2857235"/>
            <a:ext cx="2164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Bục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đặt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(4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cái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ln/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22161" y="2194701"/>
            <a:ext cx="426026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cap="none" spc="0" dirty="0" err="1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Thiết</a:t>
            </a:r>
            <a:r>
              <a:rPr lang="en-US" b="1" cap="none" spc="0" dirty="0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b="1" cap="none" spc="0" dirty="0" err="1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bị</a:t>
            </a:r>
            <a:r>
              <a:rPr lang="en-US" b="1" cap="none" spc="0" dirty="0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b="1" cap="none" spc="0" dirty="0" err="1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âm</a:t>
            </a:r>
            <a:r>
              <a:rPr lang="en-US" b="1" cap="none" spc="0" dirty="0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b="1" cap="none" spc="0" dirty="0" err="1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thanh</a:t>
            </a:r>
            <a:r>
              <a:rPr lang="en-US" b="1" cap="none" spc="0" dirty="0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b="1" cap="none" spc="0" dirty="0" err="1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đa</a:t>
            </a:r>
            <a:r>
              <a:rPr lang="en-US" b="1" cap="none" spc="0" dirty="0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b="1" cap="none" spc="0" dirty="0" err="1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năng</a:t>
            </a:r>
            <a:r>
              <a:rPr lang="en-US" b="1" cap="none" spc="0" dirty="0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di </a:t>
            </a:r>
            <a:r>
              <a:rPr lang="en-US" b="1" cap="none" spc="0" dirty="0" err="1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động</a:t>
            </a:r>
            <a:r>
              <a:rPr lang="en-US" b="1" cap="none" spc="0" dirty="0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 (1 </a:t>
            </a:r>
            <a:r>
              <a:rPr lang="en-US" b="1" cap="none" spc="0" dirty="0" err="1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bộ</a:t>
            </a:r>
            <a:r>
              <a:rPr lang="en-US" b="1" cap="none" spc="0" dirty="0" smtClean="0">
                <a:ln/>
                <a:solidFill>
                  <a:srgbClr val="0070C0"/>
                </a:solidFill>
                <a:effectLst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30318" y="2147874"/>
            <a:ext cx="298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khối</a:t>
            </a:r>
            <a:r>
              <a:rPr lang="en-US" b="1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cơ</a:t>
            </a:r>
            <a:r>
              <a:rPr lang="en-US" b="1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(1 </a:t>
            </a:r>
            <a:r>
              <a:rPr lang="en-US" b="1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bộ</a:t>
            </a:r>
            <a:r>
              <a:rPr lang="en-US" b="1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ln/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17382" y="2494431"/>
            <a:ext cx="4271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Bộ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cụ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hành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nặn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(35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bộ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ln/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9386" y="2878100"/>
            <a:ext cx="2661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Bảng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cá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(35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cái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ln/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69687" y="3226924"/>
            <a:ext cx="246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Bảng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pha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màu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(35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cái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ln/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11361" y="3602691"/>
            <a:ext cx="2363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Giá</a:t>
            </a:r>
            <a:r>
              <a:rPr lang="en-US" b="1" dirty="0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3 </a:t>
            </a:r>
            <a:r>
              <a:rPr lang="en-US" b="1" dirty="0" err="1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(35 </a:t>
            </a:r>
            <a:r>
              <a:rPr lang="en-US" b="1" dirty="0" err="1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cái</a:t>
            </a:r>
            <a:r>
              <a:rPr lang="en-US" b="1" dirty="0" smtClean="0">
                <a:ln/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ln/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9965" y="3993698"/>
            <a:ext cx="179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nặn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(6 </a:t>
            </a:r>
            <a:r>
              <a:rPr lang="en-US" b="1" dirty="0" err="1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hộp</a:t>
            </a:r>
            <a:r>
              <a:rPr lang="en-US" b="1" dirty="0" smtClean="0">
                <a:ln/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ln/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07749" y="4368330"/>
            <a:ext cx="151649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Tủ</a:t>
            </a:r>
            <a:r>
              <a:rPr lang="en-US" b="1" dirty="0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giá</a:t>
            </a:r>
            <a:r>
              <a:rPr lang="en-US" b="1" dirty="0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 (3 </a:t>
            </a:r>
            <a:r>
              <a:rPr lang="en-US" b="1" dirty="0" err="1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cái</a:t>
            </a:r>
            <a:r>
              <a:rPr lang="en-US" b="1" dirty="0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)</a:t>
            </a:r>
            <a:endParaRPr lang="en-US" b="1" cap="none" spc="0" dirty="0" smtClean="0">
              <a:ln/>
              <a:solidFill>
                <a:srgbClr val="7030A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35" name="Bent Arrow 10"/>
          <p:cNvSpPr/>
          <p:nvPr/>
        </p:nvSpPr>
        <p:spPr bwMode="auto">
          <a:xfrm>
            <a:off x="4474974" y="2283412"/>
            <a:ext cx="255738" cy="2904384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Bent Arrow 10"/>
          <p:cNvSpPr/>
          <p:nvPr/>
        </p:nvSpPr>
        <p:spPr bwMode="auto">
          <a:xfrm flipH="1">
            <a:off x="4209427" y="2283412"/>
            <a:ext cx="256456" cy="2904384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9734" y="4353109"/>
            <a:ext cx="196862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Kẹp</a:t>
            </a:r>
            <a:r>
              <a:rPr lang="en-US" b="1" dirty="0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giấy</a:t>
            </a:r>
            <a:r>
              <a:rPr lang="en-US" b="1" dirty="0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 (12 </a:t>
            </a:r>
            <a:r>
              <a:rPr lang="en-US" b="1" dirty="0" err="1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hộp</a:t>
            </a:r>
            <a:r>
              <a:rPr lang="en-US" b="1" dirty="0" smtClean="0">
                <a:ln/>
                <a:solidFill>
                  <a:srgbClr val="7030A0"/>
                </a:solidFill>
                <a:cs typeface="Times New Roman" panose="02020603050405020304" pitchFamily="18" charset="0"/>
              </a:rPr>
              <a:t>)</a:t>
            </a:r>
            <a:endParaRPr lang="en-US" b="1" cap="none" spc="0" dirty="0" smtClean="0">
              <a:ln/>
              <a:solidFill>
                <a:srgbClr val="7030A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38" name="Bent Arrow 10"/>
          <p:cNvSpPr/>
          <p:nvPr/>
        </p:nvSpPr>
        <p:spPr bwMode="auto">
          <a:xfrm>
            <a:off x="5053564" y="4957002"/>
            <a:ext cx="441548" cy="239098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Bent Arrow 10"/>
          <p:cNvSpPr/>
          <p:nvPr/>
        </p:nvSpPr>
        <p:spPr bwMode="auto">
          <a:xfrm flipH="1">
            <a:off x="3429771" y="4957002"/>
            <a:ext cx="423827" cy="239098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76881" y="4715897"/>
            <a:ext cx="2530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bàn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 (1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bộ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)</a:t>
            </a:r>
            <a:endParaRPr lang="en-US" b="1" dirty="0">
              <a:ln/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96729" y="4729125"/>
            <a:ext cx="2465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chiếu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(1 </a:t>
            </a:r>
            <a:r>
              <a:rPr lang="en-US" b="1" dirty="0" err="1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bộ</a:t>
            </a:r>
            <a:r>
              <a:rPr lang="en-US" b="1" dirty="0" smtClean="0">
                <a:ln/>
                <a:solidFill>
                  <a:srgbClr val="00B050"/>
                </a:solidFill>
                <a:cs typeface="Times New Roman" panose="02020603050405020304" pitchFamily="18" charset="0"/>
              </a:rPr>
              <a:t> )</a:t>
            </a:r>
            <a:endParaRPr lang="en-US" b="1" dirty="0">
              <a:ln/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gray">
          <a:xfrm>
            <a:off x="243909" y="1658306"/>
            <a:ext cx="372988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kern="0" spc="-60" smtClean="0">
                <a:latin typeface="+mn-lt"/>
                <a:cs typeface="Times New Roman" panose="02020603050405020304" pitchFamily="18" charset="0"/>
                <a:sym typeface="Arial"/>
                <a:rtl val="0"/>
              </a:rPr>
              <a:t>THIẾT BỊ DÙNG CHUNG</a:t>
            </a:r>
          </a:p>
        </p:txBody>
      </p:sp>
      <p:sp>
        <p:nvSpPr>
          <p:cNvPr id="43" name="AutoShape 48"/>
          <p:cNvSpPr>
            <a:spLocks noChangeArrowheads="1"/>
          </p:cNvSpPr>
          <p:nvPr/>
        </p:nvSpPr>
        <p:spPr bwMode="gray">
          <a:xfrm>
            <a:off x="2427432" y="859486"/>
            <a:ext cx="4281809" cy="639242"/>
          </a:xfrm>
          <a:prstGeom prst="roundRect">
            <a:avLst>
              <a:gd name="adj" fmla="val 50000"/>
            </a:avLst>
          </a:prstGeom>
          <a:solidFill>
            <a:srgbClr val="FF995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b="1">
                <a:solidFill>
                  <a:srgbClr val="002060"/>
                </a:solidFill>
                <a:latin typeface="Arial" panose="020B0604020202020204" pitchFamily="34" charset="0"/>
                <a:rtl val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rtl val="0"/>
              </a:rPr>
              <a:t> 5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rtl val="0"/>
              </a:rPr>
              <a:t>. MÔN NGHỆ THUẬT</a:t>
            </a: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gray">
          <a:xfrm>
            <a:off x="345158" y="5212440"/>
            <a:ext cx="2318889" cy="3826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 kern="0" spc="-60" smtClean="0">
                <a:latin typeface="+mn-lt"/>
                <a:cs typeface="Times New Roman" panose="02020603050405020304" pitchFamily="18" charset="0"/>
                <a:sym typeface="Arial"/>
                <a:rtl val="0"/>
              </a:rPr>
              <a:t>TRANH ẢNH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63600" y="5658357"/>
            <a:ext cx="747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</a:t>
            </a:r>
            <a:r>
              <a:rPr lang="en-US" altLang="ko-KR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ranh</a:t>
            </a:r>
            <a:r>
              <a:rPr lang="en-US" altLang="ko-KR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altLang="ko-KR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b="1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màu</a:t>
            </a:r>
            <a:r>
              <a:rPr lang="en-US" altLang="ko-KR" b="1" smtClean="0">
                <a:solidFill>
                  <a:srgbClr val="002060"/>
                </a:solidFill>
                <a:cs typeface="Times New Roman" panose="02020603050405020304" pitchFamily="18" charset="0"/>
              </a:rPr>
              <a:t> sắc; Bảng </a:t>
            </a:r>
            <a:r>
              <a:rPr lang="en-US" altLang="ko-KR" b="1">
                <a:solidFill>
                  <a:srgbClr val="002060"/>
                </a:solidFill>
                <a:cs typeface="Times New Roman" panose="02020603050405020304" pitchFamily="18" charset="0"/>
              </a:rPr>
              <a:t>yếu tố nguyên lí tạo </a:t>
            </a:r>
            <a:r>
              <a:rPr lang="en-US" altLang="ko-KR" b="1" smtClean="0">
                <a:solidFill>
                  <a:srgbClr val="002060"/>
                </a:solidFill>
                <a:cs typeface="Times New Roman" panose="02020603050405020304" pitchFamily="18" charset="0"/>
              </a:rPr>
              <a:t>hình; Hoa </a:t>
            </a:r>
            <a:r>
              <a:rPr lang="en-US" altLang="ko-KR" b="1">
                <a:solidFill>
                  <a:srgbClr val="002060"/>
                </a:solidFill>
                <a:cs typeface="Times New Roman" panose="02020603050405020304" pitchFamily="18" charset="0"/>
              </a:rPr>
              <a:t>văn họa tiết dân </a:t>
            </a:r>
            <a:r>
              <a:rPr lang="en-US" altLang="ko-KR" b="1" smtClean="0">
                <a:solidFill>
                  <a:srgbClr val="002060"/>
                </a:solidFill>
                <a:cs typeface="Times New Roman" panose="02020603050405020304" pitchFamily="18" charset="0"/>
              </a:rPr>
              <a:t>tộc</a:t>
            </a:r>
            <a:endParaRPr lang="ko-KR" altLang="en-US" b="1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" y="7982"/>
            <a:ext cx="9144000" cy="68500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179" y="81133"/>
            <a:ext cx="860640" cy="659354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819" y="81133"/>
            <a:ext cx="1391784" cy="62796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cxnSp>
        <p:nvCxnSpPr>
          <p:cNvPr id="11" name="Straight Connector 10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2"/>
          <p:cNvSpPr>
            <a:spLocks/>
          </p:cNvSpPr>
          <p:nvPr/>
        </p:nvSpPr>
        <p:spPr bwMode="auto">
          <a:xfrm>
            <a:off x="3062110" y="3671812"/>
            <a:ext cx="2778838" cy="628295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schemeClr val="lt1"/>
              </a:solidFill>
              <a:sym typeface="Arial"/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5658483" y="3661962"/>
            <a:ext cx="2735977" cy="590887"/>
          </a:xfrm>
          <a:custGeom>
            <a:avLst/>
            <a:gdLst/>
            <a:ahLst/>
            <a:cxnLst>
              <a:cxn ang="0">
                <a:pos x="70" y="123"/>
              </a:cxn>
              <a:cxn ang="0">
                <a:pos x="7" y="27"/>
              </a:cxn>
              <a:cxn ang="0">
                <a:pos x="22" y="0"/>
              </a:cxn>
              <a:cxn ang="0">
                <a:pos x="376" y="0"/>
              </a:cxn>
              <a:cxn ang="0">
                <a:pos x="391" y="8"/>
              </a:cxn>
              <a:cxn ang="0">
                <a:pos x="453" y="104"/>
              </a:cxn>
              <a:cxn ang="0">
                <a:pos x="439" y="131"/>
              </a:cxn>
              <a:cxn ang="0">
                <a:pos x="85" y="131"/>
              </a:cxn>
              <a:cxn ang="0">
                <a:pos x="70" y="123"/>
              </a:cxn>
            </a:cxnLst>
            <a:rect l="0" t="0" r="r" b="b"/>
            <a:pathLst>
              <a:path w="461" h="131">
                <a:moveTo>
                  <a:pt x="70" y="123"/>
                </a:moveTo>
                <a:cubicBezTo>
                  <a:pt x="7" y="27"/>
                  <a:pt x="7" y="27"/>
                  <a:pt x="7" y="27"/>
                </a:cubicBezTo>
                <a:cubicBezTo>
                  <a:pt x="0" y="16"/>
                  <a:pt x="8" y="0"/>
                  <a:pt x="22" y="0"/>
                </a:cubicBezTo>
                <a:cubicBezTo>
                  <a:pt x="376" y="0"/>
                  <a:pt x="376" y="0"/>
                  <a:pt x="376" y="0"/>
                </a:cubicBezTo>
                <a:cubicBezTo>
                  <a:pt x="382" y="0"/>
                  <a:pt x="387" y="3"/>
                  <a:pt x="391" y="8"/>
                </a:cubicBezTo>
                <a:cubicBezTo>
                  <a:pt x="453" y="104"/>
                  <a:pt x="453" y="104"/>
                  <a:pt x="453" y="104"/>
                </a:cubicBezTo>
                <a:cubicBezTo>
                  <a:pt x="461" y="116"/>
                  <a:pt x="453" y="131"/>
                  <a:pt x="439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79" y="131"/>
                  <a:pt x="73" y="128"/>
                  <a:pt x="70" y="123"/>
                </a:cubicBezTo>
                <a:close/>
              </a:path>
            </a:pathLst>
          </a:custGeom>
          <a:solidFill>
            <a:srgbClr val="AF202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schemeClr val="lt1"/>
              </a:solidFill>
              <a:sym typeface="Arial"/>
            </a:endParaRPr>
          </a:p>
        </p:txBody>
      </p:sp>
      <p:sp>
        <p:nvSpPr>
          <p:cNvPr id="14" name="Oval 47"/>
          <p:cNvSpPr>
            <a:spLocks noChangeArrowheads="1"/>
          </p:cNvSpPr>
          <p:nvPr/>
        </p:nvSpPr>
        <p:spPr bwMode="auto">
          <a:xfrm>
            <a:off x="439832" y="2312626"/>
            <a:ext cx="85645" cy="83933"/>
          </a:xfrm>
          <a:prstGeom prst="ellipse">
            <a:avLst/>
          </a:prstGeom>
          <a:solidFill>
            <a:srgbClr val="FF8533"/>
          </a:solidFill>
          <a:ln w="9525">
            <a:solidFill>
              <a:srgbClr val="FF8533"/>
            </a:solidFill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 sz="216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5" name="Rectangle 84"/>
          <p:cNvSpPr>
            <a:spLocks noChangeArrowheads="1"/>
          </p:cNvSpPr>
          <p:nvPr/>
        </p:nvSpPr>
        <p:spPr bwMode="auto">
          <a:xfrm>
            <a:off x="6024676" y="3823936"/>
            <a:ext cx="2103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smtClean="0">
                <a:solidFill>
                  <a:srgbClr val="EEEEEF"/>
                </a:solidFill>
                <a:latin typeface="Open Sans Light" pitchFamily="34" charset="0"/>
                <a:cs typeface="Arial" pitchFamily="34" charset="0"/>
                <a:sym typeface="Arial"/>
                <a:rtl val="0"/>
              </a:rPr>
              <a:t>Thiết bị </a:t>
            </a:r>
            <a:r>
              <a:rPr lang="en-US" sz="1600" b="1" kern="0" err="1" smtClean="0">
                <a:solidFill>
                  <a:srgbClr val="EEEEEF"/>
                </a:solidFill>
                <a:latin typeface="Open Sans Light" pitchFamily="34" charset="0"/>
                <a:cs typeface="Arial" pitchFamily="34" charset="0"/>
                <a:sym typeface="Arial"/>
                <a:rtl val="0"/>
              </a:rPr>
              <a:t>dùng</a:t>
            </a:r>
            <a:r>
              <a:rPr lang="en-US" sz="1600" b="1" kern="0" smtClean="0">
                <a:solidFill>
                  <a:srgbClr val="EEEEEF"/>
                </a:solidFill>
                <a:latin typeface="Open Sans Light" pitchFamily="34" charset="0"/>
                <a:cs typeface="Arial" pitchFamily="34" charset="0"/>
                <a:sym typeface="Arial"/>
                <a:rtl val="0"/>
              </a:rPr>
              <a:t> </a:t>
            </a:r>
            <a:r>
              <a:rPr lang="en-US" sz="1600" b="1" kern="0" err="1" smtClean="0">
                <a:solidFill>
                  <a:srgbClr val="EEEEEF"/>
                </a:solidFill>
                <a:latin typeface="Open Sans Light" pitchFamily="34" charset="0"/>
                <a:cs typeface="Arial" pitchFamily="34" charset="0"/>
                <a:sym typeface="Arial"/>
                <a:rtl val="0"/>
              </a:rPr>
              <a:t>chung</a:t>
            </a:r>
            <a:endParaRPr lang="en-US" sz="1600" b="1" ker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/>
              <a:rtl val="0"/>
            </a:endParaRPr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auto">
          <a:xfrm>
            <a:off x="3447147" y="3755342"/>
            <a:ext cx="2020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kern="0" err="1">
                <a:solidFill>
                  <a:srgbClr val="EEEEEF"/>
                </a:solidFill>
                <a:latin typeface="Open Sans Light" pitchFamily="34" charset="0"/>
                <a:cs typeface="Arial" pitchFamily="34" charset="0"/>
                <a:sym typeface="Arial"/>
                <a:rtl val="0"/>
              </a:rPr>
              <a:t>Thiết</a:t>
            </a:r>
            <a:r>
              <a:rPr lang="en-US" sz="1600" b="1" kern="0">
                <a:solidFill>
                  <a:srgbClr val="EEEEEF"/>
                </a:solidFill>
                <a:latin typeface="Open Sans Light" pitchFamily="34" charset="0"/>
                <a:cs typeface="Arial" pitchFamily="34" charset="0"/>
                <a:sym typeface="Arial"/>
                <a:rtl val="0"/>
              </a:rPr>
              <a:t> bị theo </a:t>
            </a:r>
            <a:endParaRPr lang="en-US" sz="1600" b="1" kern="0" smtClean="0">
              <a:solidFill>
                <a:srgbClr val="EEEEEF"/>
              </a:solidFill>
              <a:latin typeface="Open Sans Light" pitchFamily="34" charset="0"/>
              <a:cs typeface="Arial" pitchFamily="34" charset="0"/>
              <a:sym typeface="Arial"/>
              <a:rtl val="0"/>
            </a:endParaRPr>
          </a:p>
          <a:p>
            <a:pPr algn="ctr" defTabSz="109728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kern="0" smtClean="0">
                <a:solidFill>
                  <a:srgbClr val="EEEEEF"/>
                </a:solidFill>
                <a:latin typeface="Open Sans Light" pitchFamily="34" charset="0"/>
                <a:cs typeface="Arial" pitchFamily="34" charset="0"/>
                <a:sym typeface="Arial"/>
                <a:rtl val="0"/>
              </a:rPr>
              <a:t>chủ </a:t>
            </a:r>
            <a:r>
              <a:rPr lang="en-US" sz="1600" b="1" kern="0">
                <a:solidFill>
                  <a:srgbClr val="EEEEEF"/>
                </a:solidFill>
                <a:latin typeface="Open Sans Light" pitchFamily="34" charset="0"/>
                <a:cs typeface="Arial" pitchFamily="34" charset="0"/>
                <a:sym typeface="Arial"/>
                <a:rtl val="0"/>
              </a:rPr>
              <a:t>đề tự chọn</a:t>
            </a:r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433217" y="3674211"/>
            <a:ext cx="2850785" cy="625895"/>
          </a:xfrm>
          <a:custGeom>
            <a:avLst/>
            <a:gdLst/>
            <a:ahLst/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l="0" t="0" r="r" b="b"/>
            <a:pathLst>
              <a:path w="467" h="131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rgbClr val="FF853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schemeClr val="lt1"/>
              </a:solidFill>
              <a:sym typeface="Arial"/>
            </a:endParaRPr>
          </a:p>
        </p:txBody>
      </p:sp>
      <p:sp>
        <p:nvSpPr>
          <p:cNvPr id="18" name="Rectangle 83"/>
          <p:cNvSpPr>
            <a:spLocks noChangeArrowheads="1"/>
          </p:cNvSpPr>
          <p:nvPr/>
        </p:nvSpPr>
        <p:spPr bwMode="auto">
          <a:xfrm>
            <a:off x="789115" y="3878974"/>
            <a:ext cx="21191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09728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kern="0" smtClean="0">
                <a:solidFill>
                  <a:srgbClr val="EEEEEF"/>
                </a:solidFill>
                <a:latin typeface="Open Sans Light" pitchFamily="34" charset="0"/>
                <a:cs typeface="Arial" pitchFamily="34" charset="0"/>
                <a:sym typeface="Arial"/>
                <a:rtl val="0"/>
              </a:rPr>
              <a:t>Thiết bị theo chủ đề</a:t>
            </a:r>
            <a:endParaRPr lang="en-US" sz="1600" b="1" kern="0">
              <a:solidFill>
                <a:srgbClr val="EEEEEF"/>
              </a:solidFill>
              <a:latin typeface="Open Sans Light" pitchFamily="34" charset="0"/>
              <a:cs typeface="Arial" pitchFamily="34" charset="0"/>
              <a:sym typeface="Arial"/>
              <a:rtl val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6028" y="2383826"/>
            <a:ext cx="0" cy="1316958"/>
          </a:xfrm>
          <a:prstGeom prst="line">
            <a:avLst/>
          </a:prstGeom>
          <a:noFill/>
          <a:ln w="9525" cap="flat" cmpd="sng" algn="ctr">
            <a:solidFill>
              <a:srgbClr val="FF8533"/>
            </a:solidFill>
            <a:prstDash val="solid"/>
          </a:ln>
          <a:effectLst/>
        </p:spPr>
      </p:cxnSp>
      <p:sp>
        <p:nvSpPr>
          <p:cNvPr id="20" name="Oval 47"/>
          <p:cNvSpPr>
            <a:spLocks noChangeArrowheads="1"/>
          </p:cNvSpPr>
          <p:nvPr/>
        </p:nvSpPr>
        <p:spPr bwMode="auto">
          <a:xfrm>
            <a:off x="3447496" y="5653029"/>
            <a:ext cx="85645" cy="839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endParaRPr lang="en-US" sz="216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6488" y="1997575"/>
            <a:ext cx="3177017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Đồng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hồ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bấm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giây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,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còi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,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thước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dây,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bơm</a:t>
            </a:r>
            <a:endParaRPr lang="en-US" sz="1600" b="1" kern="0" smtClean="0">
              <a:solidFill>
                <a:srgbClr val="963334"/>
              </a:solidFill>
              <a:latin typeface="Arial"/>
              <a:cs typeface="Arial"/>
              <a:sym typeface="Arial"/>
              <a:rtl val="0"/>
            </a:endParaRPr>
          </a:p>
          <a:p>
            <a:pPr marL="285750" indent="-285750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Dây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nhảy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cá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nhân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,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dây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nhảy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tập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thể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</a:t>
            </a:r>
          </a:p>
          <a:p>
            <a:pPr marL="285750" indent="-285750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Biển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lật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số, cờ lệnh thể thao</a:t>
            </a:r>
          </a:p>
          <a:p>
            <a:pPr marL="285750" indent="-285750" algn="just">
              <a:lnSpc>
                <a:spcPts val="16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Nấm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thể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thao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,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dây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kern="0" err="1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kéo</a:t>
            </a:r>
            <a:r>
              <a:rPr lang="en-US" sz="1600" b="1" kern="0" smtClean="0">
                <a:solidFill>
                  <a:srgbClr val="963334"/>
                </a:solidFill>
                <a:latin typeface="Arial"/>
                <a:cs typeface="Arial"/>
                <a:sym typeface="Arial"/>
                <a:rtl val="0"/>
              </a:rPr>
              <a:t> co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482227" y="3996953"/>
            <a:ext cx="0" cy="1698997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</p:cxnSp>
      <p:sp>
        <p:nvSpPr>
          <p:cNvPr id="24" name="Oval 47"/>
          <p:cNvSpPr>
            <a:spLocks noChangeArrowheads="1"/>
          </p:cNvSpPr>
          <p:nvPr/>
        </p:nvSpPr>
        <p:spPr bwMode="auto">
          <a:xfrm>
            <a:off x="5692760" y="2026205"/>
            <a:ext cx="85645" cy="83933"/>
          </a:xfrm>
          <a:prstGeom prst="ellipse">
            <a:avLst/>
          </a:prstGeom>
          <a:solidFill>
            <a:srgbClr val="963334"/>
          </a:solidFill>
          <a:ln w="9525">
            <a:noFill/>
            <a:round/>
            <a:headEnd/>
            <a:tailEnd/>
          </a:ln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728359" y="2076450"/>
            <a:ext cx="0" cy="1624334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3619041" y="4555870"/>
            <a:ext cx="3387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300"/>
              </a:spcAft>
            </a:pPr>
            <a:r>
              <a:rPr lang="en-US" sz="1600" b="1" i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Thiết</a:t>
            </a:r>
            <a:r>
              <a:rPr lang="en-US" sz="1600" b="1" i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i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bị</a:t>
            </a:r>
            <a:r>
              <a:rPr lang="en-US" sz="1600" b="1" i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i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cho</a:t>
            </a:r>
            <a:r>
              <a:rPr lang="en-US" sz="1600" b="1" i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i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các</a:t>
            </a:r>
            <a:r>
              <a:rPr lang="en-US" sz="1600" b="1" i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i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môn</a:t>
            </a:r>
            <a:r>
              <a:rPr lang="en-US" sz="1600" b="1" i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i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thể</a:t>
            </a:r>
            <a:r>
              <a:rPr lang="en-US" sz="1600" b="1" i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i="1" kern="0" err="1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thao</a:t>
            </a:r>
            <a:r>
              <a:rPr lang="en-US" sz="1600" b="1" i="1" kern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i="1" kern="0" err="1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tự</a:t>
            </a:r>
            <a:r>
              <a:rPr lang="en-US" sz="1600" b="1" i="1" kern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i="1" kern="0" err="1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chọn</a:t>
            </a:r>
            <a:r>
              <a:rPr lang="en-US" sz="1600" b="1" i="1" kern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: </a:t>
            </a:r>
            <a:r>
              <a:rPr lang="en-US" sz="1600" b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Bóng</a:t>
            </a:r>
            <a:r>
              <a:rPr lang="en-US" sz="1600" b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đá</a:t>
            </a:r>
            <a:r>
              <a:rPr lang="en-US" sz="1600" b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, </a:t>
            </a:r>
            <a:r>
              <a:rPr lang="en-US" sz="1600" b="1" kern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bóng rổ, bóng </a:t>
            </a:r>
            <a:r>
              <a:rPr lang="en-US" sz="1600" b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chuyền</a:t>
            </a:r>
            <a:r>
              <a:rPr lang="en-US" sz="1600" b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, </a:t>
            </a:r>
            <a:r>
              <a:rPr lang="en-US" sz="1600" b="1" kern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đá </a:t>
            </a:r>
            <a:r>
              <a:rPr lang="en-US" sz="1600" b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cầu</a:t>
            </a:r>
            <a:r>
              <a:rPr lang="en-US" sz="1600" b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, </a:t>
            </a:r>
            <a:r>
              <a:rPr lang="en-US" sz="1600" b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võ</a:t>
            </a:r>
            <a:r>
              <a:rPr lang="en-US" sz="1600" b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, </a:t>
            </a:r>
            <a:r>
              <a:rPr lang="en-US" sz="1600" b="1" kern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cờ </a:t>
            </a:r>
            <a:r>
              <a:rPr lang="en-US" sz="1600" b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vua</a:t>
            </a:r>
            <a:r>
              <a:rPr lang="en-US" sz="1600" b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, </a:t>
            </a:r>
            <a:r>
              <a:rPr lang="en-US" sz="1600" b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bơi</a:t>
            </a:r>
            <a:r>
              <a:rPr lang="en-US" sz="1600" b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, aerobic, </a:t>
            </a:r>
            <a:r>
              <a:rPr lang="en-US" sz="1600" b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khiêu</a:t>
            </a:r>
            <a:r>
              <a:rPr lang="en-US" sz="1600" b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vũ</a:t>
            </a:r>
            <a:r>
              <a:rPr lang="en-US" sz="1600" b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thể</a:t>
            </a:r>
            <a:r>
              <a:rPr lang="en-US" sz="1600" b="1" ker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600" b="1" kern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thao</a:t>
            </a:r>
            <a:endParaRPr lang="en-US" sz="1600" b="1" kern="0">
              <a:solidFill>
                <a:schemeClr val="accent6">
                  <a:lumMod val="75000"/>
                </a:scheme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477" y="2340398"/>
            <a:ext cx="3022471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i="1" kern="0" smtClean="0">
                <a:solidFill>
                  <a:srgbClr val="0070C0"/>
                </a:solidFill>
                <a:latin typeface="Arial"/>
                <a:cs typeface="Arial"/>
                <a:sym typeface="Arial"/>
                <a:rtl val="0"/>
              </a:rPr>
              <a:t>Bài thể dục: </a:t>
            </a:r>
            <a:r>
              <a:rPr lang="en-US" sz="1600" b="1" kern="0" smtClean="0">
                <a:solidFill>
                  <a:srgbClr val="0070C0"/>
                </a:solidFill>
                <a:latin typeface="Arial"/>
                <a:cs typeface="Arial"/>
                <a:sym typeface="Arial"/>
                <a:rtl val="0"/>
              </a:rPr>
              <a:t>Hoa, vòng, gậy</a:t>
            </a:r>
          </a:p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i="1" kern="0" smtClean="0">
                <a:solidFill>
                  <a:srgbClr val="0070C0"/>
                </a:solidFill>
                <a:latin typeface="Arial"/>
                <a:cs typeface="Arial"/>
                <a:sym typeface="Arial"/>
                <a:rtl val="0"/>
              </a:rPr>
              <a:t>Tư thế và kĩ năng vận động cơ bản: </a:t>
            </a:r>
            <a:r>
              <a:rPr lang="en-US" sz="1600" b="1" kern="0" smtClean="0">
                <a:solidFill>
                  <a:srgbClr val="0070C0"/>
                </a:solidFill>
                <a:latin typeface="Arial"/>
                <a:cs typeface="Arial"/>
                <a:sym typeface="Arial"/>
                <a:rtl val="0"/>
              </a:rPr>
              <a:t>Cầu thăng bằng thấp</a:t>
            </a:r>
          </a:p>
        </p:txBody>
      </p:sp>
      <p:sp>
        <p:nvSpPr>
          <p:cNvPr id="29" name="Rounded Rectangle 28"/>
          <p:cNvSpPr/>
          <p:nvPr/>
        </p:nvSpPr>
        <p:spPr bwMode="gray">
          <a:xfrm>
            <a:off x="2793227" y="1069226"/>
            <a:ext cx="4128435" cy="579608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AutoShape 48"/>
          <p:cNvSpPr>
            <a:spLocks noChangeArrowheads="1"/>
          </p:cNvSpPr>
          <p:nvPr/>
        </p:nvSpPr>
        <p:spPr bwMode="gray">
          <a:xfrm>
            <a:off x="2949495" y="1124436"/>
            <a:ext cx="1959813" cy="44579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en-US" sz="2000" b="1" smtClean="0">
                <a:solidFill>
                  <a:schemeClr val="accent6">
                    <a:lumMod val="50000"/>
                  </a:schemeClr>
                </a:solidFill>
                <a:sym typeface="Arial"/>
                <a:rtl val="0"/>
              </a:rPr>
              <a:t>6. </a:t>
            </a:r>
            <a:r>
              <a:rPr lang="en-US" altLang="en-US" sz="2000" b="1">
                <a:solidFill>
                  <a:schemeClr val="accent6">
                    <a:lumMod val="50000"/>
                  </a:schemeClr>
                </a:solidFill>
                <a:sym typeface="Arial"/>
                <a:rtl val="0"/>
              </a:rPr>
              <a:t>MÔN GIÁO DỤC THỂ CHẤT</a:t>
            </a:r>
          </a:p>
        </p:txBody>
      </p:sp>
    </p:spTree>
    <p:extLst>
      <p:ext uri="{BB962C8B-B14F-4D97-AF65-F5344CB8AC3E}">
        <p14:creationId xmlns:p14="http://schemas.microsoft.com/office/powerpoint/2010/main" val="133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/>
      <p:bldP spid="20" grpId="0" animBg="1"/>
      <p:bldP spid="21" grpId="0"/>
      <p:bldP spid="24" grpId="0" animBg="1"/>
      <p:bldP spid="26" grpId="0"/>
      <p:bldP spid="28" grpId="0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" y="3323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066" y="54574"/>
            <a:ext cx="1142503" cy="67710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368" y="3040868"/>
            <a:ext cx="2214773" cy="2364252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054373" y="3745330"/>
            <a:ext cx="207640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sz="1200" b="1" kern="0" smtClean="0">
              <a:ln/>
              <a:solidFill>
                <a:srgbClr val="FFFFFF"/>
              </a:solidFill>
              <a:latin typeface="Arial"/>
              <a:cs typeface="Arial"/>
              <a:sym typeface="Arial"/>
              <a:rtl val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Hoạt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động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hướng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đến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bản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thân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Hoạt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động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hướng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đến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xã hội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Hoạt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động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1300" b="1" kern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hướng</a:t>
            </a:r>
            <a:r>
              <a:rPr lang="en-US" sz="1300" b="1" kern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  <a:sym typeface="Arial"/>
                <a:rtl val="0"/>
              </a:rPr>
              <a:t> đến tự nhiên</a:t>
            </a:r>
          </a:p>
        </p:txBody>
      </p:sp>
      <p:sp>
        <p:nvSpPr>
          <p:cNvPr id="56" name="Freeform 55"/>
          <p:cNvSpPr/>
          <p:nvPr/>
        </p:nvSpPr>
        <p:spPr>
          <a:xfrm>
            <a:off x="2790613" y="3002585"/>
            <a:ext cx="3457787" cy="1295912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rgbClr val="FFDA6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57" name="Freeform 56"/>
          <p:cNvSpPr/>
          <p:nvPr/>
        </p:nvSpPr>
        <p:spPr>
          <a:xfrm>
            <a:off x="2211480" y="4703473"/>
            <a:ext cx="1070296" cy="35507"/>
          </a:xfrm>
          <a:custGeom>
            <a:avLst/>
            <a:gdLst>
              <a:gd name="connsiteX0" fmla="*/ 0 w 641349"/>
              <a:gd name="connsiteY0" fmla="*/ 17753 h 35507"/>
              <a:gd name="connsiteX1" fmla="*/ 641349 w 64134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349" h="35507">
                <a:moveTo>
                  <a:pt x="0" y="17753"/>
                </a:moveTo>
                <a:lnTo>
                  <a:pt x="641349" y="17753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341" tIns="1720" rIns="317341" bIns="172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58" name="Freeform 57"/>
          <p:cNvSpPr/>
          <p:nvPr/>
        </p:nvSpPr>
        <p:spPr>
          <a:xfrm>
            <a:off x="2775826" y="4408162"/>
            <a:ext cx="3472574" cy="1027133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rgbClr val="FFDA6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62" name="Freeform 61"/>
          <p:cNvSpPr/>
          <p:nvPr/>
        </p:nvSpPr>
        <p:spPr>
          <a:xfrm>
            <a:off x="348552" y="1878435"/>
            <a:ext cx="1795208" cy="801687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63" name="Freeform 62"/>
          <p:cNvSpPr/>
          <p:nvPr/>
        </p:nvSpPr>
        <p:spPr>
          <a:xfrm>
            <a:off x="2056467" y="2145504"/>
            <a:ext cx="1070296" cy="286832"/>
          </a:xfrm>
          <a:custGeom>
            <a:avLst/>
            <a:gdLst>
              <a:gd name="connsiteX0" fmla="*/ 0 w 641349"/>
              <a:gd name="connsiteY0" fmla="*/ 17753 h 35507"/>
              <a:gd name="connsiteX1" fmla="*/ 641349 w 641349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349" h="35507">
                <a:moveTo>
                  <a:pt x="0" y="17753"/>
                </a:moveTo>
                <a:lnTo>
                  <a:pt x="641349" y="17753"/>
                </a:lnTo>
              </a:path>
            </a:pathLst>
          </a:custGeom>
          <a:noFill/>
          <a:ln>
            <a:solidFill>
              <a:srgbClr val="4472C4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341" tIns="1720" rIns="317341" bIns="172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64" name="Freeform 63"/>
          <p:cNvSpPr/>
          <p:nvPr/>
        </p:nvSpPr>
        <p:spPr>
          <a:xfrm>
            <a:off x="2775826" y="1877211"/>
            <a:ext cx="6083695" cy="952599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rgbClr val="FFDA6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66" name="Rectangle 65"/>
          <p:cNvSpPr/>
          <p:nvPr/>
        </p:nvSpPr>
        <p:spPr>
          <a:xfrm>
            <a:off x="561993" y="1986594"/>
            <a:ext cx="140134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en-US" sz="1600" b="1">
                <a:solidFill>
                  <a:srgbClr val="FEFEFE"/>
                </a:solidFill>
              </a:rPr>
              <a:t>THIẾT BỊ </a:t>
            </a:r>
            <a:endParaRPr lang="en-US" sz="1600" b="1" smtClean="0">
              <a:solidFill>
                <a:srgbClr val="FEFEFE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en-US" sz="1600" b="1" smtClean="0">
                <a:solidFill>
                  <a:srgbClr val="FEFEFE"/>
                </a:solidFill>
              </a:rPr>
              <a:t>DÙNG </a:t>
            </a:r>
            <a:r>
              <a:rPr lang="en-US" sz="1600" b="1">
                <a:solidFill>
                  <a:srgbClr val="FEFEFE"/>
                </a:solidFill>
              </a:rPr>
              <a:t>CHUNG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816259" y="1963838"/>
            <a:ext cx="6043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>
                <a:solidFill>
                  <a:srgbClr val="002060"/>
                </a:solidFill>
              </a:rPr>
              <a:t>BỘ HỌC LIỆU </a:t>
            </a:r>
            <a:r>
              <a:rPr lang="en-US" sz="1600" b="1" smtClean="0">
                <a:solidFill>
                  <a:srgbClr val="002060"/>
                </a:solidFill>
              </a:rPr>
              <a:t>ĐIỆN TỬ (01 bộ/GV)</a:t>
            </a:r>
            <a:endParaRPr lang="en-US" sz="1600" b="1">
              <a:solidFill>
                <a:srgbClr val="002060"/>
              </a:solidFill>
            </a:endParaRPr>
          </a:p>
          <a:p>
            <a:pPr lvl="0" algn="just"/>
            <a:r>
              <a:rPr lang="en-US" altLang="en-US" sz="1400" spc="-60" smtClean="0">
                <a:solidFill>
                  <a:srgbClr val="002060"/>
                </a:solidFill>
              </a:rPr>
              <a:t>Được </a:t>
            </a:r>
            <a:r>
              <a:rPr lang="en-US" altLang="en-US" sz="1400" spc="-60">
                <a:solidFill>
                  <a:srgbClr val="002060"/>
                </a:solidFill>
              </a:rPr>
              <a:t>xây dựng theo Chương trình GDPT 2018 – HĐTN, HN </a:t>
            </a:r>
            <a:r>
              <a:rPr lang="en-US" altLang="en-US" sz="1400" spc="-60" smtClean="0">
                <a:solidFill>
                  <a:srgbClr val="002060"/>
                </a:solidFill>
              </a:rPr>
              <a:t>(gồm </a:t>
            </a:r>
            <a:r>
              <a:rPr lang="en-US" altLang="en-US" sz="1400" spc="-60">
                <a:solidFill>
                  <a:srgbClr val="002060"/>
                </a:solidFill>
              </a:rPr>
              <a:t>hệ thống </a:t>
            </a:r>
            <a:r>
              <a:rPr lang="en-US" altLang="en-US" sz="1400" spc="-60" smtClean="0">
                <a:solidFill>
                  <a:srgbClr val="002060"/>
                </a:solidFill>
              </a:rPr>
              <a:t>HLĐT đảm </a:t>
            </a:r>
            <a:r>
              <a:rPr lang="en-US" altLang="en-US" sz="1400" spc="-60">
                <a:solidFill>
                  <a:srgbClr val="002060"/>
                </a:solidFill>
              </a:rPr>
              <a:t>bảo các chức năng như hỗ trợ soạn giáo án, bài  giảng, hướng dẫn chuẩn bị bài tập….)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870537" y="2985401"/>
            <a:ext cx="358743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b="1" smtClean="0">
                <a:solidFill>
                  <a:srgbClr val="002060"/>
                </a:solidFill>
              </a:rPr>
              <a:t>TRANH ẢNH </a:t>
            </a:r>
          </a:p>
          <a:p>
            <a:pPr marL="285750" lvl="0" indent="-285750">
              <a:buFontTx/>
              <a:buChar char="-"/>
            </a:pPr>
            <a:r>
              <a:rPr lang="en-US" sz="1400" smtClean="0">
                <a:solidFill>
                  <a:srgbClr val="002060"/>
                </a:solidFill>
              </a:rPr>
              <a:t>Bộ thẻ các gương mặt cảm xúc cơ bản</a:t>
            </a:r>
          </a:p>
          <a:p>
            <a:pPr marL="285750" lvl="0" indent="-285750">
              <a:buFontTx/>
              <a:buChar char="-"/>
            </a:pPr>
            <a:r>
              <a:rPr lang="en-US" sz="1400" smtClean="0">
                <a:solidFill>
                  <a:srgbClr val="002060"/>
                </a:solidFill>
              </a:rPr>
              <a:t>Bộ thẻ mệnh giá tiền Việt Nam</a:t>
            </a:r>
          </a:p>
          <a:p>
            <a:pPr marL="285750" lvl="0" indent="-285750">
              <a:buFontTx/>
              <a:buChar char="-"/>
            </a:pPr>
            <a:r>
              <a:rPr lang="en-US" sz="1400" smtClean="0">
                <a:solidFill>
                  <a:srgbClr val="002060"/>
                </a:solidFill>
              </a:rPr>
              <a:t>Bộ thẻ các hoạt động trong ngày của em</a:t>
            </a:r>
          </a:p>
          <a:p>
            <a:pPr marL="285750" lvl="0" indent="-285750">
              <a:buFontTx/>
              <a:buChar char="-"/>
            </a:pPr>
            <a:r>
              <a:rPr lang="en-US" sz="1400" smtClean="0">
                <a:solidFill>
                  <a:srgbClr val="002060"/>
                </a:solidFill>
              </a:rPr>
              <a:t>Bộ thẻ Gia đình em</a:t>
            </a:r>
            <a:endParaRPr lang="en-US" sz="1400">
              <a:solidFill>
                <a:srgbClr val="002060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2775826" y="5544960"/>
            <a:ext cx="3472574" cy="758457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rgbClr val="FFDA6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86" name="Freeform 85"/>
          <p:cNvSpPr/>
          <p:nvPr/>
        </p:nvSpPr>
        <p:spPr>
          <a:xfrm>
            <a:off x="354891" y="4236691"/>
            <a:ext cx="1889903" cy="801687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rgbClr val="FF853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87" name="Rectangle 86"/>
          <p:cNvSpPr/>
          <p:nvPr/>
        </p:nvSpPr>
        <p:spPr>
          <a:xfrm>
            <a:off x="451346" y="4359922"/>
            <a:ext cx="173521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US" sz="1600" b="1">
                <a:solidFill>
                  <a:srgbClr val="FEFEFE"/>
                </a:solidFill>
              </a:rPr>
              <a:t>THIẾT BỊ 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</a:pPr>
            <a:r>
              <a:rPr lang="en-US" sz="1600" b="1">
                <a:solidFill>
                  <a:srgbClr val="FEFEFE"/>
                </a:solidFill>
              </a:rPr>
              <a:t>THEO CÁC CHỦ ĐỀ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957095" y="4422510"/>
            <a:ext cx="34863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smtClean="0">
                <a:solidFill>
                  <a:srgbClr val="002060"/>
                </a:solidFill>
              </a:rPr>
              <a:t>  </a:t>
            </a:r>
            <a:r>
              <a:rPr lang="en-US" sz="1600" b="1" smtClean="0">
                <a:solidFill>
                  <a:srgbClr val="002060"/>
                </a:solidFill>
              </a:rPr>
              <a:t>VIDEO/CLIP </a:t>
            </a:r>
          </a:p>
          <a:p>
            <a:pPr marL="285750" indent="-285750">
              <a:lnSpc>
                <a:spcPts val="1600"/>
              </a:lnSpc>
              <a:buFontTx/>
              <a:buChar char="-"/>
            </a:pPr>
            <a:r>
              <a:rPr lang="en-US" altLang="ko-KR" sz="1400" smtClean="0">
                <a:solidFill>
                  <a:srgbClr val="002060"/>
                </a:solidFill>
              </a:rPr>
              <a:t>Nguy cơ trẻ em bị xâm hại</a:t>
            </a:r>
          </a:p>
          <a:p>
            <a:pPr marL="285750" indent="-285750">
              <a:lnSpc>
                <a:spcPts val="1600"/>
              </a:lnSpc>
              <a:buFontTx/>
              <a:buChar char="-"/>
            </a:pPr>
            <a:r>
              <a:rPr lang="en-US" altLang="ko-KR" sz="1400" smtClean="0">
                <a:solidFill>
                  <a:srgbClr val="002060"/>
                </a:solidFill>
              </a:rPr>
              <a:t>Hành vi phản văn hóa nơi công cộng</a:t>
            </a:r>
          </a:p>
          <a:p>
            <a:pPr marL="285750" indent="-285750">
              <a:lnSpc>
                <a:spcPts val="1600"/>
              </a:lnSpc>
              <a:buFontTx/>
              <a:buChar char="-"/>
            </a:pPr>
            <a:r>
              <a:rPr lang="en-US" altLang="ko-KR" sz="1400" smtClean="0">
                <a:solidFill>
                  <a:srgbClr val="002060"/>
                </a:solidFill>
              </a:rPr>
              <a:t>Phong cảnh quê hương 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941489" y="5523716"/>
            <a:ext cx="3099084" cy="77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smtClean="0">
                <a:solidFill>
                  <a:srgbClr val="002060"/>
                </a:solidFill>
              </a:rPr>
              <a:t> </a:t>
            </a:r>
            <a:r>
              <a:rPr lang="en-US" sz="1600" b="1" smtClean="0">
                <a:solidFill>
                  <a:srgbClr val="002060"/>
                </a:solidFill>
              </a:rPr>
              <a:t>DỤNG CỤ</a:t>
            </a:r>
          </a:p>
          <a:p>
            <a:pPr lvl="0">
              <a:lnSpc>
                <a:spcPts val="1600"/>
              </a:lnSpc>
            </a:pPr>
            <a:r>
              <a:rPr lang="en-US" sz="1400" smtClean="0">
                <a:solidFill>
                  <a:srgbClr val="002060"/>
                </a:solidFill>
              </a:rPr>
              <a:t>- </a:t>
            </a:r>
            <a:r>
              <a:rPr lang="en-US" sz="1400">
                <a:solidFill>
                  <a:srgbClr val="002060"/>
                </a:solidFill>
              </a:rPr>
              <a:t>Bộ dụng cụ lao động sân trường</a:t>
            </a:r>
          </a:p>
          <a:p>
            <a:pPr lvl="0">
              <a:lnSpc>
                <a:spcPts val="1600"/>
              </a:lnSpc>
            </a:pPr>
            <a:r>
              <a:rPr lang="en-US" sz="1400">
                <a:solidFill>
                  <a:srgbClr val="002060"/>
                </a:solidFill>
              </a:rPr>
              <a:t>- Bộ lều trại</a:t>
            </a:r>
          </a:p>
        </p:txBody>
      </p:sp>
      <p:grpSp>
        <p:nvGrpSpPr>
          <p:cNvPr id="90" name="Group 89"/>
          <p:cNvGrpSpPr/>
          <p:nvPr/>
        </p:nvGrpSpPr>
        <p:grpSpPr>
          <a:xfrm rot="3644337">
            <a:off x="6461006" y="5048780"/>
            <a:ext cx="463817" cy="855852"/>
            <a:chOff x="6777274" y="1831284"/>
            <a:chExt cx="552841" cy="1177414"/>
          </a:xfrm>
          <a:solidFill>
            <a:srgbClr val="002060"/>
          </a:solidFill>
        </p:grpSpPr>
        <p:grpSp>
          <p:nvGrpSpPr>
            <p:cNvPr id="91" name="Group 90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  <a:grpFill/>
          </p:grpSpPr>
          <p:sp>
            <p:nvSpPr>
              <p:cNvPr id="93" name="Freeform 92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Freeform 91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8" name="AutoShape 48"/>
          <p:cNvSpPr>
            <a:spLocks noChangeArrowheads="1"/>
          </p:cNvSpPr>
          <p:nvPr/>
        </p:nvSpPr>
        <p:spPr bwMode="gray">
          <a:xfrm>
            <a:off x="2593753" y="1049274"/>
            <a:ext cx="4316303" cy="58131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  <a:extLst/>
        </p:spPr>
        <p:txBody>
          <a:bodyPr tIns="0" anchor="ctr"/>
          <a:lstStyle/>
          <a:p>
            <a:pPr algn="ctr"/>
            <a:r>
              <a:rPr lang="en-US" altLang="en-US" sz="2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 7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. HOẠT ĐỘNG TRẢI NGHIỆM</a:t>
            </a: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19" y="5656912"/>
            <a:ext cx="624585" cy="5133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9048245">
            <a:off x="1989029" y="3539872"/>
            <a:ext cx="685962" cy="525867"/>
            <a:chOff x="3238040" y="4333006"/>
            <a:chExt cx="685962" cy="525867"/>
          </a:xfrm>
        </p:grpSpPr>
        <p:sp>
          <p:nvSpPr>
            <p:cNvPr id="125" name="Oval 124"/>
            <p:cNvSpPr/>
            <p:nvPr/>
          </p:nvSpPr>
          <p:spPr>
            <a:xfrm>
              <a:off x="3238040" y="4333006"/>
              <a:ext cx="685962" cy="52586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 rot="5025751">
              <a:off x="3436825" y="4233739"/>
              <a:ext cx="259810" cy="609821"/>
              <a:chOff x="6777274" y="1831283"/>
              <a:chExt cx="552841" cy="1177415"/>
            </a:xfrm>
            <a:solidFill>
              <a:srgbClr val="FFFF00"/>
            </a:solidFill>
          </p:grpSpPr>
          <p:grpSp>
            <p:nvGrpSpPr>
              <p:cNvPr id="127" name="Group 126"/>
              <p:cNvGrpSpPr/>
              <p:nvPr/>
            </p:nvGrpSpPr>
            <p:grpSpPr>
              <a:xfrm>
                <a:off x="6939977" y="1831283"/>
                <a:ext cx="385718" cy="718119"/>
                <a:chOff x="6783514" y="1654812"/>
                <a:chExt cx="726839" cy="1353210"/>
              </a:xfrm>
              <a:grpFill/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6783514" y="1886620"/>
                  <a:ext cx="726839" cy="1121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8" name="Freeform 127"/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 rot="1717136">
            <a:off x="1992499" y="5263377"/>
            <a:ext cx="685962" cy="525867"/>
            <a:chOff x="3238040" y="4333006"/>
            <a:chExt cx="685962" cy="525867"/>
          </a:xfrm>
        </p:grpSpPr>
        <p:sp>
          <p:nvSpPr>
            <p:cNvPr id="132" name="Oval 131"/>
            <p:cNvSpPr/>
            <p:nvPr/>
          </p:nvSpPr>
          <p:spPr>
            <a:xfrm>
              <a:off x="3238040" y="4333006"/>
              <a:ext cx="685962" cy="52586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 rot="5025751">
              <a:off x="3436825" y="4233739"/>
              <a:ext cx="259810" cy="609821"/>
              <a:chOff x="6777274" y="1831283"/>
              <a:chExt cx="552841" cy="1177415"/>
            </a:xfrm>
            <a:solidFill>
              <a:srgbClr val="FFFF00"/>
            </a:solidFill>
          </p:grpSpPr>
          <p:grpSp>
            <p:nvGrpSpPr>
              <p:cNvPr id="134" name="Group 133"/>
              <p:cNvGrpSpPr/>
              <p:nvPr/>
            </p:nvGrpSpPr>
            <p:grpSpPr>
              <a:xfrm>
                <a:off x="6939977" y="1831283"/>
                <a:ext cx="385718" cy="718119"/>
                <a:chOff x="6783514" y="1654812"/>
                <a:chExt cx="726839" cy="1353210"/>
              </a:xfrm>
              <a:grpFill/>
            </p:grpSpPr>
            <p:sp>
              <p:nvSpPr>
                <p:cNvPr id="136" name="Freeform 135"/>
                <p:cNvSpPr/>
                <p:nvPr/>
              </p:nvSpPr>
              <p:spPr>
                <a:xfrm>
                  <a:off x="6783514" y="1886620"/>
                  <a:ext cx="726839" cy="1121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5" name="Freeform 134"/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 rot="314708">
            <a:off x="2213679" y="4500097"/>
            <a:ext cx="556231" cy="525867"/>
            <a:chOff x="3238040" y="4333006"/>
            <a:chExt cx="685962" cy="525867"/>
          </a:xfrm>
        </p:grpSpPr>
        <p:sp>
          <p:nvSpPr>
            <p:cNvPr id="139" name="Oval 138"/>
            <p:cNvSpPr/>
            <p:nvPr/>
          </p:nvSpPr>
          <p:spPr>
            <a:xfrm>
              <a:off x="3238040" y="4333006"/>
              <a:ext cx="685962" cy="52586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 rot="5025751">
              <a:off x="3436825" y="4233739"/>
              <a:ext cx="259810" cy="609821"/>
              <a:chOff x="6777274" y="1831283"/>
              <a:chExt cx="552841" cy="1177415"/>
            </a:xfrm>
            <a:solidFill>
              <a:srgbClr val="FFFF00"/>
            </a:solidFill>
          </p:grpSpPr>
          <p:grpSp>
            <p:nvGrpSpPr>
              <p:cNvPr id="141" name="Group 140"/>
              <p:cNvGrpSpPr/>
              <p:nvPr/>
            </p:nvGrpSpPr>
            <p:grpSpPr>
              <a:xfrm>
                <a:off x="6939977" y="1831283"/>
                <a:ext cx="385718" cy="718119"/>
                <a:chOff x="6783514" y="1654812"/>
                <a:chExt cx="726839" cy="1353210"/>
              </a:xfrm>
              <a:grpFill/>
            </p:grpSpPr>
            <p:sp>
              <p:nvSpPr>
                <p:cNvPr id="143" name="Freeform 142"/>
                <p:cNvSpPr/>
                <p:nvPr/>
              </p:nvSpPr>
              <p:spPr>
                <a:xfrm>
                  <a:off x="6783514" y="1886620"/>
                  <a:ext cx="726839" cy="1121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2" name="Freeform 141"/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24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965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066" y="54574"/>
            <a:ext cx="1142503" cy="67710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107914" y="2925471"/>
            <a:ext cx="2604655" cy="232735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just"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Hệ</a:t>
            </a:r>
            <a:r>
              <a:rPr lang="en-US" b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điều</a:t>
            </a:r>
            <a:r>
              <a:rPr lang="en-US" b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hành, </a:t>
            </a:r>
            <a:r>
              <a:rPr lang="en-US" b="1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Phần</a:t>
            </a:r>
            <a:r>
              <a:rPr lang="en-US" b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mềm</a:t>
            </a:r>
            <a:r>
              <a:rPr lang="en-US" b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tin </a:t>
            </a:r>
            <a:r>
              <a:rPr lang="en-US" b="1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học</a:t>
            </a:r>
            <a:r>
              <a:rPr lang="en-US" b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VP, Phần </a:t>
            </a:r>
            <a:r>
              <a:rPr lang="en-US" b="1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mềm</a:t>
            </a:r>
            <a:r>
              <a:rPr lang="en-US" b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duyệt</a:t>
            </a:r>
            <a:r>
              <a:rPr lang="en-US" b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web, Phần </a:t>
            </a:r>
            <a:r>
              <a:rPr lang="en-US" b="1" err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mềm</a:t>
            </a:r>
            <a:r>
              <a:rPr lang="en-US" b="1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diệt virus Phần mềm tìm kiếm thông tin, luyện tập gõ bàn phím, lập trình trực quan…</a:t>
            </a:r>
            <a:endParaRPr lang="en-US" b="1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35" y="2907295"/>
            <a:ext cx="798513" cy="845394"/>
          </a:xfrm>
          <a:prstGeom prst="rect">
            <a:avLst/>
          </a:prstGeom>
          <a:solidFill>
            <a:srgbClr val="D2DEEF"/>
          </a:solidFill>
        </p:spPr>
      </p:pic>
      <p:sp>
        <p:nvSpPr>
          <p:cNvPr id="36" name="Rectangle 35"/>
          <p:cNvSpPr/>
          <p:nvPr/>
        </p:nvSpPr>
        <p:spPr>
          <a:xfrm>
            <a:off x="569856" y="2913718"/>
            <a:ext cx="2601970" cy="23391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Máy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chủ</a:t>
            </a:r>
            <a:endParaRPr lang="en-US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Máy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tính</a:t>
            </a:r>
            <a:endParaRPr lang="en-US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Bàn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ghế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tủ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lưu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trữ</a:t>
            </a:r>
            <a:endParaRPr lang="en-US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Thiết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bị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kết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nối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mạng</a:t>
            </a:r>
            <a:endParaRPr lang="en-US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Hệ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thống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điện</a:t>
            </a:r>
            <a:endParaRPr lang="en-US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Máy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in laser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69856" y="2322942"/>
            <a:ext cx="5316594" cy="515049"/>
          </a:xfrm>
          <a:prstGeom prst="rect">
            <a:avLst/>
          </a:prstGeom>
          <a:solidFill>
            <a:srgbClr val="FF995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1691023" y="2395461"/>
            <a:ext cx="3743390" cy="353943"/>
          </a:xfrm>
          <a:prstGeom prst="rect">
            <a:avLst/>
          </a:prstGeom>
          <a:noFill/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defPPr>
              <a:defRPr lang="en-US"/>
            </a:defPPr>
            <a:lvl1pPr algn="ctr">
              <a:spcBef>
                <a:spcPts val="1200"/>
              </a:spcBef>
              <a:defRPr sz="17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rtl val="0"/>
              </a:defRPr>
            </a:lvl1pPr>
          </a:lstStyle>
          <a:p>
            <a:r>
              <a:rPr lang="en-GB">
                <a:sym typeface="Arial"/>
              </a:rPr>
              <a:t>PHÒNG THỰC HÀNH TIN HỌC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89029" y="2328210"/>
            <a:ext cx="2623540" cy="509781"/>
          </a:xfrm>
          <a:prstGeom prst="rect">
            <a:avLst/>
          </a:prstGeom>
          <a:solidFill>
            <a:srgbClr val="FF995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346597" y="2406477"/>
            <a:ext cx="2144226" cy="353943"/>
          </a:xfrm>
          <a:prstGeom prst="rect">
            <a:avLst/>
          </a:prstGeom>
          <a:noFill/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defPPr>
              <a:defRPr lang="en-US"/>
            </a:defPPr>
            <a:lvl1pPr algn="r">
              <a:spcBef>
                <a:spcPts val="1200"/>
              </a:spcBef>
              <a:defRPr sz="1600" b="1">
                <a:solidFill>
                  <a:srgbClr val="00206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GB" sz="1700" ker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PHẦN MỀM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276600" y="2913718"/>
            <a:ext cx="2609850" cy="23391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Máy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0070C0"/>
                </a:solidFill>
                <a:cs typeface="Arial" panose="020B0604020202020204" pitchFamily="34" charset="0"/>
              </a:rPr>
              <a:t>chiếu</a:t>
            </a:r>
            <a:endParaRPr lang="en-US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 smtClean="0">
                <a:solidFill>
                  <a:srgbClr val="0070C0"/>
                </a:solidFill>
                <a:cs typeface="Arial" panose="020B0604020202020204" pitchFamily="34" charset="0"/>
              </a:rPr>
              <a:t>Điều</a:t>
            </a:r>
            <a:r>
              <a:rPr lang="en-US" b="1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hòa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en-US" b="1" err="1" smtClean="0">
                <a:solidFill>
                  <a:srgbClr val="0070C0"/>
                </a:solidFill>
                <a:cs typeface="Arial" panose="020B0604020202020204" pitchFamily="34" charset="0"/>
              </a:rPr>
              <a:t>quạt</a:t>
            </a:r>
            <a:r>
              <a:rPr lang="en-US" b="1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điện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Thiết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bị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lưu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trữ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ngoài</a:t>
            </a:r>
            <a:endParaRPr lang="en-US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Bộ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dụng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cụ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0070C0"/>
                </a:solidFill>
                <a:cs typeface="Arial" panose="020B0604020202020204" pitchFamily="34" charset="0"/>
              </a:rPr>
              <a:t>sửa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 smtClean="0">
                <a:solidFill>
                  <a:srgbClr val="0070C0"/>
                </a:solidFill>
                <a:cs typeface="Arial" panose="020B0604020202020204" pitchFamily="34" charset="0"/>
              </a:rPr>
              <a:t>chữa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endParaRPr lang="en-US" b="1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 smtClean="0">
                <a:solidFill>
                  <a:srgbClr val="0070C0"/>
                </a:solidFill>
                <a:cs typeface="Arial" panose="020B0604020202020204" pitchFamily="34" charset="0"/>
              </a:rPr>
              <a:t>bảo</a:t>
            </a:r>
            <a:r>
              <a:rPr lang="en-US" b="1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dưỡng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máy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tính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Máy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70C0"/>
                </a:solidFill>
                <a:cs typeface="Arial" panose="020B0604020202020204" pitchFamily="34" charset="0"/>
              </a:rPr>
              <a:t>hút</a:t>
            </a:r>
            <a:r>
              <a:rPr lang="en-US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rgbClr val="0070C0"/>
                </a:solidFill>
                <a:cs typeface="Arial" panose="020B0604020202020204" pitchFamily="34" charset="0"/>
              </a:rPr>
              <a:t>bụi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smtClean="0">
                <a:solidFill>
                  <a:srgbClr val="0070C0"/>
                </a:solidFill>
                <a:cs typeface="Arial" panose="020B0604020202020204" pitchFamily="34" charset="0"/>
              </a:rPr>
              <a:t>Bộ lưu điện</a:t>
            </a:r>
            <a:endParaRPr lang="en-US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 bwMode="gray">
          <a:xfrm>
            <a:off x="3413760" y="1313095"/>
            <a:ext cx="2599069" cy="533274"/>
          </a:xfrm>
          <a:prstGeom prst="roundRect">
            <a:avLst>
              <a:gd name="adj" fmla="val 50000"/>
            </a:avLst>
          </a:prstGeom>
          <a:solidFill>
            <a:srgbClr val="FFD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48"/>
          <p:cNvSpPr>
            <a:spLocks noChangeArrowheads="1"/>
          </p:cNvSpPr>
          <p:nvPr/>
        </p:nvSpPr>
        <p:spPr bwMode="gray">
          <a:xfrm>
            <a:off x="3489960" y="1343574"/>
            <a:ext cx="1959813" cy="44579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 8. MÔN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TIN HỌC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8621">
            <a:off x="8180525" y="2140620"/>
            <a:ext cx="842344" cy="418099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rgbClr val="FFFFFF"/>
            </a:extrusionClr>
            <a:contourClr>
              <a:srgbClr val="FFFFFF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36873">
            <a:off x="421774" y="2034523"/>
            <a:ext cx="612619" cy="6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2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" y="-6644"/>
            <a:ext cx="9144000" cy="70427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763" y="34071"/>
            <a:ext cx="1799582" cy="713865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rgbClr val="FFFFFF"/>
            </a:extrusionClr>
            <a:contourClr>
              <a:srgbClr val="FFFFFF"/>
            </a:contourClr>
          </a:sp3d>
        </p:spPr>
      </p:pic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531670" y="1935740"/>
            <a:ext cx="37521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kern="0" smtClean="0">
                <a:solidFill>
                  <a:srgbClr val="C00000"/>
                </a:solidFill>
                <a:latin typeface="Arial"/>
                <a:cs typeface="Arial" panose="020B0604020202020204" pitchFamily="34" charset="0"/>
                <a:sym typeface="Arial"/>
                <a:rtl val="0"/>
              </a:rPr>
              <a:t>TBDH NGOẠI NGỮ THÔNG DỤNG </a:t>
            </a:r>
          </a:p>
        </p:txBody>
      </p:sp>
      <p:sp>
        <p:nvSpPr>
          <p:cNvPr id="61" name="Bevel 60"/>
          <p:cNvSpPr/>
          <p:nvPr/>
        </p:nvSpPr>
        <p:spPr>
          <a:xfrm>
            <a:off x="930610" y="2953634"/>
            <a:ext cx="3025397" cy="443829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2" name="Bevel 61"/>
          <p:cNvSpPr/>
          <p:nvPr/>
        </p:nvSpPr>
        <p:spPr>
          <a:xfrm>
            <a:off x="930611" y="3436180"/>
            <a:ext cx="3025396" cy="437628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3" name="Bevel 62"/>
          <p:cNvSpPr/>
          <p:nvPr/>
        </p:nvSpPr>
        <p:spPr>
          <a:xfrm>
            <a:off x="930611" y="3896240"/>
            <a:ext cx="3025395" cy="444007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4" name="Bevel 63"/>
          <p:cNvSpPr/>
          <p:nvPr/>
        </p:nvSpPr>
        <p:spPr>
          <a:xfrm>
            <a:off x="940867" y="4374646"/>
            <a:ext cx="3014096" cy="431669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5" name="Bevel 64"/>
          <p:cNvSpPr/>
          <p:nvPr/>
        </p:nvSpPr>
        <p:spPr>
          <a:xfrm>
            <a:off x="928823" y="4853158"/>
            <a:ext cx="3027365" cy="417502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6" name="Bevel 65"/>
          <p:cNvSpPr/>
          <p:nvPr/>
        </p:nvSpPr>
        <p:spPr>
          <a:xfrm>
            <a:off x="928823" y="5317588"/>
            <a:ext cx="3027365" cy="464830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7" name="Bevel 66"/>
          <p:cNvSpPr/>
          <p:nvPr/>
        </p:nvSpPr>
        <p:spPr>
          <a:xfrm>
            <a:off x="5214929" y="2436571"/>
            <a:ext cx="2864199" cy="425501"/>
          </a:xfrm>
          <a:prstGeom prst="bevel">
            <a:avLst/>
          </a:prstGeom>
          <a:solidFill>
            <a:srgbClr val="8B81D2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8" name="Bevel 67"/>
          <p:cNvSpPr/>
          <p:nvPr/>
        </p:nvSpPr>
        <p:spPr>
          <a:xfrm>
            <a:off x="5214930" y="2917670"/>
            <a:ext cx="2864198" cy="444120"/>
          </a:xfrm>
          <a:prstGeom prst="bevel">
            <a:avLst/>
          </a:prstGeom>
          <a:solidFill>
            <a:srgbClr val="8B81D2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9" name="Bevel 68"/>
          <p:cNvSpPr/>
          <p:nvPr/>
        </p:nvSpPr>
        <p:spPr>
          <a:xfrm>
            <a:off x="5214930" y="3378197"/>
            <a:ext cx="2864198" cy="442475"/>
          </a:xfrm>
          <a:prstGeom prst="bevel">
            <a:avLst/>
          </a:prstGeom>
          <a:solidFill>
            <a:srgbClr val="8B81D2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70" name="Bevel 69"/>
          <p:cNvSpPr/>
          <p:nvPr/>
        </p:nvSpPr>
        <p:spPr>
          <a:xfrm>
            <a:off x="5225184" y="3856133"/>
            <a:ext cx="2853233" cy="438163"/>
          </a:xfrm>
          <a:prstGeom prst="bevel">
            <a:avLst/>
          </a:prstGeom>
          <a:solidFill>
            <a:srgbClr val="8B81D2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71" name="Bevel 70"/>
          <p:cNvSpPr/>
          <p:nvPr/>
        </p:nvSpPr>
        <p:spPr>
          <a:xfrm>
            <a:off x="5213429" y="4333768"/>
            <a:ext cx="2863519" cy="439042"/>
          </a:xfrm>
          <a:prstGeom prst="bevel">
            <a:avLst/>
          </a:prstGeom>
          <a:solidFill>
            <a:srgbClr val="8B81D2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72" name="Bevel 71"/>
          <p:cNvSpPr/>
          <p:nvPr/>
        </p:nvSpPr>
        <p:spPr>
          <a:xfrm>
            <a:off x="5213430" y="4815753"/>
            <a:ext cx="2863518" cy="442463"/>
          </a:xfrm>
          <a:prstGeom prst="bevel">
            <a:avLst/>
          </a:prstGeom>
          <a:solidFill>
            <a:srgbClr val="8B81D2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566821" y="3034733"/>
            <a:ext cx="348972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Bộ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học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liệu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bằng tranh</a:t>
            </a:r>
            <a:endParaRPr lang="en-GB" sz="1500" b="1" kern="0">
              <a:solidFill>
                <a:srgbClr val="FFFFFF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1168128" y="3481742"/>
            <a:ext cx="237185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TB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âm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thanh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di động</a:t>
            </a:r>
            <a:endParaRPr lang="en-GB" sz="1500" b="1" kern="0">
              <a:solidFill>
                <a:srgbClr val="FFFFFF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1693352" y="3949679"/>
            <a:ext cx="151318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Đài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đĩa CD</a:t>
            </a:r>
            <a:endParaRPr lang="en-GB" sz="1500" b="1" kern="0">
              <a:solidFill>
                <a:srgbClr val="FFFFFF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1459245" y="4434681"/>
            <a:ext cx="177113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Đầu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đĩa</a:t>
            </a:r>
            <a:endParaRPr lang="en-GB" sz="1500" b="1" kern="0">
              <a:solidFill>
                <a:srgbClr val="FFFFFF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753830" y="4904139"/>
            <a:ext cx="345560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Bộ máy tính để bàn/xách tay</a:t>
            </a:r>
            <a:endParaRPr lang="en-GB" sz="1500" b="1" kern="0">
              <a:solidFill>
                <a:srgbClr val="FFFFFF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1594674" y="5382981"/>
            <a:ext cx="150324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Máy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chiếu</a:t>
            </a:r>
            <a:endParaRPr lang="en-GB" sz="1500" b="1" kern="0">
              <a:solidFill>
                <a:srgbClr val="FFFFFF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4884819" y="2490274"/>
            <a:ext cx="366193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Máy 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chiếu đa năng</a:t>
            </a:r>
            <a:endParaRPr lang="en-GB" sz="1500" b="1" kern="0">
              <a:solidFill>
                <a:srgbClr val="FFFFFF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5108958" y="2895671"/>
            <a:ext cx="317524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TB </a:t>
            </a:r>
            <a:r>
              <a:rPr lang="en-GB" sz="1500" b="1" kern="0" err="1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dạy</a:t>
            </a:r>
            <a:r>
              <a:rPr lang="en-GB" sz="1500" b="1" kern="0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 NN </a:t>
            </a:r>
            <a:r>
              <a:rPr lang="en-GB" sz="1500" b="1" kern="0" err="1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cho</a:t>
            </a:r>
            <a:r>
              <a:rPr lang="en-GB" sz="1500" b="1" kern="0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 GV</a:t>
            </a:r>
          </a:p>
          <a:p>
            <a:pPr algn="ctr">
              <a:defRPr/>
            </a:pPr>
            <a:r>
              <a:rPr lang="en-GB" sz="1200" b="1" kern="0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(bộ máy tính, khối TB điều khiển)</a:t>
            </a:r>
            <a:endParaRPr lang="en-GB" sz="1200" b="1" kern="0">
              <a:solidFill>
                <a:srgbClr val="FFFFFF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5375695" y="3917741"/>
            <a:ext cx="255064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err="1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Bàn</a:t>
            </a:r>
            <a:r>
              <a:rPr lang="en-GB" sz="1500" b="1" kern="0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ghế</a:t>
            </a:r>
            <a:r>
              <a:rPr lang="en-GB" sz="1500" b="1" ker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cho</a:t>
            </a:r>
            <a:r>
              <a:rPr lang="en-GB" sz="1500" b="1" kern="0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 GV/HS</a:t>
            </a:r>
            <a:endParaRPr lang="en-GB" sz="1500" b="1" kern="0">
              <a:solidFill>
                <a:srgbClr val="FFFFFF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5105122" y="3361704"/>
            <a:ext cx="316171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TB cho HS </a:t>
            </a:r>
          </a:p>
          <a:p>
            <a:pPr algn="ctr">
              <a:defRPr/>
            </a:pPr>
            <a:r>
              <a:rPr lang="en-GB" sz="1200" b="1" kern="0" smtClean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(tai nghe, khối TB điều khiển)</a:t>
            </a:r>
            <a:endParaRPr lang="en-GB" sz="1200" b="1" kern="0">
              <a:solidFill>
                <a:srgbClr val="FFFFFF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5455998" y="4374861"/>
            <a:ext cx="2301759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TB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âm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thanh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đa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năng</a:t>
            </a:r>
            <a:endParaRPr lang="en-GB" sz="1500" b="1" kern="0">
              <a:solidFill>
                <a:srgbClr val="FFFFFF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4830989" y="1944037"/>
            <a:ext cx="35852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b="1" kern="0" smtClean="0">
                <a:solidFill>
                  <a:srgbClr val="C00000"/>
                </a:solidFill>
                <a:latin typeface="Arial"/>
                <a:cs typeface="Arial" panose="020B0604020202020204" pitchFamily="34" charset="0"/>
                <a:sym typeface="Arial"/>
                <a:rtl val="0"/>
              </a:rPr>
              <a:t>TBDH NGOẠI NGỮ CHUYÊN DỤNG </a:t>
            </a:r>
          </a:p>
        </p:txBody>
      </p:sp>
      <p:sp>
        <p:nvSpPr>
          <p:cNvPr id="86" name="Rounded Rectangle 85"/>
          <p:cNvSpPr/>
          <p:nvPr/>
        </p:nvSpPr>
        <p:spPr bwMode="gray">
          <a:xfrm>
            <a:off x="3417101" y="1250490"/>
            <a:ext cx="3004765" cy="58265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AutoShape 48"/>
          <p:cNvSpPr>
            <a:spLocks noChangeArrowheads="1"/>
          </p:cNvSpPr>
          <p:nvPr/>
        </p:nvSpPr>
        <p:spPr bwMode="gray">
          <a:xfrm>
            <a:off x="3573369" y="1307316"/>
            <a:ext cx="1959813" cy="44579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9. MÔN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NGOẠI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 NGỮ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78" name="Bevel 177"/>
          <p:cNvSpPr/>
          <p:nvPr/>
        </p:nvSpPr>
        <p:spPr>
          <a:xfrm>
            <a:off x="935851" y="2468421"/>
            <a:ext cx="3025397" cy="443829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79" name="Text Box 13"/>
          <p:cNvSpPr txBox="1">
            <a:spLocks noChangeArrowheads="1"/>
          </p:cNvSpPr>
          <p:nvPr/>
        </p:nvSpPr>
        <p:spPr bwMode="auto">
          <a:xfrm>
            <a:off x="572062" y="2549520"/>
            <a:ext cx="348972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Bộ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học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liệu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điện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tử</a:t>
            </a:r>
            <a:endParaRPr lang="en-GB" sz="1500" b="1" kern="0">
              <a:solidFill>
                <a:srgbClr val="FFFFFF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sp>
        <p:nvSpPr>
          <p:cNvPr id="180" name="Bevel 179"/>
          <p:cNvSpPr/>
          <p:nvPr/>
        </p:nvSpPr>
        <p:spPr>
          <a:xfrm>
            <a:off x="5204079" y="5298362"/>
            <a:ext cx="2863518" cy="442463"/>
          </a:xfrm>
          <a:prstGeom prst="bevel">
            <a:avLst/>
          </a:prstGeom>
          <a:solidFill>
            <a:srgbClr val="8B81D2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7" name="Text Box 13"/>
          <p:cNvSpPr txBox="1">
            <a:spLocks noChangeArrowheads="1"/>
          </p:cNvSpPr>
          <p:nvPr/>
        </p:nvSpPr>
        <p:spPr bwMode="auto">
          <a:xfrm>
            <a:off x="4872475" y="4875401"/>
            <a:ext cx="348972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Bộ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học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liệu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điện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tử</a:t>
            </a:r>
            <a:endParaRPr lang="en-GB" sz="1500" b="1" kern="0">
              <a:solidFill>
                <a:srgbClr val="FFFFFF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sp>
        <p:nvSpPr>
          <p:cNvPr id="188" name="Text Box 13"/>
          <p:cNvSpPr txBox="1">
            <a:spLocks noChangeArrowheads="1"/>
          </p:cNvSpPr>
          <p:nvPr/>
        </p:nvSpPr>
        <p:spPr bwMode="auto">
          <a:xfrm>
            <a:off x="4875046" y="5351658"/>
            <a:ext cx="348972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Bộ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học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</a:t>
            </a:r>
            <a:r>
              <a:rPr lang="en-GB" sz="1500" b="1" kern="0" err="1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liệu</a:t>
            </a:r>
            <a:r>
              <a:rPr lang="en-GB" sz="1500" b="1" kern="0" smtClean="0">
                <a:solidFill>
                  <a:srgbClr val="FFFFFF"/>
                </a:solidFill>
                <a:latin typeface="Arial" charset="0"/>
                <a:cs typeface="Arial"/>
                <a:sym typeface="Arial"/>
                <a:rtl val="0"/>
              </a:rPr>
              <a:t> bằng tranh</a:t>
            </a:r>
            <a:endParaRPr lang="en-GB" sz="1500" b="1" kern="0">
              <a:solidFill>
                <a:srgbClr val="FFFFFF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450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8"/>
          <p:cNvSpPr>
            <a:spLocks noChangeArrowheads="1"/>
          </p:cNvSpPr>
          <p:nvPr/>
        </p:nvSpPr>
        <p:spPr bwMode="gray">
          <a:xfrm>
            <a:off x="2648129" y="958189"/>
            <a:ext cx="3618895" cy="562889"/>
          </a:xfrm>
          <a:prstGeom prst="roundRect">
            <a:avLst>
              <a:gd name="adj" fmla="val 50000"/>
            </a:avLst>
          </a:prstGeom>
          <a:solidFill>
            <a:srgbClr val="FFD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  <a:extLst/>
        </p:spPr>
        <p:txBody>
          <a:bodyPr tIns="0" anchor="ctr"/>
          <a:lstStyle/>
          <a:p>
            <a:pPr algn="ctr"/>
            <a:r>
              <a:rPr lang="en-US" altLang="en-US" sz="24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10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. MÔN CÔNG NGHỆ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44" y="64796"/>
            <a:ext cx="919069" cy="6892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3" y="77301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4178485" y="1867821"/>
            <a:ext cx="4271034" cy="748057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smtClean="0">
              <a:solidFill>
                <a:schemeClr val="lt1"/>
              </a:solidFill>
              <a:sym typeface="Arial"/>
            </a:endParaRPr>
          </a:p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ym typeface="Arial"/>
            </a:endParaRPr>
          </a:p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smtClean="0">
              <a:solidFill>
                <a:schemeClr val="lt1"/>
              </a:solidFill>
              <a:sym typeface="Arial"/>
            </a:endParaRPr>
          </a:p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ym typeface="Arial"/>
            </a:endParaRPr>
          </a:p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schemeClr val="lt1"/>
              </a:solidFill>
              <a:sym typeface="Arial"/>
            </a:endParaRPr>
          </a:p>
        </p:txBody>
      </p:sp>
      <p:sp>
        <p:nvSpPr>
          <p:cNvPr id="29" name="Parallelogram 28"/>
          <p:cNvSpPr/>
          <p:nvPr/>
        </p:nvSpPr>
        <p:spPr>
          <a:xfrm>
            <a:off x="781050" y="1927525"/>
            <a:ext cx="2165578" cy="573390"/>
          </a:xfrm>
          <a:prstGeom prst="parallelogram">
            <a:avLst>
              <a:gd name="adj" fmla="val 65580"/>
            </a:avLst>
          </a:prstGeom>
          <a:solidFill>
            <a:srgbClr val="0036A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30" name="Rectangle 29"/>
          <p:cNvSpPr/>
          <p:nvPr/>
        </p:nvSpPr>
        <p:spPr>
          <a:xfrm>
            <a:off x="1158467" y="2044943"/>
            <a:ext cx="13997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  <a:sym typeface="Arial"/>
                <a:rtl val="0"/>
              </a:rPr>
              <a:t>TRANH/ẢNH</a:t>
            </a:r>
          </a:p>
        </p:txBody>
      </p:sp>
      <p:sp>
        <p:nvSpPr>
          <p:cNvPr id="34" name="Parallelogram 33"/>
          <p:cNvSpPr/>
          <p:nvPr/>
        </p:nvSpPr>
        <p:spPr>
          <a:xfrm>
            <a:off x="781050" y="2830704"/>
            <a:ext cx="2188996" cy="587375"/>
          </a:xfrm>
          <a:prstGeom prst="parallelogram">
            <a:avLst>
              <a:gd name="adj" fmla="val 65580"/>
            </a:avLst>
          </a:prstGeom>
          <a:solidFill>
            <a:srgbClr val="FFD96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35" name="Rectangle 34"/>
          <p:cNvSpPr/>
          <p:nvPr/>
        </p:nvSpPr>
        <p:spPr>
          <a:xfrm>
            <a:off x="1215954" y="2955105"/>
            <a:ext cx="134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>
                <a:solidFill>
                  <a:srgbClr val="002060"/>
                </a:solidFill>
                <a:latin typeface="Arial" panose="020B0604020202020204" pitchFamily="34" charset="0"/>
                <a:sym typeface="Arial"/>
                <a:rtl val="0"/>
              </a:rPr>
              <a:t>VIDEO/CLIP</a:t>
            </a:r>
          </a:p>
        </p:txBody>
      </p:sp>
      <p:sp>
        <p:nvSpPr>
          <p:cNvPr id="37" name="Parallelogram 36"/>
          <p:cNvSpPr/>
          <p:nvPr/>
        </p:nvSpPr>
        <p:spPr>
          <a:xfrm>
            <a:off x="876298" y="4309328"/>
            <a:ext cx="2129267" cy="540148"/>
          </a:xfrm>
          <a:prstGeom prst="parallelogram">
            <a:avLst>
              <a:gd name="adj" fmla="val 65580"/>
            </a:avLst>
          </a:prstGeom>
          <a:solidFill>
            <a:srgbClr val="AF202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38" name="Rectangle 37"/>
          <p:cNvSpPr/>
          <p:nvPr/>
        </p:nvSpPr>
        <p:spPr>
          <a:xfrm>
            <a:off x="1535108" y="4398757"/>
            <a:ext cx="752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smtClean="0">
                <a:solidFill>
                  <a:schemeClr val="bg1"/>
                </a:solidFill>
                <a:latin typeface="Arial" panose="020B0604020202020204" pitchFamily="34" charset="0"/>
                <a:sym typeface="Arial"/>
                <a:rtl val="0"/>
              </a:rPr>
              <a:t>TBDC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  <a:sym typeface="Arial"/>
              <a:rtl val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76392" y="2897789"/>
            <a:ext cx="4273127" cy="529774"/>
          </a:xfrm>
          <a:prstGeom prst="rect">
            <a:avLst/>
          </a:prstGeom>
          <a:solidFill>
            <a:srgbClr val="FFD96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schemeClr val="lt1"/>
              </a:solidFill>
              <a:sym typeface="Arial"/>
            </a:endParaRPr>
          </a:p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schemeClr val="lt1"/>
              </a:solidFill>
              <a:sym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5442" y="3643336"/>
            <a:ext cx="4254077" cy="1919321"/>
          </a:xfrm>
          <a:prstGeom prst="rect">
            <a:avLst/>
          </a:prstGeom>
          <a:solidFill>
            <a:srgbClr val="FF853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schemeClr val="lt1"/>
              </a:solidFill>
              <a:sym typeface="Arial"/>
            </a:endParaRPr>
          </a:p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>
              <a:solidFill>
                <a:schemeClr val="lt1"/>
              </a:solidFill>
              <a:sym typeface="Arial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857500" y="4549453"/>
            <a:ext cx="1337942" cy="9306"/>
          </a:xfrm>
          <a:prstGeom prst="line">
            <a:avLst/>
          </a:prstGeom>
          <a:ln>
            <a:solidFill>
              <a:srgbClr val="96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46314" y="2239868"/>
            <a:ext cx="1440454" cy="19228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360983" y="3697531"/>
            <a:ext cx="400427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latinLnBrk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kern="0">
                <a:solidFill>
                  <a:srgbClr val="002060"/>
                </a:solidFill>
                <a:latin typeface="Arial"/>
                <a:cs typeface="Arial"/>
                <a:rtl val="0"/>
              </a:rPr>
              <a:t>Bộ lắp ghép mô hình kĩ thuật</a:t>
            </a:r>
          </a:p>
          <a:p>
            <a:pPr marL="285750" indent="-285750" algn="just" latinLnBrk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kern="0">
                <a:solidFill>
                  <a:srgbClr val="002060"/>
                </a:solidFill>
                <a:latin typeface="Arial"/>
                <a:cs typeface="Arial"/>
                <a:rtl val="0"/>
              </a:rPr>
              <a:t>Bộ dụng cụ thủ công</a:t>
            </a:r>
          </a:p>
          <a:p>
            <a:pPr marL="285750" indent="-285750" algn="just" latinLnBrk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kern="0">
                <a:solidFill>
                  <a:srgbClr val="002060"/>
                </a:solidFill>
                <a:latin typeface="Arial"/>
                <a:cs typeface="Arial"/>
                <a:rtl val="0"/>
              </a:rPr>
              <a:t>Bộ dụng cụ chăm sóc hoa, cây cảnh</a:t>
            </a:r>
          </a:p>
          <a:p>
            <a:pPr marL="285750" indent="-285750" algn="just" latinLnBrk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kern="0">
                <a:solidFill>
                  <a:srgbClr val="002060"/>
                </a:solidFill>
                <a:latin typeface="Arial"/>
                <a:cs typeface="Arial"/>
                <a:rtl val="0"/>
              </a:rPr>
              <a:t>Máy thu thanh</a:t>
            </a:r>
          </a:p>
          <a:p>
            <a:pPr marL="285750" indent="-285750" algn="just" latinLnBrk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kern="0">
                <a:solidFill>
                  <a:srgbClr val="002060"/>
                </a:solidFill>
                <a:latin typeface="Arial"/>
                <a:cs typeface="Arial"/>
                <a:rtl val="0"/>
              </a:rPr>
              <a:t>Máy tính</a:t>
            </a:r>
          </a:p>
          <a:p>
            <a:pPr marL="285750" indent="-285750" algn="just" latinLnBrk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kern="0">
                <a:solidFill>
                  <a:srgbClr val="002060"/>
                </a:solidFill>
                <a:latin typeface="Arial"/>
                <a:cs typeface="Arial"/>
                <a:rtl val="0"/>
              </a:rPr>
              <a:t>Ti vi</a:t>
            </a:r>
            <a:endParaRPr lang="en-US" altLang="ko-KR" sz="1600" b="1" kern="0" dirty="0">
              <a:solidFill>
                <a:srgbClr val="002060"/>
              </a:solidFill>
              <a:latin typeface="Arial"/>
              <a:cs typeface="Arial"/>
              <a:rtl val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57577" y="3024009"/>
            <a:ext cx="25699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spcAft>
                <a:spcPts val="300"/>
              </a:spcAft>
            </a:pPr>
            <a:r>
              <a:rPr lang="en-US" altLang="ko-KR" sz="1600" b="1" kern="0">
                <a:solidFill>
                  <a:srgbClr val="002060"/>
                </a:solidFill>
                <a:latin typeface="Arial"/>
                <a:cs typeface="Arial"/>
                <a:rtl val="0"/>
              </a:rPr>
              <a:t>Lắp ráp mô hình </a:t>
            </a:r>
            <a:r>
              <a:rPr lang="en-US" altLang="ko-KR" sz="1600" b="1" kern="0" smtClean="0">
                <a:solidFill>
                  <a:srgbClr val="002060"/>
                </a:solidFill>
                <a:latin typeface="Arial"/>
                <a:cs typeface="Arial"/>
                <a:rtl val="0"/>
              </a:rPr>
              <a:t>kĩ thuật</a:t>
            </a:r>
            <a:endParaRPr lang="en-US" sz="1600" b="1" kern="0">
              <a:solidFill>
                <a:srgbClr val="00206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722776" y="3166364"/>
            <a:ext cx="1440454" cy="19228"/>
          </a:xfrm>
          <a:prstGeom prst="line">
            <a:avLst/>
          </a:prstGeom>
          <a:ln>
            <a:solidFill>
              <a:srgbClr val="96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374873" y="1947480"/>
            <a:ext cx="3990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kern="0">
                <a:solidFill>
                  <a:srgbClr val="002060"/>
                </a:solidFill>
                <a:latin typeface="Arial"/>
                <a:cs typeface="Arial"/>
                <a:rtl val="0"/>
              </a:rPr>
              <a:t>Quy trình các bước gieo hạt, trồng cây con trong chậu</a:t>
            </a:r>
            <a:endParaRPr lang="en-US" altLang="ko-KR" sz="1600" b="1" kern="0" dirty="0">
              <a:solidFill>
                <a:srgbClr val="002060"/>
              </a:solidFill>
              <a:latin typeface="Arial"/>
              <a:cs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174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2"/>
            <a:ext cx="9144000" cy="7042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1" y="71376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083" y="19029"/>
            <a:ext cx="1476639" cy="70183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grpSp>
        <p:nvGrpSpPr>
          <p:cNvPr id="20" name="Group 19"/>
          <p:cNvGrpSpPr/>
          <p:nvPr/>
        </p:nvGrpSpPr>
        <p:grpSpPr>
          <a:xfrm>
            <a:off x="489499" y="1421910"/>
            <a:ext cx="1870039" cy="912527"/>
            <a:chOff x="1120810" y="2244597"/>
            <a:chExt cx="1870039" cy="1440211"/>
          </a:xfrm>
        </p:grpSpPr>
        <p:sp>
          <p:nvSpPr>
            <p:cNvPr id="18" name="Freeform 17"/>
            <p:cNvSpPr/>
            <p:nvPr/>
          </p:nvSpPr>
          <p:spPr>
            <a:xfrm>
              <a:off x="1120810" y="2244597"/>
              <a:ext cx="1870039" cy="1440211"/>
            </a:xfrm>
            <a:custGeom>
              <a:avLst/>
              <a:gdLst>
                <a:gd name="connsiteX0" fmla="*/ 0 w 1365590"/>
                <a:gd name="connsiteY0" fmla="*/ 590702 h 1181404"/>
                <a:gd name="connsiteX1" fmla="*/ 337527 w 1365590"/>
                <a:gd name="connsiteY1" fmla="*/ 0 h 1181404"/>
                <a:gd name="connsiteX2" fmla="*/ 1028063 w 1365590"/>
                <a:gd name="connsiteY2" fmla="*/ 0 h 1181404"/>
                <a:gd name="connsiteX3" fmla="*/ 1365590 w 1365590"/>
                <a:gd name="connsiteY3" fmla="*/ 590702 h 1181404"/>
                <a:gd name="connsiteX4" fmla="*/ 1028063 w 1365590"/>
                <a:gd name="connsiteY4" fmla="*/ 1181404 h 1181404"/>
                <a:gd name="connsiteX5" fmla="*/ 337527 w 1365590"/>
                <a:gd name="connsiteY5" fmla="*/ 1181404 h 1181404"/>
                <a:gd name="connsiteX6" fmla="*/ 0 w 1365590"/>
                <a:gd name="connsiteY6" fmla="*/ 590702 h 118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5590" h="1181404">
                  <a:moveTo>
                    <a:pt x="0" y="590702"/>
                  </a:moveTo>
                  <a:lnTo>
                    <a:pt x="337527" y="0"/>
                  </a:lnTo>
                  <a:lnTo>
                    <a:pt x="1028063" y="0"/>
                  </a:lnTo>
                  <a:lnTo>
                    <a:pt x="1365590" y="590702"/>
                  </a:lnTo>
                  <a:lnTo>
                    <a:pt x="1028063" y="1181404"/>
                  </a:lnTo>
                  <a:lnTo>
                    <a:pt x="337527" y="1181404"/>
                  </a:lnTo>
                  <a:lnTo>
                    <a:pt x="0" y="5907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38" tIns="232615" rIns="263138" bIns="2326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154322" y="2493349"/>
              <a:ext cx="17747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400" b="1" kern="0" smtClean="0">
                  <a:solidFill>
                    <a:schemeClr val="bg1"/>
                  </a:solidFill>
                  <a:latin typeface="Arial" charset="0"/>
                  <a:cs typeface="Arial"/>
                  <a:sym typeface="Arial"/>
                  <a:rtl val="0"/>
                </a:rPr>
                <a:t>THIẾT BỊ</a:t>
              </a:r>
            </a:p>
            <a:p>
              <a:pPr algn="ctr">
                <a:defRPr/>
              </a:pPr>
              <a:r>
                <a:rPr lang="en-GB" sz="1400" b="1" kern="0" smtClean="0">
                  <a:solidFill>
                    <a:schemeClr val="bg1"/>
                  </a:solidFill>
                  <a:latin typeface="Arial" charset="0"/>
                  <a:cs typeface="Arial"/>
                  <a:sym typeface="Arial"/>
                  <a:rtl val="0"/>
                </a:rPr>
                <a:t>DÙNG CHUNG</a:t>
              </a:r>
              <a:endParaRPr lang="en-GB" sz="1400" b="1" kern="0">
                <a:solidFill>
                  <a:schemeClr val="bg1"/>
                </a:solidFill>
                <a:latin typeface="Arial" charset="0"/>
                <a:cs typeface="Arial"/>
                <a:sym typeface="Arial"/>
                <a:rtl val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359537" y="1587671"/>
            <a:ext cx="6228878" cy="5283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44" name="Rectangle 43"/>
          <p:cNvSpPr/>
          <p:nvPr/>
        </p:nvSpPr>
        <p:spPr>
          <a:xfrm>
            <a:off x="2389575" y="2296643"/>
            <a:ext cx="6198840" cy="1279897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611" tIns="283313" rIns="320611" bIns="283313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500"/>
          </a:p>
        </p:txBody>
      </p:sp>
      <p:sp>
        <p:nvSpPr>
          <p:cNvPr id="46" name="Rectangle 45"/>
          <p:cNvSpPr/>
          <p:nvPr/>
        </p:nvSpPr>
        <p:spPr>
          <a:xfrm>
            <a:off x="2371489" y="3694920"/>
            <a:ext cx="6216926" cy="1218198"/>
          </a:xfrm>
          <a:prstGeom prst="rect">
            <a:avLst/>
          </a:prstGeom>
          <a:solidFill>
            <a:srgbClr val="DF535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443408" y="3689199"/>
            <a:ext cx="6145007" cy="114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kern="0" smtClean="0">
                <a:solidFill>
                  <a:schemeClr val="bg1"/>
                </a:solidFill>
                <a:latin typeface="Arial" charset="0"/>
                <a:cs typeface="Arial"/>
                <a:sym typeface="Arial"/>
                <a:rtl val="0"/>
              </a:rPr>
              <a:t>VIDEO/CLIP</a:t>
            </a:r>
          </a:p>
          <a:p>
            <a:pPr algn="just">
              <a:spcBef>
                <a:spcPts val="300"/>
              </a:spcBef>
            </a:pPr>
            <a:r>
              <a:rPr lang="en-US" sz="1300" b="1" ker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Một số dạng địa hình ở vùng Trung du và miền núi Bắc </a:t>
            </a:r>
            <a:r>
              <a:rPr lang="en-US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Bộ; </a:t>
            </a:r>
            <a:r>
              <a:rPr lang="vi-VN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Một </a:t>
            </a:r>
            <a:r>
              <a:rPr lang="vi-VN" sz="1300" b="1" ker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số thành tựu tiêu biểu văn minh sông </a:t>
            </a:r>
            <a:r>
              <a:rPr lang="vi-VN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Hồng</a:t>
            </a:r>
            <a:r>
              <a:rPr lang="en-US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; </a:t>
            </a:r>
            <a:r>
              <a:rPr lang="vi-VN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Một </a:t>
            </a:r>
            <a:r>
              <a:rPr lang="vi-VN" sz="1300" b="1" ker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số hoạt động kinh tế biển ở vùng duyên hải miền </a:t>
            </a:r>
            <a:r>
              <a:rPr lang="vi-VN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Trung</a:t>
            </a:r>
            <a:r>
              <a:rPr lang="en-US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; </a:t>
            </a:r>
            <a:r>
              <a:rPr lang="vi-VN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Danh </a:t>
            </a:r>
            <a:r>
              <a:rPr lang="vi-VN" sz="1300" b="1" ker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lam thắng cảnh ở cố đô </a:t>
            </a:r>
            <a:r>
              <a:rPr lang="vi-VN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Huế</a:t>
            </a:r>
            <a:r>
              <a:rPr lang="en-US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; </a:t>
            </a:r>
            <a:r>
              <a:rPr lang="vi-VN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Lễ </a:t>
            </a:r>
            <a:r>
              <a:rPr lang="vi-VN" sz="1300" b="1" ker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hội cồng </a:t>
            </a:r>
            <a:r>
              <a:rPr lang="vi-VN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chiêng</a:t>
            </a:r>
            <a:r>
              <a:rPr lang="en-US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; </a:t>
            </a:r>
            <a:r>
              <a:rPr lang="vi-VN" sz="1300" b="1" kern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Sự </a:t>
            </a:r>
            <a:r>
              <a:rPr lang="vi-VN" sz="1300" b="1" ker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chung sống hài hòa với thiên</a:t>
            </a:r>
            <a:r>
              <a:rPr lang="en-US" sz="1300" b="1" ker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 </a:t>
            </a:r>
            <a:r>
              <a:rPr lang="vi-VN" sz="1300" b="1" ker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/>
                <a:rtl val="0"/>
              </a:rPr>
              <a:t>nhiên của người dân Nam Bộ</a:t>
            </a:r>
            <a:endParaRPr lang="en-US" sz="1300" b="1" kern="0" dirty="0">
              <a:solidFill>
                <a:schemeClr val="bg1">
                  <a:lumMod val="95000"/>
                </a:schemeClr>
              </a:solidFill>
              <a:latin typeface="Arial" charset="0"/>
              <a:cs typeface="Arial"/>
              <a:rtl val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89575" y="5093738"/>
            <a:ext cx="6198840" cy="1179740"/>
          </a:xfrm>
          <a:prstGeom prst="rect">
            <a:avLst/>
          </a:prstGeom>
          <a:solidFill>
            <a:srgbClr val="FFDA65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2504367" y="5130659"/>
            <a:ext cx="6003025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  <a:defRPr/>
            </a:pPr>
            <a:r>
              <a:rPr lang="en-GB" sz="1400" b="1" kern="0" smtClean="0">
                <a:solidFill>
                  <a:srgbClr val="C00000"/>
                </a:solidFill>
                <a:latin typeface="Arial" charset="0"/>
                <a:cs typeface="Arial"/>
                <a:sym typeface="Arial"/>
                <a:rtl val="0"/>
              </a:rPr>
              <a:t>TRANH ẢNH</a:t>
            </a:r>
          </a:p>
          <a:p>
            <a:pPr algn="just"/>
            <a:r>
              <a:rPr lang="en-US" sz="1300" b="1" ker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Một số dạng địa hình ở vùng Trung du và miền núi Bắc </a:t>
            </a:r>
            <a:r>
              <a:rPr lang="en-US" sz="1300" b="1" kern="0" smtClea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Bộ; Đê </a:t>
            </a:r>
            <a:r>
              <a:rPr lang="en-US" sz="1300" b="1" ker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sông </a:t>
            </a:r>
            <a:r>
              <a:rPr lang="en-US" sz="1300" b="1" kern="0" smtClea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Hồng; Di </a:t>
            </a:r>
            <a:r>
              <a:rPr lang="en-US" sz="1300" b="1" ker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sản thế giới ở vùng </a:t>
            </a:r>
            <a:r>
              <a:rPr lang="en-US" sz="1300" b="1" kern="0" smtClea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duyên hải </a:t>
            </a:r>
            <a:r>
              <a:rPr lang="en-US" sz="1300" b="1" ker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miền </a:t>
            </a:r>
            <a:r>
              <a:rPr lang="en-US" sz="1300" b="1" kern="0" smtClea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Trung; Hoạt </a:t>
            </a:r>
            <a:r>
              <a:rPr lang="en-US" sz="1300" b="1" ker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động kinh tế ở vùng Tây </a:t>
            </a:r>
            <a:r>
              <a:rPr lang="en-US" sz="1300" b="1" kern="0" smtClea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Nguyên; Lễ </a:t>
            </a:r>
            <a:r>
              <a:rPr lang="en-US" sz="1300" b="1" ker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hội cồng chiêng Tây </a:t>
            </a:r>
            <a:r>
              <a:rPr lang="en-US" sz="1300" b="1" kern="0" smtClea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Nguyên; Sự </a:t>
            </a:r>
            <a:r>
              <a:rPr lang="en-US" sz="1300" b="1" ker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chung sống hài hòa với </a:t>
            </a:r>
            <a:r>
              <a:rPr lang="en-US" sz="1300" b="1" kern="0" smtClea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thiên nhiên </a:t>
            </a:r>
            <a:r>
              <a:rPr lang="en-US" sz="1300" b="1" kern="0">
                <a:solidFill>
                  <a:srgbClr val="C00000"/>
                </a:solidFill>
                <a:latin typeface="Arial" charset="0"/>
                <a:cs typeface="Arial"/>
                <a:rtl val="0"/>
              </a:rPr>
              <a:t>của người dân Nam Bộ</a:t>
            </a:r>
            <a:endParaRPr lang="en-GB" sz="1300" b="1" kern="0">
              <a:solidFill>
                <a:srgbClr val="C00000"/>
              </a:solidFill>
              <a:latin typeface="Arial" charset="0"/>
              <a:cs typeface="Arial"/>
              <a:sym typeface="Arial"/>
              <a:rtl val="0"/>
            </a:endParaRPr>
          </a:p>
          <a:p>
            <a:pPr algn="just">
              <a:defRPr/>
            </a:pPr>
            <a:endParaRPr lang="en-GB" sz="1400" b="1" kern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43665" y="3109071"/>
            <a:ext cx="84591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543663" y="3120646"/>
            <a:ext cx="2" cy="626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17538" y="5475186"/>
            <a:ext cx="845911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505963" y="4622794"/>
            <a:ext cx="0" cy="86396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490413" y="3759794"/>
            <a:ext cx="1870039" cy="924907"/>
          </a:xfrm>
          <a:custGeom>
            <a:avLst/>
            <a:gdLst>
              <a:gd name="connsiteX0" fmla="*/ 0 w 1365590"/>
              <a:gd name="connsiteY0" fmla="*/ 590702 h 1181404"/>
              <a:gd name="connsiteX1" fmla="*/ 337527 w 1365590"/>
              <a:gd name="connsiteY1" fmla="*/ 0 h 1181404"/>
              <a:gd name="connsiteX2" fmla="*/ 1028063 w 1365590"/>
              <a:gd name="connsiteY2" fmla="*/ 0 h 1181404"/>
              <a:gd name="connsiteX3" fmla="*/ 1365590 w 1365590"/>
              <a:gd name="connsiteY3" fmla="*/ 590702 h 1181404"/>
              <a:gd name="connsiteX4" fmla="*/ 1028063 w 1365590"/>
              <a:gd name="connsiteY4" fmla="*/ 1181404 h 1181404"/>
              <a:gd name="connsiteX5" fmla="*/ 337527 w 1365590"/>
              <a:gd name="connsiteY5" fmla="*/ 1181404 h 1181404"/>
              <a:gd name="connsiteX6" fmla="*/ 0 w 1365590"/>
              <a:gd name="connsiteY6" fmla="*/ 590702 h 11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590" h="1181404">
                <a:moveTo>
                  <a:pt x="0" y="590702"/>
                </a:moveTo>
                <a:lnTo>
                  <a:pt x="337527" y="0"/>
                </a:lnTo>
                <a:lnTo>
                  <a:pt x="1028063" y="0"/>
                </a:lnTo>
                <a:lnTo>
                  <a:pt x="1365590" y="590702"/>
                </a:lnTo>
                <a:lnTo>
                  <a:pt x="1028063" y="1181404"/>
                </a:lnTo>
                <a:lnTo>
                  <a:pt x="337527" y="1181404"/>
                </a:lnTo>
                <a:lnTo>
                  <a:pt x="0" y="590702"/>
                </a:lnTo>
                <a:close/>
              </a:path>
            </a:pathLst>
          </a:custGeom>
          <a:solidFill>
            <a:srgbClr val="FF853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 kern="1200"/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523011" y="3854734"/>
            <a:ext cx="177473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kern="0" smtClean="0">
                <a:solidFill>
                  <a:schemeClr val="bg1"/>
                </a:solidFill>
                <a:latin typeface="Arial" charset="0"/>
                <a:cs typeface="Arial"/>
                <a:sym typeface="Arial"/>
                <a:rtl val="0"/>
              </a:rPr>
              <a:t>THIẾT BỊ</a:t>
            </a:r>
          </a:p>
          <a:p>
            <a:pPr algn="ctr">
              <a:defRPr/>
            </a:pPr>
            <a:r>
              <a:rPr lang="en-GB" sz="1400" b="1" kern="0" smtClean="0">
                <a:solidFill>
                  <a:schemeClr val="bg1"/>
                </a:solidFill>
                <a:latin typeface="Arial" charset="0"/>
                <a:cs typeface="Arial"/>
                <a:sym typeface="Arial"/>
                <a:rtl val="0"/>
              </a:rPr>
              <a:t>THEO CÁC </a:t>
            </a:r>
          </a:p>
          <a:p>
            <a:pPr algn="ctr">
              <a:defRPr/>
            </a:pPr>
            <a:r>
              <a:rPr lang="en-GB" sz="1400" b="1" kern="0" smtClean="0">
                <a:solidFill>
                  <a:schemeClr val="bg1"/>
                </a:solidFill>
                <a:latin typeface="Arial" charset="0"/>
                <a:cs typeface="Arial"/>
                <a:sym typeface="Arial"/>
                <a:rtl val="0"/>
              </a:rPr>
              <a:t>CHỦ ĐỀ</a:t>
            </a:r>
            <a:endParaRPr lang="en-GB" sz="1400" b="1" kern="0">
              <a:solidFill>
                <a:schemeClr val="bg1"/>
              </a:solidFill>
              <a:latin typeface="Arial" charset="0"/>
              <a:cs typeface="Arial"/>
              <a:sym typeface="Arial"/>
              <a:rtl val="0"/>
            </a:endParaRPr>
          </a:p>
        </p:txBody>
      </p:sp>
      <p:sp>
        <p:nvSpPr>
          <p:cNvPr id="35" name="Rounded Rectangle 34"/>
          <p:cNvSpPr/>
          <p:nvPr/>
        </p:nvSpPr>
        <p:spPr bwMode="gray">
          <a:xfrm>
            <a:off x="2602077" y="957641"/>
            <a:ext cx="3972344" cy="5116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48"/>
          <p:cNvSpPr>
            <a:spLocks noChangeArrowheads="1"/>
          </p:cNvSpPr>
          <p:nvPr/>
        </p:nvSpPr>
        <p:spPr bwMode="gray">
          <a:xfrm>
            <a:off x="2800779" y="972706"/>
            <a:ext cx="1808301" cy="433493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en-US" sz="2000" b="1" smtClean="0">
                <a:solidFill>
                  <a:schemeClr val="bg1"/>
                </a:solidFill>
                <a:sym typeface="Arial"/>
                <a:rtl val="0"/>
              </a:rPr>
              <a:t>11. </a:t>
            </a:r>
            <a:r>
              <a:rPr lang="en-US" altLang="en-US" sz="2000" b="1">
                <a:solidFill>
                  <a:schemeClr val="bg1"/>
                </a:solidFill>
                <a:sym typeface="Arial"/>
                <a:rtl val="0"/>
              </a:rPr>
              <a:t>MÔN LỊCH SỬ VÀ ĐỊA LÍ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94900" y="1613729"/>
            <a:ext cx="6093515" cy="11541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00" b="1" kern="0" spc="-4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Bản</a:t>
            </a:r>
            <a:r>
              <a:rPr lang="en-US" sz="1300" b="1" kern="0" spc="-4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 </a:t>
            </a:r>
            <a:r>
              <a:rPr lang="en-US" sz="1300" b="1" kern="0" spc="-4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đồ</a:t>
            </a:r>
            <a:r>
              <a:rPr lang="en-US" sz="1300" b="1" kern="0" spc="-4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 </a:t>
            </a:r>
            <a:r>
              <a:rPr lang="en-US" sz="1300" b="1" kern="0" spc="-4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Địa</a:t>
            </a:r>
            <a:r>
              <a:rPr lang="en-US" sz="1300" b="1" kern="0" spc="-4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 </a:t>
            </a:r>
            <a:r>
              <a:rPr lang="en-US" sz="1300" b="1" kern="0" spc="-4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lí</a:t>
            </a:r>
            <a:r>
              <a:rPr lang="en-US" sz="1300" b="1" kern="0" spc="-4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 </a:t>
            </a:r>
            <a:r>
              <a:rPr lang="en-US" sz="1300" b="1" kern="0" spc="-4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tự</a:t>
            </a:r>
            <a:r>
              <a:rPr lang="en-US" sz="1300" b="1" kern="0" spc="-4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 </a:t>
            </a:r>
            <a:r>
              <a:rPr lang="en-US" sz="1300" b="1" kern="0" spc="-4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nhiên</a:t>
            </a:r>
            <a:r>
              <a:rPr lang="en-US" sz="1300" b="1" kern="0" spc="-4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 </a:t>
            </a:r>
            <a:r>
              <a:rPr lang="en-US" sz="1300" b="1" kern="0" spc="-4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Việt</a:t>
            </a:r>
            <a:r>
              <a:rPr lang="en-US" sz="1300" b="1" kern="0" spc="-4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 </a:t>
            </a:r>
            <a:r>
              <a:rPr lang="en-US" sz="1300" b="1" kern="0" spc="-4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Nam; Bản đồ hành </a:t>
            </a:r>
            <a:r>
              <a:rPr lang="en-US" sz="1300" b="1" kern="0" spc="-4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chính Việt </a:t>
            </a:r>
            <a:r>
              <a:rPr lang="en-US" sz="1300" b="1" kern="0" spc="-4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Nam, Bản </a:t>
            </a:r>
            <a:r>
              <a:rPr lang="en-US" sz="1300" b="1" kern="0" spc="-4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/>
                <a:rtl val="0"/>
              </a:rPr>
              <a:t>đồ các nước và lãnh thổ trên thế giới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300" b="1" kern="0" spc="-40">
              <a:solidFill>
                <a:schemeClr val="accent1">
                  <a:lumMod val="50000"/>
                </a:schemeClr>
              </a:solidFill>
              <a:latin typeface="Arial" charset="0"/>
              <a:cs typeface="Arial"/>
              <a:rtl val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sz="1500" b="1" i="1" cap="none" spc="0" smtClean="0">
              <a:ln/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n-US" sz="1500" b="1" i="1" cap="none" spc="0" dirty="0" smtClean="0">
              <a:ln/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73161" y="2361030"/>
            <a:ext cx="6034231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GB" sz="1400" b="1" kern="0">
                <a:solidFill>
                  <a:schemeClr val="bg1"/>
                </a:solidFill>
                <a:latin typeface="Arial" charset="0"/>
                <a:cs typeface="Arial"/>
                <a:sym typeface="Arial"/>
                <a:rtl val="0"/>
              </a:rPr>
              <a:t>BẢN ĐỒ/LƯỢC </a:t>
            </a:r>
            <a:r>
              <a:rPr lang="en-GB" sz="1400" b="1" kern="0" smtClean="0">
                <a:solidFill>
                  <a:schemeClr val="bg1"/>
                </a:solidFill>
                <a:latin typeface="Arial" charset="0"/>
                <a:cs typeface="Arial"/>
                <a:sym typeface="Arial"/>
                <a:rtl val="0"/>
              </a:rPr>
              <a:t>ĐỒ/SƠ ĐỒ</a:t>
            </a:r>
            <a:endParaRPr lang="en-GB" sz="1400" b="1" kern="0">
              <a:solidFill>
                <a:schemeClr val="bg1"/>
              </a:solidFill>
              <a:latin typeface="Arial" charset="0"/>
              <a:cs typeface="Arial"/>
              <a:sym typeface="Arial"/>
              <a:rtl val="0"/>
            </a:endParaRPr>
          </a:p>
          <a:p>
            <a:pPr algn="just"/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Bản </a:t>
            </a:r>
            <a:r>
              <a:rPr lang="vi-VN" sz="1300" b="1" kern="0" dirty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đồ tự nhiên vùng Trung du và miền núi </a:t>
            </a:r>
            <a:r>
              <a:rPr lang="vi-VN" sz="1300" b="1" ker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Bắc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Bộ</a:t>
            </a:r>
            <a:r>
              <a:rPr lang="en-US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,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Sơ </a:t>
            </a:r>
            <a:r>
              <a:rPr lang="vi-VN" sz="1300" b="1" ker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đồ quần thể khu di tích Đền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Hùng</a:t>
            </a:r>
            <a:r>
              <a:rPr lang="en-US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,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Bản </a:t>
            </a:r>
            <a:r>
              <a:rPr lang="vi-VN" sz="1300" b="1" ker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đồ tự nhiên vùng Đồng bằng Bắc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Bộ</a:t>
            </a:r>
            <a:r>
              <a:rPr lang="en-US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;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Sơ </a:t>
            </a:r>
            <a:r>
              <a:rPr lang="vi-VN" sz="1300" b="1" ker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đồ khu di tích Văn Miếu - Quốc Tử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Giám</a:t>
            </a:r>
            <a:r>
              <a:rPr lang="en-US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;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Bản </a:t>
            </a:r>
            <a:r>
              <a:rPr lang="vi-VN" sz="1300" b="1" ker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đồ tự nhiên vùng Duyên hải miền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Trung</a:t>
            </a:r>
            <a:r>
              <a:rPr lang="en-US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;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Bản </a:t>
            </a:r>
            <a:r>
              <a:rPr lang="vi-VN" sz="1300" b="1" ker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đồ tự nhiên vùng Tây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Nguyên</a:t>
            </a:r>
            <a:r>
              <a:rPr lang="en-US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; </a:t>
            </a:r>
            <a:r>
              <a:rPr lang="vi-VN" sz="1300" b="1" kern="0" smtClea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Bản </a:t>
            </a:r>
            <a:r>
              <a:rPr lang="vi-VN" sz="1300" b="1" kern="0">
                <a:solidFill>
                  <a:schemeClr val="bg1"/>
                </a:solidFill>
                <a:latin typeface="Arial" charset="0"/>
                <a:cs typeface="Arial"/>
                <a:rtl val="0"/>
              </a:rPr>
              <a:t>đồ tự nhiên vùng Nam Bộ</a:t>
            </a:r>
            <a:endParaRPr lang="en-US" sz="1300" b="1" kern="0" dirty="0">
              <a:solidFill>
                <a:schemeClr val="bg1"/>
              </a:solidFill>
              <a:latin typeface="Arial" charset="0"/>
              <a:cs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287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02" y="10167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4" y="101670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>
            <a:off x="-41534" y="79451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8"/>
          <p:cNvSpPr>
            <a:spLocks noChangeArrowheads="1"/>
          </p:cNvSpPr>
          <p:nvPr/>
        </p:nvSpPr>
        <p:spPr bwMode="gray">
          <a:xfrm>
            <a:off x="2798055" y="1000784"/>
            <a:ext cx="3464821" cy="590691"/>
          </a:xfrm>
          <a:prstGeom prst="roundRect">
            <a:avLst>
              <a:gd name="adj" fmla="val 50000"/>
            </a:avLst>
          </a:prstGeom>
          <a:solidFill>
            <a:srgbClr val="FFD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  <a:extLst/>
        </p:spPr>
        <p:txBody>
          <a:bodyPr tIns="0" anchor="ctr"/>
          <a:lstStyle/>
          <a:p>
            <a:pPr algn="ctr">
              <a:spcBef>
                <a:spcPts val="600"/>
              </a:spcBef>
              <a:spcAft>
                <a:spcPts val="200"/>
              </a:spcAft>
            </a:pPr>
            <a:r>
              <a:rPr lang="en-US" altLang="en-US" sz="24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12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.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MÔN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KHOA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HỌC</a:t>
            </a:r>
            <a:endParaRPr lang="en-US" alt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rtl val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10" y="73049"/>
            <a:ext cx="919069" cy="689229"/>
          </a:xfrm>
          <a:prstGeom prst="rect">
            <a:avLst/>
          </a:prstGeom>
        </p:spPr>
      </p:pic>
      <p:grpSp>
        <p:nvGrpSpPr>
          <p:cNvPr id="8" name="Google Shape;778;p61"/>
          <p:cNvGrpSpPr/>
          <p:nvPr/>
        </p:nvGrpSpPr>
        <p:grpSpPr>
          <a:xfrm>
            <a:off x="3446909" y="1689740"/>
            <a:ext cx="3883231" cy="3616461"/>
            <a:chOff x="5065110" y="1741112"/>
            <a:chExt cx="3765375" cy="3357702"/>
          </a:xfrm>
        </p:grpSpPr>
        <p:sp>
          <p:nvSpPr>
            <p:cNvPr id="10" name="Google Shape;780;p61"/>
            <p:cNvSpPr/>
            <p:nvPr/>
          </p:nvSpPr>
          <p:spPr>
            <a:xfrm>
              <a:off x="6992985" y="1951676"/>
              <a:ext cx="1837500" cy="15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159" y="43459"/>
                  </a:moveTo>
                  <a:cubicBezTo>
                    <a:pt x="104411" y="15351"/>
                    <a:pt x="78585" y="0"/>
                    <a:pt x="54696" y="9081"/>
                  </a:cubicBezTo>
                  <a:cubicBezTo>
                    <a:pt x="30714" y="18162"/>
                    <a:pt x="0" y="86270"/>
                    <a:pt x="0" y="86270"/>
                  </a:cubicBezTo>
                  <a:cubicBezTo>
                    <a:pt x="0" y="86270"/>
                    <a:pt x="58847" y="120000"/>
                    <a:pt x="82828" y="110918"/>
                  </a:cubicBezTo>
                  <a:cubicBezTo>
                    <a:pt x="106810" y="101621"/>
                    <a:pt x="120000" y="71567"/>
                    <a:pt x="112159" y="43459"/>
                  </a:cubicBezTo>
                  <a:close/>
                  <a:moveTo>
                    <a:pt x="34127" y="73081"/>
                  </a:moveTo>
                  <a:cubicBezTo>
                    <a:pt x="27671" y="49513"/>
                    <a:pt x="38739" y="24000"/>
                    <a:pt x="58847" y="16324"/>
                  </a:cubicBezTo>
                  <a:cubicBezTo>
                    <a:pt x="79046" y="8648"/>
                    <a:pt x="100814" y="21621"/>
                    <a:pt x="107363" y="45297"/>
                  </a:cubicBezTo>
                  <a:cubicBezTo>
                    <a:pt x="113820" y="68972"/>
                    <a:pt x="102751" y="94486"/>
                    <a:pt x="82644" y="102054"/>
                  </a:cubicBezTo>
                  <a:cubicBezTo>
                    <a:pt x="62444" y="109729"/>
                    <a:pt x="40676" y="96756"/>
                    <a:pt x="34127" y="73081"/>
                  </a:cubicBezTo>
                  <a:close/>
                </a:path>
              </a:pathLst>
            </a:custGeom>
            <a:solidFill>
              <a:srgbClr val="FF0000">
                <a:alpha val="1462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81;p61"/>
            <p:cNvSpPr/>
            <p:nvPr/>
          </p:nvSpPr>
          <p:spPr>
            <a:xfrm rot="551297">
              <a:off x="5065110" y="1741112"/>
              <a:ext cx="1833000" cy="15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53" y="43537"/>
                  </a:moveTo>
                  <a:cubicBezTo>
                    <a:pt x="0" y="71696"/>
                    <a:pt x="13107" y="101805"/>
                    <a:pt x="37107" y="110902"/>
                  </a:cubicBezTo>
                  <a:cubicBezTo>
                    <a:pt x="61107" y="120000"/>
                    <a:pt x="120000" y="86209"/>
                    <a:pt x="120000" y="86209"/>
                  </a:cubicBezTo>
                  <a:cubicBezTo>
                    <a:pt x="120000" y="86209"/>
                    <a:pt x="89261" y="18194"/>
                    <a:pt x="65261" y="8989"/>
                  </a:cubicBezTo>
                  <a:cubicBezTo>
                    <a:pt x="41261" y="0"/>
                    <a:pt x="15507" y="15379"/>
                    <a:pt x="7753" y="43537"/>
                  </a:cubicBezTo>
                  <a:close/>
                  <a:moveTo>
                    <a:pt x="85846" y="73212"/>
                  </a:moveTo>
                  <a:cubicBezTo>
                    <a:pt x="79292" y="96931"/>
                    <a:pt x="57507" y="109927"/>
                    <a:pt x="37292" y="102238"/>
                  </a:cubicBezTo>
                  <a:cubicBezTo>
                    <a:pt x="17169" y="94657"/>
                    <a:pt x="6092" y="69097"/>
                    <a:pt x="12553" y="45379"/>
                  </a:cubicBezTo>
                  <a:cubicBezTo>
                    <a:pt x="19107" y="21660"/>
                    <a:pt x="40892" y="8664"/>
                    <a:pt x="61107" y="16353"/>
                  </a:cubicBezTo>
                  <a:cubicBezTo>
                    <a:pt x="81415" y="24151"/>
                    <a:pt x="92492" y="49602"/>
                    <a:pt x="85846" y="73212"/>
                  </a:cubicBezTo>
                  <a:close/>
                </a:path>
              </a:pathLst>
            </a:custGeom>
            <a:solidFill>
              <a:srgbClr val="595959">
                <a:alpha val="1462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782;p61"/>
            <p:cNvSpPr/>
            <p:nvPr/>
          </p:nvSpPr>
          <p:spPr>
            <a:xfrm rot="20354153">
              <a:off x="5718539" y="3411614"/>
              <a:ext cx="1579200" cy="168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821" y="103919"/>
                  </a:moveTo>
                  <a:cubicBezTo>
                    <a:pt x="52500" y="120000"/>
                    <a:pt x="85714" y="115175"/>
                    <a:pt x="102857" y="92964"/>
                  </a:cubicBezTo>
                  <a:cubicBezTo>
                    <a:pt x="120000" y="70753"/>
                    <a:pt x="109392" y="0"/>
                    <a:pt x="109392" y="0"/>
                  </a:cubicBezTo>
                  <a:cubicBezTo>
                    <a:pt x="109392" y="0"/>
                    <a:pt x="34392" y="12261"/>
                    <a:pt x="17142" y="34572"/>
                  </a:cubicBezTo>
                  <a:cubicBezTo>
                    <a:pt x="0" y="56783"/>
                    <a:pt x="5142" y="87839"/>
                    <a:pt x="28821" y="103919"/>
                  </a:cubicBezTo>
                  <a:close/>
                  <a:moveTo>
                    <a:pt x="84857" y="31557"/>
                  </a:moveTo>
                  <a:cubicBezTo>
                    <a:pt x="104785" y="45226"/>
                    <a:pt x="109285" y="71356"/>
                    <a:pt x="94714" y="90150"/>
                  </a:cubicBezTo>
                  <a:cubicBezTo>
                    <a:pt x="80142" y="108944"/>
                    <a:pt x="52285" y="113065"/>
                    <a:pt x="32250" y="99396"/>
                  </a:cubicBezTo>
                  <a:cubicBezTo>
                    <a:pt x="12214" y="85728"/>
                    <a:pt x="7821" y="59597"/>
                    <a:pt x="22392" y="40804"/>
                  </a:cubicBezTo>
                  <a:cubicBezTo>
                    <a:pt x="36964" y="22211"/>
                    <a:pt x="64821" y="18090"/>
                    <a:pt x="84857" y="31557"/>
                  </a:cubicBezTo>
                  <a:close/>
                </a:path>
              </a:pathLst>
            </a:custGeom>
            <a:solidFill>
              <a:srgbClr val="FFFF00">
                <a:alpha val="1462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762;p61"/>
          <p:cNvSpPr txBox="1"/>
          <p:nvPr/>
        </p:nvSpPr>
        <p:spPr>
          <a:xfrm rot="1023">
            <a:off x="3702794" y="2202965"/>
            <a:ext cx="1008000" cy="73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latinLnBrk="1"/>
            <a:r>
              <a:rPr lang="en-US" altLang="ko-KR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VIDEO/</a:t>
            </a:r>
          </a:p>
          <a:p>
            <a:pPr algn="ctr" latinLnBrk="1"/>
            <a:r>
              <a:rPr lang="en-US" altLang="ko-KR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CLIP</a:t>
            </a:r>
            <a:endParaRPr lang="en-US" altLang="ko-KR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Google Shape;762;p61"/>
          <p:cNvSpPr txBox="1"/>
          <p:nvPr/>
        </p:nvSpPr>
        <p:spPr>
          <a:xfrm rot="1023">
            <a:off x="3317294" y="2784761"/>
            <a:ext cx="1008000" cy="60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latinLnBrk="1"/>
            <a:endParaRPr lang="en-US" altLang="ko-KR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762;p61"/>
          <p:cNvSpPr txBox="1"/>
          <p:nvPr/>
        </p:nvSpPr>
        <p:spPr>
          <a:xfrm rot="1023">
            <a:off x="6078823" y="2558396"/>
            <a:ext cx="1008000" cy="60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 latinLnBrk="1">
              <a:defRPr sz="1600" b="1">
                <a:solidFill>
                  <a:srgbClr val="FF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US" altLang="ko-KR" dirty="0" err="1">
                <a:solidFill>
                  <a:srgbClr val="002060"/>
                </a:solidFill>
              </a:rPr>
              <a:t>DỤNG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  <a:r>
              <a:rPr lang="en-US" altLang="ko-KR" dirty="0" err="1">
                <a:solidFill>
                  <a:srgbClr val="002060"/>
                </a:solidFill>
              </a:rPr>
              <a:t>CỤ</a:t>
            </a:r>
            <a:r>
              <a:rPr lang="en-US" altLang="ko-K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Google Shape;762;p61"/>
          <p:cNvSpPr txBox="1"/>
          <p:nvPr/>
        </p:nvSpPr>
        <p:spPr>
          <a:xfrm rot="1023">
            <a:off x="4459487" y="4145898"/>
            <a:ext cx="1008000" cy="60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 latinLnBrk="1">
              <a:defRPr sz="1600" b="1">
                <a:solidFill>
                  <a:srgbClr val="FF0000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US" altLang="ko-KR" dirty="0" err="1">
                <a:solidFill>
                  <a:schemeClr val="accent6">
                    <a:lumMod val="50000"/>
                  </a:schemeClr>
                </a:solidFill>
              </a:rPr>
              <a:t>TRANH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accent6">
                    <a:lumMod val="50000"/>
                  </a:schemeClr>
                </a:solidFill>
              </a:rPr>
              <a:t>ẢNH</a:t>
            </a:r>
            <a:endParaRPr lang="en-US" altLang="ko-K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5862931" y="3827901"/>
            <a:ext cx="2598806" cy="1947333"/>
          </a:xfrm>
          <a:prstGeom prst="wedgeRectCallout">
            <a:avLst>
              <a:gd name="adj1" fmla="val -28290"/>
              <a:gd name="adj2" fmla="val -67557"/>
            </a:avLst>
          </a:prstGeo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/>
          </a:p>
        </p:txBody>
      </p:sp>
      <p:sp>
        <p:nvSpPr>
          <p:cNvPr id="22" name="Rectangular Callout 21"/>
          <p:cNvSpPr/>
          <p:nvPr/>
        </p:nvSpPr>
        <p:spPr>
          <a:xfrm>
            <a:off x="799827" y="1925644"/>
            <a:ext cx="2401075" cy="773615"/>
          </a:xfrm>
          <a:prstGeom prst="wedgeRectCallout">
            <a:avLst>
              <a:gd name="adj1" fmla="val 64614"/>
              <a:gd name="adj2" fmla="val 17678"/>
            </a:avLst>
          </a:prstGeom>
          <a:solidFill>
            <a:srgbClr val="FF995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gray">
          <a:xfrm>
            <a:off x="930543" y="2005644"/>
            <a:ext cx="20682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buNone/>
            </a:pPr>
            <a:r>
              <a:rPr lang="de-DE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Xử lí nước </a:t>
            </a:r>
            <a:r>
              <a:rPr lang="de-DE" sz="1800" b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cấp </a:t>
            </a:r>
            <a:r>
              <a:rPr lang="de-DE" sz="18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e-DE" sz="18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de-DE" sz="18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cho </a:t>
            </a:r>
            <a:r>
              <a:rPr lang="de-DE" sz="1800" b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sinh </a:t>
            </a:r>
            <a:r>
              <a:rPr lang="de-DE" sz="1800" b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hoạt</a:t>
            </a:r>
            <a:endParaRPr lang="en-US" altLang="ko-KR" sz="18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9" y="85554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24" name="Rectangular Callout 23"/>
          <p:cNvSpPr/>
          <p:nvPr/>
        </p:nvSpPr>
        <p:spPr>
          <a:xfrm>
            <a:off x="799827" y="4007900"/>
            <a:ext cx="2987012" cy="1767334"/>
          </a:xfrm>
          <a:prstGeom prst="wedgeRectCallout">
            <a:avLst>
              <a:gd name="adj1" fmla="val 64882"/>
              <a:gd name="adj2" fmla="val -23753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38" tIns="232615" rIns="263138" bIns="232615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00"/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gray">
          <a:xfrm>
            <a:off x="845698" y="3980710"/>
            <a:ext cx="2781260" cy="18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890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de-DE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Sơ </a:t>
            </a:r>
            <a:r>
              <a:rPr lang="de-DE" sz="1800" b="1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đồ vòng tuần hoàn của nước trong tự </a:t>
            </a:r>
            <a:r>
              <a:rPr lang="de-DE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nhiên; Bộ </a:t>
            </a:r>
            <a:r>
              <a:rPr lang="de-DE" sz="1800" b="1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tranh về bảo vệ </a:t>
            </a:r>
            <a:r>
              <a:rPr lang="de-DE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mắt;</a:t>
            </a:r>
            <a:r>
              <a:rPr lang="en-US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 Sơ đồ về sự trao đổi khí, nước</a:t>
            </a:r>
            <a:r>
              <a:rPr lang="en-US" sz="1800" b="1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, chất khoáng của </a:t>
            </a:r>
            <a:r>
              <a:rPr lang="en-US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thực </a:t>
            </a:r>
            <a:r>
              <a:rPr lang="en-US" sz="1800" b="1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vật với môi </a:t>
            </a:r>
            <a:r>
              <a:rPr lang="en-US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trường</a:t>
            </a:r>
            <a:r>
              <a:rPr lang="de-DE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; Tháp dinh dưỡng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gray">
          <a:xfrm>
            <a:off x="6029282" y="3882854"/>
            <a:ext cx="2275670" cy="183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Hộp đối </a:t>
            </a:r>
            <a:r>
              <a:rPr lang="en-US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lưu; </a:t>
            </a:r>
            <a:r>
              <a:rPr lang="de-DE" sz="1800" b="1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Bộ thí nghiệm không khí cần cho sự cháy; Hộp thí nghiệm "Vai trò của </a:t>
            </a:r>
            <a:r>
              <a:rPr lang="de-DE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ánh sáng“;</a:t>
            </a:r>
            <a:r>
              <a:rPr lang="en-US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1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Nhiệt </a:t>
            </a:r>
            <a:r>
              <a:rPr lang="en-US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kế</a:t>
            </a:r>
            <a:r>
              <a:rPr lang="de-DE" sz="1800" b="1" smtClean="0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; </a:t>
            </a:r>
            <a:r>
              <a:rPr lang="en-US" sz="1800" b="1">
                <a:solidFill>
                  <a:schemeClr val="bg1">
                    <a:lumMod val="95000"/>
                  </a:schemeClr>
                </a:solidFill>
                <a:latin typeface="+mn-lt"/>
                <a:cs typeface="Arial" panose="020B0604020202020204" pitchFamily="34" charset="0"/>
              </a:rPr>
              <a:t>Nhiệt kế đo nhiệt độ cơ thể; Kính lúp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6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4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1053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6" name="Straight Connector 45"/>
          <p:cNvCxnSpPr/>
          <p:nvPr/>
        </p:nvCxnSpPr>
        <p:spPr>
          <a:xfrm>
            <a:off x="0" y="69389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Nhóm 18"/>
          <p:cNvGrpSpPr>
            <a:grpSpLocks/>
          </p:cNvGrpSpPr>
          <p:nvPr/>
        </p:nvGrpSpPr>
        <p:grpSpPr bwMode="auto">
          <a:xfrm>
            <a:off x="1062221" y="1617882"/>
            <a:ext cx="7201884" cy="4638793"/>
            <a:chOff x="838200" y="-76200"/>
            <a:chExt cx="7620000" cy="7619773"/>
          </a:xfrm>
        </p:grpSpPr>
        <p:grpSp>
          <p:nvGrpSpPr>
            <p:cNvPr id="48" name="Group 40"/>
            <p:cNvGrpSpPr/>
            <p:nvPr/>
          </p:nvGrpSpPr>
          <p:grpSpPr>
            <a:xfrm>
              <a:off x="838200" y="-76200"/>
              <a:ext cx="7620000" cy="7619773"/>
              <a:chOff x="762000" y="-380773"/>
              <a:chExt cx="7620000" cy="7619773"/>
            </a:xfrm>
            <a:solidFill>
              <a:sysClr val="windowText" lastClr="000000"/>
            </a:solidFill>
            <a:scene3d>
              <a:camera prst="isometricTopUp">
                <a:rot lat="19632132" lon="19192752" rev="3436056"/>
              </a:camera>
              <a:lightRig rig="threePt" dir="t"/>
            </a:scene3d>
          </p:grpSpPr>
          <p:sp>
            <p:nvSpPr>
              <p:cNvPr id="56" name="Oval 20"/>
              <p:cNvSpPr/>
              <p:nvPr/>
            </p:nvSpPr>
            <p:spPr>
              <a:xfrm>
                <a:off x="931210" y="3842645"/>
                <a:ext cx="3176387" cy="3052804"/>
              </a:xfrm>
              <a:custGeom>
                <a:avLst/>
                <a:gdLst/>
                <a:ahLst/>
                <a:cxnLst/>
                <a:rect l="l" t="t" r="r" b="b"/>
                <a:pathLst>
                  <a:path w="3176387" h="3052804">
                    <a:moveTo>
                      <a:pt x="2657239" y="0"/>
                    </a:moveTo>
                    <a:cubicBezTo>
                      <a:pt x="2757877" y="239217"/>
                      <a:pt x="2943287" y="433982"/>
                      <a:pt x="3176387" y="545640"/>
                    </a:cubicBezTo>
                    <a:lnTo>
                      <a:pt x="2060125" y="3052804"/>
                    </a:lnTo>
                    <a:cubicBezTo>
                      <a:pt x="1079224" y="2606012"/>
                      <a:pt x="321792" y="1754610"/>
                      <a:pt x="0" y="71200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8206"/>
                  </a:gs>
                  <a:gs pos="100000">
                    <a:srgbClr val="99D927"/>
                  </a:gs>
                </a:gsLst>
                <a:lin ang="18600000" scaled="0"/>
                <a:tileRect/>
              </a:gradFill>
              <a:ln w="12700" cap="flat" cmpd="sng" algn="ctr">
                <a:noFill/>
                <a:prstDash val="solid"/>
              </a:ln>
              <a:effectLst/>
              <a:sp3d extrusionH="203200">
                <a:bevelT w="63500" h="38100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sz="1600" ker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Arial"/>
                  <a:rtl val="0"/>
                </a:endParaRPr>
              </a:p>
            </p:txBody>
          </p:sp>
          <p:sp>
            <p:nvSpPr>
              <p:cNvPr id="57" name="Oval 20"/>
              <p:cNvSpPr/>
              <p:nvPr/>
            </p:nvSpPr>
            <p:spPr>
              <a:xfrm>
                <a:off x="762000" y="1309401"/>
                <a:ext cx="2869214" cy="3094185"/>
              </a:xfrm>
              <a:custGeom>
                <a:avLst/>
                <a:gdLst/>
                <a:ahLst/>
                <a:cxnLst/>
                <a:rect l="l" t="t" r="r" b="b"/>
                <a:pathLst>
                  <a:path w="2869214" h="3094185">
                    <a:moveTo>
                      <a:pt x="643888" y="0"/>
                    </a:moveTo>
                    <a:lnTo>
                      <a:pt x="2869214" y="1616794"/>
                    </a:lnTo>
                    <a:cubicBezTo>
                      <a:pt x="2788709" y="1766498"/>
                      <a:pt x="2743200" y="1937735"/>
                      <a:pt x="2743200" y="2119600"/>
                    </a:cubicBezTo>
                    <a:cubicBezTo>
                      <a:pt x="2743200" y="2210907"/>
                      <a:pt x="2754671" y="2299534"/>
                      <a:pt x="2777524" y="2383795"/>
                    </a:cubicBezTo>
                    <a:lnTo>
                      <a:pt x="126312" y="3094185"/>
                    </a:lnTo>
                    <a:cubicBezTo>
                      <a:pt x="43729" y="2783200"/>
                      <a:pt x="0" y="2456507"/>
                      <a:pt x="0" y="2119600"/>
                    </a:cubicBezTo>
                    <a:cubicBezTo>
                      <a:pt x="0" y="1335038"/>
                      <a:pt x="237140" y="605863"/>
                      <a:pt x="64388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297A"/>
                  </a:gs>
                  <a:gs pos="100000">
                    <a:srgbClr val="0070C0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</a:ln>
              <a:effectLst/>
              <a:sp3d extrusionH="203200">
                <a:bevelT w="63500" h="38100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sz="1600" ker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Arial"/>
                  <a:rtl val="0"/>
                </a:endParaRPr>
              </a:p>
            </p:txBody>
          </p:sp>
          <p:sp>
            <p:nvSpPr>
              <p:cNvPr id="58" name="Oval 20"/>
              <p:cNvSpPr/>
              <p:nvPr/>
            </p:nvSpPr>
            <p:spPr>
              <a:xfrm>
                <a:off x="3132771" y="4388724"/>
                <a:ext cx="3148562" cy="2850276"/>
              </a:xfrm>
              <a:custGeom>
                <a:avLst/>
                <a:gdLst/>
                <a:ahLst/>
                <a:cxnLst/>
                <a:rect l="l" t="t" r="r" b="b"/>
                <a:pathLst>
                  <a:path w="3148562" h="2850276">
                    <a:moveTo>
                      <a:pt x="1902722" y="0"/>
                    </a:moveTo>
                    <a:lnTo>
                      <a:pt x="3148562" y="2445099"/>
                    </a:lnTo>
                    <a:cubicBezTo>
                      <a:pt x="2634844" y="2704651"/>
                      <a:pt x="2054043" y="2850276"/>
                      <a:pt x="1439229" y="2850276"/>
                    </a:cubicBezTo>
                    <a:cubicBezTo>
                      <a:pt x="929847" y="2850276"/>
                      <a:pt x="443813" y="2750314"/>
                      <a:pt x="0" y="2568135"/>
                    </a:cubicBezTo>
                    <a:lnTo>
                      <a:pt x="1117776" y="57571"/>
                    </a:lnTo>
                    <a:cubicBezTo>
                      <a:pt x="1219171" y="89802"/>
                      <a:pt x="1327183" y="107076"/>
                      <a:pt x="1439229" y="107076"/>
                    </a:cubicBezTo>
                    <a:cubicBezTo>
                      <a:pt x="1605544" y="107076"/>
                      <a:pt x="1762969" y="69018"/>
                      <a:pt x="190272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64A2">
                      <a:shade val="51000"/>
                      <a:satMod val="130000"/>
                    </a:srgbClr>
                  </a:gs>
                  <a:gs pos="80000">
                    <a:srgbClr val="8064A2">
                      <a:shade val="93000"/>
                      <a:satMod val="130000"/>
                    </a:srgbClr>
                  </a:gs>
                  <a:gs pos="100000">
                    <a:srgbClr val="8064A2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 cap="flat" cmpd="sng" algn="ctr">
                <a:noFill/>
                <a:prstDash val="solid"/>
              </a:ln>
              <a:effectLst/>
              <a:sp3d extrusionH="203200">
                <a:bevelT w="63500" h="38100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sz="1600" ker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Arial"/>
                  <a:rtl val="0"/>
                </a:endParaRPr>
              </a:p>
            </p:txBody>
          </p:sp>
          <p:sp>
            <p:nvSpPr>
              <p:cNvPr id="59" name="Oval 20"/>
              <p:cNvSpPr/>
              <p:nvPr/>
            </p:nvSpPr>
            <p:spPr>
              <a:xfrm>
                <a:off x="5160081" y="3661641"/>
                <a:ext cx="3136375" cy="3106096"/>
              </a:xfrm>
              <a:custGeom>
                <a:avLst/>
                <a:gdLst/>
                <a:ahLst/>
                <a:cxnLst/>
                <a:rect l="l" t="t" r="r" b="b"/>
                <a:pathLst>
                  <a:path w="3136375" h="3106096">
                    <a:moveTo>
                      <a:pt x="452510" y="0"/>
                    </a:moveTo>
                    <a:lnTo>
                      <a:pt x="3136375" y="570473"/>
                    </a:lnTo>
                    <a:cubicBezTo>
                      <a:pt x="2902565" y="1663466"/>
                      <a:pt x="2199334" y="2582325"/>
                      <a:pt x="1247848" y="3106096"/>
                    </a:cubicBezTo>
                    <a:lnTo>
                      <a:pt x="0" y="657056"/>
                    </a:lnTo>
                    <a:cubicBezTo>
                      <a:pt x="226554" y="507518"/>
                      <a:pt x="392378" y="273613"/>
                      <a:pt x="4525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94343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</a:ln>
              <a:effectLst/>
              <a:sp3d extrusionH="203200">
                <a:bevelT w="63500" h="38100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sz="1600" ker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Arial"/>
                  <a:rtl val="0"/>
                </a:endParaRPr>
              </a:p>
            </p:txBody>
          </p:sp>
          <p:sp>
            <p:nvSpPr>
              <p:cNvPr id="60" name="Oval 20"/>
              <p:cNvSpPr/>
              <p:nvPr/>
            </p:nvSpPr>
            <p:spPr>
              <a:xfrm>
                <a:off x="5395832" y="1025515"/>
                <a:ext cx="2986168" cy="3054948"/>
              </a:xfrm>
              <a:custGeom>
                <a:avLst/>
                <a:gdLst/>
                <a:ahLst/>
                <a:cxnLst/>
                <a:rect l="l" t="t" r="r" b="b"/>
                <a:pathLst>
                  <a:path w="2986168" h="3054948">
                    <a:moveTo>
                      <a:pt x="2131127" y="0"/>
                    </a:moveTo>
                    <a:cubicBezTo>
                      <a:pt x="2666007" y="655042"/>
                      <a:pt x="2986168" y="1491875"/>
                      <a:pt x="2986168" y="2403485"/>
                    </a:cubicBezTo>
                    <a:cubicBezTo>
                      <a:pt x="2986168" y="2625658"/>
                      <a:pt x="2967152" y="2843388"/>
                      <a:pt x="2929547" y="3054948"/>
                    </a:cubicBezTo>
                    <a:lnTo>
                      <a:pt x="238951" y="2483044"/>
                    </a:lnTo>
                    <a:cubicBezTo>
                      <a:pt x="241981" y="2456831"/>
                      <a:pt x="242968" y="2430273"/>
                      <a:pt x="242968" y="2403485"/>
                    </a:cubicBezTo>
                    <a:cubicBezTo>
                      <a:pt x="242968" y="2146102"/>
                      <a:pt x="151819" y="1910007"/>
                      <a:pt x="0" y="1725753"/>
                    </a:cubicBezTo>
                    <a:close/>
                  </a:path>
                </a:pathLst>
              </a:custGeom>
              <a:gradFill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 cap="flat" cmpd="sng" algn="ctr">
                <a:noFill/>
                <a:prstDash val="solid"/>
              </a:ln>
              <a:effectLst/>
              <a:sp3d extrusionH="203200">
                <a:bevelT w="63500" h="38100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sz="1600" ker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Arial"/>
                  <a:rtl val="0"/>
                </a:endParaRPr>
              </a:p>
            </p:txBody>
          </p:sp>
          <p:sp>
            <p:nvSpPr>
              <p:cNvPr id="61" name="Oval 20"/>
              <p:cNvSpPr/>
              <p:nvPr/>
            </p:nvSpPr>
            <p:spPr>
              <a:xfrm>
                <a:off x="4580930" y="-380773"/>
                <a:ext cx="2856349" cy="3033241"/>
              </a:xfrm>
              <a:custGeom>
                <a:avLst/>
                <a:gdLst/>
                <a:ahLst/>
                <a:cxnLst/>
                <a:rect l="l" t="t" r="r" b="b"/>
                <a:pathLst>
                  <a:path w="2856349" h="3033241">
                    <a:moveTo>
                      <a:pt x="0" y="0"/>
                    </a:moveTo>
                    <a:cubicBezTo>
                      <a:pt x="1140104" y="2400"/>
                      <a:pt x="2162576" y="505781"/>
                      <a:pt x="2856349" y="1304066"/>
                    </a:cubicBezTo>
                    <a:lnTo>
                      <a:pt x="720996" y="3033241"/>
                    </a:lnTo>
                    <a:cubicBezTo>
                      <a:pt x="532840" y="2854846"/>
                      <a:pt x="279204" y="2745301"/>
                      <a:pt x="0" y="27434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12700" cap="flat" cmpd="sng" algn="ctr">
                <a:noFill/>
                <a:prstDash val="solid"/>
              </a:ln>
              <a:effectLst/>
              <a:sp3d extrusionH="203200">
                <a:bevelT w="63500" h="38100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sz="1600" kern="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Arial"/>
                  <a:rtl val="0"/>
                </a:endParaRPr>
              </a:p>
            </p:txBody>
          </p:sp>
          <p:sp>
            <p:nvSpPr>
              <p:cNvPr id="62" name="Oval 20"/>
              <p:cNvSpPr/>
              <p:nvPr/>
            </p:nvSpPr>
            <p:spPr>
              <a:xfrm>
                <a:off x="1497827" y="-367450"/>
                <a:ext cx="2908900" cy="3163194"/>
              </a:xfrm>
              <a:custGeom>
                <a:avLst/>
                <a:gdLst/>
                <a:ahLst/>
                <a:cxnLst/>
                <a:rect l="l" t="t" r="r" b="b"/>
                <a:pathLst>
                  <a:path w="2908900" h="3163194">
                    <a:moveTo>
                      <a:pt x="2765107" y="0"/>
                    </a:moveTo>
                    <a:lnTo>
                      <a:pt x="2908900" y="2743735"/>
                    </a:lnTo>
                    <a:cubicBezTo>
                      <a:pt x="2625592" y="2786495"/>
                      <a:pt x="2379340" y="2941906"/>
                      <a:pt x="2217083" y="3163194"/>
                    </a:cubicBezTo>
                    <a:lnTo>
                      <a:pt x="0" y="1552389"/>
                    </a:lnTo>
                    <a:cubicBezTo>
                      <a:pt x="632641" y="680140"/>
                      <a:pt x="1628454" y="90080"/>
                      <a:pt x="276510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79646">
                      <a:lumMod val="75000"/>
                    </a:srgbClr>
                  </a:gs>
                  <a:gs pos="100000">
                    <a:srgbClr val="FFC000"/>
                  </a:gs>
                </a:gsLst>
                <a:lin ang="3600000" scaled="0"/>
              </a:gradFill>
              <a:ln w="12700" cap="flat" cmpd="sng" algn="ctr">
                <a:noFill/>
                <a:prstDash val="solid"/>
              </a:ln>
              <a:effectLst/>
              <a:sp3d extrusionH="203200">
                <a:bevelT w="63500" h="38100"/>
                <a:bevelB w="38100" h="38100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en-US" sz="1600" ker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Arial"/>
                  <a:rtl val="0"/>
                </a:endParaRPr>
              </a:p>
            </p:txBody>
          </p:sp>
        </p:grpSp>
        <p:sp>
          <p:nvSpPr>
            <p:cNvPr id="49" name="TextBox 41"/>
            <p:cNvSpPr txBox="1"/>
            <p:nvPr/>
          </p:nvSpPr>
          <p:spPr>
            <a:xfrm rot="19939706">
              <a:off x="4982379" y="988755"/>
              <a:ext cx="2147172" cy="1466124"/>
            </a:xfrm>
            <a:prstGeom prst="rect">
              <a:avLst/>
            </a:prstGeom>
            <a:noFill/>
            <a:scene3d>
              <a:camera prst="orthographicFront">
                <a:rot lat="20196051" lon="1312816" rev="21056291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/>
              <a:r>
                <a:rPr lang="en-US" sz="1300" b="1" kern="0" dirty="0" err="1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Bảng</a:t>
              </a:r>
              <a:r>
                <a:rPr lang="en-US" sz="1300" b="1" kern="0" dirty="0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nhóm</a:t>
              </a:r>
              <a:r>
                <a:rPr lang="en-US" sz="1300" b="1" kern="0" dirty="0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</a:p>
            <a:p>
              <a:pPr algn="ctr"/>
              <a:r>
                <a:rPr lang="en-US" sz="1300" i="1" kern="0" dirty="0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(4-6 </a:t>
              </a:r>
              <a:r>
                <a:rPr lang="en-US" sz="1300" i="1" kern="0" dirty="0" err="1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hs</a:t>
              </a:r>
              <a:r>
                <a:rPr lang="en-US" sz="1300" i="1" kern="0" dirty="0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/</a:t>
              </a:r>
              <a:r>
                <a:rPr lang="en-US" sz="1300" i="1" kern="0" dirty="0" err="1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chiếc</a:t>
              </a:r>
              <a:r>
                <a:rPr lang="en-US" sz="1300" i="1" kern="0" dirty="0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)</a:t>
              </a:r>
            </a:p>
            <a:p>
              <a:pPr algn="ctr"/>
              <a:r>
                <a:rPr lang="en-US" sz="1300" b="1" kern="0" dirty="0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Nam </a:t>
              </a:r>
              <a:r>
                <a:rPr lang="en-US" sz="1300" b="1" kern="0" dirty="0" err="1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châm</a:t>
              </a:r>
              <a:r>
                <a:rPr lang="en-US" sz="1300" b="1" kern="0" dirty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endParaRPr lang="en-US" sz="1300" b="1" kern="0" dirty="0" smtClean="0">
                <a:ln/>
                <a:solidFill>
                  <a:srgbClr val="002060"/>
                </a:solidFill>
                <a:latin typeface="Arial"/>
                <a:cs typeface="Arial"/>
                <a:sym typeface="Arial"/>
                <a:rtl val="0"/>
              </a:endParaRPr>
            </a:p>
            <a:p>
              <a:pPr algn="ctr"/>
              <a:r>
                <a:rPr lang="en-US" sz="1300" i="1" kern="0" dirty="0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(20 </a:t>
              </a:r>
              <a:r>
                <a:rPr lang="en-US" sz="1300" i="1" kern="0" dirty="0" err="1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chiếc</a:t>
              </a:r>
              <a:r>
                <a:rPr lang="en-US" sz="1300" i="1" kern="0" dirty="0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/</a:t>
              </a:r>
              <a:r>
                <a:rPr lang="en-US" sz="1300" i="1" kern="0" dirty="0" err="1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lớp</a:t>
              </a:r>
              <a:r>
                <a:rPr lang="en-US" sz="1300" i="1" kern="0" dirty="0" smtClean="0">
                  <a:ln/>
                  <a:solidFill>
                    <a:srgbClr val="002060"/>
                  </a:solidFill>
                  <a:latin typeface="Arial"/>
                  <a:cs typeface="Arial"/>
                  <a:sym typeface="Arial"/>
                  <a:rtl val="0"/>
                </a:rPr>
                <a:t>)</a:t>
              </a:r>
              <a:endParaRPr lang="en-US" sz="1300" i="1" kern="0" dirty="0">
                <a:ln/>
                <a:solidFill>
                  <a:srgbClr val="00206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0" name="TextBox 42"/>
            <p:cNvSpPr txBox="1"/>
            <p:nvPr/>
          </p:nvSpPr>
          <p:spPr>
            <a:xfrm rot="20368863">
              <a:off x="3122467" y="1328828"/>
              <a:ext cx="2419919" cy="1541958"/>
            </a:xfrm>
            <a:prstGeom prst="rect">
              <a:avLst/>
            </a:prstGeom>
            <a:noFill/>
            <a:scene3d>
              <a:camera prst="orthographicFront">
                <a:rot lat="20196051" lon="1312816" rev="21056291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TB </a:t>
              </a:r>
              <a:r>
                <a:rPr lang="en-US" sz="1100" b="1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trình</a:t>
              </a:r>
              <a:r>
                <a:rPr lang="en-US" sz="1100" b="1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 </a:t>
              </a:r>
              <a:r>
                <a:rPr lang="en-US" sz="1100" b="1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chiếu</a:t>
              </a:r>
              <a:endParaRPr lang="en-US" sz="1100" b="1" kern="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Kozuka Gothic Pro M" pitchFamily="34" charset="-128"/>
                <a:cs typeface="Times New Roman" pitchFamily="18" charset="0"/>
                <a:sym typeface="Arial"/>
                <a:rtl val="0"/>
              </a:endParaRPr>
            </a:p>
            <a:p>
              <a:pPr algn="ctr">
                <a:defRPr/>
              </a:pPr>
              <a:r>
                <a:rPr lang="en-US" sz="1100" b="1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(</a:t>
              </a:r>
              <a:r>
                <a:rPr lang="en-US" sz="1100" b="1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máy</a:t>
              </a:r>
              <a:r>
                <a:rPr lang="en-US" sz="1100" b="1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 </a:t>
              </a:r>
              <a:r>
                <a:rPr lang="en-US" sz="1100" b="1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chiếu</a:t>
              </a:r>
              <a:r>
                <a:rPr lang="en-US" sz="1100" b="1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 </a:t>
              </a:r>
              <a:r>
                <a:rPr lang="en-US" sz="1100" b="1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vật</a:t>
              </a:r>
              <a:r>
                <a:rPr lang="en-US" sz="1100" b="1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 </a:t>
              </a:r>
              <a:r>
                <a:rPr lang="en-US" sz="1100" b="1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thể</a:t>
              </a:r>
              <a:r>
                <a:rPr lang="en-US" sz="1100" b="1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, </a:t>
              </a:r>
              <a:r>
                <a:rPr lang="en-US" sz="1100" b="1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tivi</a:t>
              </a:r>
              <a:r>
                <a:rPr lang="en-US" sz="1100" b="1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, </a:t>
              </a:r>
              <a:r>
                <a:rPr lang="en-US" sz="1100" b="1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đầu</a:t>
              </a:r>
              <a:r>
                <a:rPr lang="en-US" sz="1100" b="1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 DVD, </a:t>
              </a:r>
              <a:r>
                <a:rPr lang="en-US" sz="1100" b="1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máy</a:t>
              </a:r>
              <a:r>
                <a:rPr lang="en-US" sz="1100" b="1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 </a:t>
              </a:r>
              <a:r>
                <a:rPr lang="en-US" sz="1100" b="1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tính</a:t>
              </a:r>
              <a:r>
                <a:rPr lang="en-US" sz="1100" b="1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…) </a:t>
              </a:r>
            </a:p>
            <a:p>
              <a:pPr algn="ctr">
                <a:defRPr/>
              </a:pPr>
              <a:r>
                <a:rPr lang="en-US" sz="1100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(1 </a:t>
              </a:r>
              <a:r>
                <a:rPr lang="en-US" sz="1100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bộ</a:t>
              </a:r>
              <a:r>
                <a:rPr lang="en-US" sz="1100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/5 </a:t>
              </a:r>
              <a:r>
                <a:rPr lang="en-US" sz="1100" kern="0" dirty="0" err="1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lớp</a:t>
              </a:r>
              <a:r>
                <a:rPr lang="en-US" sz="1100" kern="0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Kozuka Gothic Pro M" pitchFamily="34" charset="-128"/>
                  <a:cs typeface="Times New Roman" pitchFamily="18" charset="0"/>
                  <a:sym typeface="Arial"/>
                  <a:rtl val="0"/>
                </a:rPr>
                <a:t>)</a:t>
              </a:r>
            </a:p>
            <a:p>
              <a:pPr algn="ctr">
                <a:defRPr/>
              </a:pPr>
              <a:endParaRPr lang="en-US" sz="1100" b="1" kern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Kozuka Gothic Pro M" pitchFamily="34" charset="-128"/>
                <a:cs typeface="Times New Roman" pitchFamily="18" charset="0"/>
                <a:sym typeface="Arial"/>
                <a:rtl val="0"/>
              </a:endParaRPr>
            </a:p>
          </p:txBody>
        </p:sp>
        <p:sp>
          <p:nvSpPr>
            <p:cNvPr id="51" name="TextBox 44"/>
            <p:cNvSpPr txBox="1"/>
            <p:nvPr/>
          </p:nvSpPr>
          <p:spPr>
            <a:xfrm rot="20022570">
              <a:off x="4775802" y="4282876"/>
              <a:ext cx="2122487" cy="1466124"/>
            </a:xfrm>
            <a:prstGeom prst="rect">
              <a:avLst/>
            </a:prstGeom>
            <a:noFill/>
            <a:scene3d>
              <a:camera prst="orthographicFront">
                <a:rot lat="20196051" lon="1312816" rev="21056291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kern="0" dirty="0" err="1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Nẹp</a:t>
              </a:r>
              <a:r>
                <a:rPr lang="en-US" sz="1300" b="1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treo</a:t>
              </a:r>
              <a:r>
                <a:rPr lang="en-US" sz="1300" b="1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tranh</a:t>
              </a:r>
              <a:endParaRPr lang="en-US" sz="1300" b="1" kern="0" dirty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  <a:p>
              <a:pPr algn="ctr"/>
              <a:r>
                <a:rPr lang="en-US" sz="1300" i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(20 </a:t>
              </a:r>
              <a:r>
                <a:rPr lang="en-US" sz="1300" i="1" kern="0" dirty="0" err="1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chiếc</a:t>
              </a:r>
              <a:r>
                <a:rPr lang="en-US" sz="1300" i="1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/</a:t>
              </a:r>
              <a:r>
                <a:rPr lang="en-US" sz="1300" i="1" kern="0" dirty="0" err="1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trường</a:t>
              </a:r>
              <a:r>
                <a:rPr lang="en-US" sz="1300" i="1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)</a:t>
              </a:r>
              <a:r>
                <a:rPr lang="en-US" sz="1300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endParaRPr lang="en-US" sz="1300" i="1" kern="0" dirty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  <a:p>
              <a:pPr algn="ctr"/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Giá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treo</a:t>
              </a:r>
              <a:r>
                <a:rPr lang="en-US" sz="1300" b="1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tranh</a:t>
              </a:r>
              <a:endParaRPr lang="en-US" sz="1300" b="1" kern="0" dirty="0" smtClean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  <a:p>
              <a:pPr algn="ctr"/>
              <a:r>
                <a:rPr lang="en-US" sz="1300" i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(3 </a:t>
              </a:r>
              <a:r>
                <a:rPr lang="en-US" sz="1300" i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chiếc</a:t>
              </a:r>
              <a:r>
                <a:rPr lang="en-US" sz="1300" i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/</a:t>
              </a:r>
              <a:r>
                <a:rPr lang="en-US" sz="1300" i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trường</a:t>
              </a:r>
              <a:r>
                <a:rPr lang="en-US" sz="1300" i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)</a:t>
              </a:r>
              <a:r>
                <a:rPr lang="en-US" sz="1300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  <p:sp>
          <p:nvSpPr>
            <p:cNvPr id="52" name="TextBox 45"/>
            <p:cNvSpPr txBox="1"/>
            <p:nvPr/>
          </p:nvSpPr>
          <p:spPr>
            <a:xfrm rot="20655267">
              <a:off x="2914859" y="5273518"/>
              <a:ext cx="2369534" cy="1137509"/>
            </a:xfrm>
            <a:prstGeom prst="rect">
              <a:avLst/>
            </a:prstGeom>
            <a:noFill/>
            <a:scene3d>
              <a:camera prst="orthographicFront">
                <a:rot lat="20196051" lon="1312816" rev="21056291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i="1" kern="0" dirty="0" err="1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Cân</a:t>
              </a:r>
              <a:r>
                <a:rPr lang="en-US" sz="1300" b="1" i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i="1" kern="0" dirty="0" err="1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điện</a:t>
              </a:r>
              <a:r>
                <a:rPr lang="en-US" sz="1300" b="1" i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i="1" kern="0" dirty="0" err="1" smtClean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tử</a:t>
              </a:r>
              <a:r>
                <a:rPr lang="en-US" sz="1300" b="1" i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.</a:t>
              </a:r>
            </a:p>
            <a:p>
              <a:pPr algn="ctr"/>
              <a:r>
                <a:rPr lang="en-US" sz="1300" b="1" i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i="1" kern="0" dirty="0" err="1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Nhiệt</a:t>
              </a:r>
              <a:r>
                <a:rPr lang="en-US" sz="1300" b="1" i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i="1" kern="0" dirty="0" err="1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kế</a:t>
              </a:r>
              <a:r>
                <a:rPr lang="en-US" sz="1300" b="1" i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i="1" kern="0" dirty="0" err="1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điện</a:t>
              </a:r>
              <a:r>
                <a:rPr lang="en-US" sz="1300" b="1" i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i="1" kern="0" dirty="0" err="1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tử</a:t>
              </a:r>
              <a:r>
                <a:rPr lang="en-US" sz="1300" b="1" i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endParaRPr lang="en-US" sz="1300" b="1" i="1" kern="0" dirty="0" smtClean="0">
                <a:ln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  <a:rtl val="0"/>
              </a:endParaRPr>
            </a:p>
            <a:p>
              <a:pPr algn="ctr"/>
              <a:r>
                <a:rPr lang="en-US" sz="1300" i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(</a:t>
              </a:r>
              <a:r>
                <a:rPr lang="en-US" sz="1300" i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2 </a:t>
              </a:r>
              <a:r>
                <a:rPr lang="en-US" sz="1300" i="1" kern="0" dirty="0" err="1" smtClean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chiếc</a:t>
              </a:r>
              <a:r>
                <a:rPr lang="en-US" sz="1300" i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/</a:t>
              </a:r>
              <a:r>
                <a:rPr lang="en-US" sz="1300" i="1" kern="0" dirty="0" err="1" smtClean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trường</a:t>
              </a:r>
              <a:r>
                <a:rPr lang="en-US" sz="1300" i="1" kern="0" dirty="0" smtClean="0">
                  <a:ln/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  <a:sym typeface="Arial"/>
                  <a:rtl val="0"/>
                </a:rPr>
                <a:t>)</a:t>
              </a:r>
              <a:endParaRPr lang="en-US" sz="1300" i="1" kern="0" dirty="0">
                <a:ln/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53" name="TextBox 46"/>
            <p:cNvSpPr txBox="1"/>
            <p:nvPr/>
          </p:nvSpPr>
          <p:spPr>
            <a:xfrm rot="20457855">
              <a:off x="1426476" y="4677022"/>
              <a:ext cx="2310182" cy="1137509"/>
            </a:xfrm>
            <a:prstGeom prst="rect">
              <a:avLst/>
            </a:prstGeom>
            <a:noFill/>
            <a:scene3d>
              <a:camera prst="orthographicFront">
                <a:rot lat="20196051" lon="1312816" rev="21056291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kern="0" dirty="0" err="1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Thiết</a:t>
              </a:r>
              <a:r>
                <a:rPr lang="en-US" sz="1300" b="1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bị</a:t>
              </a:r>
              <a:r>
                <a:rPr lang="en-US" sz="1300" b="1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âm</a:t>
              </a:r>
              <a:r>
                <a:rPr lang="en-US" sz="1300" b="1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thanh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,</a:t>
              </a:r>
              <a:endParaRPr lang="en-US" sz="1300" b="1" kern="0" dirty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  <a:p>
              <a:pPr algn="ctr"/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Đài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đĩa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,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loa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cầm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tay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,…</a:t>
              </a:r>
              <a:endParaRPr lang="en-US" sz="1300" b="1" kern="0" dirty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  <a:p>
              <a:pPr algn="ctr"/>
              <a:r>
                <a:rPr lang="en-US" sz="1300" i="1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(1 </a:t>
              </a:r>
              <a:r>
                <a:rPr lang="en-US" sz="1300" i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bộ</a:t>
              </a:r>
              <a:r>
                <a:rPr lang="en-US" sz="1300" i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/5 </a:t>
              </a:r>
              <a:r>
                <a:rPr lang="en-US" sz="1300" i="1" kern="0" dirty="0" err="1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lớp</a:t>
              </a:r>
              <a:r>
                <a:rPr lang="en-US" sz="1300" i="1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)</a:t>
              </a:r>
            </a:p>
          </p:txBody>
        </p:sp>
        <p:sp>
          <p:nvSpPr>
            <p:cNvPr id="54" name="TextBox 47"/>
            <p:cNvSpPr txBox="1"/>
            <p:nvPr/>
          </p:nvSpPr>
          <p:spPr>
            <a:xfrm rot="20757818">
              <a:off x="1562773" y="2960350"/>
              <a:ext cx="2437316" cy="1137509"/>
            </a:xfrm>
            <a:prstGeom prst="rect">
              <a:avLst/>
            </a:prstGeom>
            <a:noFill/>
            <a:scene3d>
              <a:camera prst="orthographicFront">
                <a:rot lat="20196051" lon="1312816" rev="21056291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kern="0" dirty="0" err="1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Máy</a:t>
              </a:r>
              <a:r>
                <a:rPr lang="en-US" sz="1300" b="1" kern="0" dirty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 in </a:t>
              </a:r>
              <a:r>
                <a:rPr lang="en-US" sz="1300" b="1" kern="0" dirty="0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Laze,</a:t>
              </a:r>
            </a:p>
            <a:p>
              <a:pPr algn="ctr"/>
              <a:r>
                <a:rPr lang="en-US" sz="1300" b="1" kern="0" dirty="0" err="1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Máy</a:t>
              </a:r>
              <a:r>
                <a:rPr lang="en-US" sz="1300" b="1" kern="0" dirty="0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ảnh</a:t>
              </a:r>
              <a:r>
                <a:rPr lang="en-US" sz="1300" b="1" kern="0" dirty="0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kĩ</a:t>
              </a:r>
              <a:r>
                <a:rPr lang="en-US" sz="1300" b="1" kern="0" dirty="0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thuật</a:t>
              </a:r>
              <a:r>
                <a:rPr lang="en-US" sz="1300" b="1" kern="0" dirty="0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số</a:t>
              </a:r>
              <a:endParaRPr lang="en-US" sz="1300" b="1" kern="0" dirty="0" smtClean="0">
                <a:ln/>
                <a:solidFill>
                  <a:srgbClr val="C00000"/>
                </a:solidFill>
                <a:latin typeface="Arial"/>
                <a:cs typeface="Arial"/>
                <a:sym typeface="Arial"/>
                <a:rtl val="0"/>
              </a:endParaRPr>
            </a:p>
            <a:p>
              <a:pPr algn="ctr"/>
              <a:r>
                <a:rPr lang="en-US" sz="1300" i="1" kern="0" dirty="0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(01 </a:t>
              </a:r>
              <a:r>
                <a:rPr lang="en-US" sz="1300" i="1" kern="0" dirty="0" err="1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chiếc</a:t>
              </a:r>
              <a:r>
                <a:rPr lang="en-US" sz="1300" i="1" kern="0" dirty="0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/</a:t>
              </a:r>
              <a:r>
                <a:rPr lang="en-US" sz="1300" i="1" kern="0" dirty="0" err="1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trường</a:t>
              </a:r>
              <a:r>
                <a:rPr lang="en-US" sz="1300" i="1" kern="0" dirty="0" smtClean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)</a:t>
              </a:r>
            </a:p>
          </p:txBody>
        </p:sp>
        <p:sp>
          <p:nvSpPr>
            <p:cNvPr id="55" name="TextBox 44"/>
            <p:cNvSpPr txBox="1"/>
            <p:nvPr/>
          </p:nvSpPr>
          <p:spPr>
            <a:xfrm rot="20188891">
              <a:off x="5859602" y="2365645"/>
              <a:ext cx="2130910" cy="1137509"/>
            </a:xfrm>
            <a:prstGeom prst="rect">
              <a:avLst/>
            </a:prstGeom>
            <a:noFill/>
            <a:scene3d>
              <a:camera prst="orthographicFront">
                <a:rot lat="20196051" lon="1312816" rev="21056291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Tủ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đựng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thiết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bị</a:t>
              </a:r>
              <a:endParaRPr lang="en-US" sz="1300" b="1" kern="0" dirty="0" smtClean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  <a:p>
              <a:pPr algn="ctr"/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Giá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đựng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thiết</a:t>
              </a:r>
              <a:r>
                <a:rPr lang="en-US" sz="1300" b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b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bị</a:t>
              </a:r>
              <a:endParaRPr lang="en-US" sz="1300" b="1" kern="0" dirty="0" smtClean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  <a:p>
              <a:pPr algn="ctr"/>
              <a:r>
                <a:rPr lang="en-US" sz="1300" i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(</a:t>
              </a:r>
              <a:r>
                <a:rPr lang="en-US" sz="1300" i="1" kern="0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  <a:r>
                <a:rPr lang="en-US" sz="1300" i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r>
                <a:rPr lang="en-US" sz="1300" i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chiếc</a:t>
              </a:r>
              <a:r>
                <a:rPr lang="en-US" sz="1300" i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/</a:t>
              </a:r>
              <a:r>
                <a:rPr lang="en-US" sz="1300" i="1" kern="0" dirty="0" err="1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lớp</a:t>
              </a:r>
              <a:r>
                <a:rPr lang="en-US" sz="1300" i="1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)</a:t>
              </a:r>
              <a:r>
                <a:rPr lang="en-US" sz="1300" kern="0" dirty="0" smtClean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  <a:endParaRPr lang="en-US" sz="1300" i="1" kern="0" dirty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63" name="AutoShape 48"/>
          <p:cNvSpPr>
            <a:spLocks noChangeArrowheads="1"/>
          </p:cNvSpPr>
          <p:nvPr/>
        </p:nvSpPr>
        <p:spPr bwMode="gray">
          <a:xfrm>
            <a:off x="2418110" y="934396"/>
            <a:ext cx="4681448" cy="615622"/>
          </a:xfrm>
          <a:prstGeom prst="roundRect">
            <a:avLst>
              <a:gd name="adj" fmla="val 50000"/>
            </a:avLst>
          </a:prstGeom>
          <a:solidFill>
            <a:srgbClr val="FFD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  <a:extLst/>
        </p:spPr>
        <p:txBody>
          <a:bodyPr tIns="0" anchor="ctr"/>
          <a:lstStyle/>
          <a:p>
            <a:pPr algn="ctr">
              <a:spcBef>
                <a:spcPts val="600"/>
              </a:spcBef>
              <a:spcAft>
                <a:spcPts val="200"/>
              </a:spcAft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sym typeface="Arial"/>
                <a:rtl val="0"/>
              </a:rPr>
              <a:t>13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sym typeface="Arial"/>
                <a:rtl val="0"/>
              </a:rPr>
              <a:t>. THIẾT BỊ DÙNG CHUNG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598" y="-83757"/>
            <a:ext cx="1481312" cy="744599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rgbClr val="FFFFFF"/>
            </a:extrusionClr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57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93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939"/>
            <a:ext cx="4937581" cy="77631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5" name="Chevron 29"/>
          <p:cNvSpPr/>
          <p:nvPr/>
        </p:nvSpPr>
        <p:spPr bwMode="auto">
          <a:xfrm>
            <a:off x="1155029" y="3758798"/>
            <a:ext cx="6579271" cy="636099"/>
          </a:xfrm>
          <a:prstGeom prst="chevron">
            <a:avLst>
              <a:gd name="adj" fmla="val 34040"/>
            </a:avLst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altLang="ko-KR" sz="1700" b="1" smtClean="0">
                <a:solidFill>
                  <a:schemeClr val="bg1"/>
                </a:solidFill>
                <a:cs typeface="Arial" pitchFamily="34" charset="0"/>
              </a:rPr>
              <a:t>3. KINH NGHIỆM SẢN </a:t>
            </a:r>
            <a:r>
              <a:rPr lang="en-US" altLang="ko-KR" sz="1700" b="1" smtClean="0">
                <a:solidFill>
                  <a:schemeClr val="bg1"/>
                </a:solidFill>
                <a:cs typeface="Arial" pitchFamily="34" charset="0"/>
              </a:rPr>
              <a:t>XUẤT TRÊN </a:t>
            </a:r>
            <a:r>
              <a:rPr lang="en-US" altLang="ko-KR" sz="1700" b="1" smtClean="0">
                <a:solidFill>
                  <a:schemeClr val="bg1"/>
                </a:solidFill>
                <a:cs typeface="Arial" pitchFamily="34" charset="0"/>
              </a:rPr>
              <a:t>40 NĂM, TÍNH PHÁP LÍ RÕ RÀNG</a:t>
            </a:r>
            <a:endParaRPr lang="en-US" altLang="ko-KR" sz="17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Chevron 29"/>
          <p:cNvSpPr/>
          <p:nvPr/>
        </p:nvSpPr>
        <p:spPr bwMode="auto">
          <a:xfrm>
            <a:off x="1184311" y="2170590"/>
            <a:ext cx="5898042" cy="579454"/>
          </a:xfrm>
          <a:prstGeom prst="chevron">
            <a:avLst>
              <a:gd name="adj" fmla="val 34040"/>
            </a:avLst>
          </a:pr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altLang="ko-KR" sz="1700" b="1" smtClean="0">
                <a:solidFill>
                  <a:schemeClr val="bg1"/>
                </a:solidFill>
                <a:cs typeface="Arial" pitchFamily="34" charset="0"/>
              </a:rPr>
              <a:t>1. BÁM SÁT NỘI DUNG CHƯƠNG TRÌNH VÀ SGK</a:t>
            </a:r>
            <a:endParaRPr lang="en-US" altLang="ko-KR" sz="17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1155029" y="4548624"/>
            <a:ext cx="6850970" cy="647925"/>
          </a:xfrm>
          <a:prstGeom prst="chevron">
            <a:avLst>
              <a:gd name="adj" fmla="val 34040"/>
            </a:avLst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altLang="ko-KR" sz="1700" b="1" smtClean="0">
                <a:solidFill>
                  <a:schemeClr val="bg1"/>
                </a:solidFill>
                <a:cs typeface="Arial" pitchFamily="34" charset="0"/>
              </a:rPr>
              <a:t>4. DÁN TEM CHỐNG HÀNG GIẢ VÀ TÀI LIỆU HƯỚNG DẪN SỬ DỤNG</a:t>
            </a:r>
            <a:endParaRPr lang="en-US" altLang="ko-KR" sz="17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Chevron 29"/>
          <p:cNvSpPr/>
          <p:nvPr/>
        </p:nvSpPr>
        <p:spPr bwMode="auto">
          <a:xfrm>
            <a:off x="1155029" y="5323829"/>
            <a:ext cx="7060924" cy="607071"/>
          </a:xfrm>
          <a:prstGeom prst="chevron">
            <a:avLst>
              <a:gd name="adj" fmla="val 3404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altLang="ko-KR" sz="1700" b="1" smtClean="0">
                <a:solidFill>
                  <a:schemeClr val="bg1"/>
                </a:solidFill>
                <a:cs typeface="Arial" pitchFamily="34" charset="0"/>
              </a:rPr>
              <a:t>5. HỆ THỐNG CUNG ỨNG  TRÊN TOÀN QUỐC</a:t>
            </a:r>
            <a:endParaRPr lang="en-US" altLang="ko-KR" sz="17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Chevron 29"/>
          <p:cNvSpPr/>
          <p:nvPr/>
        </p:nvSpPr>
        <p:spPr bwMode="auto">
          <a:xfrm>
            <a:off x="1184311" y="2980197"/>
            <a:ext cx="6108641" cy="639496"/>
          </a:xfrm>
          <a:prstGeom prst="chevron">
            <a:avLst>
              <a:gd name="adj" fmla="val 3404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altLang="ko-KR" sz="1700" b="1" smtClean="0">
                <a:solidFill>
                  <a:schemeClr val="bg1"/>
                </a:solidFill>
                <a:cs typeface="Arial" pitchFamily="34" charset="0"/>
              </a:rPr>
              <a:t>2. CUNG ỨNG ĐỒNG BỘ CÙNG CÁC SẢN PHẨM THUỘC </a:t>
            </a:r>
            <a:br>
              <a:rPr lang="en-US" altLang="ko-KR" sz="1700" b="1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1700" b="1" smtClean="0">
                <a:solidFill>
                  <a:schemeClr val="bg1"/>
                </a:solidFill>
                <a:cs typeface="Arial" pitchFamily="34" charset="0"/>
              </a:rPr>
              <a:t>     HỆ SINH THÁI CỦA NHÀ XUẤT BẢN GIÁO DỤC VIỆT NAM</a:t>
            </a:r>
            <a:endParaRPr lang="en-US" altLang="ko-KR" sz="1700" b="1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99170" y="985978"/>
            <a:ext cx="7206829" cy="667415"/>
            <a:chOff x="3131840" y="1491630"/>
            <a:chExt cx="5256584" cy="576064"/>
          </a:xfrm>
        </p:grpSpPr>
        <p:sp>
          <p:nvSpPr>
            <p:cNvPr id="13" name="Rectangle 12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ight Triangle 13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72105" y="946186"/>
            <a:ext cx="365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smtClean="0">
                <a:solidFill>
                  <a:srgbClr val="FF0000"/>
                </a:solidFill>
                <a:cs typeface="Arial" pitchFamily="34" charset="0"/>
              </a:rPr>
              <a:t>3</a:t>
            </a:r>
            <a:endParaRPr lang="ko-KR" altLang="en-US" sz="25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1489" y="1088854"/>
            <a:ext cx="697714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600" b="1" smtClean="0">
                <a:ln/>
                <a:solidFill>
                  <a:srgbClr val="FF0000"/>
                </a:solidFill>
              </a:rPr>
              <a:t>MỘT SỐ ƯU ĐIỂM CỦA TBDH NXBGDVN</a:t>
            </a:r>
            <a:endParaRPr lang="en-US" sz="2600" b="1" cap="none" spc="0" smtClean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68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752759" y="1400295"/>
            <a:ext cx="3203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rgbClr val="FF0000"/>
                </a:solidFill>
                <a:effectLst/>
              </a:rPr>
              <a:t>NỘI DUNG CHÍNH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5194" y="2480641"/>
            <a:ext cx="7195318" cy="671167"/>
            <a:chOff x="3131840" y="1491630"/>
            <a:chExt cx="5256584" cy="576064"/>
          </a:xfrm>
        </p:grpSpPr>
        <p:sp>
          <p:nvSpPr>
            <p:cNvPr id="6" name="Rectangle 5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7549" y="3527747"/>
            <a:ext cx="7201074" cy="656626"/>
            <a:chOff x="3131840" y="1491630"/>
            <a:chExt cx="5256584" cy="576064"/>
          </a:xfrm>
        </p:grpSpPr>
        <p:sp>
          <p:nvSpPr>
            <p:cNvPr id="9" name="Rectangle 8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ight Triangle 9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91794" y="4510869"/>
            <a:ext cx="7206829" cy="667415"/>
            <a:chOff x="3131840" y="1491630"/>
            <a:chExt cx="5256584" cy="576064"/>
          </a:xfrm>
        </p:grpSpPr>
        <p:sp>
          <p:nvSpPr>
            <p:cNvPr id="12" name="Rectangle 1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ight Triangle 12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0723" y="2436908"/>
            <a:ext cx="3595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solidFill>
                  <a:srgbClr val="FF0000"/>
                </a:solidFill>
                <a:cs typeface="Arial" pitchFamily="34" charset="0"/>
              </a:rPr>
              <a:t>1</a:t>
            </a:r>
            <a:endParaRPr lang="ko-KR" altLang="en-US" sz="25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723" y="3478305"/>
            <a:ext cx="317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solidFill>
                  <a:srgbClr val="FF0000"/>
                </a:solidFill>
                <a:cs typeface="Arial" pitchFamily="34" charset="0"/>
              </a:rPr>
              <a:t>2</a:t>
            </a:r>
            <a:endParaRPr lang="ko-KR" altLang="en-US" sz="25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2471" y="4484506"/>
            <a:ext cx="365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solidFill>
                  <a:srgbClr val="FF0000"/>
                </a:solidFill>
                <a:cs typeface="Arial" pitchFamily="34" charset="0"/>
              </a:rPr>
              <a:t>3</a:t>
            </a:r>
            <a:endParaRPr lang="ko-KR" altLang="en-US" sz="25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90472" y="2601854"/>
            <a:ext cx="655089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2"/>
                </a:solidFill>
              </a:rPr>
              <a:t>VAI TRÒ TBDH TRONG MỤC TIÊU CT GDPT 2018</a:t>
            </a:r>
            <a:endParaRPr lang="en-US" sz="2400" b="1" cap="none" spc="0" dirty="0" smtClean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89157" y="3628139"/>
            <a:ext cx="63913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dirty="0" smtClean="0">
                <a:ln/>
                <a:solidFill>
                  <a:srgbClr val="00B050"/>
                </a:solidFill>
              </a:rPr>
              <a:t>GIỚI THIỆU CÁC MÔN HỌC CÓ THIẾT BỊ DẠY HỌC</a:t>
            </a:r>
            <a:endParaRPr lang="en-US" sz="2400" b="1" cap="none" spc="0" dirty="0" smtClean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8138" y="4645314"/>
            <a:ext cx="6047762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00" b="1" smtClean="0">
                <a:ln/>
                <a:solidFill>
                  <a:srgbClr val="0070C0"/>
                </a:solidFill>
              </a:rPr>
              <a:t>MỘT SỐ ƯU ĐIỂM CỦA TBDH NXBGDVN</a:t>
            </a:r>
            <a:endParaRPr lang="en-US" sz="2300" b="1" cap="none" spc="0" dirty="0" smtClean="0">
              <a:ln/>
              <a:solidFill>
                <a:srgbClr val="0070C0"/>
              </a:solidFill>
              <a:effectLst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Đường kết nối Thẳng 63"/>
          <p:cNvCxnSpPr/>
          <p:nvPr/>
        </p:nvCxnSpPr>
        <p:spPr>
          <a:xfrm flipV="1">
            <a:off x="5614115" y="3083906"/>
            <a:ext cx="2209482" cy="8696"/>
          </a:xfrm>
          <a:prstGeom prst="line">
            <a:avLst/>
          </a:prstGeom>
          <a:ln w="190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kết nối Thẳng 67"/>
          <p:cNvCxnSpPr/>
          <p:nvPr/>
        </p:nvCxnSpPr>
        <p:spPr>
          <a:xfrm flipV="1">
            <a:off x="5127040" y="4998559"/>
            <a:ext cx="2785496" cy="3664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kết nối Thẳng 70"/>
          <p:cNvCxnSpPr/>
          <p:nvPr/>
        </p:nvCxnSpPr>
        <p:spPr>
          <a:xfrm flipH="1">
            <a:off x="1369000" y="3092602"/>
            <a:ext cx="2088369" cy="1875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739839" y="3138275"/>
            <a:ext cx="1590295" cy="1575164"/>
            <a:chOff x="6019800" y="3276599"/>
            <a:chExt cx="533400" cy="533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Oval 8"/>
            <p:cNvSpPr/>
            <p:nvPr/>
          </p:nvSpPr>
          <p:spPr>
            <a:xfrm>
              <a:off x="6019800" y="3276599"/>
              <a:ext cx="533400" cy="533400"/>
            </a:xfrm>
            <a:prstGeom prst="ellipse">
              <a:avLst/>
            </a:prstGeom>
            <a:gradFill>
              <a:gsLst>
                <a:gs pos="35000">
                  <a:srgbClr val="00297A"/>
                </a:gs>
                <a:gs pos="7000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076474" y="3294184"/>
              <a:ext cx="420053" cy="369339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4697" y="2643592"/>
            <a:ext cx="2929148" cy="2641752"/>
            <a:chOff x="2656546" y="2008795"/>
            <a:chExt cx="3830909" cy="3467764"/>
          </a:xfrm>
        </p:grpSpPr>
        <p:sp>
          <p:nvSpPr>
            <p:cNvPr id="12" name="Donut 13"/>
            <p:cNvSpPr/>
            <p:nvPr/>
          </p:nvSpPr>
          <p:spPr>
            <a:xfrm rot="267487">
              <a:off x="4622038" y="2008795"/>
              <a:ext cx="1865417" cy="1605219"/>
            </a:xfrm>
            <a:custGeom>
              <a:avLst/>
              <a:gdLst/>
              <a:ahLst/>
              <a:cxnLst/>
              <a:rect l="l" t="t" r="r" b="b"/>
              <a:pathLst>
                <a:path w="1865417" h="1605219">
                  <a:moveTo>
                    <a:pt x="0" y="8030"/>
                  </a:moveTo>
                  <a:lnTo>
                    <a:pt x="159028" y="0"/>
                  </a:lnTo>
                  <a:cubicBezTo>
                    <a:pt x="991199" y="0"/>
                    <a:pt x="1687907" y="579987"/>
                    <a:pt x="1865417" y="1358146"/>
                  </a:cubicBezTo>
                  <a:lnTo>
                    <a:pt x="1639259" y="1605219"/>
                  </a:lnTo>
                  <a:lnTo>
                    <a:pt x="1368670" y="1389100"/>
                  </a:lnTo>
                  <a:cubicBezTo>
                    <a:pt x="1213037" y="868500"/>
                    <a:pt x="730317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close/>
                </a:path>
              </a:pathLst>
            </a:cu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Century Gothic"/>
                <a:cs typeface="+mn-cs"/>
              </a:endParaRPr>
            </a:p>
          </p:txBody>
        </p:sp>
        <p:sp>
          <p:nvSpPr>
            <p:cNvPr id="13" name="Donut 13"/>
            <p:cNvSpPr/>
            <p:nvPr/>
          </p:nvSpPr>
          <p:spPr>
            <a:xfrm rot="10680000">
              <a:off x="2993653" y="3373320"/>
              <a:ext cx="1903797" cy="2103239"/>
            </a:xfrm>
            <a:custGeom>
              <a:avLst/>
              <a:gdLst/>
              <a:ahLst/>
              <a:cxnLst/>
              <a:rect l="l" t="t" r="r" b="b"/>
              <a:pathLst>
                <a:path w="1903797" h="2103239">
                  <a:moveTo>
                    <a:pt x="1651489" y="1817409"/>
                  </a:moveTo>
                  <a:lnTo>
                    <a:pt x="1408194" y="1573498"/>
                  </a:lnTo>
                  <a:cubicBezTo>
                    <a:pt x="1322635" y="960503"/>
                    <a:pt x="795860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lnTo>
                    <a:pt x="0" y="8030"/>
                  </a:lnTo>
                  <a:lnTo>
                    <a:pt x="159028" y="0"/>
                  </a:lnTo>
                  <a:cubicBezTo>
                    <a:pt x="1074672" y="0"/>
                    <a:pt x="1826314" y="702176"/>
                    <a:pt x="1903797" y="1597521"/>
                  </a:cubicBezTo>
                  <a:close/>
                  <a:moveTo>
                    <a:pt x="1374645" y="2103239"/>
                  </a:moveTo>
                  <a:lnTo>
                    <a:pt x="1371400" y="2092516"/>
                  </a:lnTo>
                  <a:lnTo>
                    <a:pt x="1375661" y="2074150"/>
                  </a:lnTo>
                  <a:close/>
                </a:path>
              </a:pathLst>
            </a:cu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Century Gothic"/>
                <a:cs typeface="+mn-cs"/>
              </a:endParaRPr>
            </a:p>
          </p:txBody>
        </p:sp>
        <p:sp>
          <p:nvSpPr>
            <p:cNvPr id="14" name="Donut 13"/>
            <p:cNvSpPr/>
            <p:nvPr/>
          </p:nvSpPr>
          <p:spPr>
            <a:xfrm rot="14667487">
              <a:off x="3180234" y="1733771"/>
              <a:ext cx="1260828" cy="2308204"/>
            </a:xfrm>
            <a:custGeom>
              <a:avLst/>
              <a:gdLst/>
              <a:ahLst/>
              <a:cxnLst/>
              <a:rect l="l" t="t" r="r" b="b"/>
              <a:pathLst>
                <a:path w="1260828" h="2308204">
                  <a:moveTo>
                    <a:pt x="1146334" y="2234615"/>
                  </a:moveTo>
                  <a:lnTo>
                    <a:pt x="838482" y="2308204"/>
                  </a:lnTo>
                  <a:lnTo>
                    <a:pt x="728791" y="1939226"/>
                  </a:lnTo>
                  <a:cubicBezTo>
                    <a:pt x="757047" y="1836418"/>
                    <a:pt x="771537" y="1728126"/>
                    <a:pt x="771537" y="1616449"/>
                  </a:cubicBezTo>
                  <a:cubicBezTo>
                    <a:pt x="771537" y="1093183"/>
                    <a:pt x="453402" y="644221"/>
                    <a:pt x="0" y="452434"/>
                  </a:cubicBezTo>
                  <a:lnTo>
                    <a:pt x="292806" y="337768"/>
                  </a:lnTo>
                  <a:lnTo>
                    <a:pt x="186110" y="0"/>
                  </a:lnTo>
                  <a:cubicBezTo>
                    <a:pt x="817477" y="264850"/>
                    <a:pt x="1260828" y="888875"/>
                    <a:pt x="1260828" y="1616449"/>
                  </a:cubicBezTo>
                  <a:cubicBezTo>
                    <a:pt x="1260828" y="1834342"/>
                    <a:pt x="1221065" y="2042949"/>
                    <a:pt x="1146334" y="2234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Century Gothic"/>
                <a:cs typeface="+mn-cs"/>
              </a:endParaRPr>
            </a:p>
          </p:txBody>
        </p:sp>
        <p:sp>
          <p:nvSpPr>
            <p:cNvPr id="15" name="Donut 13"/>
            <p:cNvSpPr/>
            <p:nvPr/>
          </p:nvSpPr>
          <p:spPr>
            <a:xfrm rot="5460000">
              <a:off x="4693923" y="3659061"/>
              <a:ext cx="1865417" cy="1605219"/>
            </a:xfrm>
            <a:custGeom>
              <a:avLst/>
              <a:gdLst/>
              <a:ahLst/>
              <a:cxnLst/>
              <a:rect l="l" t="t" r="r" b="b"/>
              <a:pathLst>
                <a:path w="1865417" h="1605219">
                  <a:moveTo>
                    <a:pt x="0" y="8030"/>
                  </a:moveTo>
                  <a:lnTo>
                    <a:pt x="159028" y="0"/>
                  </a:lnTo>
                  <a:cubicBezTo>
                    <a:pt x="991199" y="0"/>
                    <a:pt x="1687907" y="579987"/>
                    <a:pt x="1865417" y="1358146"/>
                  </a:cubicBezTo>
                  <a:lnTo>
                    <a:pt x="1639259" y="1605219"/>
                  </a:lnTo>
                  <a:lnTo>
                    <a:pt x="1368670" y="1389100"/>
                  </a:lnTo>
                  <a:cubicBezTo>
                    <a:pt x="1213037" y="868500"/>
                    <a:pt x="730317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close/>
                </a:path>
              </a:pathLst>
            </a:custGeom>
            <a:gradFill rotWithShape="1">
              <a:gsLst>
                <a:gs pos="0">
                  <a:srgbClr val="AD1D19"/>
                </a:gs>
                <a:gs pos="80000">
                  <a:srgbClr val="E22924"/>
                </a:gs>
                <a:gs pos="100000">
                  <a:srgbClr val="DF2B27"/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  <a:cs typeface="+mn-cs"/>
              </a:endParaRPr>
            </a:p>
          </p:txBody>
        </p:sp>
      </p:grpSp>
      <p:sp>
        <p:nvSpPr>
          <p:cNvPr id="16" name="TextBox 8"/>
          <p:cNvSpPr txBox="1"/>
          <p:nvPr/>
        </p:nvSpPr>
        <p:spPr>
          <a:xfrm>
            <a:off x="3805788" y="3537036"/>
            <a:ext cx="1474213" cy="8463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87000"/>
                    </a:prstClr>
                  </a:outerShdw>
                </a:effectLst>
                <a:latin typeface="Century Gothic"/>
                <a:cs typeface="+mn-cs"/>
              </a:rPr>
              <a:t>HỆ SINH THÁI SẢN PHẨM </a:t>
            </a:r>
            <a:r>
              <a:rPr lang="en-US" sz="1900" b="1" kern="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87000"/>
                    </a:prstClr>
                  </a:outerShdw>
                </a:effectLst>
                <a:latin typeface="Century Gothic"/>
                <a:cs typeface="+mn-cs"/>
              </a:rPr>
              <a:t>NXBGDVN</a:t>
            </a:r>
            <a:endParaRPr lang="en-US" sz="1900" b="1" kern="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87000"/>
                  </a:prstClr>
                </a:outerShdw>
              </a:effectLst>
              <a:latin typeface="Century Gothic"/>
              <a:cs typeface="+mn-cs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251721" y="2719941"/>
            <a:ext cx="19944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SGK, SGV, SBT</a:t>
            </a:r>
            <a:endParaRPr lang="en-US" sz="2000" b="1" kern="0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813885" y="2683743"/>
            <a:ext cx="19575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kern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dạy học</a:t>
            </a:r>
            <a:endParaRPr lang="en-US" sz="2000" b="1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764945" y="4648595"/>
            <a:ext cx="257955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0202" y="4601895"/>
            <a:ext cx="22156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2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Đường kết nối Thẳng 65"/>
          <p:cNvCxnSpPr/>
          <p:nvPr/>
        </p:nvCxnSpPr>
        <p:spPr>
          <a:xfrm flipH="1">
            <a:off x="823020" y="5048705"/>
            <a:ext cx="2916819" cy="0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91794" y="972548"/>
            <a:ext cx="7206829" cy="667415"/>
            <a:chOff x="3131840" y="1491630"/>
            <a:chExt cx="5256584" cy="576064"/>
          </a:xfrm>
        </p:grpSpPr>
        <p:sp>
          <p:nvSpPr>
            <p:cNvPr id="29" name="Rectangle 28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Right Triangle 29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351855" y="1088853"/>
            <a:ext cx="6977142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00" b="1" dirty="0" smtClean="0">
                <a:ln/>
                <a:solidFill>
                  <a:srgbClr val="FF0000"/>
                </a:solidFill>
              </a:rPr>
              <a:t>TBDH TRONG HỆ SINH THÁI SẢN PHẨM CỦA NXBGDVN</a:t>
            </a:r>
            <a:endParaRPr lang="en-US" sz="2300" b="1" cap="none" spc="0" dirty="0" smtClean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74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25628" y="3501447"/>
            <a:ext cx="5828853" cy="147836"/>
            <a:chOff x="0" y="1896"/>
            <a:chExt cx="5760" cy="1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" name="Group 59"/>
          <p:cNvGrpSpPr>
            <a:grpSpLocks/>
          </p:cNvGrpSpPr>
          <p:nvPr/>
        </p:nvGrpSpPr>
        <p:grpSpPr bwMode="auto">
          <a:xfrm rot="2803958">
            <a:off x="1095693" y="4024107"/>
            <a:ext cx="1427998" cy="472556"/>
            <a:chOff x="2290" y="2699"/>
            <a:chExt cx="2066" cy="765"/>
          </a:xfrm>
        </p:grpSpPr>
        <p:grpSp>
          <p:nvGrpSpPr>
            <p:cNvPr id="9" name="Group 60"/>
            <p:cNvGrpSpPr>
              <a:grpSpLocks/>
            </p:cNvGrpSpPr>
            <p:nvPr/>
          </p:nvGrpSpPr>
          <p:grpSpPr bwMode="auto">
            <a:xfrm>
              <a:off x="2290" y="3009"/>
              <a:ext cx="2066" cy="455"/>
              <a:chOff x="2290" y="3009"/>
              <a:chExt cx="2066" cy="455"/>
            </a:xfrm>
          </p:grpSpPr>
          <p:sp>
            <p:nvSpPr>
              <p:cNvPr id="13" name="Freeform 61"/>
              <p:cNvSpPr>
                <a:spLocks/>
              </p:cNvSpPr>
              <p:nvPr/>
            </p:nvSpPr>
            <p:spPr bwMode="gray">
              <a:xfrm>
                <a:off x="2290" y="3009"/>
                <a:ext cx="2066" cy="455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 flipV="1">
              <a:off x="2291" y="2699"/>
              <a:ext cx="1583" cy="337"/>
              <a:chOff x="2290" y="3030"/>
              <a:chExt cx="2062" cy="439"/>
            </a:xfrm>
          </p:grpSpPr>
          <p:sp>
            <p:nvSpPr>
              <p:cNvPr id="11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2062" cy="439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" name="Text Box 77"/>
          <p:cNvSpPr txBox="1">
            <a:spLocks noChangeArrowheads="1"/>
          </p:cNvSpPr>
          <p:nvPr/>
        </p:nvSpPr>
        <p:spPr bwMode="gray">
          <a:xfrm rot="2879878">
            <a:off x="1085899" y="4242553"/>
            <a:ext cx="149537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 err="1" smtClean="0">
                <a:solidFill>
                  <a:schemeClr val="bg1"/>
                </a:solidFill>
              </a:rPr>
              <a:t>Quy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100" b="1" err="1" smtClean="0">
                <a:solidFill>
                  <a:schemeClr val="bg1"/>
                </a:solidFill>
              </a:rPr>
              <a:t>định</a:t>
            </a:r>
            <a:r>
              <a:rPr lang="en-US" altLang="en-US" sz="1100" b="1" smtClean="0">
                <a:solidFill>
                  <a:schemeClr val="bg1"/>
                </a:solidFill>
              </a:rPr>
              <a:t> BGD&amp;ĐT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Text Box 78"/>
          <p:cNvSpPr txBox="1">
            <a:spLocks noChangeArrowheads="1"/>
          </p:cNvSpPr>
          <p:nvPr/>
        </p:nvSpPr>
        <p:spPr bwMode="gray">
          <a:xfrm rot="2849519">
            <a:off x="1529558" y="3927535"/>
            <a:ext cx="5180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 smtClean="0">
                <a:solidFill>
                  <a:srgbClr val="C00000"/>
                </a:solidFill>
              </a:rPr>
              <a:t>SGK</a:t>
            </a:r>
            <a:endParaRPr lang="en-US" altLang="en-US" sz="1200" b="1" dirty="0">
              <a:solidFill>
                <a:srgbClr val="C00000"/>
              </a:solidFill>
            </a:endParaRPr>
          </a:p>
        </p:txBody>
      </p:sp>
      <p:grpSp>
        <p:nvGrpSpPr>
          <p:cNvPr id="18" name="Group 66"/>
          <p:cNvGrpSpPr>
            <a:grpSpLocks/>
          </p:cNvGrpSpPr>
          <p:nvPr/>
        </p:nvGrpSpPr>
        <p:grpSpPr bwMode="auto">
          <a:xfrm>
            <a:off x="907601" y="3211966"/>
            <a:ext cx="689951" cy="697668"/>
            <a:chOff x="2789" y="1625"/>
            <a:chExt cx="907" cy="907"/>
          </a:xfrm>
        </p:grpSpPr>
        <p:sp>
          <p:nvSpPr>
            <p:cNvPr id="19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0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1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2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3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24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5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7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1086980" y="3381256"/>
            <a:ext cx="3129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cap="none" spc="0" dirty="0" smtClean="0">
                <a:ln/>
                <a:solidFill>
                  <a:srgbClr val="FF0000"/>
                </a:solidFill>
                <a:effectLst/>
              </a:rPr>
              <a:t>1</a:t>
            </a:r>
          </a:p>
        </p:txBody>
      </p:sp>
      <p:grpSp>
        <p:nvGrpSpPr>
          <p:cNvPr id="30" name="Group 59"/>
          <p:cNvGrpSpPr>
            <a:grpSpLocks/>
          </p:cNvGrpSpPr>
          <p:nvPr/>
        </p:nvGrpSpPr>
        <p:grpSpPr bwMode="auto">
          <a:xfrm rot="2684736">
            <a:off x="2134627" y="4007471"/>
            <a:ext cx="1518339" cy="472556"/>
            <a:chOff x="2290" y="2699"/>
            <a:chExt cx="2066" cy="765"/>
          </a:xfrm>
        </p:grpSpPr>
        <p:grpSp>
          <p:nvGrpSpPr>
            <p:cNvPr id="31" name="Group 60"/>
            <p:cNvGrpSpPr>
              <a:grpSpLocks/>
            </p:cNvGrpSpPr>
            <p:nvPr/>
          </p:nvGrpSpPr>
          <p:grpSpPr bwMode="auto">
            <a:xfrm>
              <a:off x="2290" y="3009"/>
              <a:ext cx="2066" cy="455"/>
              <a:chOff x="2290" y="3009"/>
              <a:chExt cx="2066" cy="455"/>
            </a:xfrm>
          </p:grpSpPr>
          <p:sp>
            <p:nvSpPr>
              <p:cNvPr id="35" name="Freeform 61"/>
              <p:cNvSpPr>
                <a:spLocks/>
              </p:cNvSpPr>
              <p:nvPr/>
            </p:nvSpPr>
            <p:spPr bwMode="gray">
              <a:xfrm>
                <a:off x="2290" y="3009"/>
                <a:ext cx="2066" cy="455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3"/>
            <p:cNvGrpSpPr>
              <a:grpSpLocks/>
            </p:cNvGrpSpPr>
            <p:nvPr/>
          </p:nvGrpSpPr>
          <p:grpSpPr bwMode="auto">
            <a:xfrm flipV="1">
              <a:off x="2291" y="2699"/>
              <a:ext cx="1583" cy="337"/>
              <a:chOff x="2290" y="3030"/>
              <a:chExt cx="2062" cy="439"/>
            </a:xfrm>
          </p:grpSpPr>
          <p:sp>
            <p:nvSpPr>
              <p:cNvPr id="33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2062" cy="439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" name="Group 66"/>
          <p:cNvGrpSpPr>
            <a:grpSpLocks/>
          </p:cNvGrpSpPr>
          <p:nvPr/>
        </p:nvGrpSpPr>
        <p:grpSpPr bwMode="auto">
          <a:xfrm>
            <a:off x="1944902" y="3195782"/>
            <a:ext cx="689951" cy="697668"/>
            <a:chOff x="2789" y="1625"/>
            <a:chExt cx="907" cy="907"/>
          </a:xfrm>
        </p:grpSpPr>
        <p:sp>
          <p:nvSpPr>
            <p:cNvPr id="38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9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1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2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43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44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6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7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8" name="Text Box 77"/>
          <p:cNvSpPr txBox="1">
            <a:spLocks noChangeArrowheads="1"/>
          </p:cNvSpPr>
          <p:nvPr/>
        </p:nvSpPr>
        <p:spPr bwMode="gray">
          <a:xfrm rot="2734203">
            <a:off x="2172601" y="4170445"/>
            <a:ext cx="13727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 err="1" smtClean="0">
                <a:solidFill>
                  <a:schemeClr val="bg1"/>
                </a:solidFill>
              </a:rPr>
              <a:t>Tạo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Khuôn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mẫu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Text Box 78"/>
          <p:cNvSpPr txBox="1">
            <a:spLocks noChangeArrowheads="1"/>
          </p:cNvSpPr>
          <p:nvPr/>
        </p:nvSpPr>
        <p:spPr bwMode="gray">
          <a:xfrm rot="2724214">
            <a:off x="2502486" y="3896877"/>
            <a:ext cx="7312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 err="1" smtClean="0">
                <a:solidFill>
                  <a:srgbClr val="C00000"/>
                </a:solidFill>
              </a:rPr>
              <a:t>Sx</a:t>
            </a:r>
            <a:r>
              <a:rPr lang="en-US" altLang="en-US" sz="1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1200" b="1" dirty="0" err="1" smtClean="0">
                <a:solidFill>
                  <a:srgbClr val="C00000"/>
                </a:solidFill>
              </a:rPr>
              <a:t>mẫu</a:t>
            </a:r>
            <a:endParaRPr lang="en-US" altLang="en-US" sz="1200" b="1" dirty="0">
              <a:solidFill>
                <a:srgbClr val="C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31776" y="3365072"/>
            <a:ext cx="3129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cap="none" spc="0" dirty="0" smtClean="0">
                <a:ln/>
                <a:solidFill>
                  <a:srgbClr val="FF0000"/>
                </a:solidFill>
                <a:effectLst/>
              </a:rPr>
              <a:t>2</a:t>
            </a:r>
          </a:p>
        </p:txBody>
      </p:sp>
      <p:grpSp>
        <p:nvGrpSpPr>
          <p:cNvPr id="51" name="Group 59"/>
          <p:cNvGrpSpPr>
            <a:grpSpLocks/>
          </p:cNvGrpSpPr>
          <p:nvPr/>
        </p:nvGrpSpPr>
        <p:grpSpPr bwMode="auto">
          <a:xfrm rot="2616316">
            <a:off x="3297084" y="3978080"/>
            <a:ext cx="1483748" cy="472556"/>
            <a:chOff x="2290" y="2699"/>
            <a:chExt cx="2066" cy="765"/>
          </a:xfrm>
        </p:grpSpPr>
        <p:grpSp>
          <p:nvGrpSpPr>
            <p:cNvPr id="52" name="Group 60"/>
            <p:cNvGrpSpPr>
              <a:grpSpLocks/>
            </p:cNvGrpSpPr>
            <p:nvPr/>
          </p:nvGrpSpPr>
          <p:grpSpPr bwMode="auto">
            <a:xfrm>
              <a:off x="2290" y="3009"/>
              <a:ext cx="2066" cy="455"/>
              <a:chOff x="2290" y="3009"/>
              <a:chExt cx="2066" cy="455"/>
            </a:xfrm>
          </p:grpSpPr>
          <p:sp>
            <p:nvSpPr>
              <p:cNvPr id="56" name="Freeform 61"/>
              <p:cNvSpPr>
                <a:spLocks/>
              </p:cNvSpPr>
              <p:nvPr/>
            </p:nvSpPr>
            <p:spPr bwMode="gray">
              <a:xfrm>
                <a:off x="2290" y="3009"/>
                <a:ext cx="2066" cy="455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63"/>
            <p:cNvGrpSpPr>
              <a:grpSpLocks/>
            </p:cNvGrpSpPr>
            <p:nvPr/>
          </p:nvGrpSpPr>
          <p:grpSpPr bwMode="auto">
            <a:xfrm flipV="1">
              <a:off x="2291" y="2699"/>
              <a:ext cx="1583" cy="337"/>
              <a:chOff x="2290" y="3030"/>
              <a:chExt cx="2062" cy="439"/>
            </a:xfrm>
          </p:grpSpPr>
          <p:sp>
            <p:nvSpPr>
              <p:cNvPr id="54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2062" cy="439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8" name="Group 66"/>
          <p:cNvGrpSpPr>
            <a:grpSpLocks/>
          </p:cNvGrpSpPr>
          <p:nvPr/>
        </p:nvGrpSpPr>
        <p:grpSpPr bwMode="auto">
          <a:xfrm>
            <a:off x="3070352" y="3195782"/>
            <a:ext cx="689951" cy="697668"/>
            <a:chOff x="2789" y="1625"/>
            <a:chExt cx="907" cy="907"/>
          </a:xfrm>
        </p:grpSpPr>
        <p:sp>
          <p:nvSpPr>
            <p:cNvPr id="59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0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1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2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3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64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65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6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7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8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69" name="Text Box 77"/>
          <p:cNvSpPr txBox="1">
            <a:spLocks noChangeArrowheads="1"/>
          </p:cNvSpPr>
          <p:nvPr/>
        </p:nvSpPr>
        <p:spPr bwMode="gray">
          <a:xfrm rot="2589715">
            <a:off x="3581276" y="4263874"/>
            <a:ext cx="16587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 smtClean="0">
                <a:solidFill>
                  <a:srgbClr val="C00000"/>
                </a:solidFill>
              </a:rPr>
              <a:t>TB </a:t>
            </a:r>
            <a:r>
              <a:rPr lang="en-US" altLang="en-US" sz="1100" b="1" dirty="0" err="1" smtClean="0">
                <a:solidFill>
                  <a:srgbClr val="C00000"/>
                </a:solidFill>
              </a:rPr>
              <a:t>mẫu</a:t>
            </a:r>
            <a:endParaRPr lang="en-US" altLang="en-US" sz="1100" b="1" dirty="0">
              <a:solidFill>
                <a:srgbClr val="C00000"/>
              </a:solidFill>
            </a:endParaRPr>
          </a:p>
        </p:txBody>
      </p:sp>
      <p:sp>
        <p:nvSpPr>
          <p:cNvPr id="70" name="Text Box 78"/>
          <p:cNvSpPr txBox="1">
            <a:spLocks noChangeArrowheads="1"/>
          </p:cNvSpPr>
          <p:nvPr/>
        </p:nvSpPr>
        <p:spPr bwMode="gray">
          <a:xfrm rot="2630033">
            <a:off x="3347463" y="4098359"/>
            <a:ext cx="124425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 err="1" smtClean="0">
                <a:solidFill>
                  <a:schemeClr val="bg1"/>
                </a:solidFill>
              </a:rPr>
              <a:t>Thực</a:t>
            </a:r>
            <a:r>
              <a:rPr lang="en-US" altLang="en-US" sz="13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300" b="1" dirty="0" err="1" smtClean="0">
                <a:solidFill>
                  <a:schemeClr val="bg1"/>
                </a:solidFill>
              </a:rPr>
              <a:t>nghiệm</a:t>
            </a:r>
            <a:endParaRPr lang="en-US" altLang="en-US" sz="13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57226" y="3357577"/>
            <a:ext cx="3129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cap="none" spc="0" dirty="0" smtClean="0">
                <a:ln/>
                <a:solidFill>
                  <a:srgbClr val="FF0000"/>
                </a:solidFill>
                <a:effectLst/>
              </a:rPr>
              <a:t>3</a:t>
            </a:r>
          </a:p>
        </p:txBody>
      </p:sp>
      <p:grpSp>
        <p:nvGrpSpPr>
          <p:cNvPr id="72" name="Group 59"/>
          <p:cNvGrpSpPr>
            <a:grpSpLocks/>
          </p:cNvGrpSpPr>
          <p:nvPr/>
        </p:nvGrpSpPr>
        <p:grpSpPr bwMode="auto">
          <a:xfrm rot="2651890">
            <a:off x="4438406" y="3974951"/>
            <a:ext cx="1412373" cy="482906"/>
            <a:chOff x="2290" y="2699"/>
            <a:chExt cx="2066" cy="765"/>
          </a:xfrm>
        </p:grpSpPr>
        <p:grpSp>
          <p:nvGrpSpPr>
            <p:cNvPr id="73" name="Group 60"/>
            <p:cNvGrpSpPr>
              <a:grpSpLocks/>
            </p:cNvGrpSpPr>
            <p:nvPr/>
          </p:nvGrpSpPr>
          <p:grpSpPr bwMode="auto">
            <a:xfrm>
              <a:off x="2290" y="3009"/>
              <a:ext cx="2066" cy="455"/>
              <a:chOff x="2290" y="3009"/>
              <a:chExt cx="2066" cy="455"/>
            </a:xfrm>
          </p:grpSpPr>
          <p:sp>
            <p:nvSpPr>
              <p:cNvPr id="77" name="Freeform 61"/>
              <p:cNvSpPr>
                <a:spLocks/>
              </p:cNvSpPr>
              <p:nvPr/>
            </p:nvSpPr>
            <p:spPr bwMode="gray">
              <a:xfrm>
                <a:off x="2290" y="3009"/>
                <a:ext cx="2066" cy="455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63"/>
            <p:cNvGrpSpPr>
              <a:grpSpLocks/>
            </p:cNvGrpSpPr>
            <p:nvPr/>
          </p:nvGrpSpPr>
          <p:grpSpPr bwMode="auto">
            <a:xfrm flipV="1">
              <a:off x="2291" y="2699"/>
              <a:ext cx="1583" cy="337"/>
              <a:chOff x="2290" y="3030"/>
              <a:chExt cx="2062" cy="439"/>
            </a:xfrm>
          </p:grpSpPr>
          <p:sp>
            <p:nvSpPr>
              <p:cNvPr id="75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2062" cy="439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" name="Group 66"/>
          <p:cNvGrpSpPr>
            <a:grpSpLocks/>
          </p:cNvGrpSpPr>
          <p:nvPr/>
        </p:nvGrpSpPr>
        <p:grpSpPr bwMode="auto">
          <a:xfrm>
            <a:off x="4191889" y="3202083"/>
            <a:ext cx="689951" cy="697668"/>
            <a:chOff x="2789" y="1625"/>
            <a:chExt cx="907" cy="907"/>
          </a:xfrm>
        </p:grpSpPr>
        <p:sp>
          <p:nvSpPr>
            <p:cNvPr id="80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1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2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3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84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85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6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7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8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9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90" name="Text Box 77"/>
          <p:cNvSpPr txBox="1">
            <a:spLocks noChangeArrowheads="1"/>
          </p:cNvSpPr>
          <p:nvPr/>
        </p:nvSpPr>
        <p:spPr bwMode="gray">
          <a:xfrm rot="2753606">
            <a:off x="4582451" y="4117730"/>
            <a:ext cx="11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 err="1" smtClean="0">
                <a:solidFill>
                  <a:schemeClr val="bg1"/>
                </a:solidFill>
              </a:rPr>
              <a:t>Thẩm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định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363773" y="3356383"/>
            <a:ext cx="3129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cap="none" spc="0" dirty="0" smtClean="0">
                <a:ln/>
                <a:solidFill>
                  <a:srgbClr val="FF0000"/>
                </a:solidFill>
                <a:effectLst/>
              </a:rPr>
              <a:t>4</a:t>
            </a:r>
          </a:p>
        </p:txBody>
      </p:sp>
      <p:grpSp>
        <p:nvGrpSpPr>
          <p:cNvPr id="92" name="Group 24"/>
          <p:cNvGrpSpPr>
            <a:grpSpLocks/>
          </p:cNvGrpSpPr>
          <p:nvPr/>
        </p:nvGrpSpPr>
        <p:grpSpPr bwMode="auto">
          <a:xfrm rot="2527012">
            <a:off x="5767532" y="4075908"/>
            <a:ext cx="1660259" cy="547626"/>
            <a:chOff x="2290" y="2725"/>
            <a:chExt cx="1832" cy="713"/>
          </a:xfrm>
        </p:grpSpPr>
        <p:grpSp>
          <p:nvGrpSpPr>
            <p:cNvPr id="93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97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95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9" name="Text Box 77"/>
          <p:cNvSpPr txBox="1">
            <a:spLocks noChangeArrowheads="1"/>
          </p:cNvSpPr>
          <p:nvPr/>
        </p:nvSpPr>
        <p:spPr bwMode="gray">
          <a:xfrm rot="2571179">
            <a:off x="5759273" y="4274690"/>
            <a:ext cx="15907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 err="1" smtClean="0">
                <a:solidFill>
                  <a:schemeClr val="bg1"/>
                </a:solidFill>
              </a:rPr>
              <a:t>Đăng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kí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bản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quyền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00" name="Text Box 78"/>
          <p:cNvSpPr txBox="1">
            <a:spLocks noChangeArrowheads="1"/>
          </p:cNvSpPr>
          <p:nvPr/>
        </p:nvSpPr>
        <p:spPr bwMode="gray">
          <a:xfrm rot="2439851">
            <a:off x="6005464" y="3962869"/>
            <a:ext cx="11112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 err="1" smtClean="0">
                <a:solidFill>
                  <a:srgbClr val="C00000"/>
                </a:solidFill>
              </a:rPr>
              <a:t>Sx</a:t>
            </a:r>
            <a:r>
              <a:rPr lang="en-US" altLang="en-US" sz="1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1200" b="1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sz="1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1200" b="1" dirty="0" err="1" smtClean="0">
                <a:solidFill>
                  <a:srgbClr val="C00000"/>
                </a:solidFill>
              </a:rPr>
              <a:t>loạt</a:t>
            </a:r>
            <a:endParaRPr lang="en-US" altLang="en-US" sz="1200" b="1" dirty="0">
              <a:solidFill>
                <a:srgbClr val="C0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529713" y="5637293"/>
            <a:ext cx="62424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TCVN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6238-3; TCVN ISO 9001; TCVN ISO 14001</a:t>
            </a:r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cap="none" spc="0" dirty="0" smtClean="0">
              <a:ln/>
              <a:solidFill>
                <a:srgbClr val="FF0000"/>
              </a:solidFill>
              <a:effectLst/>
            </a:endParaRPr>
          </a:p>
        </p:txBody>
      </p:sp>
      <p:grpSp>
        <p:nvGrpSpPr>
          <p:cNvPr id="102" name="Group 66"/>
          <p:cNvGrpSpPr>
            <a:grpSpLocks/>
          </p:cNvGrpSpPr>
          <p:nvPr/>
        </p:nvGrpSpPr>
        <p:grpSpPr bwMode="auto">
          <a:xfrm>
            <a:off x="5328448" y="3116430"/>
            <a:ext cx="902877" cy="885837"/>
            <a:chOff x="2789" y="1625"/>
            <a:chExt cx="907" cy="907"/>
          </a:xfrm>
        </p:grpSpPr>
        <p:sp>
          <p:nvSpPr>
            <p:cNvPr id="103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04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05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06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07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108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09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0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1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2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113" name="Rectangle 112"/>
          <p:cNvSpPr/>
          <p:nvPr/>
        </p:nvSpPr>
        <p:spPr>
          <a:xfrm>
            <a:off x="5526996" y="3373407"/>
            <a:ext cx="50815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cap="none" spc="0" dirty="0" smtClean="0">
                <a:ln/>
                <a:solidFill>
                  <a:srgbClr val="FF0000"/>
                </a:solidFill>
                <a:effectLst/>
              </a:rPr>
              <a:t>5</a:t>
            </a:r>
          </a:p>
        </p:txBody>
      </p:sp>
      <p:grpSp>
        <p:nvGrpSpPr>
          <p:cNvPr id="114" name="Group 41"/>
          <p:cNvGrpSpPr>
            <a:grpSpLocks/>
          </p:cNvGrpSpPr>
          <p:nvPr/>
        </p:nvGrpSpPr>
        <p:grpSpPr bwMode="auto">
          <a:xfrm>
            <a:off x="6848306" y="2969139"/>
            <a:ext cx="1195388" cy="1196975"/>
            <a:chOff x="1828800" y="2193646"/>
            <a:chExt cx="1600200" cy="1600200"/>
          </a:xfrm>
        </p:grpSpPr>
        <p:sp>
          <p:nvSpPr>
            <p:cNvPr id="115" name="Oval 42"/>
            <p:cNvSpPr/>
            <p:nvPr/>
          </p:nvSpPr>
          <p:spPr>
            <a:xfrm>
              <a:off x="1828800" y="2193646"/>
              <a:ext cx="1600200" cy="1600200"/>
            </a:xfrm>
            <a:prstGeom prst="ellipse">
              <a:avLst/>
            </a:prstGeom>
            <a:gradFill>
              <a:gsLst>
                <a:gs pos="100000">
                  <a:srgbClr val="FFC000"/>
                </a:gs>
                <a:gs pos="0">
                  <a:srgbClr val="FEF200"/>
                </a:gs>
              </a:gsLst>
              <a:lin ang="5400000" scaled="1"/>
            </a:gradFill>
            <a:ln w="12700" cap="flat" cmpd="sng" algn="ctr">
              <a:solidFill>
                <a:srgbClr val="FAF4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16" name="Oval 53"/>
            <p:cNvSpPr/>
            <p:nvPr/>
          </p:nvSpPr>
          <p:spPr>
            <a:xfrm>
              <a:off x="1998808" y="2246702"/>
              <a:ext cx="1260184" cy="1107831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17" name="Oval 386"/>
            <p:cNvSpPr/>
            <p:nvPr/>
          </p:nvSpPr>
          <p:spPr>
            <a:xfrm>
              <a:off x="1947806" y="3331189"/>
              <a:ext cx="1362189" cy="430822"/>
            </a:xfrm>
            <a:custGeom>
              <a:avLst/>
              <a:gdLst/>
              <a:ahLst/>
              <a:cxnLst/>
              <a:rect l="l" t="t" r="r" b="b"/>
              <a:pathLst>
                <a:path w="1631433" h="516857">
                  <a:moveTo>
                    <a:pt x="1631433" y="0"/>
                  </a:moveTo>
                  <a:cubicBezTo>
                    <a:pt x="1484412" y="306093"/>
                    <a:pt x="1171289" y="516857"/>
                    <a:pt x="808939" y="516857"/>
                  </a:cubicBezTo>
                  <a:cubicBezTo>
                    <a:pt x="457720" y="516857"/>
                    <a:pt x="152749" y="318843"/>
                    <a:pt x="0" y="28139"/>
                  </a:cubicBezTo>
                  <a:cubicBezTo>
                    <a:pt x="176185" y="284482"/>
                    <a:pt x="471647" y="452035"/>
                    <a:pt x="806243" y="452035"/>
                  </a:cubicBezTo>
                  <a:cubicBezTo>
                    <a:pt x="1153007" y="452035"/>
                    <a:pt x="1457738" y="272075"/>
                    <a:pt x="1631433" y="0"/>
                  </a:cubicBezTo>
                  <a:close/>
                </a:path>
              </a:pathLst>
            </a:custGeom>
            <a:solidFill>
              <a:sysClr val="window" lastClr="FFFFFF">
                <a:alpha val="71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6851481" y="3253258"/>
            <a:ext cx="1183677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87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b="1" kern="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87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87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b="1" kern="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87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87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b="1" kern="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87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87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600" b="1" kern="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87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911672" y="942729"/>
            <a:ext cx="7206829" cy="667415"/>
            <a:chOff x="3131840" y="1491630"/>
            <a:chExt cx="5256584" cy="576064"/>
          </a:xfrm>
        </p:grpSpPr>
        <p:sp>
          <p:nvSpPr>
            <p:cNvPr id="125" name="Rectangle 124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6" name="Right Triangle 125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1371733" y="1059034"/>
            <a:ext cx="69771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QUY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SẢN XUẤT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DẠY HỌC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2" y="-7261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7"/>
          <p:cNvSpPr txBox="1">
            <a:spLocks noChangeArrowheads="1"/>
          </p:cNvSpPr>
          <p:nvPr/>
        </p:nvSpPr>
        <p:spPr bwMode="gray">
          <a:xfrm rot="2879878">
            <a:off x="1085899" y="4242553"/>
            <a:ext cx="149537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 err="1" smtClean="0">
                <a:solidFill>
                  <a:schemeClr val="bg1"/>
                </a:solidFill>
              </a:rPr>
              <a:t>Quy</a:t>
            </a:r>
            <a:r>
              <a:rPr lang="en-US" altLang="en-US" sz="1100" b="1" smtClean="0">
                <a:solidFill>
                  <a:schemeClr val="bg1"/>
                </a:solidFill>
              </a:rPr>
              <a:t> địn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BGD&amp;DT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  <p:sp>
        <p:nvSpPr>
          <p:cNvPr id="48" name="Text Box 77"/>
          <p:cNvSpPr txBox="1">
            <a:spLocks noChangeArrowheads="1"/>
          </p:cNvSpPr>
          <p:nvPr/>
        </p:nvSpPr>
        <p:spPr bwMode="gray">
          <a:xfrm rot="2734203">
            <a:off x="2172601" y="4170445"/>
            <a:ext cx="13727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 err="1" smtClean="0">
                <a:solidFill>
                  <a:schemeClr val="bg1"/>
                </a:solidFill>
              </a:rPr>
              <a:t>Tạo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Khuôn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mẫu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70" name="Text Box 78"/>
          <p:cNvSpPr txBox="1">
            <a:spLocks noChangeArrowheads="1"/>
          </p:cNvSpPr>
          <p:nvPr/>
        </p:nvSpPr>
        <p:spPr bwMode="gray">
          <a:xfrm rot="2630033">
            <a:off x="3347463" y="4098359"/>
            <a:ext cx="124425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 err="1" smtClean="0">
                <a:solidFill>
                  <a:schemeClr val="bg1"/>
                </a:solidFill>
              </a:rPr>
              <a:t>Thực</a:t>
            </a:r>
            <a:r>
              <a:rPr lang="en-US" altLang="en-US" sz="13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300" b="1" dirty="0" err="1" smtClean="0">
                <a:solidFill>
                  <a:schemeClr val="bg1"/>
                </a:solidFill>
              </a:rPr>
              <a:t>nghiệm</a:t>
            </a:r>
            <a:endParaRPr lang="en-US" altLang="en-US" sz="1300" b="1" dirty="0">
              <a:solidFill>
                <a:schemeClr val="bg1"/>
              </a:solidFill>
            </a:endParaRPr>
          </a:p>
        </p:txBody>
      </p:sp>
      <p:sp>
        <p:nvSpPr>
          <p:cNvPr id="99" name="Text Box 77"/>
          <p:cNvSpPr txBox="1">
            <a:spLocks noChangeArrowheads="1"/>
          </p:cNvSpPr>
          <p:nvPr/>
        </p:nvSpPr>
        <p:spPr bwMode="gray">
          <a:xfrm rot="2571179">
            <a:off x="5759273" y="4274690"/>
            <a:ext cx="15907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smtClean="0">
                <a:solidFill>
                  <a:schemeClr val="bg1"/>
                </a:solidFill>
              </a:rPr>
              <a:t>Đng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kí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bản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quyền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911672" y="942729"/>
            <a:ext cx="7206829" cy="667415"/>
            <a:chOff x="3131840" y="1491630"/>
            <a:chExt cx="5256584" cy="576064"/>
          </a:xfrm>
        </p:grpSpPr>
        <p:sp>
          <p:nvSpPr>
            <p:cNvPr id="125" name="Rectangle 124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6" name="Right Triangle 125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1371733" y="1059034"/>
            <a:ext cx="6977142" cy="4462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300" b="1">
                <a:ln/>
                <a:solidFill>
                  <a:srgbClr val="FF0000"/>
                </a:solidFill>
              </a:rPr>
              <a:t>HỆ THỐNG CUNG ỨNG TBDH CỦA NHÀ XBGDVN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88189" y="1882846"/>
            <a:ext cx="81002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miền Bắc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cổ phần Sách và Thiết bị Giáo dục miền Bắc</a:t>
            </a:r>
            <a:endParaRPr 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cổ phần Đầu tư và Phát triển Giáo dục Hà Nội </a:t>
            </a:r>
          </a:p>
          <a:p>
            <a:pPr lvl="0"/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miền Trung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cổ phần Sách và Thiết bị Giáo dục miền Trung</a:t>
            </a:r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cổ phần Đầu tư và Phát triển Giáo dục Đà Nẵng </a:t>
            </a:r>
          </a:p>
          <a:p>
            <a:pPr lvl="0"/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miền Nam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cổ phần Sách và Thiết bị Giáo dục miền Nam</a:t>
            </a:r>
            <a:endParaRPr lang="en-US"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cổ phần Đầu tư và Phát triển Giáo dục Phương Nam</a:t>
            </a:r>
          </a:p>
          <a:p>
            <a:pPr lvl="0"/>
            <a:endParaRPr lang="en-US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đồng bằng sông Cửu Long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t-BR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cổ phần Sách và Thiết bị Giáo dục Cửu Long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2310179" y="2406769"/>
            <a:ext cx="457253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/>
                <a:solidFill>
                  <a:srgbClr val="FF0000"/>
                </a:solidFill>
                <a:effectLst/>
              </a:rPr>
              <a:t>TRÂN TRỌNG CẢM ƠN!</a:t>
            </a:r>
          </a:p>
        </p:txBody>
      </p:sp>
      <p:grpSp>
        <p:nvGrpSpPr>
          <p:cNvPr id="5" name="Group 4"/>
          <p:cNvGrpSpPr/>
          <p:nvPr/>
        </p:nvGrpSpPr>
        <p:grpSpPr>
          <a:xfrm rot="19746181">
            <a:off x="646860" y="2062346"/>
            <a:ext cx="1095656" cy="2513325"/>
            <a:chOff x="1359132" y="345882"/>
            <a:chExt cx="1966239" cy="4200564"/>
          </a:xfrm>
        </p:grpSpPr>
        <p:grpSp>
          <p:nvGrpSpPr>
            <p:cNvPr id="6" name="Group 5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19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rapezoid 8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1669778" y="3728083"/>
            <a:ext cx="5973417" cy="11746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2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THIẾT BỊ GIÁO DỤC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 </a:t>
            </a: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000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0243.8222.393/ 0936888186</a:t>
            </a:r>
            <a:endParaRPr lang="en-US" sz="2000" cap="none" spc="0" dirty="0" smtClean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20" y="531628"/>
            <a:ext cx="5380881" cy="730042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767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934889" y="1029531"/>
            <a:ext cx="7195318" cy="671167"/>
            <a:chOff x="3131840" y="1491630"/>
            <a:chExt cx="5256584" cy="576064"/>
          </a:xfrm>
        </p:grpSpPr>
        <p:sp>
          <p:nvSpPr>
            <p:cNvPr id="6" name="Rectangle 5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0418" y="985798"/>
            <a:ext cx="3595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 smtClean="0">
                <a:solidFill>
                  <a:srgbClr val="FF0000"/>
                </a:solidFill>
                <a:cs typeface="Arial" pitchFamily="34" charset="0"/>
              </a:rPr>
              <a:t>1</a:t>
            </a:r>
            <a:endParaRPr lang="ko-KR" altLang="en-US" sz="25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167" y="1150744"/>
            <a:ext cx="6550896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2"/>
                </a:solidFill>
              </a:rPr>
              <a:t>VAI TRÒ TBDH TRONG MỤC TIÊU CT GDPT 2018</a:t>
            </a:r>
            <a:endParaRPr lang="en-US" sz="2400" b="1" cap="none" spc="0" dirty="0" smtClean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gray">
          <a:xfrm rot="20876962">
            <a:off x="1090368" y="3414419"/>
            <a:ext cx="6662968" cy="1875281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gray">
          <a:xfrm rot="20404281">
            <a:off x="4081984" y="2680808"/>
            <a:ext cx="1289527" cy="907224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gray">
          <a:xfrm rot="20510690">
            <a:off x="2302742" y="5085834"/>
            <a:ext cx="1275320" cy="91539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gray">
          <a:xfrm rot="20387408">
            <a:off x="4964315" y="4594287"/>
            <a:ext cx="1326148" cy="106855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gray">
          <a:xfrm rot="20333346">
            <a:off x="6928927" y="2884239"/>
            <a:ext cx="1383959" cy="100959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1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gray">
          <a:xfrm rot="20414155">
            <a:off x="1471177" y="3514836"/>
            <a:ext cx="1244011" cy="85226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gray">
          <a:xfrm>
            <a:off x="4096962" y="2732273"/>
            <a:ext cx="12583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1400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gray">
          <a:xfrm>
            <a:off x="1553468" y="3670354"/>
            <a:ext cx="11169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5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(GV,HS)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gray">
          <a:xfrm>
            <a:off x="6967306" y="2950379"/>
            <a:ext cx="12980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gray">
          <a:xfrm>
            <a:off x="2362924" y="5143537"/>
            <a:ext cx="11103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1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gray">
          <a:xfrm>
            <a:off x="5094341" y="4674947"/>
            <a:ext cx="10431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 rot="20702942">
            <a:off x="3050154" y="3862916"/>
            <a:ext cx="29277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FF0000"/>
                </a:solidFill>
              </a:rPr>
              <a:t>CT GDPT 2018</a:t>
            </a:r>
          </a:p>
          <a:p>
            <a:pPr algn="ctr"/>
            <a:r>
              <a:rPr lang="en-US" sz="2000" b="1" dirty="0" smtClean="0">
                <a:ln/>
                <a:solidFill>
                  <a:srgbClr val="FF0000"/>
                </a:solidFill>
              </a:rPr>
              <a:t>PHÁT </a:t>
            </a:r>
            <a:r>
              <a:rPr lang="en-US" sz="2000" b="1" dirty="0">
                <a:ln/>
                <a:solidFill>
                  <a:srgbClr val="FF0000"/>
                </a:solidFill>
              </a:rPr>
              <a:t>TRIỂN NĂNG LỰC</a:t>
            </a:r>
          </a:p>
        </p:txBody>
      </p:sp>
    </p:spTree>
    <p:extLst>
      <p:ext uri="{BB962C8B-B14F-4D97-AF65-F5344CB8AC3E}">
        <p14:creationId xmlns:p14="http://schemas.microsoft.com/office/powerpoint/2010/main" val="11204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" y="0"/>
            <a:ext cx="914001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026426" y="826313"/>
            <a:ext cx="6899437" cy="604141"/>
            <a:chOff x="3131840" y="1491630"/>
            <a:chExt cx="5256584" cy="576064"/>
          </a:xfrm>
        </p:grpSpPr>
        <p:sp>
          <p:nvSpPr>
            <p:cNvPr id="7" name="Rectangle 6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92D050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  <a:rtl val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rgbClr val="8BAB42"/>
            </a:solidFill>
            <a:ln w="25400" cap="flat" cmpd="sng" algn="ctr">
              <a:solidFill>
                <a:srgbClr val="92D050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+mn-cs"/>
                <a:sym typeface="Arial"/>
                <a:rtl val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4537" y="895999"/>
            <a:ext cx="566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kern="0" dirty="0" smtClean="0">
                <a:solidFill>
                  <a:srgbClr val="FF0000"/>
                </a:solidFill>
                <a:latin typeface="Arial"/>
                <a:cs typeface="Arial" pitchFamily="34" charset="0"/>
                <a:sym typeface="Arial"/>
                <a:rtl val="0"/>
              </a:rPr>
              <a:t>2</a:t>
            </a:r>
            <a:endParaRPr lang="ko-KR" altLang="en-US" sz="2400" b="1" kern="0" dirty="0">
              <a:solidFill>
                <a:srgbClr val="FF0000"/>
              </a:solidFill>
              <a:latin typeface="Arial"/>
              <a:cs typeface="Arial" pitchFamily="34" charset="0"/>
              <a:sym typeface="Arial"/>
              <a:rtl val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5508" y="901691"/>
            <a:ext cx="645790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400" b="1" kern="0" dirty="0" smtClean="0">
                <a:ln/>
                <a:solidFill>
                  <a:srgbClr val="00B050"/>
                </a:solidFill>
                <a:cs typeface="Arial"/>
                <a:sym typeface="Arial"/>
                <a:rtl val="0"/>
              </a:rPr>
              <a:t>GIỚI THIỆU CÁC MÔN HỌC CÓ THIẾT BỊ DẠY HỌC</a:t>
            </a:r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ltGray">
          <a:xfrm rot="5400000">
            <a:off x="-1773056" y="2077443"/>
            <a:ext cx="3554093" cy="3622416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666666">
                  <a:gamma/>
                  <a:tint val="45490"/>
                  <a:invGamma/>
                </a:srgbClr>
              </a:gs>
              <a:gs pos="50000">
                <a:srgbClr val="666666"/>
              </a:gs>
              <a:gs pos="100000">
                <a:srgbClr val="666666">
                  <a:gamma/>
                  <a:tint val="4549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ltGray">
          <a:xfrm rot="5400000" flipH="1">
            <a:off x="-1593191" y="2142422"/>
            <a:ext cx="3186381" cy="337926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rgbClr val="1155CC">
                  <a:alpha val="56000"/>
                </a:srgbClr>
              </a:gs>
              <a:gs pos="100000">
                <a:srgbClr val="1155CC">
                  <a:gamma/>
                  <a:tint val="0"/>
                  <a:invGamma/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204713" y="4038432"/>
            <a:ext cx="362771" cy="341269"/>
            <a:chOff x="2078" y="1680"/>
            <a:chExt cx="1615" cy="1615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643371" y="2244271"/>
            <a:ext cx="317412" cy="295065"/>
            <a:chOff x="2078" y="1680"/>
            <a:chExt cx="1615" cy="1615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960783" y="2749763"/>
            <a:ext cx="371782" cy="329183"/>
            <a:chOff x="2078" y="1680"/>
            <a:chExt cx="1615" cy="1615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020911" y="4672591"/>
            <a:ext cx="346330" cy="319354"/>
            <a:chOff x="2078" y="1680"/>
            <a:chExt cx="1615" cy="1615"/>
          </a:xfrm>
        </p:grpSpPr>
        <p:sp>
          <p:nvSpPr>
            <p:cNvPr id="35" name="Oval 3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556331" y="5161401"/>
            <a:ext cx="324373" cy="292689"/>
            <a:chOff x="2078" y="1680"/>
            <a:chExt cx="1615" cy="1615"/>
          </a:xfrm>
        </p:grpSpPr>
        <p:sp>
          <p:nvSpPr>
            <p:cNvPr id="42" name="Oval 4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55806" y="3588843"/>
            <a:ext cx="15209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kern="0" dirty="0" err="1" smtClean="0">
                <a:ln/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LỚP</a:t>
            </a:r>
            <a:r>
              <a:rPr lang="en-US" sz="2800" b="1" kern="0" dirty="0" smtClean="0">
                <a:ln/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US" sz="2800" b="1" kern="0" dirty="0">
                <a:ln/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4</a:t>
            </a:r>
            <a:endParaRPr lang="en-US" sz="2800" b="1" kern="0" dirty="0" smtClean="0">
              <a:ln/>
              <a:solidFill>
                <a:srgbClr val="FF0000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2208186" y="3354532"/>
            <a:ext cx="362771" cy="341269"/>
            <a:chOff x="2078" y="1680"/>
            <a:chExt cx="1615" cy="1615"/>
          </a:xfrm>
        </p:grpSpPr>
        <p:sp>
          <p:nvSpPr>
            <p:cNvPr id="50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1189555" y="1842839"/>
            <a:ext cx="317412" cy="295065"/>
            <a:chOff x="2078" y="1680"/>
            <a:chExt cx="1615" cy="161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endParaRPr>
            </a:p>
          </p:txBody>
        </p:sp>
      </p:grpSp>
      <p:sp>
        <p:nvSpPr>
          <p:cNvPr id="70" name="Rounded Rectangle 69"/>
          <p:cNvSpPr/>
          <p:nvPr/>
        </p:nvSpPr>
        <p:spPr bwMode="gray">
          <a:xfrm>
            <a:off x="2438095" y="1743865"/>
            <a:ext cx="2085336" cy="4647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2103657" y="1820820"/>
            <a:ext cx="209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 smtClean="0"/>
              <a:t>1. </a:t>
            </a:r>
            <a:r>
              <a:rPr lang="en-US" altLang="en-US" sz="1600" dirty="0" err="1" smtClean="0"/>
              <a:t>TOÁN</a:t>
            </a:r>
            <a:endParaRPr lang="en-US" altLang="en-US" sz="16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2792144" y="2361743"/>
            <a:ext cx="2091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2000" smtClean="0"/>
              <a:t>1. NGỮ VĂN</a:t>
            </a:r>
            <a:endParaRPr lang="en-US" altLang="en-US" sz="2000" dirty="0"/>
          </a:p>
        </p:txBody>
      </p:sp>
      <p:sp>
        <p:nvSpPr>
          <p:cNvPr id="73" name="Rounded Rectangle 72"/>
          <p:cNvSpPr/>
          <p:nvPr/>
        </p:nvSpPr>
        <p:spPr bwMode="gray">
          <a:xfrm>
            <a:off x="2847497" y="2341502"/>
            <a:ext cx="1940421" cy="46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2666576" y="2399831"/>
            <a:ext cx="209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/>
              <a:t>2</a:t>
            </a:r>
            <a:r>
              <a:rPr lang="en-US" altLang="en-US" sz="1600" dirty="0" smtClean="0"/>
              <a:t>. </a:t>
            </a:r>
            <a:r>
              <a:rPr lang="en-US" altLang="en-US" sz="1600" dirty="0" err="1" smtClean="0"/>
              <a:t>TIẾNG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VIỆT</a:t>
            </a:r>
            <a:r>
              <a:rPr lang="en-US" altLang="en-US" sz="1600" dirty="0" smtClean="0"/>
              <a:t> </a:t>
            </a:r>
            <a:endParaRPr lang="en-US" altLang="en-US" sz="1600" dirty="0"/>
          </a:p>
        </p:txBody>
      </p:sp>
      <p:sp>
        <p:nvSpPr>
          <p:cNvPr id="75" name="Rounded Rectangle 74"/>
          <p:cNvSpPr/>
          <p:nvPr/>
        </p:nvSpPr>
        <p:spPr bwMode="gray">
          <a:xfrm>
            <a:off x="3135836" y="2930877"/>
            <a:ext cx="1895754" cy="46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 bwMode="gray">
          <a:xfrm>
            <a:off x="3207709" y="3499713"/>
            <a:ext cx="2357545" cy="46477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ounded Rectangle 76"/>
          <p:cNvSpPr/>
          <p:nvPr/>
        </p:nvSpPr>
        <p:spPr bwMode="gray">
          <a:xfrm>
            <a:off x="3143054" y="4086946"/>
            <a:ext cx="1888535" cy="46477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ounded Rectangle 77"/>
          <p:cNvSpPr/>
          <p:nvPr/>
        </p:nvSpPr>
        <p:spPr bwMode="gray">
          <a:xfrm>
            <a:off x="2615035" y="4703590"/>
            <a:ext cx="2197159" cy="46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 bwMode="gray">
          <a:xfrm>
            <a:off x="3963603" y="5372299"/>
            <a:ext cx="2393209" cy="4647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 bwMode="gray">
          <a:xfrm>
            <a:off x="5314170" y="4685294"/>
            <a:ext cx="1757959" cy="46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ounded Rectangle 83"/>
          <p:cNvSpPr/>
          <p:nvPr/>
        </p:nvSpPr>
        <p:spPr bwMode="gray">
          <a:xfrm>
            <a:off x="5715403" y="4094474"/>
            <a:ext cx="2246510" cy="46477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gray">
          <a:xfrm>
            <a:off x="5780058" y="3510590"/>
            <a:ext cx="1942603" cy="46477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ounded Rectangle 85"/>
          <p:cNvSpPr/>
          <p:nvPr/>
        </p:nvSpPr>
        <p:spPr bwMode="gray">
          <a:xfrm>
            <a:off x="5507503" y="2936217"/>
            <a:ext cx="1927484" cy="46477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ounded Rectangle 86"/>
          <p:cNvSpPr/>
          <p:nvPr/>
        </p:nvSpPr>
        <p:spPr bwMode="gray">
          <a:xfrm>
            <a:off x="5045744" y="2321695"/>
            <a:ext cx="2167855" cy="464774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ounded Rectangle 87"/>
          <p:cNvSpPr/>
          <p:nvPr/>
        </p:nvSpPr>
        <p:spPr bwMode="gray">
          <a:xfrm>
            <a:off x="4835588" y="1732089"/>
            <a:ext cx="2233039" cy="4647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C00000"/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2844035" y="2981581"/>
            <a:ext cx="209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 smtClean="0"/>
              <a:t>3. </a:t>
            </a:r>
            <a:r>
              <a:rPr lang="en-US" altLang="en-US" sz="1600" dirty="0" err="1" smtClean="0"/>
              <a:t>ĐẠO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ĐỨC</a:t>
            </a:r>
            <a:endParaRPr lang="en-US" altLang="en-US" sz="16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3012970" y="3565506"/>
            <a:ext cx="2767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 smtClean="0"/>
              <a:t>4. </a:t>
            </a:r>
            <a:r>
              <a:rPr lang="en-US" altLang="en-US" sz="1600" dirty="0" err="1" smtClean="0"/>
              <a:t>TỰ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NHIÊN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VÀ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XÃ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HỘI</a:t>
            </a:r>
            <a:r>
              <a:rPr lang="en-US" altLang="en-US" sz="1600" dirty="0" smtClean="0"/>
              <a:t> </a:t>
            </a:r>
            <a:endParaRPr lang="en-US" altLang="en-US" sz="16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3017486" y="4130027"/>
            <a:ext cx="209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smtClean="0"/>
              <a:t>5. NGHỆ THUẬT </a:t>
            </a:r>
            <a:endParaRPr lang="en-US" altLang="en-US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2352879" y="4753704"/>
            <a:ext cx="272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 smtClean="0"/>
              <a:t>6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GIÁO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DỤC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THỂ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CHẤT</a:t>
            </a:r>
            <a:r>
              <a:rPr lang="en-US" altLang="en-US" sz="1600" dirty="0"/>
              <a:t>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4906275" y="1768178"/>
            <a:ext cx="2091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 smtClean="0"/>
              <a:t>7. </a:t>
            </a:r>
            <a:r>
              <a:rPr lang="en-US" altLang="en-US" sz="1600" dirty="0" err="1"/>
              <a:t>HĐ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TRẢI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NGHIỆM</a:t>
            </a:r>
            <a:endParaRPr lang="en-US" altLang="en-US" sz="1600" dirty="0"/>
          </a:p>
          <a:p>
            <a:pPr algn="ctr"/>
            <a:endParaRPr lang="en-US" altLang="en-US" sz="20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4896293" y="2359107"/>
            <a:ext cx="209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 smtClean="0"/>
              <a:t>8. NGOẠI NGỮ</a:t>
            </a:r>
            <a:endParaRPr lang="en-US" altLang="en-US" sz="16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5288167" y="2989988"/>
            <a:ext cx="209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/>
              <a:t>9</a:t>
            </a:r>
            <a:r>
              <a:rPr lang="en-US" altLang="en-US" sz="1600" dirty="0" smtClean="0"/>
              <a:t>. TIN HỌC</a:t>
            </a:r>
            <a:endParaRPr lang="en-US" altLang="en-US" sz="16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4971493" y="4748404"/>
            <a:ext cx="2409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 smtClean="0"/>
              <a:t>12. </a:t>
            </a:r>
            <a:r>
              <a:rPr lang="en-US" altLang="en-US" sz="1600" dirty="0" err="1" smtClean="0"/>
              <a:t>KHOA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HỌC</a:t>
            </a:r>
            <a:endParaRPr lang="en-US" altLang="en-US" sz="16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5766193" y="4136566"/>
            <a:ext cx="209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 smtClean="0"/>
              <a:t>11. </a:t>
            </a:r>
            <a:r>
              <a:rPr lang="en-US" altLang="en-US" sz="1600" dirty="0" err="1" smtClean="0"/>
              <a:t>LỊCH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SỬ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VÀ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ĐỊA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LÍ</a:t>
            </a:r>
            <a:r>
              <a:rPr lang="en-US" altLang="en-US" sz="1600" dirty="0" smtClean="0"/>
              <a:t> </a:t>
            </a:r>
            <a:endParaRPr lang="en-US" altLang="en-US" sz="16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3679834" y="5431639"/>
            <a:ext cx="287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 smtClean="0"/>
              <a:t>13. TB DÙNG CHUNG</a:t>
            </a:r>
            <a:endParaRPr lang="en-US" altLang="en-US" sz="16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5780058" y="3563210"/>
            <a:ext cx="2091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170"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n-US" altLang="en-US" sz="1600" dirty="0" smtClean="0"/>
              <a:t>10. </a:t>
            </a:r>
            <a:r>
              <a:rPr lang="en-US" altLang="en-US" sz="1600" dirty="0" err="1" smtClean="0"/>
              <a:t>CÔNG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NGHỆ</a:t>
            </a:r>
            <a:r>
              <a:rPr lang="en-US" altLang="en-US" sz="1600" dirty="0" smtClean="0"/>
              <a:t> 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2363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 animBg="1"/>
      <p:bldP spid="77" grpId="0" animBg="1"/>
      <p:bldP spid="78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4" grpId="0"/>
      <p:bldP spid="95" grpId="0"/>
      <p:bldP spid="96" grpId="0"/>
      <p:bldP spid="97" grpId="0"/>
      <p:bldP spid="98" grpId="0"/>
      <p:bldP spid="100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56154"/>
            <a:ext cx="9128234" cy="677045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62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-15766" y="78038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8"/>
          <p:cNvSpPr>
            <a:spLocks noChangeArrowheads="1"/>
          </p:cNvSpPr>
          <p:nvPr/>
        </p:nvSpPr>
        <p:spPr bwMode="gray">
          <a:xfrm>
            <a:off x="3484404" y="987779"/>
            <a:ext cx="2365710" cy="42913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  <a:extLst/>
        </p:spPr>
        <p:txBody>
          <a:bodyPr tIns="0" anchor="ctr"/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rtl val="0"/>
              </a:rPr>
              <a:t>1. MÔN TOÁN</a:t>
            </a:r>
          </a:p>
        </p:txBody>
      </p:sp>
      <p:sp>
        <p:nvSpPr>
          <p:cNvPr id="6" name="AutoShape 48"/>
          <p:cNvSpPr>
            <a:spLocks noChangeArrowheads="1"/>
          </p:cNvSpPr>
          <p:nvPr/>
        </p:nvSpPr>
        <p:spPr bwMode="gray">
          <a:xfrm>
            <a:off x="3543191" y="1591949"/>
            <a:ext cx="4251483" cy="36362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smtClean="0">
                <a:solidFill>
                  <a:srgbClr val="00B0F0"/>
                </a:solidFill>
              </a:rPr>
              <a:t>   Bộ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thiết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bị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dạy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chữ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số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và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so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sánh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số</a:t>
            </a:r>
            <a:endParaRPr lang="en-US" altLang="en-US" sz="1600" b="1" dirty="0">
              <a:solidFill>
                <a:srgbClr val="00B0F0"/>
              </a:solidFill>
            </a:endParaRPr>
          </a:p>
        </p:txBody>
      </p:sp>
      <p:sp>
        <p:nvSpPr>
          <p:cNvPr id="7" name="AutoShape 48"/>
          <p:cNvSpPr>
            <a:spLocks noChangeArrowheads="1"/>
          </p:cNvSpPr>
          <p:nvPr/>
        </p:nvSpPr>
        <p:spPr bwMode="gray">
          <a:xfrm>
            <a:off x="3568236" y="2102700"/>
            <a:ext cx="4224484" cy="38493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smtClean="0">
                <a:solidFill>
                  <a:srgbClr val="00B0F0"/>
                </a:solidFill>
              </a:rPr>
              <a:t>   Bộ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thiết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bị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vẽ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bảng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trong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dạy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hình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học</a:t>
            </a:r>
            <a:endParaRPr lang="en-US" altLang="en-US" sz="1600" b="1" dirty="0">
              <a:solidFill>
                <a:srgbClr val="00B0F0"/>
              </a:solidFill>
            </a:endParaRPr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gray">
          <a:xfrm>
            <a:off x="3610619" y="3615128"/>
            <a:ext cx="4638481" cy="400035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smtClean="0">
                <a:solidFill>
                  <a:srgbClr val="7030A0"/>
                </a:solidFill>
              </a:rPr>
              <a:t>  Bộ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thiết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bị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hình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học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thực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hành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phân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số</a:t>
            </a:r>
            <a:endParaRPr lang="en-US" altLang="en-US" sz="1600" b="1" dirty="0">
              <a:solidFill>
                <a:srgbClr val="7030A0"/>
              </a:solidFill>
            </a:endParaRPr>
          </a:p>
        </p:txBody>
      </p:sp>
      <p:sp>
        <p:nvSpPr>
          <p:cNvPr id="9" name="AutoShape 48"/>
          <p:cNvSpPr>
            <a:spLocks noChangeArrowheads="1"/>
          </p:cNvSpPr>
          <p:nvPr/>
        </p:nvSpPr>
        <p:spPr bwMode="gray">
          <a:xfrm>
            <a:off x="3590558" y="4113459"/>
            <a:ext cx="4659362" cy="39680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1600" b="1" smtClean="0">
                <a:solidFill>
                  <a:srgbClr val="7030A0"/>
                </a:solidFill>
              </a:rPr>
              <a:t>  Bộ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thiết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bị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dạy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hình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học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phẳng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và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hình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khối</a:t>
            </a:r>
            <a:endParaRPr lang="en-US" altLang="en-US" sz="1600" b="1" dirty="0" smtClean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456" y="1551309"/>
            <a:ext cx="1635515" cy="11792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1068315" y="2743899"/>
            <a:ext cx="17057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MÔ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1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906" y="3320710"/>
            <a:ext cx="817528" cy="13118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1353918" y="4688848"/>
            <a:ext cx="13603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34" y="5207475"/>
            <a:ext cx="1810846" cy="832719"/>
          </a:xfrm>
          <a:prstGeom prst="rect">
            <a:avLst/>
          </a:prstGeom>
        </p:spPr>
      </p:pic>
      <p:sp>
        <p:nvSpPr>
          <p:cNvPr id="17" name="AutoShape 48"/>
          <p:cNvSpPr>
            <a:spLocks noChangeArrowheads="1"/>
          </p:cNvSpPr>
          <p:nvPr/>
        </p:nvSpPr>
        <p:spPr bwMode="gray">
          <a:xfrm>
            <a:off x="3610619" y="5379059"/>
            <a:ext cx="2465061" cy="42230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9050" algn="ctr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smtClean="0">
                <a:solidFill>
                  <a:srgbClr val="002060"/>
                </a:solidFill>
              </a:rPr>
              <a:t>Hình học và đo lường</a:t>
            </a:r>
            <a:endParaRPr lang="en-US" altLang="en-US" sz="1600" b="1" dirty="0">
              <a:solidFill>
                <a:srgbClr val="002060"/>
              </a:solidFill>
            </a:endParaRPr>
          </a:p>
        </p:txBody>
      </p:sp>
      <p:sp>
        <p:nvSpPr>
          <p:cNvPr id="23" name="AutoShape 48"/>
          <p:cNvSpPr>
            <a:spLocks noChangeArrowheads="1"/>
          </p:cNvSpPr>
          <p:nvPr/>
        </p:nvSpPr>
        <p:spPr bwMode="gray">
          <a:xfrm>
            <a:off x="3568236" y="4657390"/>
            <a:ext cx="4682596" cy="493564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smtClean="0">
                <a:solidFill>
                  <a:srgbClr val="7030A0"/>
                </a:solidFill>
              </a:rPr>
              <a:t>  Bộ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thiết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bị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dạy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học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dạy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đơn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err="1" smtClean="0">
                <a:solidFill>
                  <a:srgbClr val="7030A0"/>
                </a:solidFill>
              </a:rPr>
              <a:t>vị</a:t>
            </a:r>
            <a:r>
              <a:rPr lang="en-US" altLang="en-US" sz="1600" b="1" smtClean="0">
                <a:solidFill>
                  <a:srgbClr val="7030A0"/>
                </a:solidFill>
              </a:rPr>
              <a:t> đo diện tích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smtClean="0">
                <a:solidFill>
                  <a:srgbClr val="7030A0"/>
                </a:solidFill>
              </a:rPr>
              <a:t>  mét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vuông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 </a:t>
            </a:r>
            <a:endParaRPr lang="en-US" altLang="en-US" sz="1600" b="1" dirty="0">
              <a:solidFill>
                <a:srgbClr val="7030A0"/>
              </a:solidFill>
            </a:endParaRPr>
          </a:p>
        </p:txBody>
      </p:sp>
      <p:sp>
        <p:nvSpPr>
          <p:cNvPr id="25" name="AutoShape 48"/>
          <p:cNvSpPr>
            <a:spLocks noChangeArrowheads="1"/>
          </p:cNvSpPr>
          <p:nvPr/>
        </p:nvSpPr>
        <p:spPr bwMode="gray">
          <a:xfrm>
            <a:off x="3590558" y="3147991"/>
            <a:ext cx="4659362" cy="38916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9050" algn="ctr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smtClean="0">
                <a:solidFill>
                  <a:srgbClr val="7030A0"/>
                </a:solidFill>
              </a:rPr>
              <a:t>  Bộ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thiết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bị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hình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học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dạy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phân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7030A0"/>
                </a:solidFill>
              </a:rPr>
              <a:t>số</a:t>
            </a:r>
            <a:endParaRPr lang="en-US" altLang="en-US" sz="16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2632EE-CC5A-4CFE-92CB-B9CE2AD71FD7}"/>
              </a:ext>
            </a:extLst>
          </p:cNvPr>
          <p:cNvSpPr txBox="1"/>
          <p:nvPr/>
        </p:nvSpPr>
        <p:spPr>
          <a:xfrm>
            <a:off x="1381211" y="6094033"/>
            <a:ext cx="13603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MỀM</a:t>
            </a:r>
            <a:r>
              <a:rPr lang="en-US" sz="15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AutoShape 48"/>
          <p:cNvSpPr>
            <a:spLocks noChangeArrowheads="1"/>
          </p:cNvSpPr>
          <p:nvPr/>
        </p:nvSpPr>
        <p:spPr bwMode="gray">
          <a:xfrm>
            <a:off x="3568236" y="2599400"/>
            <a:ext cx="4224484" cy="36570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rgbClr val="FFC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smtClean="0">
                <a:solidFill>
                  <a:srgbClr val="00B0F0"/>
                </a:solidFill>
              </a:rPr>
              <a:t>   Bộ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thiết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bị</a:t>
            </a:r>
            <a:r>
              <a:rPr lang="en-US" altLang="en-US" sz="1600" b="1" dirty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dạy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học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yếu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tố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xác</a:t>
            </a:r>
            <a:r>
              <a:rPr lang="en-US" altLang="en-US" sz="1600" b="1" dirty="0" smtClean="0">
                <a:solidFill>
                  <a:srgbClr val="00B0F0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00B0F0"/>
                </a:solidFill>
              </a:rPr>
              <a:t>suất</a:t>
            </a:r>
            <a:endParaRPr lang="en-US" altLang="en-US" sz="1600" b="1" dirty="0">
              <a:solidFill>
                <a:srgbClr val="00B0F0"/>
              </a:solidFill>
            </a:endParaRPr>
          </a:p>
        </p:txBody>
      </p:sp>
      <p:sp>
        <p:nvSpPr>
          <p:cNvPr id="20" name="AutoShape 48"/>
          <p:cNvSpPr>
            <a:spLocks noChangeArrowheads="1"/>
          </p:cNvSpPr>
          <p:nvPr/>
        </p:nvSpPr>
        <p:spPr bwMode="gray">
          <a:xfrm>
            <a:off x="3590559" y="5889268"/>
            <a:ext cx="2485122" cy="42230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9050" algn="ctr">
            <a:solidFill>
              <a:srgbClr val="0070C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 smtClean="0">
                <a:solidFill>
                  <a:srgbClr val="002060"/>
                </a:solidFill>
              </a:rPr>
              <a:t>Thống kê và Xác suất</a:t>
            </a:r>
            <a:endParaRPr lang="en-US" alt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" y="0"/>
            <a:ext cx="9144000" cy="68580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30140" y="2710543"/>
            <a:ext cx="6227997" cy="2220686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695266" y="2853100"/>
            <a:ext cx="606287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Tả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400" b="1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sz="2400" b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cối </a:t>
            </a:r>
            <a:r>
              <a:rPr lang="en-US" sz="1600" b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(1 bộ/GV)</a:t>
            </a:r>
            <a:endParaRPr lang="ko-KR" altLang="en-US" sz="1600" b="1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Video/clip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dung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dáng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con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vật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nuôi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con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vật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hoang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dã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sống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rừng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sống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sông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/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biển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);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b="1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Video/clip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dung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về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đặc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điểm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loài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tự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nhiên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hoa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bóng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mát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ăn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s-ES" b="1" err="1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quả</a:t>
            </a:r>
            <a:r>
              <a:rPr lang="es-ES" b="1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977" y="24740"/>
            <a:ext cx="1362900" cy="714374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145" y="2824720"/>
            <a:ext cx="1890287" cy="1695648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26" name="Chỗ dành sẵn cho Hình ảnh 3" descr="Sách đang mở đặt trên bàn, tủ sách được làm mờ trong nề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8171168" y="18335"/>
            <a:ext cx="950812" cy="767922"/>
          </a:xfrm>
          <a:prstGeom prst="rect">
            <a:avLst/>
          </a:prstGeom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57806" y="3776429"/>
            <a:ext cx="16589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VIDEO/CLIP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gray">
          <a:xfrm>
            <a:off x="2856709" y="1313908"/>
            <a:ext cx="3271311" cy="591147"/>
          </a:xfrm>
          <a:prstGeom prst="roundRect">
            <a:avLst>
              <a:gd name="adj" fmla="val 50000"/>
            </a:avLst>
          </a:prstGeom>
          <a:solidFill>
            <a:srgbClr val="FFD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rgbClr val="964305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8"/>
          <p:cNvSpPr>
            <a:spLocks noChangeArrowheads="1"/>
          </p:cNvSpPr>
          <p:nvPr/>
        </p:nvSpPr>
        <p:spPr bwMode="gray">
          <a:xfrm>
            <a:off x="3361177" y="1370502"/>
            <a:ext cx="1959813" cy="44579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   2. MÔN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 </a:t>
            </a: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TIẾNG</a:t>
            </a:r>
            <a:r>
              <a:rPr kumimoji="0" lang="en-US" altLang="en-US" sz="2000" b="1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  <a:rtl val="0"/>
              </a:rPr>
              <a:t> VIỆT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0088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08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29"/>
          <p:cNvSpPr/>
          <p:nvPr/>
        </p:nvSpPr>
        <p:spPr bwMode="auto">
          <a:xfrm>
            <a:off x="2681345" y="2148685"/>
            <a:ext cx="1839855" cy="325025"/>
          </a:xfrm>
          <a:prstGeom prst="chevron">
            <a:avLst>
              <a:gd name="adj" fmla="val 3404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latinLnBrk="1"/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ÁI</a:t>
            </a:r>
            <a:endParaRPr lang="en-US" altLang="ko-KR" sz="14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Chevron 5"/>
          <p:cNvSpPr/>
          <p:nvPr/>
        </p:nvSpPr>
        <p:spPr bwMode="auto">
          <a:xfrm>
            <a:off x="4688166" y="2138707"/>
            <a:ext cx="4200544" cy="343868"/>
          </a:xfrm>
          <a:prstGeom prst="chevron">
            <a:avLst>
              <a:gd name="adj" fmla="val 3404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sz="1600" dirty="0" err="1">
                <a:cs typeface="Times New Roman" panose="02020603050405020304" pitchFamily="18" charset="0"/>
              </a:rPr>
              <a:t>Cảm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thông</a:t>
            </a:r>
            <a:r>
              <a:rPr lang="en-US" sz="1600" dirty="0"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cs typeface="Times New Roman" panose="02020603050405020304" pitchFamily="18" charset="0"/>
              </a:rPr>
              <a:t>giúp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đỡ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gặp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khó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khăn</a:t>
            </a:r>
            <a:endParaRPr lang="en-US" altLang="ko-KR" sz="16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48"/>
          <p:cNvSpPr>
            <a:spLocks noChangeArrowheads="1"/>
          </p:cNvSpPr>
          <p:nvPr/>
        </p:nvSpPr>
        <p:spPr bwMode="gray">
          <a:xfrm>
            <a:off x="3021769" y="1090094"/>
            <a:ext cx="2830391" cy="45783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  <a:extLst/>
        </p:spPr>
        <p:txBody>
          <a:bodyPr tIns="0" anchor="ctr"/>
          <a:lstStyle/>
          <a:p>
            <a:pPr algn="ctr"/>
            <a:r>
              <a:rPr lang="en-US" altLang="en-US" sz="20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3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rtl val="0"/>
              </a:rPr>
              <a:t>. MÔN ĐẠO ĐỨC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25131" y="57234"/>
            <a:ext cx="566098" cy="72034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345" y="35208"/>
            <a:ext cx="646015" cy="71584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11" name="Chevron 29"/>
          <p:cNvSpPr/>
          <p:nvPr/>
        </p:nvSpPr>
        <p:spPr bwMode="auto">
          <a:xfrm>
            <a:off x="2688686" y="1759357"/>
            <a:ext cx="1832514" cy="342869"/>
          </a:xfrm>
          <a:prstGeom prst="chevron">
            <a:avLst>
              <a:gd name="adj" fmla="val 34040"/>
            </a:avLst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latinLnBrk="1"/>
            <a:r>
              <a:rPr lang="en-US" altLang="ko-KR" sz="14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YÊU</a:t>
            </a:r>
            <a:r>
              <a:rPr lang="en-US" altLang="ko-KR" sz="14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NƯỚC</a:t>
            </a:r>
            <a:r>
              <a:rPr lang="en-US" altLang="ko-KR" sz="1400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altLang="ko-KR" sz="14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4678332" y="1756201"/>
            <a:ext cx="4185304" cy="322493"/>
          </a:xfrm>
          <a:prstGeom prst="chevron">
            <a:avLst>
              <a:gd name="adj" fmla="val 34040"/>
            </a:avLst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sz="1600" dirty="0" err="1">
                <a:cs typeface="Times New Roman" panose="02020603050405020304" pitchFamily="18" charset="0"/>
              </a:rPr>
              <a:t>Biết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ơn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err="1">
                <a:cs typeface="Times New Roman" panose="02020603050405020304" pitchFamily="18" charset="0"/>
              </a:rPr>
              <a:t>lao</a:t>
            </a:r>
            <a:r>
              <a:rPr lang="en-US" sz="1600">
                <a:cs typeface="Times New Roman" panose="02020603050405020304" pitchFamily="18" charset="0"/>
              </a:rPr>
              <a:t> động</a:t>
            </a:r>
            <a:endParaRPr lang="en-US" altLang="ko-KR" sz="1600" dirty="0">
              <a:cs typeface="Times New Roman" panose="02020603050405020304" pitchFamily="18" charset="0"/>
            </a:endParaRPr>
          </a:p>
        </p:txBody>
      </p:sp>
      <p:sp>
        <p:nvSpPr>
          <p:cNvPr id="17" name="Chevron 29"/>
          <p:cNvSpPr/>
          <p:nvPr/>
        </p:nvSpPr>
        <p:spPr bwMode="auto">
          <a:xfrm>
            <a:off x="2634163" y="2974508"/>
            <a:ext cx="1887037" cy="377122"/>
          </a:xfrm>
          <a:prstGeom prst="chevron">
            <a:avLst>
              <a:gd name="adj" fmla="val 3404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latinLnBrk="1"/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TRUNG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THỰC</a:t>
            </a:r>
            <a:endParaRPr lang="en-US" altLang="ko-KR" sz="14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Chevron 17"/>
          <p:cNvSpPr/>
          <p:nvPr/>
        </p:nvSpPr>
        <p:spPr bwMode="auto">
          <a:xfrm>
            <a:off x="4644365" y="3013343"/>
            <a:ext cx="4219271" cy="338287"/>
          </a:xfrm>
          <a:prstGeom prst="chevron">
            <a:avLst>
              <a:gd name="adj" fmla="val 3404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sz="1400" smtClean="0">
                <a:cs typeface="Times New Roman" panose="02020603050405020304" pitchFamily="18" charset="0"/>
              </a:rPr>
              <a:t>  </a:t>
            </a:r>
            <a:r>
              <a:rPr lang="en-US" sz="1600" smtClean="0">
                <a:cs typeface="Times New Roman" panose="02020603050405020304" pitchFamily="18" charset="0"/>
              </a:rPr>
              <a:t>Bộ </a:t>
            </a:r>
            <a:r>
              <a:rPr lang="en-US" sz="1600" dirty="0" err="1">
                <a:cs typeface="Times New Roman" panose="02020603050405020304" pitchFamily="18" charset="0"/>
              </a:rPr>
              <a:t>tranh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về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tôn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trọng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tài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sản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của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khác</a:t>
            </a:r>
            <a:endParaRPr lang="en-US" altLang="ko-KR" sz="1600" dirty="0">
              <a:cs typeface="Times New Roman" panose="02020603050405020304" pitchFamily="18" charset="0"/>
            </a:endParaRPr>
          </a:p>
        </p:txBody>
      </p:sp>
      <p:sp>
        <p:nvSpPr>
          <p:cNvPr id="16" name="Chevron 29"/>
          <p:cNvSpPr/>
          <p:nvPr/>
        </p:nvSpPr>
        <p:spPr bwMode="auto">
          <a:xfrm>
            <a:off x="716573" y="5369312"/>
            <a:ext cx="1999233" cy="484311"/>
          </a:xfrm>
          <a:prstGeom prst="chevron">
            <a:avLst>
              <a:gd name="adj" fmla="val 3404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latinLnBrk="1"/>
            <a:r>
              <a:rPr lang="en-US" altLang="ko-KR" sz="2000" b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VIDEO/CLIP</a:t>
            </a:r>
            <a:endParaRPr lang="en-US" altLang="ko-KR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hevron 18"/>
          <p:cNvSpPr/>
          <p:nvPr/>
        </p:nvSpPr>
        <p:spPr bwMode="auto">
          <a:xfrm>
            <a:off x="2960804" y="5182402"/>
            <a:ext cx="4544895" cy="907563"/>
          </a:xfrm>
          <a:prstGeom prst="chevron">
            <a:avLst>
              <a:gd name="adj" fmla="val 3404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285750" indent="-285750" latinLnBrk="1">
              <a:buFont typeface="Wingdings" panose="05000000000000000000" pitchFamily="2" charset="2"/>
              <a:buChar char="§"/>
            </a:pP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ảm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đỡ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1600" b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khăn</a:t>
            </a:r>
          </a:p>
          <a:p>
            <a:pPr marL="285750" indent="-285750" latinLnBrk="1">
              <a:buFont typeface="Wingdings" panose="05000000000000000000" pitchFamily="2" charset="2"/>
              <a:buChar char="§"/>
            </a:pPr>
            <a:r>
              <a:rPr lang="en-US" sz="1600" b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</a:t>
            </a:r>
            <a:r>
              <a:rPr lang="en-US" sz="1600" b="1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1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1600" b="1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1">
              <a:buFont typeface="Wingdings" panose="05000000000000000000" pitchFamily="2" charset="2"/>
              <a:buChar char="§"/>
            </a:pPr>
            <a:r>
              <a:rPr lang="en-US" sz="1600" b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Tôn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endParaRPr lang="en-US" altLang="ko-KR" sz="16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hevron 29"/>
          <p:cNvSpPr/>
          <p:nvPr/>
        </p:nvSpPr>
        <p:spPr bwMode="auto">
          <a:xfrm>
            <a:off x="2688686" y="2527655"/>
            <a:ext cx="1832514" cy="382998"/>
          </a:xfrm>
          <a:prstGeom prst="chevron">
            <a:avLst>
              <a:gd name="adj" fmla="val 34040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latinLnBrk="1"/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CHĂM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CHỈ</a:t>
            </a:r>
            <a:endParaRPr lang="en-US" altLang="ko-KR" sz="14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Chevron 20"/>
          <p:cNvSpPr/>
          <p:nvPr/>
        </p:nvSpPr>
        <p:spPr bwMode="auto">
          <a:xfrm>
            <a:off x="4709296" y="2553555"/>
            <a:ext cx="4154340" cy="366681"/>
          </a:xfrm>
          <a:prstGeom prst="chevron">
            <a:avLst>
              <a:gd name="adj" fmla="val 34040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sz="1600" dirty="0" err="1">
                <a:cs typeface="Times New Roman" panose="02020603050405020304" pitchFamily="18" charset="0"/>
              </a:rPr>
              <a:t>Bộ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tranh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về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Yêu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lao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động</a:t>
            </a:r>
            <a:endParaRPr lang="en-US" altLang="ko-KR" sz="1600" dirty="0">
              <a:cs typeface="Times New Roman" panose="02020603050405020304" pitchFamily="18" charset="0"/>
            </a:endParaRPr>
          </a:p>
        </p:txBody>
      </p:sp>
      <p:sp>
        <p:nvSpPr>
          <p:cNvPr id="22" name="Chevron 29"/>
          <p:cNvSpPr/>
          <p:nvPr/>
        </p:nvSpPr>
        <p:spPr bwMode="auto">
          <a:xfrm>
            <a:off x="2616544" y="3437307"/>
            <a:ext cx="1904656" cy="345185"/>
          </a:xfrm>
          <a:prstGeom prst="chevron">
            <a:avLst>
              <a:gd name="adj" fmla="val 34040"/>
            </a:avLst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latinLnBrk="1"/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TRÁCH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NHIỆM</a:t>
            </a:r>
            <a:endParaRPr lang="en-US" altLang="ko-KR" sz="14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Chevron 22"/>
          <p:cNvSpPr/>
          <p:nvPr/>
        </p:nvSpPr>
        <p:spPr bwMode="auto">
          <a:xfrm>
            <a:off x="4631414" y="3434874"/>
            <a:ext cx="4245172" cy="322734"/>
          </a:xfrm>
          <a:prstGeom prst="chevron">
            <a:avLst>
              <a:gd name="adj" fmla="val 34040"/>
            </a:avLst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sz="1400" smtClean="0">
                <a:cs typeface="Times New Roman" panose="02020603050405020304" pitchFamily="18" charset="0"/>
              </a:rPr>
              <a:t>   </a:t>
            </a:r>
            <a:r>
              <a:rPr lang="en-US" sz="1600" smtClean="0">
                <a:cs typeface="Times New Roman" panose="02020603050405020304" pitchFamily="18" charset="0"/>
              </a:rPr>
              <a:t>Bộ </a:t>
            </a:r>
            <a:r>
              <a:rPr lang="en-US" sz="1600" dirty="0" err="1">
                <a:cs typeface="Times New Roman" panose="02020603050405020304" pitchFamily="18" charset="0"/>
              </a:rPr>
              <a:t>tranh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về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bảo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vệ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của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công</a:t>
            </a:r>
            <a:endParaRPr lang="en-US" altLang="ko-KR" sz="1600" dirty="0">
              <a:cs typeface="Times New Roman" panose="02020603050405020304" pitchFamily="18" charset="0"/>
            </a:endParaRPr>
          </a:p>
        </p:txBody>
      </p:sp>
      <p:sp>
        <p:nvSpPr>
          <p:cNvPr id="27" name="Chevron 29"/>
          <p:cNvSpPr/>
          <p:nvPr/>
        </p:nvSpPr>
        <p:spPr bwMode="auto">
          <a:xfrm>
            <a:off x="2616544" y="3862338"/>
            <a:ext cx="2311056" cy="326132"/>
          </a:xfrm>
          <a:prstGeom prst="chevron">
            <a:avLst>
              <a:gd name="adj" fmla="val 34040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latinLnBrk="1"/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HOẠT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ĐỘNG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TIÊU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DÙNG</a:t>
            </a:r>
            <a:endParaRPr lang="en-US" altLang="ko-KR" sz="14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Chevron 27"/>
          <p:cNvSpPr/>
          <p:nvPr/>
        </p:nvSpPr>
        <p:spPr bwMode="auto">
          <a:xfrm>
            <a:off x="5047433" y="3865736"/>
            <a:ext cx="4043795" cy="322734"/>
          </a:xfrm>
          <a:prstGeom prst="chevron">
            <a:avLst>
              <a:gd name="adj" fmla="val 34040"/>
            </a:avLst>
          </a:prstGeom>
          <a:solidFill>
            <a:schemeClr val="accent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sz="1600">
                <a:cs typeface="Times New Roman" panose="02020603050405020304" pitchFamily="18" charset="0"/>
              </a:rPr>
              <a:t>Bộ thẻ về mệnh giá các đồng tiền Việt Nam</a:t>
            </a:r>
            <a:endParaRPr lang="en-US" altLang="ko-KR" sz="16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Chevron 29"/>
          <p:cNvSpPr/>
          <p:nvPr/>
        </p:nvSpPr>
        <p:spPr bwMode="auto">
          <a:xfrm>
            <a:off x="2616544" y="4268316"/>
            <a:ext cx="3022256" cy="359786"/>
          </a:xfrm>
          <a:prstGeom prst="chevron">
            <a:avLst>
              <a:gd name="adj" fmla="val 34040"/>
            </a:avLst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latinLnBrk="1"/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CHUẨN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MỰC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ko-KR" sz="1400" b="1" dirty="0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HÀNH</a:t>
            </a:r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VI </a:t>
            </a:r>
            <a:r>
              <a:rPr lang="en-US" altLang="ko-KR" sz="1400" b="1" err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PHÁP</a:t>
            </a:r>
            <a:r>
              <a:rPr lang="en-US" altLang="ko-KR" sz="1400" b="1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LUẬT</a:t>
            </a:r>
            <a:endParaRPr lang="en-US" altLang="ko-KR" sz="14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Chevron 29"/>
          <p:cNvSpPr/>
          <p:nvPr/>
        </p:nvSpPr>
        <p:spPr bwMode="auto">
          <a:xfrm>
            <a:off x="5745855" y="4270733"/>
            <a:ext cx="3117781" cy="322734"/>
          </a:xfrm>
          <a:prstGeom prst="chevron">
            <a:avLst>
              <a:gd name="adj" fmla="val 34040"/>
            </a:avLst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latinLnBrk="1"/>
            <a:r>
              <a:rPr lang="en-US" sz="1600" dirty="0" err="1">
                <a:cs typeface="Times New Roman" panose="02020603050405020304" pitchFamily="18" charset="0"/>
              </a:rPr>
              <a:t>Bộ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cs typeface="Times New Roman" panose="02020603050405020304" pitchFamily="18" charset="0"/>
              </a:rPr>
              <a:t>tranh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err="1">
                <a:cs typeface="Times New Roman" panose="02020603050405020304" pitchFamily="18" charset="0"/>
              </a:rPr>
              <a:t>về</a:t>
            </a:r>
            <a:r>
              <a:rPr lang="en-US" sz="1600">
                <a:cs typeface="Times New Roman" panose="02020603050405020304" pitchFamily="18" charset="0"/>
              </a:rPr>
              <a:t> </a:t>
            </a:r>
            <a:r>
              <a:rPr lang="en-US" sz="1600" smtClean="0">
                <a:cs typeface="Times New Roman" panose="02020603050405020304" pitchFamily="18" charset="0"/>
              </a:rPr>
              <a:t>quyền trẻ em</a:t>
            </a:r>
            <a:endParaRPr lang="en-US" altLang="ko-KR" sz="1600" dirty="0">
              <a:cs typeface="Times New Roman" panose="02020603050405020304" pitchFamily="18" charset="0"/>
            </a:endParaRPr>
          </a:p>
        </p:txBody>
      </p:sp>
      <p:sp>
        <p:nvSpPr>
          <p:cNvPr id="31" name="Chevron 29"/>
          <p:cNvSpPr/>
          <p:nvPr/>
        </p:nvSpPr>
        <p:spPr bwMode="auto">
          <a:xfrm>
            <a:off x="549271" y="2868846"/>
            <a:ext cx="1999233" cy="522879"/>
          </a:xfrm>
          <a:prstGeom prst="chevron">
            <a:avLst>
              <a:gd name="adj" fmla="val 34040"/>
            </a:avLst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latinLnBrk="1"/>
            <a:r>
              <a:rPr lang="en-US" altLang="ko-KR" sz="2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 ẢNH</a:t>
            </a:r>
            <a:endParaRPr lang="en-US" altLang="ko-KR" sz="2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7"/>
            <a:ext cx="9144000" cy="6935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29"/>
          <p:cNvSpPr/>
          <p:nvPr/>
        </p:nvSpPr>
        <p:spPr bwMode="auto">
          <a:xfrm>
            <a:off x="804896" y="3086101"/>
            <a:ext cx="2092215" cy="1831088"/>
          </a:xfrm>
          <a:prstGeom prst="chevron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latinLnBrk="1"/>
            <a:r>
              <a:rPr lang="en-US" altLang="ko-K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ko-K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ko-KR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48"/>
          <p:cNvSpPr>
            <a:spLocks noChangeArrowheads="1"/>
          </p:cNvSpPr>
          <p:nvPr/>
        </p:nvSpPr>
        <p:spPr bwMode="gray">
          <a:xfrm>
            <a:off x="2074755" y="1320057"/>
            <a:ext cx="4138582" cy="775443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  <a:extLst/>
        </p:spPr>
        <p:txBody>
          <a:bodyPr tIns="0" anchor="ctr"/>
          <a:lstStyle/>
          <a:p>
            <a:pPr algn="ctr"/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rtl val="0"/>
              </a:rPr>
              <a:t> 4. MÔN TỰ NHIÊN VÀ XÃ HỘI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690" y="1"/>
            <a:ext cx="1351736" cy="725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11" y="2902874"/>
            <a:ext cx="2493870" cy="2425720"/>
          </a:xfrm>
          <a:prstGeom prst="rect">
            <a:avLst/>
          </a:prstGeom>
        </p:spPr>
      </p:pic>
      <p:sp>
        <p:nvSpPr>
          <p:cNvPr id="20" name="AutoShape 48"/>
          <p:cNvSpPr>
            <a:spLocks noChangeArrowheads="1"/>
          </p:cNvSpPr>
          <p:nvPr/>
        </p:nvSpPr>
        <p:spPr bwMode="gray">
          <a:xfrm>
            <a:off x="5550010" y="2840933"/>
            <a:ext cx="2964738" cy="2549602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 algn="ctr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4036" y="3347528"/>
            <a:ext cx="2384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gray">
          <a:xfrm>
            <a:off x="4820572" y="2670728"/>
            <a:ext cx="1341133" cy="53277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" y="93417"/>
            <a:ext cx="4937581" cy="6928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0" y="7862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8"/>
          <p:cNvSpPr>
            <a:spLocks noChangeArrowheads="1"/>
          </p:cNvSpPr>
          <p:nvPr/>
        </p:nvSpPr>
        <p:spPr bwMode="gray">
          <a:xfrm>
            <a:off x="3231913" y="1193800"/>
            <a:ext cx="3193621" cy="5130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  <a:extLst/>
        </p:spPr>
        <p:txBody>
          <a:bodyPr tIns="0" anchor="ctr"/>
          <a:lstStyle/>
          <a:p>
            <a:pPr algn="ctr"/>
            <a:r>
              <a:rPr lang="en-US" altLang="en-US" b="1" kern="0">
                <a:solidFill>
                  <a:srgbClr val="C00000"/>
                </a:solidFill>
                <a:effectLst>
                  <a:glow rad="63500">
                    <a:srgbClr val="964305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000" b="1">
                <a:solidFill>
                  <a:srgbClr val="002060"/>
                </a:solidFill>
                <a:latin typeface="Arial" panose="020B0604020202020204" pitchFamily="34" charset="0"/>
                <a:rtl val="0"/>
              </a:rPr>
              <a:t>5</a:t>
            </a: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rtl val="0"/>
              </a:rPr>
              <a:t>. MÔN NGHỆ THUẬT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406" y="2328014"/>
            <a:ext cx="207697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 ÂM NHẠC</a:t>
            </a:r>
          </a:p>
        </p:txBody>
      </p:sp>
      <p:sp>
        <p:nvSpPr>
          <p:cNvPr id="18" name="Shape 795"/>
          <p:cNvSpPr txBox="1">
            <a:spLocks/>
          </p:cNvSpPr>
          <p:nvPr/>
        </p:nvSpPr>
        <p:spPr>
          <a:xfrm>
            <a:off x="3880569" y="2130273"/>
            <a:ext cx="3161746" cy="421763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 sz="2200" cap="all" spc="219">
                <a:solidFill>
                  <a:srgbClr val="FFFFFF"/>
                </a:solidFill>
              </a:defRPr>
            </a:pPr>
            <a:endParaRPr lang="en-US" sz="1600" cap="all" spc="219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  <a:defRPr sz="2200" cap="all" spc="219">
                <a:solidFill>
                  <a:srgbClr val="FFFFFF"/>
                </a:solidFill>
              </a:defRPr>
            </a:pPr>
            <a:r>
              <a:rPr lang="en-US" sz="1600" cap="all" spc="219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cap="all" spc="2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498" y="46799"/>
            <a:ext cx="1403089" cy="6901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94" y="2742536"/>
            <a:ext cx="2246372" cy="1946529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22" name="Shape 795"/>
          <p:cNvSpPr txBox="1">
            <a:spLocks/>
          </p:cNvSpPr>
          <p:nvPr/>
        </p:nvSpPr>
        <p:spPr>
          <a:xfrm>
            <a:off x="3393913" y="3103064"/>
            <a:ext cx="4134647" cy="4320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 sz="2200" cap="all" spc="219">
                <a:solidFill>
                  <a:srgbClr val="FFFFFF"/>
                </a:solidFill>
              </a:defRPr>
            </a:pPr>
            <a:endParaRPr lang="en-US" sz="1600" cap="all" spc="219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  <a:defRPr sz="2200" cap="all" spc="219">
                <a:solidFill>
                  <a:srgbClr val="FFFFFF"/>
                </a:solidFill>
              </a:defRPr>
            </a:pPr>
            <a:r>
              <a:rPr lang="en-US" sz="1600" cap="all" spc="219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cap="all" spc="2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32532" y="3141156"/>
            <a:ext cx="36253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1600" b="1" cap="none" spc="0" dirty="0" err="1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cap="none" spc="0" dirty="0" err="1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b="1" cap="none" spc="0" dirty="0" err="1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cap="none" spc="0" dirty="0" err="1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cap="none" spc="0" dirty="0" err="1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/GV)</a:t>
            </a:r>
          </a:p>
        </p:txBody>
      </p:sp>
      <p:sp>
        <p:nvSpPr>
          <p:cNvPr id="24" name="Shape 795"/>
          <p:cNvSpPr txBox="1">
            <a:spLocks/>
          </p:cNvSpPr>
          <p:nvPr/>
        </p:nvSpPr>
        <p:spPr>
          <a:xfrm>
            <a:off x="2621257" y="4115790"/>
            <a:ext cx="5671658" cy="46928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 sz="2200" cap="all" spc="219">
                <a:solidFill>
                  <a:srgbClr val="FFFFFF"/>
                </a:solidFill>
              </a:defRPr>
            </a:pPr>
            <a:endParaRPr lang="en-US" sz="1600" cap="all" spc="219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  <a:defRPr sz="2200" cap="all" spc="219">
                <a:solidFill>
                  <a:srgbClr val="FFFFFF"/>
                </a:solidFill>
              </a:defRPr>
            </a:pPr>
            <a:r>
              <a:rPr lang="en-US" sz="1600" cap="all" spc="219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cap="all" spc="2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hape 795"/>
          <p:cNvSpPr txBox="1">
            <a:spLocks/>
          </p:cNvSpPr>
          <p:nvPr/>
        </p:nvSpPr>
        <p:spPr>
          <a:xfrm>
            <a:off x="2061019" y="5142173"/>
            <a:ext cx="6743702" cy="44046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 sz="2200" cap="all" spc="219">
                <a:solidFill>
                  <a:srgbClr val="FFFFFF"/>
                </a:solidFill>
              </a:defRPr>
            </a:pPr>
            <a:endParaRPr lang="en-US" sz="1600" cap="all" spc="219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  <a:defRPr sz="2200" cap="all" spc="219">
                <a:solidFill>
                  <a:srgbClr val="FFFFFF"/>
                </a:solidFill>
              </a:defRPr>
            </a:pPr>
            <a:r>
              <a:rPr lang="en-US" sz="1600" cap="all" spc="219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cap="all" spc="2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795"/>
          <p:cNvSpPr txBox="1">
            <a:spLocks/>
          </p:cNvSpPr>
          <p:nvPr/>
        </p:nvSpPr>
        <p:spPr>
          <a:xfrm>
            <a:off x="3603239" y="2644966"/>
            <a:ext cx="3696721" cy="40105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hape 795"/>
          <p:cNvSpPr txBox="1">
            <a:spLocks/>
          </p:cNvSpPr>
          <p:nvPr/>
        </p:nvSpPr>
        <p:spPr>
          <a:xfrm>
            <a:off x="2980593" y="3612420"/>
            <a:ext cx="4974687" cy="44587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 sz="2200" cap="all" spc="219">
                <a:solidFill>
                  <a:srgbClr val="FFFFFF"/>
                </a:solidFill>
              </a:defRPr>
            </a:pPr>
            <a:endParaRPr lang="en-US" sz="1600" cap="all" spc="219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  <a:defRPr sz="2200" cap="all" spc="219">
                <a:solidFill>
                  <a:srgbClr val="FFFFFF"/>
                </a:solidFill>
              </a:defRPr>
            </a:pPr>
            <a:r>
              <a:rPr lang="en-US" sz="1600" cap="all" spc="219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cap="all" spc="2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8699" y="2129891"/>
            <a:ext cx="2470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1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(35 </a:t>
            </a:r>
            <a:r>
              <a:rPr lang="en-US" sz="16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1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/GV)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6546" y="5155810"/>
            <a:ext cx="6604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Woodblock (3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/GV</a:t>
            </a:r>
            <a:r>
              <a:rPr lang="en-US" sz="16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hiết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/GV)</a:t>
            </a:r>
            <a:endParaRPr lang="en-US" sz="1600" dirty="0"/>
          </a:p>
        </p:txBody>
      </p:sp>
      <p:pic>
        <p:nvPicPr>
          <p:cNvPr id="28" name="Picture 27" descr="xsgs_90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7521" y="969927"/>
            <a:ext cx="785800" cy="17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3066677" y="4163878"/>
            <a:ext cx="47323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1 cây/GV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Maracas (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US" sz="1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/ GV)</a:t>
            </a:r>
            <a:endParaRPr lang="en-US" sz="1600" b="1" cap="none" spc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58710" y="2665666"/>
            <a:ext cx="3580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Song loan, Kèn phím (10 </a:t>
            </a:r>
            <a:r>
              <a:rPr lang="en-US" sz="16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cái/GV)</a:t>
            </a:r>
            <a:endParaRPr lang="en-US" sz="1600" b="1" baseline="3000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hape 795"/>
          <p:cNvSpPr txBox="1">
            <a:spLocks/>
          </p:cNvSpPr>
          <p:nvPr/>
        </p:nvSpPr>
        <p:spPr>
          <a:xfrm>
            <a:off x="2188461" y="4640134"/>
            <a:ext cx="6391659" cy="4359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67760" y="3677228"/>
            <a:ext cx="566074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err="1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cap="none" spc="0" dirty="0" err="1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cap="none" spc="0" dirty="0" err="1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Bells Instrument</a:t>
            </a:r>
            <a:r>
              <a:rPr lang="en-US" sz="1600" b="1" cap="none" spc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cap="none" spc="0" dirty="0" err="1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 GV)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177999" y="4665673"/>
            <a:ext cx="643268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Recorder (20 cái/GV), Xylophone (03 cái/GV), Handbell (01 bộ/GV)</a:t>
            </a:r>
            <a:endParaRPr lang="en-US" sz="1600" b="1" cap="none" spc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25520</TotalTime>
  <Words>2025</Words>
  <Application>Microsoft Office PowerPoint</Application>
  <PresentationFormat>On-screen Show (4:3)</PresentationFormat>
  <Paragraphs>313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Kozuka Gothic Pr6N B</vt:lpstr>
      <vt:lpstr>Kozuka Gothic Pro M</vt:lpstr>
      <vt:lpstr>맑은 고딕</vt:lpstr>
      <vt:lpstr>Arial</vt:lpstr>
      <vt:lpstr>Calibri</vt:lpstr>
      <vt:lpstr>Calibri Light</vt:lpstr>
      <vt:lpstr>Century Gothic</vt:lpstr>
      <vt:lpstr>Open Sans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DIEUTHUY-TBGD</cp:lastModifiedBy>
  <cp:revision>388</cp:revision>
  <dcterms:created xsi:type="dcterms:W3CDTF">2021-01-29T05:18:52Z</dcterms:created>
  <dcterms:modified xsi:type="dcterms:W3CDTF">2023-02-20T07:35:51Z</dcterms:modified>
</cp:coreProperties>
</file>