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3" r:id="rId4"/>
    <p:sldMasterId id="2147483730" r:id="rId5"/>
  </p:sldMasterIdLst>
  <p:notesMasterIdLst>
    <p:notesMasterId r:id="rId40"/>
  </p:notesMasterIdLst>
  <p:sldIdLst>
    <p:sldId id="384" r:id="rId6"/>
    <p:sldId id="323" r:id="rId7"/>
    <p:sldId id="324" r:id="rId8"/>
    <p:sldId id="515" r:id="rId9"/>
    <p:sldId id="516" r:id="rId10"/>
    <p:sldId id="517" r:id="rId11"/>
    <p:sldId id="518" r:id="rId12"/>
    <p:sldId id="519" r:id="rId13"/>
    <p:sldId id="520" r:id="rId14"/>
    <p:sldId id="523" r:id="rId15"/>
    <p:sldId id="525" r:id="rId16"/>
    <p:sldId id="526" r:id="rId17"/>
    <p:sldId id="527" r:id="rId18"/>
    <p:sldId id="521" r:id="rId19"/>
    <p:sldId id="522" r:id="rId20"/>
    <p:sldId id="503" r:id="rId21"/>
    <p:sldId id="504" r:id="rId22"/>
    <p:sldId id="505" r:id="rId23"/>
    <p:sldId id="506" r:id="rId24"/>
    <p:sldId id="507" r:id="rId25"/>
    <p:sldId id="533" r:id="rId26"/>
    <p:sldId id="534" r:id="rId27"/>
    <p:sldId id="535" r:id="rId28"/>
    <p:sldId id="528" r:id="rId29"/>
    <p:sldId id="508" r:id="rId30"/>
    <p:sldId id="509" r:id="rId31"/>
    <p:sldId id="510" r:id="rId32"/>
    <p:sldId id="511" r:id="rId33"/>
    <p:sldId id="512" r:id="rId34"/>
    <p:sldId id="513" r:id="rId35"/>
    <p:sldId id="514" r:id="rId36"/>
    <p:sldId id="540" r:id="rId37"/>
    <p:sldId id="541" r:id="rId38"/>
    <p:sldId id="54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snapToGrid="0">
      <p:cViewPr varScale="1">
        <p:scale>
          <a:sx n="70" d="100"/>
          <a:sy n="70" d="100"/>
        </p:scale>
        <p:origin x="2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DCE53-A2F2-4603-BBE3-45E9386CF1F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B49-907D-4CC2-8BF0-658A5EC612AB}" type="slidenum">
              <a:rPr lang="en-US" smtClean="0"/>
              <a:t>‹#›</a:t>
            </a:fld>
            <a:endParaRPr lang="en-US"/>
          </a:p>
        </p:txBody>
      </p:sp>
    </p:spTree>
    <p:extLst>
      <p:ext uri="{BB962C8B-B14F-4D97-AF65-F5344CB8AC3E}">
        <p14:creationId xmlns:p14="http://schemas.microsoft.com/office/powerpoint/2010/main" val="25392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6506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1254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4622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35213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1422399" y="-1447799"/>
            <a:ext cx="2476500" cy="5346700"/>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3062016" y="2909617"/>
            <a:ext cx="2105565" cy="57911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7501858" y="3308634"/>
            <a:ext cx="4690141"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7286766" y="-1368566"/>
            <a:ext cx="3549367" cy="6261099"/>
          </a:xfrm>
          <a:prstGeom prst="rect">
            <a:avLst/>
          </a:prstGeom>
          <a:noFill/>
          <a:ln>
            <a:noFill/>
          </a:ln>
        </p:spPr>
      </p:pic>
      <p:grpSp>
        <p:nvGrpSpPr>
          <p:cNvPr id="13" name="Shape 13"/>
          <p:cNvGrpSpPr/>
          <p:nvPr/>
        </p:nvGrpSpPr>
        <p:grpSpPr>
          <a:xfrm>
            <a:off x="2184224" y="1461156"/>
            <a:ext cx="7823715"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16" name="Shape 16"/>
          <p:cNvSpPr txBox="1">
            <a:spLocks noGrp="1"/>
          </p:cNvSpPr>
          <p:nvPr>
            <p:ph type="ctrTitle"/>
          </p:nvPr>
        </p:nvSpPr>
        <p:spPr>
          <a:xfrm>
            <a:off x="2616201" y="1562034"/>
            <a:ext cx="69595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pic>
        <p:nvPicPr>
          <p:cNvPr id="17" name="Shape 17"/>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9480222" y="3641269"/>
            <a:ext cx="1294028" cy="1847555"/>
          </a:xfrm>
          <a:prstGeom prst="rect">
            <a:avLst/>
          </a:prstGeom>
          <a:noFill/>
          <a:ln>
            <a:noFill/>
          </a:ln>
        </p:spPr>
      </p:pic>
    </p:spTree>
    <p:extLst>
      <p:ext uri="{BB962C8B-B14F-4D97-AF65-F5344CB8AC3E}">
        <p14:creationId xmlns:p14="http://schemas.microsoft.com/office/powerpoint/2010/main" val="11425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901849" y="2092350"/>
            <a:ext cx="2863800" cy="6667500"/>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7426049" y="-1330049"/>
            <a:ext cx="3448600" cy="6083300"/>
          </a:xfrm>
          <a:prstGeom prst="rect">
            <a:avLst/>
          </a:prstGeom>
          <a:noFill/>
          <a:ln>
            <a:noFill/>
          </a:ln>
        </p:spPr>
      </p:pic>
      <p:grpSp>
        <p:nvGrpSpPr>
          <p:cNvPr id="22" name="Shape 22"/>
          <p:cNvGrpSpPr/>
          <p:nvPr/>
        </p:nvGrpSpPr>
        <p:grpSpPr>
          <a:xfrm>
            <a:off x="2184224" y="1461156"/>
            <a:ext cx="7823715"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5" name="Shape 25"/>
          <p:cNvSpPr txBox="1">
            <a:spLocks noGrp="1"/>
          </p:cNvSpPr>
          <p:nvPr>
            <p:ph type="ctrTitle"/>
          </p:nvPr>
        </p:nvSpPr>
        <p:spPr>
          <a:xfrm>
            <a:off x="2565400" y="2212734"/>
            <a:ext cx="7061200" cy="1546399"/>
          </a:xfrm>
          <a:prstGeom prst="rect">
            <a:avLst/>
          </a:prstGeom>
        </p:spPr>
        <p:txBody>
          <a:bodyPr lIns="91425" tIns="91425" rIns="91425" bIns="91425" anchor="t"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6" name="Shape 26"/>
          <p:cNvSpPr txBox="1">
            <a:spLocks noGrp="1"/>
          </p:cNvSpPr>
          <p:nvPr>
            <p:ph type="subTitle" idx="1"/>
          </p:nvPr>
        </p:nvSpPr>
        <p:spPr>
          <a:xfrm>
            <a:off x="914400" y="3888338"/>
            <a:ext cx="103632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4000" i="1">
                <a:solidFill>
                  <a:schemeClr val="dk2"/>
                </a:solidFill>
              </a:defRPr>
            </a:lvl2pPr>
            <a:lvl3pPr lvl="2" algn="ctr" rtl="0">
              <a:spcBef>
                <a:spcPts val="0"/>
              </a:spcBef>
              <a:buClr>
                <a:schemeClr val="dk2"/>
              </a:buClr>
              <a:buSzPct val="100000"/>
              <a:buNone/>
              <a:defRPr sz="4000" i="1">
                <a:solidFill>
                  <a:schemeClr val="dk2"/>
                </a:solidFill>
              </a:defRPr>
            </a:lvl3pPr>
            <a:lvl4pPr lvl="3" algn="ctr" rtl="0">
              <a:spcBef>
                <a:spcPts val="0"/>
              </a:spcBef>
              <a:buClr>
                <a:schemeClr val="dk2"/>
              </a:buClr>
              <a:buSzPct val="100000"/>
              <a:buNone/>
              <a:defRPr sz="4000" i="1">
                <a:solidFill>
                  <a:schemeClr val="dk2"/>
                </a:solidFill>
              </a:defRPr>
            </a:lvl4pPr>
            <a:lvl5pPr lvl="4" algn="ctr" rtl="0">
              <a:spcBef>
                <a:spcPts val="0"/>
              </a:spcBef>
              <a:buClr>
                <a:schemeClr val="dk2"/>
              </a:buClr>
              <a:buSzPct val="100000"/>
              <a:buNone/>
              <a:defRPr sz="4000" i="1">
                <a:solidFill>
                  <a:schemeClr val="dk2"/>
                </a:solidFill>
              </a:defRPr>
            </a:lvl5pPr>
            <a:lvl6pPr lvl="5" algn="ctr" rtl="0">
              <a:spcBef>
                <a:spcPts val="0"/>
              </a:spcBef>
              <a:buClr>
                <a:schemeClr val="dk2"/>
              </a:buClr>
              <a:buSzPct val="100000"/>
              <a:buNone/>
              <a:defRPr sz="4000" i="1">
                <a:solidFill>
                  <a:schemeClr val="dk2"/>
                </a:solidFill>
              </a:defRPr>
            </a:lvl6pPr>
            <a:lvl7pPr lvl="6" algn="ctr" rtl="0">
              <a:spcBef>
                <a:spcPts val="0"/>
              </a:spcBef>
              <a:buClr>
                <a:schemeClr val="dk2"/>
              </a:buClr>
              <a:buSzPct val="100000"/>
              <a:buNone/>
              <a:defRPr sz="4000" i="1">
                <a:solidFill>
                  <a:schemeClr val="dk2"/>
                </a:solidFill>
              </a:defRPr>
            </a:lvl7pPr>
            <a:lvl8pPr lvl="7" algn="ctr" rtl="0">
              <a:spcBef>
                <a:spcPts val="0"/>
              </a:spcBef>
              <a:buClr>
                <a:schemeClr val="dk2"/>
              </a:buClr>
              <a:buSzPct val="100000"/>
              <a:buNone/>
              <a:defRPr sz="4000" i="1">
                <a:solidFill>
                  <a:schemeClr val="dk2"/>
                </a:solidFill>
              </a:defRPr>
            </a:lvl8pPr>
            <a:lvl9pPr lvl="8" algn="ctr" rtl="0">
              <a:spcBef>
                <a:spcPts val="0"/>
              </a:spcBef>
              <a:buClr>
                <a:schemeClr val="dk2"/>
              </a:buClr>
              <a:buSzPct val="100000"/>
              <a:buNone/>
              <a:defRPr sz="4000" i="1">
                <a:solidFill>
                  <a:schemeClr val="dk2"/>
                </a:solidFill>
              </a:defRPr>
            </a:lvl9pPr>
          </a:lstStyle>
          <a:p>
            <a:endParaRPr/>
          </a:p>
        </p:txBody>
      </p:sp>
      <p:pic>
        <p:nvPicPr>
          <p:cNvPr id="27" name="Shape 27"/>
          <p:cNvPicPr preferRelativeResize="0"/>
          <p:nvPr/>
        </p:nvPicPr>
        <p:blipFill rotWithShape="1">
          <a:blip r:embed="rId4">
            <a:alphaModFix/>
          </a:blip>
          <a:srcRect r="17197" b="18533"/>
          <a:stretch/>
        </p:blipFill>
        <p:spPr>
          <a:xfrm>
            <a:off x="8216900" y="2838267"/>
            <a:ext cx="3975099"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804232" y="-829633"/>
            <a:ext cx="2823832" cy="4457701"/>
          </a:xfrm>
          <a:prstGeom prst="rect">
            <a:avLst/>
          </a:prstGeom>
          <a:noFill/>
          <a:ln>
            <a:noFill/>
          </a:ln>
        </p:spPr>
      </p:pic>
    </p:spTree>
    <p:extLst>
      <p:ext uri="{BB962C8B-B14F-4D97-AF65-F5344CB8AC3E}">
        <p14:creationId xmlns:p14="http://schemas.microsoft.com/office/powerpoint/2010/main" val="258580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557516" y="-582916"/>
            <a:ext cx="1971064" cy="3111499"/>
          </a:xfrm>
          <a:prstGeom prst="rect">
            <a:avLst/>
          </a:prstGeom>
          <a:noFill/>
          <a:ln>
            <a:noFill/>
          </a:ln>
        </p:spPr>
      </p:pic>
      <p:grpSp>
        <p:nvGrpSpPr>
          <p:cNvPr id="72" name="Shape 72"/>
          <p:cNvGrpSpPr/>
          <p:nvPr/>
        </p:nvGrpSpPr>
        <p:grpSpPr>
          <a:xfrm>
            <a:off x="820301" y="775000"/>
            <a:ext cx="105511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75" name="Shape 75"/>
          <p:cNvSpPr txBox="1">
            <a:spLocks noGrp="1"/>
          </p:cNvSpPr>
          <p:nvPr>
            <p:ph type="title"/>
          </p:nvPr>
        </p:nvSpPr>
        <p:spPr>
          <a:xfrm>
            <a:off x="1668801" y="1392234"/>
            <a:ext cx="8854399" cy="6651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pic>
        <p:nvPicPr>
          <p:cNvPr id="76" name="Shape 76"/>
          <p:cNvPicPr preferRelativeResize="0"/>
          <p:nvPr/>
        </p:nvPicPr>
        <p:blipFill rotWithShape="1">
          <a:blip r:embed="rId3">
            <a:alphaModFix/>
          </a:blip>
          <a:srcRect r="17197" b="18533"/>
          <a:stretch/>
        </p:blipFill>
        <p:spPr>
          <a:xfrm>
            <a:off x="9220201" y="3852832"/>
            <a:ext cx="2971799" cy="3005165"/>
          </a:xfrm>
          <a:prstGeom prst="rect">
            <a:avLst/>
          </a:prstGeom>
          <a:noFill/>
          <a:ln>
            <a:noFill/>
          </a:ln>
        </p:spPr>
      </p:pic>
    </p:spTree>
    <p:extLst>
      <p:ext uri="{BB962C8B-B14F-4D97-AF65-F5344CB8AC3E}">
        <p14:creationId xmlns:p14="http://schemas.microsoft.com/office/powerpoint/2010/main" val="24793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grpSp>
        <p:nvGrpSpPr>
          <p:cNvPr id="79" name="Shape 79"/>
          <p:cNvGrpSpPr/>
          <p:nvPr/>
        </p:nvGrpSpPr>
        <p:grpSpPr>
          <a:xfrm>
            <a:off x="820301" y="775000"/>
            <a:ext cx="105511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82" name="Shape 82"/>
          <p:cNvSpPr txBox="1">
            <a:spLocks noGrp="1"/>
          </p:cNvSpPr>
          <p:nvPr>
            <p:ph type="body" idx="1"/>
          </p:nvPr>
        </p:nvSpPr>
        <p:spPr>
          <a:xfrm>
            <a:off x="1181101" y="5265467"/>
            <a:ext cx="9829999" cy="692799"/>
          </a:xfrm>
          <a:prstGeom prst="rect">
            <a:avLst/>
          </a:prstGeom>
        </p:spPr>
        <p:txBody>
          <a:bodyPr lIns="91425" tIns="91425" rIns="91425" bIns="91425" anchor="b" anchorCtr="0"/>
          <a:lstStyle>
            <a:lvl1pPr lvl="0" algn="ctr">
              <a:spcBef>
                <a:spcPts val="480"/>
              </a:spcBef>
              <a:buSzPct val="100000"/>
              <a:buNone/>
              <a:defRPr sz="1600"/>
            </a:lvl1pPr>
          </a:lstStyle>
          <a:p>
            <a:endParaRPr/>
          </a:p>
        </p:txBody>
      </p:sp>
      <p:pic>
        <p:nvPicPr>
          <p:cNvPr id="83" name="Shape 83"/>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21721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10303974" y="2519800"/>
            <a:ext cx="1888025"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9147633" y="-1507667"/>
            <a:ext cx="1549400" cy="4539333"/>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1648267" y="3299267"/>
            <a:ext cx="1897765" cy="5219699"/>
          </a:xfrm>
          <a:prstGeom prst="rect">
            <a:avLst/>
          </a:prstGeom>
          <a:noFill/>
          <a:ln>
            <a:noFill/>
          </a:ln>
        </p:spPr>
      </p:pic>
      <p:grpSp>
        <p:nvGrpSpPr>
          <p:cNvPr id="88" name="Shape 88"/>
          <p:cNvGrpSpPr/>
          <p:nvPr/>
        </p:nvGrpSpPr>
        <p:grpSpPr>
          <a:xfrm>
            <a:off x="820301" y="775000"/>
            <a:ext cx="105511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grpSp>
      <p:pic>
        <p:nvPicPr>
          <p:cNvPr id="91" name="Shape 91"/>
          <p:cNvPicPr preferRelativeResize="0"/>
          <p:nvPr/>
        </p:nvPicPr>
        <p:blipFill rotWithShape="1">
          <a:blip r:embed="rId4">
            <a:alphaModFix/>
          </a:blip>
          <a:srcRect l="45142" t="-12064" b="21353"/>
          <a:stretch/>
        </p:blipFill>
        <p:spPr>
          <a:xfrm rot="5400000">
            <a:off x="1265599" y="-1291000"/>
            <a:ext cx="2205900" cy="4762501"/>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10185399" y="4803301"/>
            <a:ext cx="2006599" cy="2054697"/>
          </a:xfrm>
          <a:prstGeom prst="rect">
            <a:avLst/>
          </a:prstGeom>
          <a:noFill/>
          <a:ln>
            <a:noFill/>
          </a:ln>
        </p:spPr>
      </p:pic>
    </p:spTree>
    <p:extLst>
      <p:ext uri="{BB962C8B-B14F-4D97-AF65-F5344CB8AC3E}">
        <p14:creationId xmlns:p14="http://schemas.microsoft.com/office/powerpoint/2010/main" val="216086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6769216" y="-1758150"/>
            <a:ext cx="1549400" cy="5040299"/>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1422399" y="-1447799"/>
            <a:ext cx="2476500" cy="5346700"/>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3553267" y="3299267"/>
            <a:ext cx="1897765" cy="5219699"/>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7962900" y="3657534"/>
            <a:ext cx="4229099"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8506200" y="-1031500"/>
            <a:ext cx="2667000" cy="470460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3381965"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10064067" y="1968500"/>
            <a:ext cx="2127933" cy="4889499"/>
          </a:xfrm>
          <a:prstGeom prst="rect">
            <a:avLst/>
          </a:prstGeom>
          <a:noFill/>
          <a:ln>
            <a:noFill/>
          </a:ln>
        </p:spPr>
      </p:pic>
    </p:spTree>
    <p:extLst>
      <p:ext uri="{BB962C8B-B14F-4D97-AF65-F5344CB8AC3E}">
        <p14:creationId xmlns:p14="http://schemas.microsoft.com/office/powerpoint/2010/main" val="345506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12700" y="-12700"/>
            <a:ext cx="12204799" cy="6870800"/>
          </a:xfrm>
          <a:prstGeom prst="frame">
            <a:avLst>
              <a:gd name="adj1" fmla="val 6469"/>
            </a:avLst>
          </a:prstGeom>
          <a:solidFill>
            <a:srgbClr val="FFFFFF">
              <a:alpha val="50379"/>
            </a:srgbClr>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rtl val="0"/>
            </a:endParaRPr>
          </a:p>
        </p:txBody>
      </p:sp>
      <p:pic>
        <p:nvPicPr>
          <p:cNvPr id="111" name="Shape 111"/>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96272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45363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565998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17055295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4965979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51684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78092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04519131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2484137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526293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8512491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54740891"/>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92153790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8DC61-0F60-4C9F-AC88-76DC925C7C71}"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25811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669673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037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67493733"/>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87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1227599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2777664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4156314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23771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451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37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03383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62395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2304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0697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750048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37935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85672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73269639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32997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3025192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76975839"/>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8DC61-0F60-4C9F-AC88-76DC925C7C71}"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2945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49570306"/>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96140825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63457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45084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26854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412110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2572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405956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110786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0240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8DC61-0F60-4C9F-AC88-76DC925C7C71}"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406767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9562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1703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47417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21690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6917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8551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5607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936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5772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8DC61-0F60-4C9F-AC88-76DC925C7C71}"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6586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37998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8DC61-0F60-4C9F-AC88-76DC925C7C71}"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669-F756-476C-BD74-2B2511BCED06}" type="slidenum">
              <a:rPr lang="en-US" smtClean="0"/>
              <a:t>‹#›</a:t>
            </a:fld>
            <a:endParaRPr lang="en-US"/>
          </a:p>
        </p:txBody>
      </p:sp>
    </p:spTree>
    <p:extLst>
      <p:ext uri="{BB962C8B-B14F-4D97-AF65-F5344CB8AC3E}">
        <p14:creationId xmlns:p14="http://schemas.microsoft.com/office/powerpoint/2010/main" val="192971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6.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5.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8DC61-0F60-4C9F-AC88-76DC925C7C71}"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FB669-F756-476C-BD74-2B2511BCED06}" type="slidenum">
              <a:rPr lang="en-US" smtClean="0"/>
              <a:t>‹#›</a:t>
            </a:fld>
            <a:endParaRPr lang="en-US"/>
          </a:p>
        </p:txBody>
      </p:sp>
    </p:spTree>
    <p:extLst>
      <p:ext uri="{BB962C8B-B14F-4D97-AF65-F5344CB8AC3E}">
        <p14:creationId xmlns:p14="http://schemas.microsoft.com/office/powerpoint/2010/main" val="118390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rgbClr val="FBFAF5"/>
          </a:fgClr>
          <a:bgClr>
            <a:schemeClr val="bg1"/>
          </a:bgClr>
        </a:patt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68801" y="1392234"/>
            <a:ext cx="88543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668801" y="2829933"/>
            <a:ext cx="88543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201484418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81" r:id="rId3"/>
    <p:sldLayoutId id="2147483682" r:id="rId4"/>
    <p:sldLayoutId id="2147483683" r:id="rId5"/>
    <p:sldLayoutId id="2147483684" r:id="rId6"/>
    <p:sldLayoutId id="2147483686" r:id="rId7"/>
    <p:sldLayoutId id="214748372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9410724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99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0389785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thivien.net/Nguy%E1%BB%85n-Tr%C3%A3i/Ph%E1%BA%A7n-v%C3%B4-%C4%91%E1%BB%81/group-MBBxHkvjtyblFe5zp-xIkw" TargetMode="External"/><Relationship Id="rId2" Type="http://schemas.openxmlformats.org/officeDocument/2006/relationships/hyperlink" Target="https://www.thivien.net/Nguy%E1%BB%85n-Tr%C3%A3i/Qu%E1%BB%91c-%C3%A2m-thi-t%E1%BA%ADp/group-tWIJ_JcBg9FILAgkriOf3g"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0" y="1749989"/>
            <a:ext cx="12191999" cy="295683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6600" b="1" smtClean="0">
                <a:ln w="12700">
                  <a:solidFill>
                    <a:srgbClr val="6FB420"/>
                  </a:solidFill>
                  <a:prstDash val="solid"/>
                </a:ln>
                <a:solidFill>
                  <a:srgbClr val="FF0000"/>
                </a:solidFill>
                <a:effectLst>
                  <a:outerShdw dist="38100" dir="2640000" algn="bl" rotWithShape="0">
                    <a:srgbClr val="6FB420"/>
                  </a:outerShdw>
                </a:effectLst>
                <a:latin typeface="Times New Roman" panose="02020603050405020304" pitchFamily="18" charset="0"/>
                <a:cs typeface="Times New Roman" panose="02020603050405020304" pitchFamily="18" charset="0"/>
              </a:rPr>
              <a:t>ĐỌC HIỂU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6600" b="1" smtClean="0">
                <a:ln w="12700">
                  <a:solidFill>
                    <a:srgbClr val="6FB420"/>
                  </a:solidFill>
                  <a:prstDash val="solid"/>
                </a:ln>
                <a:solidFill>
                  <a:srgbClr val="FF0000"/>
                </a:solidFill>
                <a:effectLst>
                  <a:outerShdw dist="38100" dir="2640000" algn="bl" rotWithShape="0">
                    <a:srgbClr val="6FB420"/>
                  </a:outerShdw>
                </a:effectLst>
                <a:latin typeface="Times New Roman" panose="02020603050405020304" pitchFamily="18" charset="0"/>
                <a:cs typeface="Times New Roman" panose="02020603050405020304" pitchFamily="18" charset="0"/>
              </a:rPr>
              <a:t>THƠ NÔM ĐƯỜNG LUẬT </a:t>
            </a:r>
            <a:endParaRPr kumimoji="0" lang="en-US" sz="6600" b="1" i="0" u="none" strike="noStrike" kern="1200" cap="none" spc="0" normalizeH="0" baseline="0" noProof="0">
              <a:ln w="12700">
                <a:solidFill>
                  <a:srgbClr val="6FB420"/>
                </a:solidFill>
                <a:prstDash val="solid"/>
              </a:ln>
              <a:solidFill>
                <a:srgbClr val="FFFF00"/>
              </a:solidFill>
              <a:effectLst>
                <a:outerShdw dist="38100" dir="2640000" algn="bl" rotWithShape="0">
                  <a:srgbClr val="6FB420"/>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589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0060" y="415036"/>
            <a:ext cx="5540812"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16384" y="1235417"/>
            <a:ext cx="10115974" cy="1384995"/>
          </a:xfrm>
          <a:prstGeom prst="rect">
            <a:avLst/>
          </a:prstGeom>
        </p:spPr>
        <p:txBody>
          <a:bodyPr wrap="square">
            <a:spAutoFit/>
          </a:bodyPr>
          <a:lstStyle/>
          <a:p>
            <a:pPr marL="190500" indent="-19050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Thời gian không gian trong bài thơ được cảm nhận như thế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878006" y="3099769"/>
            <a:ext cx="10654352" cy="3246530"/>
          </a:xfrm>
          <a:prstGeom prst="rect">
            <a:avLst/>
          </a:prstGeom>
        </p:spPr>
        <p:txBody>
          <a:bodyPr wrap="square">
            <a:spAutoFit/>
          </a:bodyPr>
          <a:lstStyle/>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Thời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vận động theo khung giờ trong ngày, có những đêm trăng sáng lại có những ngày nắng tươi rực rỡ; không gian khi rộng khi hẹp, khi xa khi gần khi cao khi thấp, khi là đường ngõ quang co, khi song cửa nơi am nhỏ, lúc nơi non cao nghe tiếng vượn, khi thu về tán cây trước sân nhà,…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629544" y="2289808"/>
            <a:ext cx="1151276"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54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813" y="2797792"/>
            <a:ext cx="10577016" cy="2031325"/>
          </a:xfrm>
          <a:prstGeom prst="rect">
            <a:avLst/>
          </a:prstGeom>
        </p:spPr>
        <p:txBody>
          <a:bodyPr wrap="square">
            <a:spAutoFit/>
          </a:bodyPr>
          <a:lstStyle/>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thiên nhiên thanh bình, êm ả có màu sắc, ánh sáng, thanh âm, có cỏ cây, có muông thú,… Thiên nhiên gần gũi, hòa hợp với con người; như có linh hồn quấn quýt bên con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411933" y="1163735"/>
            <a:ext cx="9450023" cy="669542"/>
          </a:xfrm>
          <a:prstGeom prst="rect">
            <a:avLst/>
          </a:prstGeom>
        </p:spPr>
        <p:txBody>
          <a:bodyPr wrap="non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bức tranh thiên nhiên được mô tả trong bài thơ.</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683" y="1895207"/>
            <a:ext cx="1151276" cy="669542"/>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3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6" y="791571"/>
            <a:ext cx="10795379" cy="1307537"/>
          </a:xfrm>
          <a:prstGeom prst="rect">
            <a:avLst/>
          </a:prstGeom>
        </p:spPr>
        <p:txBody>
          <a:bodyPr wrap="square">
            <a:spAutoFit/>
          </a:bodyPr>
          <a:lstStyle/>
          <a:p>
            <a:pPr marL="190500" indent="-19050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chọn lối sống như thế nào? Lối sống đó có còn phù hợp với cuộc sống con người hiện đại hôm nay không</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928046" y="3202719"/>
            <a:ext cx="10476931" cy="3246530"/>
          </a:xfrm>
          <a:prstGeom prst="rect">
            <a:avLst/>
          </a:prstGeom>
        </p:spPr>
        <p:txBody>
          <a:bodyPr wrap="square">
            <a:spAutoFit/>
          </a:bodyPr>
          <a:lstStyle/>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 sống hòa hợp với thiên nhiên, yêu say thiên nhiên như bạn, như người thân.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xuất hiện với phong thái ung dung, tự do, tự tại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Lối sống này rất cần cho nhịp sống vội, sống gấp của con người thời hiện đại ngày nay</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586323" y="2320310"/>
            <a:ext cx="1151276"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8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78925"/>
            <a:ext cx="10836322" cy="4401205"/>
          </a:xfrm>
          <a:prstGeom prst="rect">
            <a:avLst/>
          </a:prstGeom>
        </p:spPr>
        <p:txBody>
          <a:bodyPr wrap="square">
            <a:spAutoFit/>
          </a:bodyPr>
          <a:lstStyle/>
          <a:p>
            <a:pPr marL="2565400" indent="-53975">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phen lần bước dặm thanh vân,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Đeo lợi làm chi luống nhọc thân.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 chúa lòng còn đơn một tấc,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Âu thì tóc đã bạc mười phân.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 thanh cá lội in vừng nguyệt,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 tĩnh chim về rợp bóng xuân.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 phải dầu chăng mặc thế,</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65400" indent="-5397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Đắp tai biếng mảng sự vân vân.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Nguyễn Trãi toàn tập, Quốc âm thi tập, Phần vô đề</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Đào Duy Anh,  NXB Khoa học xã hội, 1976)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724167" y="479191"/>
            <a:ext cx="9548884" cy="523220"/>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02: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102591" y="1153509"/>
            <a:ext cx="6096000" cy="523220"/>
          </a:xfrm>
          <a:prstGeom prst="rect">
            <a:avLst/>
          </a:prstGeom>
        </p:spPr>
        <p:txBody>
          <a:bodyPr>
            <a:spAutoFit/>
          </a:bodyPr>
          <a:lstStyle/>
          <a:p>
            <a:pPr algn="ctr">
              <a:spcAft>
                <a:spcPts val="0"/>
              </a:spcAft>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KÍNH CẢNH GIỚI BÀI 38</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86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98158" y="273748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239102" y="1819026"/>
            <a:ext cx="10538915"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Nhan đề “Bảo kính cảnh giới” nghĩa là:</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Gương báu răn mình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Lời nói là bảo vật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Bài học quý báu cho bản thân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Nhận diện giới hạn bản thân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522102" y="608600"/>
            <a:ext cx="4657044" cy="669542"/>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81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1556" y="277084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algn="just">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Chỉ ra những hình ảnh thiên nhiên xuất hiện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A. Ao </a:t>
            </a:r>
            <a:r>
              <a:rPr lang="en-US" sz="3200">
                <a:latin typeface="Times New Roman" panose="02020603050405020304" pitchFamily="18" charset="0"/>
                <a:ea typeface="Times New Roman" panose="02020603050405020304" pitchFamily="18" charset="0"/>
                <a:cs typeface="Times New Roman" panose="02020603050405020304" pitchFamily="18" charset="0"/>
              </a:rPr>
              <a:t>trong, cá bơi lội, nguyệt in bóng, xuân về, chim chóc, cây rợp bóng,…  </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Đá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rêu phơi, suối rì rầm, thông mọc bên ghềnh, bóng trúc râm,…</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Đá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 đường hoa, trúc, nắng qua song cửa,…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Cây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rợp tán, trăng soi bên hồ, thạch lựu phun thức đỏ, sen hồng ngát hương trong ao,…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9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25206" y="2648020"/>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thể thơ được sử dụng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Thất ngôn bát cú Đường luật phá cách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Thất ngôn bát cú</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Thất ngôn tứ tuyệt</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Thất ngôn trường thiên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4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1556" y="3395262"/>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thơ nào thể hiện tư tưởng một nhà Nho chân chính?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Nhớ chúa lòng còn đơn một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tấc.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Âu thì tóc đã bạc mười phân.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Dầu phải dầu chăng mặc thế,</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Đắp tai biếng mảng sự vân vân.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1556" y="339561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bài thơ, nhân vật trữ tình đã có lựa chọn như thế nào?</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Cáo quan lui về ở ẩn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Học phép tu để có thể thành tiên cưỡi mây xanh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Dạo chơi chốn bồng lai, tiên cảnh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Bỏ lại quê hương, xứ sở để đến một nơi xa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3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3443" y="410832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034387" y="982639"/>
            <a:ext cx="10538915" cy="5262979"/>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 câu thơ “Đeo lợi làm chi luống nhọc thân”, nhân vật trữ tình thể hiện thái độ gì đối với chữ lợi?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Coi cái lợi là mục đích phấn đấu của cuộc đời mình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Coi cái lợi là sự ích kỉ, xấu xa</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Coi cái lợi là gánh nặng phải đeo bên mình, khiến cho người mang lợi chỉ nhọc thân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Coi cái lợi là điều tất yếu ở đời và bình tâm đón nhận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4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011199"/>
            <a:ext cx="11027391" cy="4401205"/>
          </a:xfrm>
          <a:prstGeom prst="rect">
            <a:avLst/>
          </a:prstGeom>
        </p:spPr>
        <p:txBody>
          <a:bodyPr wrap="square">
            <a:spAutoFit/>
          </a:bodyPr>
          <a:lstStyle/>
          <a:p>
            <a:pPr marL="2511425">
              <a:spcAft>
                <a:spcPts val="0"/>
              </a:spcAft>
              <a:tabLst>
                <a:tab pos="400050" algn="l"/>
              </a:tabLs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Dấu </a:t>
            </a:r>
            <a:r>
              <a:rPr lang="en-US" sz="2800" i="1">
                <a:latin typeface="Times New Roman" panose="02020603050405020304" pitchFamily="18" charset="0"/>
                <a:ea typeface="Calibri" panose="020F0502020204030204" pitchFamily="34" charset="0"/>
                <a:cs typeface="Times New Roman" panose="02020603050405020304" pitchFamily="18" charset="0"/>
              </a:rPr>
              <a:t>người đi là đá mòn,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Ðường hoa vướng vất trúc luồn.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Cửa song dãi xâm hơi nắng,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Tiếng vượn kêu vang cách non.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Cây rợp tán che am mát,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Hồ thanh nguyệt hiện bóng tròn.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Rùa nằm hạc lẩn nên bầu bạn,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511425" algn="just">
              <a:spcAft>
                <a:spcPts val="0"/>
              </a:spcAft>
              <a:tabLst>
                <a:tab pos="400050" algn="l"/>
              </a:tabLst>
            </a:pPr>
            <a:r>
              <a:rPr lang="en-US" sz="2800" i="1">
                <a:latin typeface="Times New Roman" panose="02020603050405020304" pitchFamily="18" charset="0"/>
                <a:ea typeface="Calibri" panose="020F0502020204030204" pitchFamily="34" charset="0"/>
                <a:cs typeface="Times New Roman" panose="02020603050405020304" pitchFamily="18" charset="0"/>
              </a:rPr>
              <a:t>Ủ ấp cùng ta làm cái con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(Nguyễn Trãi toàn tập</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tooltip="254 bài thơ"/>
              </a:rPr>
              <a:t>Quốc âm thi tập</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3" tooltip="213 bài thơ"/>
              </a:rPr>
              <a:t>Phần vô đề</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Đào Duy Anh,  NXB Khoa học xã hội, 1976)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765109" y="586222"/>
            <a:ext cx="9521589" cy="523220"/>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01: Đọc văn bản sau và thực hiện các yêu cầu bên dưới:</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932157" y="1211892"/>
            <a:ext cx="6136616" cy="523220"/>
          </a:xfrm>
          <a:prstGeom prst="rect">
            <a:avLst/>
          </a:prstGeom>
        </p:spPr>
        <p:txBody>
          <a:bodyPr wrap="none">
            <a:spAutoFit/>
          </a:bodyPr>
          <a:lstStyle/>
          <a:p>
            <a:pPr algn="ctr">
              <a:spcAft>
                <a:spcPts val="0"/>
              </a:spcAft>
              <a:tabLst>
                <a:tab pos="400050" algn="l"/>
              </a:tabLst>
            </a:pPr>
            <a:r>
              <a:rPr lang="en-US" sz="2800" b="1" kern="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 CHÍ BÀI 20 (DẤU NGƯỜI ĐI)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8672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52499" y="1651733"/>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79795" y="723332"/>
            <a:ext cx="10538915" cy="6001643"/>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dụng của các câu thơ 6 chữ</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A. Thể </a:t>
            </a:r>
            <a:r>
              <a:rPr lang="en-US" sz="3200">
                <a:latin typeface="Times New Roman" panose="02020603050405020304" pitchFamily="18" charset="0"/>
                <a:ea typeface="Times New Roman" panose="02020603050405020304" pitchFamily="18" charset="0"/>
                <a:cs typeface="Times New Roman" panose="02020603050405020304" pitchFamily="18" charset="0"/>
              </a:rPr>
              <a:t>hiện sự khéo léo trong Việt hóa thể thất ngôn bát cú Đường luật, nhấn mạnh tâm ý nhà thơ, tạo sự hấp dẫn, sinh động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Làm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bài thơ trở nên ngắn gọn, hàm súc, ý tại ngôn ngoại</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Ghi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 ấn của Nguyễn Trãi vào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Tạo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 điệu du dương, tha thiết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4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0060" y="415036"/>
            <a:ext cx="5540812"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16384" y="1235417"/>
            <a:ext cx="10115974" cy="131587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về bức tranh thiên nhiên được khắc họa trong bài thơ.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78006" y="3099769"/>
            <a:ext cx="10654352" cy="2031325"/>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Bức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quê êm ả thơ mộng, tâm hồn thi sĩ thong thả, bình yên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vừa động vừa tĩnh, vừa gợi không gian vừa gợi thời gian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 cổ nhưng lại gần gũi, thanh sơ, thân thuộc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629544" y="2289808"/>
            <a:ext cx="1151276" cy="661207"/>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3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813" y="3043452"/>
            <a:ext cx="10577016" cy="2608535"/>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Tư tưởng lánh đục về trong, xa rời chốn tục, lẩn tránh lợi danh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vật trữ tình muốn từ bỏ chốn đời lắm thị phi để vui thú với cuộc sống êm ả giữa mây trời nhưng cách tác giả bày tỏ nỗi trở trăn với đời lại chứng tỏ ông dù cáo quan ở ẩn vẫn canh canh nỗi lo thiên hạ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75813" y="579334"/>
            <a:ext cx="10799175" cy="1315873"/>
          </a:xfrm>
          <a:prstGeom prst="rect">
            <a:avLst/>
          </a:prstGeom>
        </p:spPr>
        <p:txBody>
          <a:bodyPr wrap="non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 chị suy nghĩ như thế nào về quyết định mặc thế của của nhân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 tình “Dầu phải dầu chăng mặc thế?”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683" y="2134558"/>
            <a:ext cx="1151276" cy="669542"/>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9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6" y="791571"/>
            <a:ext cx="10795379" cy="131587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Anh/chị có cho rằng tình yêu nước  bắt đầu từ tình yêu đối với cảnh vật thiên nhiên gần gũi, thân thuộc? Vì sao?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28046" y="3202719"/>
            <a:ext cx="10476931" cy="1315873"/>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thể hiện quan điểm cá nhân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Lí giải thuyết phục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86323" y="2320310"/>
            <a:ext cx="1151276" cy="661207"/>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77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014" y="2041534"/>
            <a:ext cx="9976514" cy="4401205"/>
          </a:xfrm>
          <a:prstGeom prst="rect">
            <a:avLst/>
          </a:prstGeom>
        </p:spPr>
        <p:txBody>
          <a:bodyPr wrap="square">
            <a:spAutoFit/>
          </a:bodyPr>
          <a:lstStyle/>
          <a:p>
            <a:pPr marL="2455863" algn="just">
              <a:spcAft>
                <a:spcPts val="0"/>
              </a:spcAft>
            </a:pP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 đã được hợp về nhàn,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Lành dữ âu chi thế ngợi khen.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Ao cạn vớt bèo cấy muống,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 thanh phát cỏ ương sen.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 thu phong nguyệt đầy qua nóc,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Thuyền chở yên hà nặng vạy then.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Bui có một lòng trung liễn hiếu,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2455863"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Mài chăng khuyết, nhuộm chăng đen.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Nguyễn Trãi toàn tập, Quốc âm thi tập, Phần vô đề</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Đào Duy Anh,  NXB Khoa học xã hội, 1976)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024417" y="182069"/>
            <a:ext cx="9289577" cy="1307537"/>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 số 03: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văn bản sau</a:t>
            </a:r>
            <a:r>
              <a:rPr lang="en-US" sz="2800" b="1">
                <a:latin typeface="Times New Roman" panose="02020603050405020304" pitchFamily="18" charset="0"/>
                <a:ea typeface="Times New Roman" panose="02020603050405020304" pitchFamily="18" charset="0"/>
                <a:cs typeface="Times New Roman" panose="02020603050405020304" pitchFamily="18" charset="0"/>
              </a:rPr>
              <a:t> và thực hiện các yêu cầu bên dưới: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54911" y="1327245"/>
            <a:ext cx="3791359" cy="523220"/>
          </a:xfrm>
          <a:prstGeom prst="rect">
            <a:avLst/>
          </a:prstGeom>
        </p:spPr>
        <p:txBody>
          <a:bodyPr wrap="none">
            <a:spAutoFit/>
          </a:bodyPr>
          <a:lstStyle/>
          <a:p>
            <a:pPr algn="just">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 HỨNG BÀI 24 </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4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25204" y="227952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79796" y="1255594"/>
            <a:ext cx="10538915" cy="5016758"/>
          </a:xfrm>
          <a:prstGeom prst="rect">
            <a:avLst/>
          </a:prstGeom>
        </p:spPr>
        <p:txBody>
          <a:bodyPr wrap="square">
            <a:spAutoFit/>
          </a:bodyPr>
          <a:lstStyle/>
          <a:p>
            <a:pPr algn="just">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ra những hành động đối đãi với thiên nhiên của nhân vật trữ tình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Vớt bèo, cấy muống, phát cỏ ương sen, thu gió trăng vào kho, đem thuyền đi chở khói sóng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Tát ao, dọn kho, chèo thuyền, ngắm trăng trên nóc nhà, vớt bèo, cấy muống, phát cỏ ương sen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Vớt bèo, cấy muống, phát cỏ ương sen, ngắm trăng, hóng gió, chèo thuyền chở khách trên sông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Làm vườn, gánh nước tưới hoa, hóng gió, chèo thuyền chở khách trên sông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1557" y="338196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nào trong bài thơ thể hiện rõ nhất tâm thế sống của nhà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Nhàn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Lành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Khen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Trung hiếu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5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89377" y="208810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71265" y="1297675"/>
            <a:ext cx="10538915" cy="4547527"/>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phá cách trong thể thơ là:</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Chen vào 3 câu lục ngôn (Câu 2, 3, 8) trong một bài thất ngôn bát cú</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Đưa nhiều từ ngữ thuần Việt vào trong một bài thất ngôn bát cú Đường luật</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Bài thơ thất ngôn bát cú Đường luật chỉ có 7 câu thơ</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Đem đến cho bài thơ thất ngôn bát cú Đường luật một máu sắc hiện đại, mới mẻ</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84511" y="497688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252751" y="1135745"/>
            <a:ext cx="10197721" cy="4524315"/>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thơ nào thể hiện rõ nét tư tưởng một nhà Nho chân chính?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Công danh đã được hợp về nhàn,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Lành dữ âu chi thế ngợi khen.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Thuyền chở yên hà nặng vạy then.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Bui có một lòng trung liễn hiếu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542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84260" y="266166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3785652"/>
          </a:xfrm>
          <a:prstGeom prst="rect">
            <a:avLst/>
          </a:prstGeom>
        </p:spPr>
        <p:txBody>
          <a:bodyPr wrap="square">
            <a:spAutoFit/>
          </a:bodyPr>
          <a:lstStyle/>
          <a:p>
            <a:pPr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Xác định hoàn cảnh của Nguyễn Trãi trong bài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Ở ẩn</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Nghỉ hưu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Vi hành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Nghỉ ngơi giữa những cuộc hành quân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49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03024" y="484530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marL="190500" indent="-190500"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được sử dụng trong đoạn trích là:</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Tự sự</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Miêu tả</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C. Biểu cảm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Nghị luận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893435" y="727012"/>
            <a:ext cx="465704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chọn đáp án đúng nhất: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7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20736" y="195163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088976" y="533400"/>
            <a:ext cx="10538915" cy="5909310"/>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câu thơ “Công danh đã được hợp về nhàn/Lành dữ âu chi thế ngợi khen” có thể hiểu</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Tác giả đã trọn vẹn với chữ công danh nên giờ đây chọn lối sống nhàn và không màng đến thị phi nơi thế tục</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Tác giả đã có công danh và giờ đây đã đến lúc hưởng thụ mặc miệng đời khen chê</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Công danh đã lập xong nhưng tác giả không thể thanh nhàn trước miệng đời khen chê</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Người đời ngưỡng mộ trước công danh mà tác giả đạt được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1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16022" y="233376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11557" y="901889"/>
            <a:ext cx="10839166" cy="5262979"/>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Nhận xét hình ảnh thiên nhiên trong hai câu thơ: “Ao cạn vớt bèo cấy muống/Trì thanh phát cỏ ương sen”</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Là hình ảnh dân dã, mộc mạc hiếm khi xuất hiện trong thơ Đường nhưng lại có trong thơ Nguyễn Trãi</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Là hình ảnh ước lệ quen thuộc, thường xuyên xuất hiện trong thơ Đường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Là hình ảnh cao sang, lộng lẫy, đôi khi xuất hiện trong thơ Đường</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Là hình ảnh tầm thường, thấp kém hiếm khi xuất hiện trong thơ Đường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83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9117" y="266282"/>
            <a:ext cx="5540812" cy="66120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416384" y="1017021"/>
            <a:ext cx="10115974" cy="1315873"/>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8.</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Anh/Chị hiểu hai câu thơ: “ Kho thu phong nguyệt đầy qua nóc/Thuyền chở yên hà nặng vạy then” thể hiện điều gì?</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78006" y="3099769"/>
            <a:ext cx="10654352" cy="2677656"/>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Thiên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 đầy tràn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Tâm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 yêu thiên nhiên tha thiết muốn hòa mình vào giữa thiên nhiên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Nhà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 giàu có: kho đầy, thuyền nặng nhưng không phải của cải vật chất mà là giàu ân tình với thiên nhiên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629544" y="2289808"/>
            <a:ext cx="1151276" cy="661207"/>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39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745" y="2292825"/>
            <a:ext cx="10577016" cy="3970318"/>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Luôn trọn vẹn chữ trung, chữ hiếu, không một sức mạnh nào có thể mài mòn</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Trung với vua, hiếu với nước chính là biểu hiện cao đẹp tư tưởng của một nhà Nho chân chính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Tưởng nhà thơ say đắm với thiên nhiên nhưng hóa ra điều mà ông canh cánh, quan tâm và chú ý hơn cả vẫn là tấm lòng cho nước, cho dân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410740" y="579334"/>
            <a:ext cx="9929321" cy="669542"/>
          </a:xfrm>
          <a:prstGeom prst="rect">
            <a:avLst/>
          </a:prstGeom>
        </p:spPr>
        <p:txBody>
          <a:bodyPr wrap="non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câu kết cho ta hiểu gì về tấm lòng của nhân vật trữ tình?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497615" y="1248876"/>
            <a:ext cx="1151276" cy="669542"/>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0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6" y="1575888"/>
            <a:ext cx="10795379" cy="523220"/>
          </a:xfrm>
          <a:prstGeom prst="rect">
            <a:avLst/>
          </a:prstGeom>
        </p:spPr>
        <p:txBody>
          <a:bodyPr wrap="square">
            <a:spAutoFit/>
          </a:bodyPr>
          <a:lstStyle/>
          <a:p>
            <a:pPr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10.</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5 – 7 câu về vẻ đẹp của những câu lục ngôn trong bài thơ.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23495" y="3462027"/>
            <a:ext cx="10476931" cy="738664"/>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thể hiện suy nghĩ, đánh giá cá nhân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86323" y="2320310"/>
            <a:ext cx="1151276" cy="661207"/>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6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20739" y="5391219"/>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116273" y="968992"/>
            <a:ext cx="10538915" cy="5509200"/>
          </a:xfrm>
          <a:prstGeom prst="rect">
            <a:avLst/>
          </a:prstGeom>
        </p:spPr>
        <p:txBody>
          <a:bodyPr wrap="square">
            <a:spAutoFit/>
          </a:bodyPr>
          <a:lstStyle/>
          <a:p>
            <a:pPr marL="190500" indent="-190500" algn="just">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hình ảnh thiên nhiên nào hiện lên qua con mắt nhân vật trữ tình?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Đá rêu phơi, đường hoa, trúc, suối rì rầm, thông mọc bên ghềnh, bóng trúc râm</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Đá mòn, đường hoa, trúc, nắng qua song cửa, thông mọc bên ghềnh, bóng trúc râm</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Tiếng vượn nơi núi non, cây rợp tán, trăng soi bên hồ, rùa, hạc, hòe lục rợp giương tán, thạch lựu phun thức đỏ, sen hồng ngát hương trong ao, chợ cá lao xao, tiếng ve dắng dỏi,…</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D. Đá mòn, đường hoa, trúc, nắng qua song cửa, tiếng vượn nơi núi non, cây rợp tán, trăng soi bên hồ, rùa, hạc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8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1556" y="3395262"/>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marL="190500" indent="-190500"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những từ ngữ trong bài thơ thể hiện tình cảm gắn bó của nhân vật trữ tình với thiên nhiên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A.	Bầu bạn, ủ ấp, cái con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Cửa song dãi xâm hơi nắng, cây rợp tán che am mát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Non nước cùng ta đã có duyên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Mẫu tử, bạn thân, con cái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52499" y="366132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007091" y="1296538"/>
            <a:ext cx="10538915" cy="5262979"/>
          </a:xfrm>
          <a:prstGeom prst="rect">
            <a:avLst/>
          </a:prstGeom>
        </p:spPr>
        <p:txBody>
          <a:bodyPr wrap="square">
            <a:spAutoFit/>
          </a:bodyPr>
          <a:lstStyle/>
          <a:p>
            <a:pPr marL="190500" indent="-190500"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hình ảnh trong thơ Nguyễn Trãi</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Dân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 mộc mạc, gần gũi, thân thuộc với nếp sống sinh hoạt đời thường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B. Là </a:t>
            </a:r>
            <a:r>
              <a:rPr lang="en-US" sz="3200">
                <a:latin typeface="Times New Roman" panose="02020603050405020304" pitchFamily="18" charset="0"/>
                <a:ea typeface="Times New Roman" panose="02020603050405020304" pitchFamily="18" charset="0"/>
                <a:cs typeface="Times New Roman" panose="02020603050405020304" pitchFamily="18" charset="0"/>
              </a:rPr>
              <a:t>những hình ảnh quen thuộc trong thơ cổ nhưng vẫn gần gũi, thân thuộc với nếp sống sinh hoạt đời thường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Là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thi liệu cổ</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Tân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 lộng lẫy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14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97909" y="4104607"/>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952500" y="1733266"/>
            <a:ext cx="10538915" cy="4524315"/>
          </a:xfrm>
          <a:prstGeom prst="rect">
            <a:avLst/>
          </a:prstGeom>
        </p:spPr>
        <p:txBody>
          <a:bodyPr wrap="square">
            <a:spAutoFit/>
          </a:bodyPr>
          <a:lstStyle/>
          <a:p>
            <a:pPr marL="190500" indent="-190500"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Nguyễn Trãi đã tạo nên sự phá cách trong thể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Bài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 lục ngôn chen thất ngôn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Tạo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thể thơ lục ngôn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C. Bài </a:t>
            </a:r>
            <a:r>
              <a:rPr lang="en-US" sz="3200">
                <a:latin typeface="Times New Roman" panose="02020603050405020304" pitchFamily="18" charset="0"/>
                <a:ea typeface="Times New Roman" panose="02020603050405020304" pitchFamily="18" charset="0"/>
                <a:cs typeface="Times New Roman" panose="02020603050405020304" pitchFamily="18" charset="0"/>
              </a:rPr>
              <a:t>thơ thất ngôn bát cú Đường luật được phá cách bằng các câu lục ngôn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Sử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 thể thơ tự do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3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3444" y="275720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1048034" y="1120607"/>
            <a:ext cx="10320551" cy="5262979"/>
          </a:xfrm>
          <a:prstGeom prst="rect">
            <a:avLst/>
          </a:prstGeom>
        </p:spPr>
        <p:txBody>
          <a:bodyPr wrap="square">
            <a:spAutoFit/>
          </a:bodyPr>
          <a:lstStyle/>
          <a:p>
            <a:pPr marL="190500" indent="-190500" algn="just">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Dựa vào ý thơ anh/chị phán đoán thời điểm Nguyễn Trãi sáng tác bài thơ này</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A. Cáo </a:t>
            </a:r>
            <a:r>
              <a:rPr lang="en-US" sz="3200">
                <a:latin typeface="Times New Roman" panose="02020603050405020304" pitchFamily="18" charset="0"/>
                <a:ea typeface="Times New Roman" panose="02020603050405020304" pitchFamily="18" charset="0"/>
                <a:cs typeface="Times New Roman" panose="02020603050405020304" pitchFamily="18" charset="0"/>
              </a:rPr>
              <a:t>quan về ở ẩn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Một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phút ngẫu hứng mà xuất khẩu thành thơ</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Một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khoảnh khắc bình yên trên đường hành quân</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Khoảnh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 vi hành đến gần hơn với cuộc sống của nhân dân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84009" y="4708831"/>
            <a:ext cx="594814" cy="533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Rectangle 1"/>
          <p:cNvSpPr/>
          <p:nvPr/>
        </p:nvSpPr>
        <p:spPr>
          <a:xfrm>
            <a:off x="693192" y="711174"/>
            <a:ext cx="11239500" cy="5909310"/>
          </a:xfrm>
          <a:prstGeom prst="rect">
            <a:avLst/>
          </a:prstGeom>
        </p:spPr>
        <p:txBody>
          <a:bodyPr wrap="square">
            <a:spAutoFit/>
          </a:bodyPr>
          <a:lstStyle/>
          <a:p>
            <a:pPr marL="190500" indent="-19050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7.</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Sự gặp gỡ giữa hình ảnh thơ: Cây rợp tán che am mát/Hồ thanh nguyệt hiện bóng tròn</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Trì tham nguyệt hiện chăn buông cá/Rừng tiếc chim về ngại phát cây</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 thuật bài 6 (Thú ông này), Nguyễn Trãi “ Quốc âm thi tập” Phần vô đề)</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Lựa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 lối sống tôn trọng tự nhiên, hòa hợp với thiên nhiên</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Đều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trăng, cây, hồ nước</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 Qua </a:t>
            </a:r>
            <a:r>
              <a:rPr lang="en-US" sz="2800">
                <a:latin typeface="Times New Roman" panose="02020603050405020304" pitchFamily="18" charset="0"/>
                <a:ea typeface="Times New Roman" panose="02020603050405020304" pitchFamily="18" charset="0"/>
                <a:cs typeface="Times New Roman" panose="02020603050405020304" pitchFamily="18" charset="0"/>
              </a:rPr>
              <a:t>những hình ảnh trăng, cây, hồ nước, nhân vật trữ tình thể hiện lối sống hòa hợp với thiên nhiên, tôn trọng, mến yêu thiên nhiên</a:t>
            </a:r>
            <a:endParaRPr lang="en-US" sz="2800">
              <a:latin typeface="Calibri" panose="020F0502020204030204" pitchFamily="34" charset="0"/>
              <a:ea typeface="Calibri" panose="020F0502020204030204" pitchFamily="34" charset="0"/>
              <a:cs typeface="Times New Roman" panose="02020603050405020304" pitchFamily="18" charset="0"/>
            </a:endParaRPr>
          </a:p>
          <a:p>
            <a:pPr marL="190500" indent="-19050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Con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được hưởng những lợi ích từ thiên nhiên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2160</Words>
  <PresentationFormat>Widescreen</PresentationFormat>
  <Paragraphs>186</Paragraphs>
  <Slides>34</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34</vt:i4>
      </vt:variant>
    </vt:vector>
  </HeadingPairs>
  <TitlesOfParts>
    <vt:vector size="50" baseType="lpstr">
      <vt:lpstr>宋体</vt:lpstr>
      <vt:lpstr>Arial</vt:lpstr>
      <vt:lpstr>Arial Unicode MS</vt:lpstr>
      <vt:lpstr>Calibri</vt:lpstr>
      <vt:lpstr>Calibri Light</vt:lpstr>
      <vt:lpstr>等线</vt:lpstr>
      <vt:lpstr>Euphemia</vt:lpstr>
      <vt:lpstr>inpin heiti</vt:lpstr>
      <vt:lpstr>Playfair Display</vt:lpstr>
      <vt:lpstr>Times New Roman</vt:lpstr>
      <vt:lpstr>Tinos</vt:lpstr>
      <vt:lpstr>Office Theme</vt:lpstr>
      <vt:lpstr>Constance template</vt:lpstr>
      <vt:lpstr>Office 主题</vt:lpstr>
      <vt:lpstr>Contents Slide Master</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2022-06-20T07:45:27Z</dcterms:created>
  <dcterms:modified xsi:type="dcterms:W3CDTF">2022-11-23T03:13:19Z</dcterms:modified>
</cp:coreProperties>
</file>