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7" r:id="rId2"/>
    <p:sldId id="307" r:id="rId3"/>
    <p:sldId id="372" r:id="rId4"/>
    <p:sldId id="378" r:id="rId5"/>
    <p:sldId id="380" r:id="rId6"/>
    <p:sldId id="379" r:id="rId7"/>
    <p:sldId id="382" r:id="rId8"/>
    <p:sldId id="383" r:id="rId9"/>
    <p:sldId id="386" r:id="rId10"/>
    <p:sldId id="385" r:id="rId11"/>
    <p:sldId id="371" r:id="rId12"/>
  </p:sldIdLst>
  <p:sldSz cx="24384000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0000CC"/>
    <a:srgbClr val="006600"/>
    <a:srgbClr val="145F82"/>
    <a:srgbClr val="3333FF"/>
    <a:srgbClr val="0000FF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>
        <p:scale>
          <a:sx n="31" d="100"/>
          <a:sy n="31" d="100"/>
        </p:scale>
        <p:origin x="-307" y="-6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1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024" y="2601571"/>
            <a:ext cx="17379952" cy="5018426"/>
          </a:xfrm>
        </p:spPr>
        <p:txBody>
          <a:bodyPr anchor="b">
            <a:normAutofit/>
          </a:bodyPr>
          <a:lstStyle>
            <a:lvl1pPr algn="ctr">
              <a:defRPr sz="96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024" y="7772401"/>
            <a:ext cx="17379952" cy="2743198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>
                    <a:lumMod val="50000"/>
                  </a:schemeClr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vi-VN" smtClean="0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1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88" y="8578748"/>
            <a:ext cx="20728864" cy="162322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69488" y="1396522"/>
            <a:ext cx="19645064" cy="642827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48" y="10217456"/>
            <a:ext cx="20728904" cy="1364944"/>
          </a:xfrm>
        </p:spPr>
        <p:txBody>
          <a:bodyPr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48" y="1219199"/>
            <a:ext cx="20728904" cy="6854490"/>
          </a:xfrm>
        </p:spPr>
        <p:txBody>
          <a:bodyPr anchor="ctr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50" y="8409642"/>
            <a:ext cx="20728904" cy="317276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9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24" y="1219200"/>
            <a:ext cx="18605504" cy="5985808"/>
          </a:xfrm>
        </p:spPr>
        <p:txBody>
          <a:bodyPr anchor="ctr"/>
          <a:lstStyle>
            <a:lvl1pPr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441289" y="7220064"/>
            <a:ext cx="17504598" cy="11895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48" y="8745593"/>
            <a:ext cx="20728904" cy="28421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02976" y="150833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15116" y="59871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5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50" y="4277443"/>
            <a:ext cx="20728904" cy="5023670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50" y="9324670"/>
            <a:ext cx="20728904" cy="228128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1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27548" y="1219200"/>
            <a:ext cx="20728904" cy="3210188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27548" y="4734186"/>
            <a:ext cx="659795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827548" y="5886711"/>
            <a:ext cx="6597952" cy="569569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04779" y="4734186"/>
            <a:ext cx="658304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882697" y="5886711"/>
            <a:ext cx="6606702" cy="569569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46596" y="4734186"/>
            <a:ext cx="6609856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5946596" y="5886711"/>
            <a:ext cx="6609856" cy="569569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2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27548" y="1221544"/>
            <a:ext cx="20728904" cy="3207844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27549" y="8409640"/>
            <a:ext cx="6592818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827549" y="4734186"/>
            <a:ext cx="6592818" cy="3048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27549" y="9562164"/>
            <a:ext cx="6592818" cy="20202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85518" y="8409640"/>
            <a:ext cx="6603656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8882696" y="4734186"/>
            <a:ext cx="6606704" cy="3048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882696" y="9562161"/>
            <a:ext cx="6606704" cy="2020238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46597" y="8409640"/>
            <a:ext cx="6601362" cy="11525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44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5946596" y="4734186"/>
            <a:ext cx="6609856" cy="3048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946347" y="9562157"/>
            <a:ext cx="6610106" cy="202024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1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827550" y="4734187"/>
            <a:ext cx="20728904" cy="6848214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1219203"/>
            <a:ext cx="5106652" cy="1036319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827550" y="1219203"/>
            <a:ext cx="15317448" cy="10363198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20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73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827548" y="4734185"/>
            <a:ext cx="20727652" cy="684821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48" y="1657127"/>
            <a:ext cx="20703504" cy="5473638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7548" y="7314915"/>
            <a:ext cx="20703504" cy="2736366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27551" y="1237035"/>
            <a:ext cx="20728902" cy="3192354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827548" y="4734185"/>
            <a:ext cx="10212052" cy="684821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2344400" y="4734185"/>
            <a:ext cx="10210800" cy="684821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27551" y="1237035"/>
            <a:ext cx="20728902" cy="3192354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2656" y="4742036"/>
            <a:ext cx="9746948" cy="135998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52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827549" y="6102025"/>
            <a:ext cx="10212054" cy="548037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92846" y="4742036"/>
            <a:ext cx="9763608" cy="135998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52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2344401" y="6102025"/>
            <a:ext cx="10210802" cy="548037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1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1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50" y="1219200"/>
            <a:ext cx="7871376" cy="4046504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0156125" y="1219201"/>
            <a:ext cx="12400326" cy="1036319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49" y="5265704"/>
            <a:ext cx="7871378" cy="6316696"/>
          </a:xfrm>
        </p:spPr>
        <p:txBody>
          <a:bodyPr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7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49" y="1219200"/>
            <a:ext cx="11869938" cy="404650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9606" y="1219202"/>
            <a:ext cx="6510716" cy="10363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89" y="5265705"/>
            <a:ext cx="11869898" cy="6316694"/>
          </a:xfrm>
        </p:spPr>
        <p:txBody>
          <a:bodyPr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6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4384006" cy="137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7551" y="1237035"/>
            <a:ext cx="20728902" cy="319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7550" y="4734187"/>
            <a:ext cx="20728904" cy="684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57474" y="1176655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7549" y="11766551"/>
            <a:ext cx="1334577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028023" y="11766551"/>
            <a:ext cx="152843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3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CHƯƠNG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 1, BÀI 2-PHÉP TỊNH TIẾN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56" r:id="rId19"/>
    <p:sldLayoutId id="2147483658" r:id="rId20"/>
  </p:sldLayoutIdLst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72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tx1"/>
        </a:buClr>
        <a:buFont typeface="Arial" panose="020B0604020202020204" pitchFamily="34" charset="0"/>
        <a:buChar char="•"/>
        <a:defRPr sz="4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500627" y="387279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08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PHÉP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DỜI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VÀ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PHÉP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ĐỒNG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MẶT</a:t>
            </a:r>
            <a:r>
              <a:rPr lang="en-US" sz="48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PHẲNG</a:t>
            </a:r>
            <a:endParaRPr lang="en-US" sz="48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35682" y="1862094"/>
            <a:ext cx="1813892" cy="1929117"/>
            <a:chOff x="12443087" y="1045119"/>
            <a:chExt cx="1814128" cy="1929368"/>
          </a:xfrm>
        </p:grpSpPr>
        <p:sp>
          <p:nvSpPr>
            <p:cNvPr id="24" name="TextBox 23"/>
            <p:cNvSpPr txBox="1"/>
            <p:nvPr/>
          </p:nvSpPr>
          <p:spPr>
            <a:xfrm>
              <a:off x="12443087" y="1045119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709998" y="1635656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375339" y="1962365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53261" y="8545894"/>
            <a:ext cx="14849139" cy="2094330"/>
            <a:chOff x="7459670" y="7543799"/>
            <a:chExt cx="14851072" cy="2094605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71665" y="7640053"/>
                  <a:ext cx="98309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97E1B17-1CF0-4A35-A91C-2D755D0ED88E}"/>
                </a:ext>
              </a:extLst>
            </p:cNvPr>
            <p:cNvSpPr txBox="1"/>
            <p:nvPr/>
          </p:nvSpPr>
          <p:spPr>
            <a:xfrm>
              <a:off x="8953927" y="8807298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47613" y="7091767"/>
            <a:ext cx="1161771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PHÉP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TỊNH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TIẾN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–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TẬP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124">
            <a:extLst>
              <a:ext uri="{FF2B5EF4-FFF2-40B4-BE49-F238E27FC236}">
                <a16:creationId xmlns:a16="http://schemas.microsoft.com/office/drawing/2014/main" xmlns="" id="{97AE32E3-DFFC-4DA6-9ED0-74EA8883413F}"/>
              </a:ext>
            </a:extLst>
          </p:cNvPr>
          <p:cNvSpPr/>
          <p:nvPr/>
        </p:nvSpPr>
        <p:spPr>
          <a:xfrm>
            <a:off x="524842" y="7616013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1073291" y="7132190"/>
            <a:ext cx="6796778" cy="899322"/>
            <a:chOff x="1270589" y="6840751"/>
            <a:chExt cx="4669963" cy="899439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5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8" y="6909085"/>
              <a:ext cx="3905754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DẪN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70589" y="6840751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4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496029" y="1646474"/>
            <a:ext cx="23391942" cy="4987387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xmlns="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1012101" y="1534836"/>
            <a:ext cx="12307124" cy="1206101"/>
            <a:chOff x="739068" y="1515168"/>
            <a:chExt cx="9473319" cy="163762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637624"/>
              <a:chOff x="739068" y="1515168"/>
              <a:chExt cx="8177919" cy="1637624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144673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TÒI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RỘNG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1645177" y="9195484"/>
                <a:ext cx="14605496" cy="1485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𝑁𝐵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177" y="9195484"/>
                <a:ext cx="14605496" cy="1485022"/>
              </a:xfrm>
              <a:prstGeom prst="rect">
                <a:avLst/>
              </a:prstGeom>
              <a:blipFill rotWithShape="0">
                <a:blip r:embed="rId2"/>
                <a:stretch>
                  <a:fillRect l="-1711" t="-8607" r="-1669" b="-188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B46DF310-667F-4C5B-9995-60D807CE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5808" y="1117209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85176818-72BF-455E-AEFE-FCC043F167CA}"/>
                  </a:ext>
                </a:extLst>
              </p:cNvPr>
              <p:cNvSpPr txBox="1"/>
              <p:nvPr/>
            </p:nvSpPr>
            <p:spPr>
              <a:xfrm>
                <a:off x="651859" y="3172247"/>
                <a:ext cx="16493141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bờ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𝐵𝑁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𝐵𝑁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bờ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song).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176818-72BF-455E-AEFE-FCC043F1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9" y="3172247"/>
                <a:ext cx="16493141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1515" t="-4130" r="-1478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ABF019DD-D94D-4767-A84C-4D80A296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0" y="3221453"/>
            <a:ext cx="4451049" cy="34124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DC76AA09-22C0-4047-843D-FBF8E53EF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4383" y="7470007"/>
            <a:ext cx="6366331" cy="4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789987" y="3054352"/>
            <a:ext cx="23567119" cy="6060685"/>
            <a:chOff x="-198161" y="2729017"/>
            <a:chExt cx="22200057" cy="5299505"/>
          </a:xfrm>
          <a:solidFill>
            <a:srgbClr val="FFFF00"/>
          </a:solidFill>
        </p:grpSpPr>
        <p:sp>
          <p:nvSpPr>
            <p:cNvPr id="134" name="Rounded Rectangle 133"/>
            <p:cNvSpPr/>
            <p:nvPr/>
          </p:nvSpPr>
          <p:spPr bwMode="auto">
            <a:xfrm>
              <a:off x="-198161" y="4042891"/>
              <a:ext cx="22200057" cy="3985631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  <a:grpFill/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grpFill/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Hình chữ nhật 1"/>
          <p:cNvSpPr/>
          <p:nvPr/>
        </p:nvSpPr>
        <p:spPr>
          <a:xfrm>
            <a:off x="1219200" y="5330482"/>
            <a:ext cx="22174199" cy="2746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 defTabSz="2177060">
              <a:defRPr/>
            </a:pP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 </a:t>
            </a:r>
          </a:p>
          <a:p>
            <a:pPr algn="ctr" defTabSz="2177060">
              <a:defRPr/>
            </a:pP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CÁM ƠN CÁC EM HỌC SINH ĐÃ THEO DÕI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hung Chú Thích Bầu Dục 1"/>
          <p:cNvSpPr/>
          <p:nvPr/>
        </p:nvSpPr>
        <p:spPr>
          <a:xfrm>
            <a:off x="8951698" y="8008843"/>
            <a:ext cx="5334000" cy="3538065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0"/>
            <a:ext cx="14324092" cy="907192"/>
            <a:chOff x="7459670" y="7543799"/>
            <a:chExt cx="21899399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5" y="7620004"/>
              <a:ext cx="2036588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KHỞI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2"/>
              <a:ext cx="143688" cy="164222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693308" y="2968413"/>
                <a:ext cx="21014292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 err="1"/>
                  <a:t>Trong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mặt</a:t>
                </a:r>
                <a:r>
                  <a:rPr lang="fr-FR" sz="4400" dirty="0"/>
                  <a:t> </a:t>
                </a:r>
                <a:r>
                  <a:rPr lang="fr-FR" sz="4400" dirty="0" err="1"/>
                  <a:t>phẳng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tọa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độ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/>
                  <a:t> </a:t>
                </a:r>
                <a:r>
                  <a:rPr lang="fr-FR" sz="4400" dirty="0" err="1"/>
                  <a:t>cho</a:t>
                </a:r>
                <a:r>
                  <a:rPr lang="fr-FR" sz="4400" dirty="0"/>
                  <a:t> </a:t>
                </a:r>
                <a:r>
                  <a:rPr lang="fr-FR" sz="4400" dirty="0" err="1"/>
                  <a:t>vectơ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4400" dirty="0"/>
                  <a:t>,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4400" dirty="0"/>
                  <a:t>.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ảnh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qua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tiến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)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4400" dirty="0">
                    <a:solidFill>
                      <a:schemeClr val="tx1"/>
                    </a:solidFill>
                  </a:rPr>
                  <a:t>?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08" y="2968413"/>
                <a:ext cx="21014292" cy="1446550"/>
              </a:xfrm>
              <a:prstGeom prst="rect">
                <a:avLst/>
              </a:prstGeom>
              <a:blipFill>
                <a:blip r:embed="rId3"/>
                <a:stretch>
                  <a:fillRect l="-1189" t="-9283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1600304" y="5358734"/>
                <a:ext cx="20419618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Từ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đẳng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thức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hãy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biểu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diễn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tọa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𝑀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′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2" panose="05020102010507070707" pitchFamily="18" charset="2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;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𝑦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?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04" y="5358734"/>
                <a:ext cx="20419618" cy="769441"/>
              </a:xfrm>
              <a:prstGeom prst="rect">
                <a:avLst/>
              </a:prstGeom>
              <a:blipFill>
                <a:blip r:embed="rId4"/>
                <a:stretch>
                  <a:fillRect l="-1224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124470" y="4370058"/>
                <a:ext cx="20988456" cy="112191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groupChr>
                        <m:groupChrPr>
                          <m:chr m:val="⇔"/>
                          <m:pos m:val="top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acc>
                        <m:accPr>
                          <m:chr m:val="⃗"/>
                          <m:ctrlPr>
                            <a:rPr lang="vi-VN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𝑀𝑀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vi-VN" sz="4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70" y="4370058"/>
                <a:ext cx="20988456" cy="1121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1693308" y="6296595"/>
                <a:ext cx="20419618" cy="90762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Ta </a:t>
                </a:r>
                <a:r>
                  <a:rPr lang="en-US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𝑀𝑀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′−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2" panose="05020102010507070707" pitchFamily="18" charset="2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𝑦</m:t>
                        </m:r>
                      </m:e>
                    </m:d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08" y="6296595"/>
                <a:ext cx="20419618" cy="907621"/>
              </a:xfrm>
              <a:prstGeom prst="rect">
                <a:avLst/>
              </a:prstGeom>
              <a:blipFill>
                <a:blip r:embed="rId6"/>
                <a:stretch>
                  <a:fillRect l="-1224" b="-3087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2240477" y="7473350"/>
                <a:ext cx="6217723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400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 2" panose="05020102010507070707" pitchFamily="18" charset="2"/>
                            </a:rPr>
                          </m:ctrlPr>
                        </m:accPr>
                        <m:e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𝑣</m:t>
                          </m:r>
                        </m:e>
                      </m:acc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=</m:t>
                      </m:r>
                      <m:d>
                        <m:dPr>
                          <m:ctrlP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 2" panose="05020102010507070707" pitchFamily="18" charset="2"/>
                            </a:rPr>
                          </m:ctrlPr>
                        </m:dPr>
                        <m:e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𝑎</m:t>
                          </m:r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;</m:t>
                          </m:r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77" y="7473350"/>
                <a:ext cx="621772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1608427" y="8730135"/>
                <a:ext cx="21073337" cy="18509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tx1"/>
                    </a:solidFill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𝑀𝑀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  <m:groupChr>
                          <m:groupChrPr>
                            <m:chr m:val="⇔"/>
                            <m:pos m:val="top"/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  <m:d>
                          <m:dPr>
                            <m:begChr m:val="{"/>
                            <m:endChr m:val=""/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sz="4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4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27" y="8730135"/>
                <a:ext cx="21073337" cy="1850956"/>
              </a:xfrm>
              <a:prstGeom prst="rect">
                <a:avLst/>
              </a:prstGeom>
              <a:blipFill>
                <a:blip r:embed="rId8"/>
                <a:stretch>
                  <a:fillRect l="-118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 2"/>
          <p:cNvSpPr/>
          <p:nvPr/>
        </p:nvSpPr>
        <p:spPr>
          <a:xfrm>
            <a:off x="7924800" y="11887200"/>
            <a:ext cx="73152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Biểu thức tọa độ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/>
      <p:bldP spid="54" grpId="0"/>
      <p:bldP spid="39" grpId="0"/>
      <p:bldP spid="40" grpId="0"/>
      <p:bldP spid="45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ũi tên Phải 5"/>
          <p:cNvSpPr/>
          <p:nvPr/>
        </p:nvSpPr>
        <p:spPr>
          <a:xfrm>
            <a:off x="203373" y="6372256"/>
            <a:ext cx="24384000" cy="323517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 1"/>
          <p:cNvSpPr/>
          <p:nvPr/>
        </p:nvSpPr>
        <p:spPr>
          <a:xfrm>
            <a:off x="0" y="8729472"/>
            <a:ext cx="24384000" cy="487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1" name="Group 26"/>
          <p:cNvGrpSpPr/>
          <p:nvPr/>
        </p:nvGrpSpPr>
        <p:grpSpPr>
          <a:xfrm>
            <a:off x="579805" y="1828800"/>
            <a:ext cx="14355395" cy="907192"/>
            <a:chOff x="7411812" y="7543799"/>
            <a:chExt cx="21947257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36588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11812" y="7543799"/>
              <a:ext cx="1502803" cy="872846"/>
              <a:chOff x="7411811" y="7543800"/>
              <a:chExt cx="1502803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11811" y="7640053"/>
                <a:ext cx="1502803" cy="776593"/>
                <a:chOff x="7411811" y="7640053"/>
                <a:chExt cx="1502803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11811" y="7640053"/>
                  <a:ext cx="1502803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827798" y="3090040"/>
                <a:ext cx="20419618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/>
                  <a:t>Trong </a:t>
                </a:r>
                <a:r>
                  <a:rPr lang="fr-FR" sz="4400" dirty="0" err="1"/>
                  <a:t>mặt</a:t>
                </a:r>
                <a:r>
                  <a:rPr lang="fr-FR" sz="4400" dirty="0"/>
                  <a:t> </a:t>
                </a:r>
                <a:r>
                  <a:rPr lang="fr-FR" sz="4400" dirty="0" err="1"/>
                  <a:t>phẳng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tọa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độ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/>
                  <a:t> </a:t>
                </a:r>
                <a:r>
                  <a:rPr lang="fr-FR" sz="4400" dirty="0" err="1"/>
                  <a:t>cho</a:t>
                </a:r>
                <a:r>
                  <a:rPr lang="fr-FR" sz="4400" dirty="0"/>
                  <a:t> </a:t>
                </a:r>
                <a:r>
                  <a:rPr lang="fr-FR" sz="4400" dirty="0" err="1"/>
                  <a:t>vectơ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4400" dirty="0"/>
                  <a:t>,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4400" dirty="0"/>
                  <a:t>.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ảnh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 dirty="0"/>
                  <a:t> qua </a:t>
                </a:r>
                <a:r>
                  <a:rPr lang="en-US" sz="4400" dirty="0" err="1"/>
                  <a:t>phép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tịnh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theo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tơ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400" dirty="0"/>
                  <a:t> (</a:t>
                </a:r>
                <a:r>
                  <a:rPr lang="en-US" sz="4400" dirty="0" err="1"/>
                  <a:t>kí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hiệu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4400" dirty="0"/>
                  <a:t>) </a:t>
                </a:r>
                <a:r>
                  <a:rPr lang="en-US" sz="4400" dirty="0" err="1"/>
                  <a:t>khi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chỉ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khi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98" y="3090040"/>
                <a:ext cx="20419618" cy="1446550"/>
              </a:xfrm>
              <a:prstGeom prst="rect">
                <a:avLst/>
              </a:prstGeom>
              <a:blipFill>
                <a:blip r:embed="rId3"/>
                <a:stretch>
                  <a:fillRect l="-1224" t="-9283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065906" y="4954476"/>
                <a:ext cx="20988456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06" y="4954476"/>
                <a:ext cx="20988456" cy="1602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1514479" y="9441016"/>
                <a:ext cx="21649172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smtClean="0"/>
                  <a:t> </a:t>
                </a:r>
                <a:r>
                  <a:rPr lang="en-US" sz="4400" dirty="0" err="1"/>
                  <a:t>Gọi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tọa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dirty="0"/>
                  <a:t>. Áp </a:t>
                </a:r>
                <a:r>
                  <a:rPr lang="en-US" sz="4400" dirty="0" err="1"/>
                  <a:t>dụng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biểu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tọa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phép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tịnh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tiến</a:t>
                </a:r>
                <a:r>
                  <a:rPr lang="en-US" sz="4400" dirty="0"/>
                  <a:t>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79" y="9441016"/>
                <a:ext cx="21649172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94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579805" y="7266568"/>
                <a:ext cx="22556094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rgbClr val="3333FF"/>
                    </a:solidFill>
                    <a:sym typeface="Wingdings 2" panose="05020102010507070707" pitchFamily="18" charset="2"/>
                  </a:rPr>
                  <a:t>?3</a:t>
                </a:r>
                <a:r>
                  <a:rPr lang="fr-FR" sz="4400" dirty="0">
                    <a:sym typeface="Wingdings 2" panose="05020102010507070707" pitchFamily="18" charset="2"/>
                  </a:rPr>
                  <a:t>: </a:t>
                </a:r>
                <a:r>
                  <a:rPr lang="fr-FR" sz="4400" dirty="0"/>
                  <a:t>Trong </a:t>
                </a:r>
                <a:r>
                  <a:rPr lang="fr-FR" sz="4400" dirty="0" err="1"/>
                  <a:t>mặt</a:t>
                </a:r>
                <a:r>
                  <a:rPr lang="fr-FR" sz="4400" dirty="0"/>
                  <a:t> </a:t>
                </a:r>
                <a:r>
                  <a:rPr lang="fr-FR" sz="4400" dirty="0" err="1"/>
                  <a:t>phẳng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tọa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độ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/>
                  <a:t> </a:t>
                </a:r>
                <a:r>
                  <a:rPr lang="fr-FR" sz="4400" dirty="0" err="1"/>
                  <a:t>cho</a:t>
                </a:r>
                <a:r>
                  <a:rPr lang="fr-FR" sz="4400" dirty="0"/>
                  <a:t> </a:t>
                </a:r>
                <a:r>
                  <a:rPr lang="fr-FR" sz="4400" dirty="0" err="1"/>
                  <a:t>vectơ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4400" dirty="0"/>
                  <a:t>,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fr-FR" sz="4400" dirty="0"/>
                  <a:t>. </a:t>
                </a:r>
                <a:r>
                  <a:rPr lang="fr-FR" sz="4400" dirty="0" err="1"/>
                  <a:t>Tìm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tọa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độ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4400" dirty="0"/>
                  <a:t>?</a:t>
                </a: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05" y="7266568"/>
                <a:ext cx="22556094" cy="1446550"/>
              </a:xfrm>
              <a:prstGeom prst="rect">
                <a:avLst/>
              </a:prstGeom>
              <a:blipFill rotWithShape="1">
                <a:blip r:embed="rId6"/>
                <a:stretch>
                  <a:fillRect l="-1081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773DF870-B2BC-42EB-8895-B825AD381438}"/>
                  </a:ext>
                </a:extLst>
              </p:cNvPr>
              <p:cNvSpPr/>
              <p:nvPr/>
            </p:nvSpPr>
            <p:spPr>
              <a:xfrm>
                <a:off x="863311" y="10366531"/>
                <a:ext cx="20988456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1+3=4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2−1=1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3DF870-B2BC-42EB-8895-B825AD381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11" y="10366531"/>
                <a:ext cx="20988456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EFD5C430-7AB6-450C-88AA-78F78F882139}"/>
                  </a:ext>
                </a:extLst>
              </p:cNvPr>
              <p:cNvSpPr/>
              <p:nvPr/>
            </p:nvSpPr>
            <p:spPr>
              <a:xfrm>
                <a:off x="863311" y="12087826"/>
                <a:ext cx="20419618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Vậy </a:t>
                </a:r>
                <a:r>
                  <a:rPr lang="en-US" sz="4400" dirty="0" err="1"/>
                  <a:t>tọa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4;1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FD5C430-7AB6-450C-88AA-78F78F882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11" y="12087826"/>
                <a:ext cx="20419618" cy="769441"/>
              </a:xfrm>
              <a:prstGeom prst="rect">
                <a:avLst/>
              </a:prstGeom>
              <a:blipFill>
                <a:blip r:embed="rId8"/>
                <a:stretch>
                  <a:fillRect l="-1224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ình chữ nhật 3"/>
          <p:cNvSpPr/>
          <p:nvPr/>
        </p:nvSpPr>
        <p:spPr>
          <a:xfrm>
            <a:off x="0" y="8763932"/>
            <a:ext cx="1600200" cy="932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Giải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7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4" grpId="0"/>
      <p:bldP spid="39" grpId="0"/>
      <p:bldP spid="40" grpId="0"/>
      <p:bldP spid="68" grpId="0"/>
      <p:bldP spid="20" grpId="0"/>
      <p:bldP spid="21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24">
                <a:extLst>
                  <a:ext uri="{FF2B5EF4-FFF2-40B4-BE49-F238E27FC236}">
                    <a16:creationId xmlns:a16="http://schemas.microsoft.com/office/drawing/2014/main" xmlns="" id="{83BF8FC6-5C39-4B0C-AE69-F5418A520EB5}"/>
                  </a:ext>
                </a:extLst>
              </p:cNvPr>
              <p:cNvSpPr/>
              <p:nvPr/>
            </p:nvSpPr>
            <p:spPr>
              <a:xfrm>
                <a:off x="723804" y="7266246"/>
                <a:ext cx="23220055" cy="6675377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5400" dirty="0">
                    <a:solidFill>
                      <a:schemeClr val="tx1"/>
                    </a:solidFill>
                  </a:rPr>
                  <a:t>Ta </a:t>
                </a:r>
                <a:r>
                  <a:rPr lang="en-US" sz="5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5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acc>
                      <m:accPr>
                        <m:chr m:val="⃗"/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𝑀𝑀</m:t>
                        </m:r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5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5400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5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5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 defTabSz="2201863"/>
                <a:r>
                  <a:rPr lang="en-US" sz="5400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5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5400" dirty="0">
                        <a:solidFill>
                          <a:srgbClr val="C00000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1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BF8FC6-5C39-4B0C-AE69-F5418A520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04" y="7266246"/>
                <a:ext cx="23220055" cy="6675377"/>
              </a:xfrm>
              <a:prstGeom prst="roundRect">
                <a:avLst>
                  <a:gd name="adj" fmla="val 2239"/>
                </a:avLst>
              </a:prstGeom>
              <a:blipFill rotWithShape="0">
                <a:blip r:embed="rId2"/>
                <a:stretch>
                  <a:fillRect l="-1127"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1205338" y="6909078"/>
            <a:ext cx="3470421" cy="830997"/>
            <a:chOff x="1205494" y="6909086"/>
            <a:chExt cx="3470873" cy="831105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33">
                <a:extLst>
                  <a:ext uri="{FF2B5EF4-FFF2-40B4-BE49-F238E27FC236}">
                    <a16:creationId xmlns:a16="http://schemas.microsoft.com/office/drawing/2014/main" xmlns="" id="{61C77F45-67CB-449A-BA7B-A5FA49403270}"/>
                  </a:ext>
                </a:extLst>
              </p:cNvPr>
              <p:cNvSpPr/>
              <p:nvPr/>
            </p:nvSpPr>
            <p:spPr bwMode="auto">
              <a:xfrm>
                <a:off x="541146" y="2464643"/>
                <a:ext cx="23231796" cy="398511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2177060">
                  <a:defRPr/>
                </a:pPr>
                <a:r>
                  <a:rPr lang="en-US" sz="5400" dirty="0">
                    <a:solidFill>
                      <a:schemeClr val="tx1"/>
                    </a:solidFill>
                  </a:rPr>
                  <a:t>Chứng </a:t>
                </a:r>
                <a:r>
                  <a:rPr lang="en-US" sz="5400" dirty="0" err="1">
                    <a:solidFill>
                      <a:schemeClr val="tx1"/>
                    </a:solidFill>
                  </a:rPr>
                  <a:t>minh</a:t>
                </a:r>
                <a:r>
                  <a:rPr lang="en-US" sz="5400" dirty="0">
                    <a:solidFill>
                      <a:schemeClr val="tx1"/>
                    </a:solidFill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</a:rPr>
                  <a:t>rằng</a:t>
                </a:r>
                <a:r>
                  <a:rPr lang="en-US" sz="5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5400" dirty="0">
                  <a:solidFill>
                    <a:schemeClr val="tx1"/>
                  </a:solidFill>
                </a:endParaRPr>
              </a:p>
              <a:p>
                <a:pPr algn="just" defTabSz="2177060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5400"/>
                      <m:t>.</m:t>
                    </m:r>
                  </m:oMath>
                </a14:m>
                <a:r>
                  <a:rPr lang="en-GB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10" name="Rounded Rectangle 1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C77F45-67CB-449A-BA7B-A5FA49403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146" y="2464643"/>
                <a:ext cx="23231796" cy="3985112"/>
              </a:xfrm>
              <a:prstGeom prst="roundRect">
                <a:avLst>
                  <a:gd name="adj" fmla="val 5492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6BF12D0-DA9E-406C-A1E0-14CE58F9DF66}"/>
              </a:ext>
            </a:extLst>
          </p:cNvPr>
          <p:cNvGrpSpPr/>
          <p:nvPr/>
        </p:nvGrpSpPr>
        <p:grpSpPr>
          <a:xfrm>
            <a:off x="381000" y="2362200"/>
            <a:ext cx="3269396" cy="1023326"/>
            <a:chOff x="534987" y="1647866"/>
            <a:chExt cx="4197167" cy="1176337"/>
          </a:xfrm>
        </p:grpSpPr>
        <p:sp>
          <p:nvSpPr>
            <p:cNvPr id="12" name="Isosceles Triangle 44">
              <a:extLst>
                <a:ext uri="{FF2B5EF4-FFF2-40B4-BE49-F238E27FC236}">
                  <a16:creationId xmlns:a16="http://schemas.microsoft.com/office/drawing/2014/main" xmlns="" id="{52E878EE-4964-4716-9D2A-1F6A07ECD591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" name="Pentagon 136">
              <a:extLst>
                <a:ext uri="{FF2B5EF4-FFF2-40B4-BE49-F238E27FC236}">
                  <a16:creationId xmlns:a16="http://schemas.microsoft.com/office/drawing/2014/main" xmlns="" id="{CF4F15EA-0C0C-462F-A5D9-3348302DC3E3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xmlns="" id="{0617695A-734E-4C46-B084-3BB350A7355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140">
                <a:extLst>
                  <a:ext uri="{FF2B5EF4-FFF2-40B4-BE49-F238E27FC236}">
                    <a16:creationId xmlns:a16="http://schemas.microsoft.com/office/drawing/2014/main" xmlns="" id="{93F5C809-406C-4F78-969E-95E5A3079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8" name="Freeform 141">
                <a:extLst>
                  <a:ext uri="{FF2B5EF4-FFF2-40B4-BE49-F238E27FC236}">
                    <a16:creationId xmlns:a16="http://schemas.microsoft.com/office/drawing/2014/main" xmlns="" id="{E45CC309-F76E-488F-A9BC-8AEDBFB214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9" name="Freeform 142">
                <a:extLst>
                  <a:ext uri="{FF2B5EF4-FFF2-40B4-BE49-F238E27FC236}">
                    <a16:creationId xmlns:a16="http://schemas.microsoft.com/office/drawing/2014/main" xmlns="" id="{A5E5957B-2196-46D9-A953-FD25E639D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4D308A5-EE5D-4826-8E26-7E92A8C41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0E7C0EDD-A7A7-4C39-BC4A-C059D4DBB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FD0C35B-A161-445E-8037-AFBA2E4B4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74AC7AD-979F-4B00-98AC-D17725EF7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5" name="Chevron 138">
              <a:extLst>
                <a:ext uri="{FF2B5EF4-FFF2-40B4-BE49-F238E27FC236}">
                  <a16:creationId xmlns:a16="http://schemas.microsoft.com/office/drawing/2014/main" xmlns="" id="{DC2E3291-45C8-4775-8114-85E2DCC5F419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xmlns="" id="{D5242950-CE4D-4C8D-B418-991DE996B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316" y="1718346"/>
              <a:ext cx="3173468" cy="81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4429908" cy="960202"/>
            <a:chOff x="739068" y="1515168"/>
            <a:chExt cx="4430485" cy="960327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1890560" cy="242769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4430485" cy="960327"/>
              <a:chOff x="739068" y="1515168"/>
              <a:chExt cx="4430485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1908500"/>
                <a:ext cx="4430485" cy="553783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2697133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7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8DFB26F-0183-423C-B696-0573DAF5CEF8}"/>
              </a:ext>
            </a:extLst>
          </p:cNvPr>
          <p:cNvGrpSpPr/>
          <p:nvPr/>
        </p:nvGrpSpPr>
        <p:grpSpPr>
          <a:xfrm>
            <a:off x="496877" y="5419664"/>
            <a:ext cx="23271749" cy="8066872"/>
            <a:chOff x="1205494" y="6941416"/>
            <a:chExt cx="22190950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xmlns="" id="{83BF8FC6-5C39-4B0C-AE69-F5418A520EB5}"/>
                </a:ext>
              </a:extLst>
            </p:cNvPr>
            <p:cNvSpPr/>
            <p:nvPr/>
          </p:nvSpPr>
          <p:spPr>
            <a:xfrm>
              <a:off x="1260753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8194C9-10B9-4957-A280-862543E21AB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xmlns="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387626" cy="2982711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xmlns="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31545"/>
              <a:chOff x="534987" y="1647866"/>
              <a:chExt cx="4197167" cy="1185631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115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393882"/>
            <a:ext cx="3475695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D993D52-DE6D-461A-8D49-B1A08A7BB2F1}"/>
                  </a:ext>
                </a:extLst>
              </p:cNvPr>
              <p:cNvSpPr txBox="1"/>
              <p:nvPr/>
            </p:nvSpPr>
            <p:spPr>
              <a:xfrm>
                <a:off x="1120147" y="7792182"/>
                <a:ext cx="12484771" cy="4398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/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𝐶𝐶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Theo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𝐴𝐺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993D52-DE6D-461A-8D49-B1A08A7BB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7" y="7792182"/>
                <a:ext cx="12484771" cy="4398192"/>
              </a:xfrm>
              <a:prstGeom prst="rect">
                <a:avLst/>
              </a:prstGeom>
              <a:blipFill rotWithShape="0">
                <a:blip r:embed="rId2"/>
                <a:stretch>
                  <a:fillRect l="-2246" t="-3047" r="-2197" b="-1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E9809EA3-E809-402A-8FC8-2D8A652F44EB}"/>
                  </a:ext>
                </a:extLst>
              </p:cNvPr>
              <p:cNvSpPr txBox="1"/>
              <p:nvPr/>
            </p:nvSpPr>
            <p:spPr>
              <a:xfrm>
                <a:off x="2536904" y="2850932"/>
                <a:ext cx="21504629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0" dirty="0">
                    <a:solidFill>
                      <a:schemeClr val="tx1"/>
                    </a:solidFill>
                  </a:rPr>
                  <a:t>Cho tam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giác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trọng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tâm</a:t>
                </a:r>
                <a:r>
                  <a:rPr lang="en-US" sz="4400" dirty="0">
                    <a:solidFill>
                      <a:schemeClr val="tx1"/>
                    </a:solidFill>
                  </a:rPr>
                  <a:t>. </a:t>
                </a: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a)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ảnh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/>
                  <a:t>tam </a:t>
                </a:r>
                <a:r>
                  <a:rPr lang="en-US" sz="4400" dirty="0" err="1"/>
                  <a:t>giác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qua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tiến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b)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sao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tiến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biến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thành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809EA3-E809-402A-8FC8-2D8A652F4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904" y="2850932"/>
                <a:ext cx="21504629" cy="2296911"/>
              </a:xfrm>
              <a:prstGeom prst="rect">
                <a:avLst/>
              </a:prstGeom>
              <a:blipFill>
                <a:blip r:embed="rId3"/>
                <a:stretch>
                  <a:fillRect l="-1134" t="-5585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14E7931-4ADE-4D1C-A7E0-61BAAC52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3893" y="5049692"/>
            <a:ext cx="8572815" cy="5660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6E6ECDC-6244-4747-B523-BD2215FBB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0528" y="5154501"/>
            <a:ext cx="8426180" cy="56785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E43FD7F-030D-47AF-99BD-A990EFD37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7211" y="5113820"/>
            <a:ext cx="8572815" cy="577733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CC963D1A-4A58-4469-AE32-9EE9FF7ACCE0}"/>
              </a:ext>
            </a:extLst>
          </p:cNvPr>
          <p:cNvCxnSpPr>
            <a:cxnSpLocks/>
          </p:cNvCxnSpPr>
          <p:nvPr/>
        </p:nvCxnSpPr>
        <p:spPr>
          <a:xfrm rot="120000">
            <a:off x="16728156" y="5836191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A5AD07A3-F4C2-4F45-AB59-514F458DAA45}"/>
              </a:ext>
            </a:extLst>
          </p:cNvPr>
          <p:cNvCxnSpPr>
            <a:cxnSpLocks/>
          </p:cNvCxnSpPr>
          <p:nvPr/>
        </p:nvCxnSpPr>
        <p:spPr>
          <a:xfrm rot="120000">
            <a:off x="14243883" y="10219262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0CF81359-D6EB-4CDC-981F-62CA99661B52}"/>
              </a:ext>
            </a:extLst>
          </p:cNvPr>
          <p:cNvCxnSpPr>
            <a:cxnSpLocks/>
          </p:cNvCxnSpPr>
          <p:nvPr/>
        </p:nvCxnSpPr>
        <p:spPr>
          <a:xfrm rot="120000">
            <a:off x="21553979" y="10086324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E95EB-37BA-4937-A03B-B7645B92B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0484" y="5158227"/>
            <a:ext cx="9374316" cy="84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8DFB26F-0183-423C-B696-0573DAF5CEF8}"/>
              </a:ext>
            </a:extLst>
          </p:cNvPr>
          <p:cNvGrpSpPr/>
          <p:nvPr/>
        </p:nvGrpSpPr>
        <p:grpSpPr>
          <a:xfrm>
            <a:off x="589169" y="6891062"/>
            <a:ext cx="23276267" cy="6367738"/>
            <a:chOff x="1205494" y="7350819"/>
            <a:chExt cx="22191164" cy="657052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xmlns="" id="{83BF8FC6-5C39-4B0C-AE69-F5418A520EB5}"/>
                </a:ext>
              </a:extLst>
            </p:cNvPr>
            <p:cNvSpPr/>
            <p:nvPr/>
          </p:nvSpPr>
          <p:spPr>
            <a:xfrm>
              <a:off x="1260967" y="7613400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8194C9-10B9-4957-A280-862543E21ABB}"/>
                </a:ext>
              </a:extLst>
            </p:cNvPr>
            <p:cNvGrpSpPr/>
            <p:nvPr/>
          </p:nvGrpSpPr>
          <p:grpSpPr>
            <a:xfrm>
              <a:off x="1205494" y="7350819"/>
              <a:ext cx="3493741" cy="879113"/>
              <a:chOff x="1205494" y="7350819"/>
              <a:chExt cx="3493741" cy="8791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6213743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7350819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xmlns="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7350819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589316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48343" y="2527739"/>
            <a:ext cx="23360719" cy="4011091"/>
            <a:chOff x="992187" y="2564544"/>
            <a:chExt cx="22323255" cy="4369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xmlns="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15385" y="2948234"/>
                  <a:ext cx="22200057" cy="3985632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4400"/>
                          <m:t>.</m:t>
                        </m:r>
                      </m:oMath>
                    </m:oMathPara>
                  </a14:m>
                  <a:endPara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5385" y="2948234"/>
                  <a:ext cx="22200057" cy="3985632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1015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4272593" cy="943789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CB31F700-5DBC-40C0-BA2A-F8AE63643415}"/>
                  </a:ext>
                </a:extLst>
              </p:cNvPr>
              <p:cNvSpPr txBox="1"/>
              <p:nvPr/>
            </p:nvSpPr>
            <p:spPr>
              <a:xfrm>
                <a:off x="988390" y="7390511"/>
                <a:ext cx="23218081" cy="5343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dirty="0"/>
                  <a:t>Áp </a:t>
                </a:r>
                <a:r>
                  <a:rPr lang="en-US" sz="4400" dirty="0" err="1"/>
                  <a:t>dụng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biểu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tọa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</a:t>
                </a:r>
                <a:r>
                  <a:rPr lang="en-US" sz="4400" dirty="0"/>
                  <a:t>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=−1−1=−2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=2+1=3</m:t>
                            </m:r>
                          </m:e>
                        </m:eqAr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hay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2;3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do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1=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5−2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/>
                  <a:t> hay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cùng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nên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dạng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:r>
                  <a:rPr lang="en-US" sz="4400" dirty="0" err="1"/>
                  <a:t>Mặt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khác</a:t>
                </a:r>
                <a:r>
                  <a:rPr lang="en-US" sz="4400" dirty="0"/>
                  <a:t> do </a:t>
                </a:r>
                <a:r>
                  <a:rPr lang="en-US" sz="4400" dirty="0" err="1"/>
                  <a:t>điểm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/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, </a:t>
                </a:r>
                <a:r>
                  <a:rPr lang="en-US" sz="4400" dirty="0" err="1"/>
                  <a:t>suy</a:t>
                </a:r>
                <a:r>
                  <a:rPr lang="en-US" sz="4400" dirty="0"/>
                  <a:t> ra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2−2.3+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  <m:r>
                      <a:rPr lang="en-US" sz="44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dirty="0"/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+4=0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90" y="7390511"/>
                <a:ext cx="23218081" cy="5343066"/>
              </a:xfrm>
              <a:prstGeom prst="rect">
                <a:avLst/>
              </a:prstGeom>
              <a:blipFill>
                <a:blip r:embed="rId3"/>
                <a:stretch>
                  <a:fillRect l="-1103"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C9BF85C8-45B8-4E95-9D3D-718DE8BD5ED9}"/>
                  </a:ext>
                </a:extLst>
              </p:cNvPr>
              <p:cNvSpPr txBox="1"/>
              <p:nvPr/>
            </p:nvSpPr>
            <p:spPr>
              <a:xfrm>
                <a:off x="1437717" y="3365478"/>
                <a:ext cx="22281745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0" dirty="0">
                    <a:solidFill>
                      <a:schemeClr val="tx1"/>
                    </a:solidFill>
                  </a:rPr>
                  <a:t>Trong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−1;2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3;5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+3=0.</m:t>
                    </m:r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tọa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sao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b="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b)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BF85C8-45B8-4E95-9D3D-718DE8BD5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17" y="3365478"/>
                <a:ext cx="22281745" cy="2800767"/>
              </a:xfrm>
              <a:prstGeom prst="rect">
                <a:avLst/>
              </a:prstGeom>
              <a:blipFill>
                <a:blip r:embed="rId4"/>
                <a:stretch>
                  <a:fillRect l="-1122" t="-4348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0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xmlns="" id="{83BF8FC6-5C39-4B0C-AE69-F5418A520EB5}"/>
              </a:ext>
            </a:extLst>
          </p:cNvPr>
          <p:cNvSpPr/>
          <p:nvPr/>
        </p:nvSpPr>
        <p:spPr>
          <a:xfrm>
            <a:off x="547016" y="7208371"/>
            <a:ext cx="23220055" cy="6675377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1205338" y="6909078"/>
            <a:ext cx="3470421" cy="830997"/>
            <a:chOff x="1205494" y="6909086"/>
            <a:chExt cx="3470873" cy="831105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xmlns="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:r>
                    <a:rPr lang="en-US" sz="4400" b="0" dirty="0">
                      <a:solidFill>
                        <a:schemeClr val="tx1"/>
                      </a:solidFill>
                    </a:rPr>
                    <a:t>Trong </a:t>
                  </a:r>
                  <a:r>
                    <a:rPr lang="en-US" sz="4400" b="0" dirty="0" err="1">
                      <a:solidFill>
                        <a:schemeClr val="tx1"/>
                      </a:solidFill>
                    </a:rPr>
                    <a:t>mặt</a:t>
                  </a:r>
                  <a:r>
                    <a:rPr lang="en-US" sz="4400" b="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b="0" dirty="0" err="1">
                      <a:solidFill>
                        <a:schemeClr val="tx1"/>
                      </a:solidFill>
                    </a:rPr>
                    <a:t>phẳng</a:t>
                  </a:r>
                  <a:r>
                    <a:rPr lang="en-US" sz="4400" b="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điểm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−1;1</m:t>
                          </m:r>
                        </m:e>
                      </m: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ảnh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điểm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𝐴(3;5)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theo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phép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tịnh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tiến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theo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véc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tơ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nào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sau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đây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? </a:t>
                  </a:r>
                </a:p>
                <a:p>
                  <a:pPr algn="just" defTabSz="2177060"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400" i="1" spc="-15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2;6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400" i="1" spc="-150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𝑢</m:t>
                          </m:r>
                        </m:e>
                      </m:acc>
                      <m:r>
                        <a:rPr lang="en-US" sz="44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−4</m:t>
                          </m:r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−4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i="1" spc="-150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𝑤</m:t>
                          </m:r>
                        </m:e>
                      </m:acc>
                      <m:r>
                        <a:rPr lang="en-US" sz="44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</m:t>
                          </m:r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−6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i="1" spc="-150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acc>
                      <m:r>
                        <a:rPr lang="en-US" sz="44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endPara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109B7EC-E134-4C67-91FF-C5666F2FF494}"/>
                  </a:ext>
                </a:extLst>
              </p:cNvPr>
              <p:cNvSpPr/>
              <p:nvPr/>
            </p:nvSpPr>
            <p:spPr>
              <a:xfrm>
                <a:off x="8763000" y="1054606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1054606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xmlns="" id="{8A4206A9-4995-4E25-A651-BB59AA0A7BE0}"/>
              </a:ext>
            </a:extLst>
          </p:cNvPr>
          <p:cNvSpPr/>
          <p:nvPr/>
        </p:nvSpPr>
        <p:spPr>
          <a:xfrm>
            <a:off x="6781800" y="472934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1827944" y="8470386"/>
                <a:ext cx="21260656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Giả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sử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véc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tiến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tọa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 Khi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−1=3+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1=5+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  <m:groupChr>
                          <m:groupChrPr>
                            <m:chr m:val="⇔"/>
                            <m:pos m:val="top"/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  <m:d>
                          <m:dPr>
                            <m:begChr m:val="{"/>
                            <m:endChr m:val=""/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=−1−3=−4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=1−5=−4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470386"/>
                <a:ext cx="21260656" cy="1850956"/>
              </a:xfrm>
              <a:prstGeom prst="rect">
                <a:avLst/>
              </a:prstGeom>
              <a:blipFill>
                <a:blip r:embed="rId4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5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xmlns="" id="{83BF8FC6-5C39-4B0C-AE69-F5418A520EB5}"/>
              </a:ext>
            </a:extLst>
          </p:cNvPr>
          <p:cNvSpPr/>
          <p:nvPr/>
        </p:nvSpPr>
        <p:spPr>
          <a:xfrm>
            <a:off x="295275" y="8554431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703211" y="7986532"/>
            <a:ext cx="3470421" cy="830997"/>
            <a:chOff x="1205494" y="6909086"/>
            <a:chExt cx="3470873" cy="831105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81000" y="2362199"/>
            <a:ext cx="23490890" cy="5584229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xmlns="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109B7EC-E134-4C67-91FF-C5666F2FF494}"/>
                  </a:ext>
                </a:extLst>
              </p:cNvPr>
              <p:cNvSpPr/>
              <p:nvPr/>
            </p:nvSpPr>
            <p:spPr>
              <a:xfrm>
                <a:off x="18211800" y="1254442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1254442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xmlns="" id="{8A4206A9-4995-4E25-A651-BB59AA0A7BE0}"/>
              </a:ext>
            </a:extLst>
          </p:cNvPr>
          <p:cNvSpPr/>
          <p:nvPr/>
        </p:nvSpPr>
        <p:spPr>
          <a:xfrm>
            <a:off x="556443" y="576857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968761" y="9054556"/>
                <a:ext cx="20291039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𝑑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khi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61" y="9054556"/>
                <a:ext cx="20291039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382" r="-1322" b="-9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F66BA976-CFC4-4E28-9FFB-19AE55666A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145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5" imgW="114151" imgH="215619" progId="Equation.DSMT4">
                  <p:embed/>
                </p:oleObj>
              </mc:Choice>
              <mc:Fallback>
                <p:oleObj name="Equation" r:id="rId5" imgW="114151" imgH="215619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xmlns="" id="{F66BA976-CFC4-4E28-9FFB-19AE55666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145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D09B50E3-206C-4900-9EEA-635D5F61F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3365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7" imgW="139579" imgH="177646" progId="Equation.DSMT4">
                  <p:embed/>
                </p:oleObj>
              </mc:Choice>
              <mc:Fallback>
                <p:oleObj name="Equation" r:id="rId7" imgW="139579" imgH="177646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xmlns="" id="{D09B50E3-206C-4900-9EEA-635D5F61F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3365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1FF517CC-690C-41A6-9D83-3A9B8A45F8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70510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9" imgW="139579" imgH="177646" progId="Equation.DSMT4">
                  <p:embed/>
                </p:oleObj>
              </mc:Choice>
              <mc:Fallback>
                <p:oleObj name="Equation" r:id="rId9" imgW="139579" imgH="177646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xmlns="" id="{1FF517CC-690C-41A6-9D83-3A9B8A45F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510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8">
            <a:extLst>
              <a:ext uri="{FF2B5EF4-FFF2-40B4-BE49-F238E27FC236}">
                <a16:creationId xmlns:a16="http://schemas.microsoft.com/office/drawing/2014/main" xmlns="" id="{200F5628-78A2-4F88-867A-85C6914A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019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xmlns="" id="{F4AAF65C-B7B7-4C8C-8DF0-4CFD57C1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1906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xmlns="" id="{9A84E228-854F-4DF7-A456-70F3D2F4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705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xmlns="" id="{08D03CB8-B565-4307-95CB-E104892278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4669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1" imgW="114151" imgH="215619" progId="Equation.DSMT4">
                  <p:embed/>
                </p:oleObj>
              </mc:Choice>
              <mc:Fallback>
                <p:oleObj name="Equation" r:id="rId11" imgW="114151" imgH="215619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xmlns="" id="{08D03CB8-B565-4307-95CB-E10489227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669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47">
            <a:extLst>
              <a:ext uri="{FF2B5EF4-FFF2-40B4-BE49-F238E27FC236}">
                <a16:creationId xmlns:a16="http://schemas.microsoft.com/office/drawing/2014/main" xmlns="" id="{CA3B8A0F-A8B4-498C-9A7E-D77815A8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56">
            <a:extLst>
              <a:ext uri="{FF2B5EF4-FFF2-40B4-BE49-F238E27FC236}">
                <a16:creationId xmlns:a16="http://schemas.microsoft.com/office/drawing/2014/main" xmlns="" id="{37438AD1-2479-4125-ABF9-1361DB06D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2626668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7DDEE512-07CD-43B7-B9D8-9B05019F8DC0}"/>
                  </a:ext>
                </a:extLst>
              </p:cNvPr>
              <p:cNvSpPr txBox="1"/>
              <p:nvPr/>
            </p:nvSpPr>
            <p:spPr>
              <a:xfrm>
                <a:off x="697402" y="3596830"/>
                <a:ext cx="23069731" cy="4204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sử qua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4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đường thẳng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biến thành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Mệnh đề nào sau đây </a:t>
                </a:r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𝑑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phải là vectơ chỉ phương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𝑑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không bao giờ cắt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DEE512-07CD-43B7-B9D8-9B05019F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" y="3596830"/>
                <a:ext cx="23069731" cy="4204421"/>
              </a:xfrm>
              <a:prstGeom prst="rect">
                <a:avLst/>
              </a:prstGeom>
              <a:blipFill rotWithShape="0">
                <a:blip r:embed="rId12"/>
                <a:stretch>
                  <a:fillRect l="-1057" t="-725" b="-69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4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xmlns="" id="{83BF8FC6-5C39-4B0C-AE69-F5418A520EB5}"/>
              </a:ext>
            </a:extLst>
          </p:cNvPr>
          <p:cNvSpPr/>
          <p:nvPr/>
        </p:nvSpPr>
        <p:spPr>
          <a:xfrm>
            <a:off x="295275" y="8554431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703211" y="7986532"/>
            <a:ext cx="3470421" cy="830997"/>
            <a:chOff x="1205494" y="6909086"/>
            <a:chExt cx="3470873" cy="831105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81000" y="2362199"/>
            <a:ext cx="23490890" cy="5584229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xmlns="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595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109B7EC-E134-4C67-91FF-C5666F2FF494}"/>
                  </a:ext>
                </a:extLst>
              </p:cNvPr>
              <p:cNvSpPr/>
              <p:nvPr/>
            </p:nvSpPr>
            <p:spPr>
              <a:xfrm>
                <a:off x="18211800" y="1254442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1254442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xmlns="" id="{8A4206A9-4995-4E25-A651-BB59AA0A7BE0}"/>
              </a:ext>
            </a:extLst>
          </p:cNvPr>
          <p:cNvSpPr/>
          <p:nvPr/>
        </p:nvSpPr>
        <p:spPr>
          <a:xfrm>
            <a:off x="556443" y="576857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943848" y="8549575"/>
                <a:ext cx="22196039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 i="1">
                        <a:latin typeface="Cambria Math"/>
                      </a:rPr>
                      <m:t>′(3;4)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48" y="8549575"/>
                <a:ext cx="22196039" cy="3970318"/>
              </a:xfrm>
              <a:prstGeom prst="rect">
                <a:avLst/>
              </a:prstGeom>
              <a:blipFill rotWithShape="0">
                <a:blip r:embed="rId4"/>
                <a:stretch>
                  <a:fillRect l="-1263" b="-8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F66BA976-CFC4-4E28-9FFB-19AE55666A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145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5" imgW="114151" imgH="215619" progId="Equation.DSMT4">
                  <p:embed/>
                </p:oleObj>
              </mc:Choice>
              <mc:Fallback>
                <p:oleObj name="Equation" r:id="rId5" imgW="114151" imgH="215619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xmlns="" id="{F66BA976-CFC4-4E28-9FFB-19AE55666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145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D09B50E3-206C-4900-9EEA-635D5F61F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3365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7" imgW="139579" imgH="177646" progId="Equation.DSMT4">
                  <p:embed/>
                </p:oleObj>
              </mc:Choice>
              <mc:Fallback>
                <p:oleObj name="Equation" r:id="rId7" imgW="139579" imgH="177646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xmlns="" id="{D09B50E3-206C-4900-9EEA-635D5F61F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3365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1FF517CC-690C-41A6-9D83-3A9B8A45F8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70510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9" imgW="139579" imgH="177646" progId="Equation.DSMT4">
                  <p:embed/>
                </p:oleObj>
              </mc:Choice>
              <mc:Fallback>
                <p:oleObj name="Equation" r:id="rId9" imgW="139579" imgH="177646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xmlns="" id="{1FF517CC-690C-41A6-9D83-3A9B8A45F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510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8">
            <a:extLst>
              <a:ext uri="{FF2B5EF4-FFF2-40B4-BE49-F238E27FC236}">
                <a16:creationId xmlns:a16="http://schemas.microsoft.com/office/drawing/2014/main" xmlns="" id="{200F5628-78A2-4F88-867A-85C6914A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019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xmlns="" id="{F4AAF65C-B7B7-4C8C-8DF0-4CFD57C1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1906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xmlns="" id="{9A84E228-854F-4DF7-A456-70F3D2F4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705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xmlns="" id="{08D03CB8-B565-4307-95CB-E104892278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4669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1" imgW="114151" imgH="215619" progId="Equation.DSMT4">
                  <p:embed/>
                </p:oleObj>
              </mc:Choice>
              <mc:Fallback>
                <p:oleObj name="Equation" r:id="rId11" imgW="114151" imgH="215619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xmlns="" id="{08D03CB8-B565-4307-95CB-E10489227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669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47">
            <a:extLst>
              <a:ext uri="{FF2B5EF4-FFF2-40B4-BE49-F238E27FC236}">
                <a16:creationId xmlns:a16="http://schemas.microsoft.com/office/drawing/2014/main" xmlns="" id="{CA3B8A0F-A8B4-498C-9A7E-D77815A8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56">
            <a:extLst>
              <a:ext uri="{FF2B5EF4-FFF2-40B4-BE49-F238E27FC236}">
                <a16:creationId xmlns:a16="http://schemas.microsoft.com/office/drawing/2014/main" xmlns="" id="{37438AD1-2479-4125-ABF9-1361DB06D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2626668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7DDEE512-07CD-43B7-B9D8-9B05019F8DC0}"/>
                  </a:ext>
                </a:extLst>
              </p:cNvPr>
              <p:cNvSpPr txBox="1"/>
              <p:nvPr/>
            </p:nvSpPr>
            <p:spPr>
              <a:xfrm>
                <a:off x="703211" y="3766049"/>
                <a:ext cx="23069731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tịnh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(1;3)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DEE512-07CD-43B7-B9D8-9B05019F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1" y="3766049"/>
                <a:ext cx="23069731" cy="4154984"/>
              </a:xfrm>
              <a:prstGeom prst="rect">
                <a:avLst/>
              </a:prstGeom>
              <a:blipFill rotWithShape="0">
                <a:blip r:embed="rId12"/>
                <a:stretch>
                  <a:fillRect l="-1057" t="-2937" b="-63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8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TM04033925[[fn=Giọt nhỏ]]</Template>
  <TotalTime>6506</TotalTime>
  <Words>1554</Words>
  <Application>Microsoft Office PowerPoint</Application>
  <PresentationFormat>Custom</PresentationFormat>
  <Paragraphs>118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Droplet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Nhat Quan</cp:lastModifiedBy>
  <cp:revision>526</cp:revision>
  <dcterms:created xsi:type="dcterms:W3CDTF">2013-08-31T11:42:51Z</dcterms:created>
  <dcterms:modified xsi:type="dcterms:W3CDTF">2021-09-03T07:07:43Z</dcterms:modified>
</cp:coreProperties>
</file>