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9" r:id="rId23"/>
    <p:sldId id="293" r:id="rId24"/>
    <p:sldId id="291" r:id="rId25"/>
    <p:sldId id="288" r:id="rId26"/>
    <p:sldId id="294" r:id="rId27"/>
    <p:sldId id="295" r:id="rId28"/>
    <p:sldId id="262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258" r:id="rId44"/>
    <p:sldId id="310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664" autoAdjust="0"/>
  </p:normalViewPr>
  <p:slideViewPr>
    <p:cSldViewPr>
      <p:cViewPr varScale="1">
        <p:scale>
          <a:sx n="45" d="100"/>
          <a:sy n="45" d="100"/>
        </p:scale>
        <p:origin x="3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89.sv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5.svg"/><Relationship Id="rId3" Type="http://schemas.openxmlformats.org/officeDocument/2006/relationships/image" Target="../media/image145.svg"/><Relationship Id="rId7" Type="http://schemas.openxmlformats.org/officeDocument/2006/relationships/image" Target="../media/image149.sv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53.svg"/><Relationship Id="rId5" Type="http://schemas.openxmlformats.org/officeDocument/2006/relationships/image" Target="../media/image147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151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6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0.xml"/><Relationship Id="rId12" Type="http://schemas.openxmlformats.org/officeDocument/2006/relationships/image" Target="../media/image55.gif"/><Relationship Id="rId17" Type="http://schemas.openxmlformats.org/officeDocument/2006/relationships/image" Target="../media/image59.png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4.xml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slide" Target="slide23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.xml"/><Relationship Id="rId9" Type="http://schemas.openxmlformats.org/officeDocument/2006/relationships/slide" Target="slide22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9.svg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72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75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8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21" Type="http://schemas.openxmlformats.org/officeDocument/2006/relationships/image" Target="../media/image72.jpeg"/><Relationship Id="rId7" Type="http://schemas.microsoft.com/office/2007/relationships/hdphoto" Target="../media/hdphoto2.wdp"/><Relationship Id="rId12" Type="http://schemas.openxmlformats.org/officeDocument/2006/relationships/image" Target="../media/image7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82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5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8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8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89.svg"/><Relationship Id="rId10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89.svg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9: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 của phương trình cot x = -1 là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0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10: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đoạn [0;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684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7" y="738228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561111" y="2298994"/>
            <a:ext cx="13639800" cy="50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b="1" smtClean="0"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endParaRPr lang="en-US" sz="1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HS thành 4 nhóm và t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hực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hiện hệ thống hóa kiến thức trong chương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Bài 1. Góc lượng giác. Giá trị lượng giác của góc lượng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211465" y="4720085"/>
              <a:ext cx="61252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Bài 2. Các phép biến đổi lượng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HS thành 4 nhóm và t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hiện hệ thống hóa kiến thức trong chương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Bài 3. Hàm số lượng giác và đồ </a:t>
              </a: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758310" y="4720085"/>
              <a:ext cx="6853731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4: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</a:t>
              </a:r>
              <a:endParaRPr lang="vi-VN" sz="40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Bài 4. Phương trình lượng giác cơ bản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9000" y="2505710"/>
            <a:ext cx="4114800" cy="4419600"/>
          </a:xfrm>
          <a:prstGeom prst="roundRect">
            <a:avLst/>
          </a:prstGeom>
          <a:solidFill>
            <a:srgbClr val="FF743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lượng giác. Giá trị lượng giác của góc lượng giác</a:t>
            </a:r>
          </a:p>
        </p:txBody>
      </p:sp>
      <p:cxnSp>
        <p:nvCxnSpPr>
          <p:cNvPr id="13" name="Elbow Connector 12"/>
          <p:cNvCxnSpPr>
            <a:stCxn id="2" idx="3"/>
            <a:endCxn id="3" idx="1"/>
          </p:cNvCxnSpPr>
          <p:nvPr/>
        </p:nvCxnSpPr>
        <p:spPr>
          <a:xfrm flipV="1">
            <a:off x="5003800" y="2381250"/>
            <a:ext cx="858520" cy="233426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" idx="3"/>
            <a:endCxn id="4" idx="1"/>
          </p:cNvCxnSpPr>
          <p:nvPr/>
        </p:nvCxnSpPr>
        <p:spPr>
          <a:xfrm>
            <a:off x="5003800" y="4715510"/>
            <a:ext cx="858520" cy="25425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62320" y="571500"/>
            <a:ext cx="11358880" cy="3600450"/>
            <a:chOff x="5862320" y="571500"/>
            <a:chExt cx="11358880" cy="3600450"/>
          </a:xfrm>
        </p:grpSpPr>
        <p:sp>
          <p:nvSpPr>
            <p:cNvPr id="3" name="Rounded Rectangle 2"/>
            <p:cNvSpPr/>
            <p:nvPr/>
          </p:nvSpPr>
          <p:spPr>
            <a:xfrm>
              <a:off x="5862320" y="1581150"/>
              <a:ext cx="4724400" cy="16002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430000" y="57150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430000" y="185293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430000" y="318135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thức Chasles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lbow Connector 16"/>
            <p:cNvCxnSpPr>
              <a:stCxn id="3" idx="3"/>
              <a:endCxn id="6" idx="1"/>
            </p:cNvCxnSpPr>
            <p:nvPr/>
          </p:nvCxnSpPr>
          <p:spPr>
            <a:xfrm flipV="1">
              <a:off x="10586720" y="1066800"/>
              <a:ext cx="843280" cy="131445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3" idx="3"/>
              <a:endCxn id="7" idx="1"/>
            </p:cNvCxnSpPr>
            <p:nvPr/>
          </p:nvCxnSpPr>
          <p:spPr>
            <a:xfrm flipV="1">
              <a:off x="10586720" y="2348230"/>
              <a:ext cx="843280" cy="3302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3" idx="3"/>
              <a:endCxn id="8" idx="1"/>
            </p:cNvCxnSpPr>
            <p:nvPr/>
          </p:nvCxnSpPr>
          <p:spPr>
            <a:xfrm>
              <a:off x="10586720" y="2381250"/>
              <a:ext cx="843280" cy="129540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2320" y="5044440"/>
            <a:ext cx="11374120" cy="4695190"/>
            <a:chOff x="5862320" y="5044440"/>
            <a:chExt cx="11374120" cy="4695190"/>
          </a:xfrm>
        </p:grpSpPr>
        <p:sp>
          <p:nvSpPr>
            <p:cNvPr id="4" name="Rounded Rectangle 3"/>
            <p:cNvSpPr/>
            <p:nvPr/>
          </p:nvSpPr>
          <p:spPr>
            <a:xfrm>
              <a:off x="5862320" y="6229350"/>
              <a:ext cx="4724400" cy="20574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tx1"/>
                  </a:solidFill>
                  <a:cs typeface="Arial" panose="020B0604020202020204" pitchFamily="34" charset="0"/>
                </a:rPr>
                <a:t>Giá trị lượng giác của góc lượng giác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430000" y="504444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tròn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445240" y="628650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445240" y="814959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các góc có liên quan đặc biệt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Elbow Connector 34"/>
            <p:cNvCxnSpPr>
              <a:stCxn id="4" idx="3"/>
              <a:endCxn id="9" idx="1"/>
            </p:cNvCxnSpPr>
            <p:nvPr/>
          </p:nvCxnSpPr>
          <p:spPr>
            <a:xfrm flipV="1">
              <a:off x="10586720" y="5539740"/>
              <a:ext cx="843280" cy="171831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4" idx="3"/>
              <a:endCxn id="10" idx="1"/>
            </p:cNvCxnSpPr>
            <p:nvPr/>
          </p:nvCxnSpPr>
          <p:spPr>
            <a:xfrm flipV="1">
              <a:off x="10586720" y="7081520"/>
              <a:ext cx="858520" cy="17653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4" idx="3"/>
              <a:endCxn id="11" idx="1"/>
            </p:cNvCxnSpPr>
            <p:nvPr/>
          </p:nvCxnSpPr>
          <p:spPr>
            <a:xfrm>
              <a:off x="10586720" y="7258050"/>
              <a:ext cx="858520" cy="168656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98383"/>
            <a:ext cx="2825655" cy="21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781800" y="2857500"/>
            <a:ext cx="4419600" cy="4419600"/>
          </a:xfrm>
          <a:prstGeom prst="ellipse">
            <a:avLst/>
          </a:prstGeom>
          <a:solidFill>
            <a:srgbClr val="1CA37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phép biến đổi lượng giác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371600" y="952500"/>
            <a:ext cx="5181600" cy="2743200"/>
          </a:xfrm>
          <a:prstGeom prst="plaque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cộng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laque 21"/>
          <p:cNvSpPr/>
          <p:nvPr/>
        </p:nvSpPr>
        <p:spPr>
          <a:xfrm>
            <a:off x="11582400" y="952500"/>
            <a:ext cx="5181600" cy="2743200"/>
          </a:xfrm>
          <a:prstGeom prst="plaque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đôi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laque 23"/>
          <p:cNvSpPr/>
          <p:nvPr/>
        </p:nvSpPr>
        <p:spPr>
          <a:xfrm>
            <a:off x="11582400" y="6438900"/>
            <a:ext cx="5181600" cy="2743200"/>
          </a:xfrm>
          <a:prstGeom prst="plaque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tích thành tổng</a:t>
            </a:r>
          </a:p>
        </p:txBody>
      </p:sp>
      <p:sp>
        <p:nvSpPr>
          <p:cNvPr id="25" name="Plaque 24"/>
          <p:cNvSpPr/>
          <p:nvPr/>
        </p:nvSpPr>
        <p:spPr>
          <a:xfrm>
            <a:off x="1371600" y="6438900"/>
            <a:ext cx="5181600" cy="2743200"/>
          </a:xfrm>
          <a:prstGeom prst="plaque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tổng thành tích</a:t>
            </a:r>
          </a:p>
        </p:txBody>
      </p:sp>
      <p:sp>
        <p:nvSpPr>
          <p:cNvPr id="14" name="Right Arrow 13"/>
          <p:cNvSpPr/>
          <p:nvPr/>
        </p:nvSpPr>
        <p:spPr>
          <a:xfrm rot="12504993">
            <a:off x="6309360" y="339089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665381">
            <a:off x="11010384" y="3479124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9095007" flipV="1">
            <a:off x="6309359" y="613663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34619" flipV="1">
            <a:off x="11044325" y="6169788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2" grpId="0" animBg="1"/>
      <p:bldP spid="24" grpId="0" animBg="1"/>
      <p:bldP spid="25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762000" y="3314356"/>
            <a:ext cx="5181600" cy="4114800"/>
          </a:xfrm>
          <a:prstGeom prst="verticalScroll">
            <a:avLst/>
          </a:prstGeom>
          <a:solidFill>
            <a:srgbClr val="FCC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lượng giác và đồ thị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0696" y="1028700"/>
            <a:ext cx="9769904" cy="8480662"/>
            <a:chOff x="6460696" y="1028700"/>
            <a:chExt cx="9769904" cy="8480662"/>
          </a:xfrm>
        </p:grpSpPr>
        <p:sp>
          <p:nvSpPr>
            <p:cNvPr id="3" name="Folded Corner 2"/>
            <p:cNvSpPr/>
            <p:nvPr/>
          </p:nvSpPr>
          <p:spPr>
            <a:xfrm>
              <a:off x="7924800" y="1028700"/>
              <a:ext cx="8305800" cy="1936585"/>
            </a:xfrm>
            <a:prstGeom prst="foldedCorner">
              <a:avLst/>
            </a:prstGeom>
            <a:solidFill>
              <a:srgbClr val="FFCC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chẵn, hàm số lẻ, hàm số tuần hoàn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olded Corner 3"/>
            <p:cNvSpPr/>
            <p:nvPr/>
          </p:nvSpPr>
          <p:spPr>
            <a:xfrm>
              <a:off x="7924800" y="3365500"/>
              <a:ext cx="8305800" cy="1193800"/>
            </a:xfrm>
            <a:prstGeom prst="foldedCorner">
              <a:avLst/>
            </a:prstGeom>
            <a:solidFill>
              <a:srgbClr val="CBE9A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sinx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olded Corner 4"/>
            <p:cNvSpPr/>
            <p:nvPr/>
          </p:nvSpPr>
          <p:spPr>
            <a:xfrm>
              <a:off x="7924800" y="5010315"/>
              <a:ext cx="8305800" cy="1193800"/>
            </a:xfrm>
            <a:prstGeom prst="folded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cosx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lded Corner 6"/>
            <p:cNvSpPr/>
            <p:nvPr/>
          </p:nvSpPr>
          <p:spPr>
            <a:xfrm>
              <a:off x="7924800" y="6680577"/>
              <a:ext cx="8305800" cy="1193800"/>
            </a:xfrm>
            <a:prstGeom prst="foldedCorner">
              <a:avLst/>
            </a:prstGeom>
            <a:solidFill>
              <a:srgbClr val="A6DAF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tanx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olded Corner 7"/>
            <p:cNvSpPr/>
            <p:nvPr/>
          </p:nvSpPr>
          <p:spPr>
            <a:xfrm>
              <a:off x="7924800" y="8315562"/>
              <a:ext cx="8305800" cy="1193800"/>
            </a:xfrm>
            <a:prstGeom prst="foldedCorner">
              <a:avLst/>
            </a:prstGeom>
            <a:solidFill>
              <a:srgbClr val="FDEF9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cotx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rot="19163613">
              <a:off x="6460698" y="2347957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503317" y="3962400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503317" y="5499093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503317" y="7118178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436387" flipV="1">
              <a:off x="6460696" y="8577965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4975860" y="1181100"/>
            <a:ext cx="8610600" cy="1752600"/>
          </a:xfrm>
          <a:prstGeom prst="foldedCorner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lượng giác cơ bản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1" y="5156200"/>
            <a:ext cx="3657600" cy="3505200"/>
          </a:xfrm>
          <a:prstGeom prst="roundRect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tương đương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1101" y="5156200"/>
            <a:ext cx="2819400" cy="3505200"/>
          </a:xfrm>
          <a:prstGeom prst="roundRect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42668" y="5156200"/>
            <a:ext cx="2821940" cy="350520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49704" y="5156200"/>
            <a:ext cx="2819400" cy="3505200"/>
          </a:xfrm>
          <a:prstGeom prst="roundRect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554200" y="5143500"/>
            <a:ext cx="2819400" cy="3505200"/>
          </a:xfrm>
          <a:prstGeom prst="roundRect">
            <a:avLst/>
          </a:prstGeom>
          <a:solidFill>
            <a:srgbClr val="FDAD7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3" idx="2"/>
            <a:endCxn id="5" idx="0"/>
          </p:cNvCxnSpPr>
          <p:nvPr/>
        </p:nvCxnSpPr>
        <p:spPr>
          <a:xfrm rot="5400000">
            <a:off x="4900931" y="775971"/>
            <a:ext cx="2222500" cy="65379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" idx="2"/>
            <a:endCxn id="6" idx="0"/>
          </p:cNvCxnSpPr>
          <p:nvPr/>
        </p:nvCxnSpPr>
        <p:spPr>
          <a:xfrm rot="5400000">
            <a:off x="6729731" y="2604771"/>
            <a:ext cx="2222500" cy="28803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" idx="2"/>
            <a:endCxn id="7" idx="0"/>
          </p:cNvCxnSpPr>
          <p:nvPr/>
        </p:nvCxnSpPr>
        <p:spPr>
          <a:xfrm rot="16200000" flipH="1">
            <a:off x="8306149" y="3908711"/>
            <a:ext cx="2222500" cy="27247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3" idx="2"/>
            <a:endCxn id="9" idx="0"/>
          </p:cNvCxnSpPr>
          <p:nvPr/>
        </p:nvCxnSpPr>
        <p:spPr>
          <a:xfrm rot="16200000" flipH="1">
            <a:off x="9909032" y="2305828"/>
            <a:ext cx="2222500" cy="347824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3" idx="2"/>
            <a:endCxn id="10" idx="0"/>
          </p:cNvCxnSpPr>
          <p:nvPr/>
        </p:nvCxnSpPr>
        <p:spPr>
          <a:xfrm rot="16200000" flipH="1">
            <a:off x="11517630" y="697230"/>
            <a:ext cx="2209800" cy="66827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0" y="511244"/>
            <a:ext cx="3585747" cy="1558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47039"/>
            <a:ext cx="3420517" cy="29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y = sinx đồng biến trên khoảng: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(0;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(-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0)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 ABC có đường cao AH. Khẳng định nào sau đây là đúng?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121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prstClr val="black"/>
                    </a:solidFill>
                  </a:rPr>
                  <a:t>B</a:t>
                </a:r>
                <a:r>
                  <a:rPr lang="vi-VN" sz="4400">
                    <a:solidFill>
                      <a:prstClr val="black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740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578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 smtClean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450214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89308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86513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457965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8954" y="299803"/>
            <a:ext cx="15790092" cy="4013213"/>
            <a:chOff x="1248954" y="299803"/>
            <a:chExt cx="15790092" cy="4013213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48954" y="299803"/>
              <a:ext cx="15790092" cy="4012351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vi-VN" sz="4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hình vẽ sau các điểm M , N </a:t>
              </a:r>
              <a:endPara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những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 biểu diễn của các cung </a:t>
              </a: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endPara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 là:</a:t>
              </a:r>
              <a:endPara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endPara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8" b="4772"/>
            <a:stretch/>
          </p:blipFill>
          <p:spPr>
            <a:xfrm>
              <a:off x="12268201" y="332667"/>
              <a:ext cx="4287920" cy="398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số nghiệm thuộc đoạn [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0;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A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B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C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D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4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nghiệm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11 (SGK - tr.42) </a:t>
                </a:r>
                <a:r>
                  <a:rPr lang="vi-VN" sz="4000" smtClean="0">
                    <a:cs typeface="Arial" panose="020B0604020202020204" pitchFamily="34" charset="0"/>
                  </a:rPr>
                  <a:t>Vẽ </a:t>
                </a:r>
                <a:r>
                  <a:rPr lang="vi-VN" sz="4000">
                    <a:cs typeface="Arial" panose="020B0604020202020204" pitchFamily="34" charset="0"/>
                  </a:rPr>
                  <a:t>đồ thị hàm số </a:t>
                </a:r>
                <a:r>
                  <a:rPr lang="vi-VN" sz="4000" smtClean="0">
                    <a:cs typeface="Arial" panose="020B0604020202020204" pitchFamily="34" charset="0"/>
                  </a:rPr>
                  <a:t>y = cosx </a:t>
                </a:r>
                <a:r>
                  <a:rPr lang="vi-VN" sz="4000">
                    <a:cs typeface="Arial" panose="020B0604020202020204" pitchFamily="34" charset="0"/>
                  </a:rPr>
                  <a:t>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vi-VN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 smtClean="0">
                    <a:cs typeface="Arial" panose="020B0604020202020204" pitchFamily="34" charset="0"/>
                  </a:rPr>
                  <a:t> rồi </a:t>
                </a:r>
                <a:r>
                  <a:rPr lang="vi-VN" sz="4000">
                    <a:cs typeface="Arial" panose="020B0604020202020204" pitchFamily="34" charset="0"/>
                  </a:rPr>
                  <a:t>xác định số nghiệm của phương trình </a:t>
                </a:r>
                <a:r>
                  <a:rPr lang="vi-VN" sz="4000" smtClean="0">
                    <a:cs typeface="Arial" panose="020B0604020202020204" pitchFamily="34" charset="0"/>
                  </a:rPr>
                  <a:t>3cosx + 2 = 0 </a:t>
                </a:r>
                <a:r>
                  <a:rPr lang="vi-VN" sz="4000">
                    <a:cs typeface="Arial" panose="020B0604020202020204" pitchFamily="34" charset="0"/>
                  </a:rPr>
                  <a:t>trên đoạn đó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blipFill rotWithShape="0">
                <a:blip r:embed="rId2"/>
                <a:stretch>
                  <a:fillRect l="-1392" r="-1353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5" y="4959371"/>
            <a:ext cx="17120961" cy="28096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073675" y="7025741"/>
            <a:ext cx="14954904" cy="892552"/>
            <a:chOff x="2068595" y="6569167"/>
            <a:chExt cx="14954904" cy="8925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078755" y="6591300"/>
              <a:ext cx="149447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360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0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/>
          <p:cNvSpPr txBox="1"/>
          <p:nvPr/>
        </p:nvSpPr>
        <p:spPr>
          <a:xfrm>
            <a:off x="1295400" y="449003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4 nghiệm.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  <a:blipFill rotWithShape="0">
                <a:blip r:embed="rId5"/>
                <a:stretch>
                  <a:fillRect r="-1042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648396" y="8926188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1295400" y="800100"/>
            <a:ext cx="14020800" cy="4291902"/>
            <a:chOff x="1295400" y="800100"/>
            <a:chExt cx="14020800" cy="4291902"/>
          </a:xfrm>
        </p:grpSpPr>
        <p:sp>
          <p:nvSpPr>
            <p:cNvPr id="27" name="TextBox 26"/>
            <p:cNvSpPr txBox="1"/>
            <p:nvPr/>
          </p:nvSpPr>
          <p:spPr>
            <a:xfrm>
              <a:off x="1295400" y="800100"/>
              <a:ext cx="11468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smtClean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Bài 12 (SGK - tr.42) </a:t>
              </a:r>
              <a:r>
                <a:rPr lang="vi-VN" sz="4000" smtClean="0">
                  <a:cs typeface="Arial" panose="020B0604020202020204" pitchFamily="34" charset="0"/>
                </a:rPr>
                <a:t>Giải các phương trình sau: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endParaRPr lang="el-GR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𝑐𝑜𝑠</m:t>
                          </m:r>
                        </m:e>
                        <m:sup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=14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ad>
                        <m:radPr>
                          <m:degHide m:val="on"/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65" b="-2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1295400" y="56071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20000"/>
                  </a:lnSpc>
                  <a:spcAft>
                    <a:spcPts val="0"/>
                  </a:spcAft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vi-VN" sz="40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</m:eqAr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ℤ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434" y="680449"/>
            <a:ext cx="14351228" cy="4328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3434" y="5082341"/>
            <a:ext cx="14351228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624921"/>
            <a:ext cx="13162405" cy="2420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3192025"/>
            <a:ext cx="15107197" cy="3633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6898913"/>
            <a:ext cx="145828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13 (SGK - tr.42)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Hằng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ngày, mực nước của một con kênh lên xuống theo thủy triều. Độ sâu h (m) của mực nước trong kênh tính theo thời gian t (giờ) trong một ngày (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0 ≤ t &lt; 24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) cho bởi công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Tìm t để độ sâu của mực nước là: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a) 15 m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b) 9 m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c) 10,5 m.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  <a:blipFill rotWithShape="0">
                <a:blip r:embed="rId2"/>
                <a:stretch>
                  <a:fillRect l="-1379" r="-1379" b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6488603"/>
            <a:ext cx="4060470" cy="33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2: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nghịch biến trên khoảng (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2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y = sinx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y = cosx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 = tanx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2000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Độ sâu của mực nước là 15m thì h = 15.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15=3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10,09 giờ và 22,09 giờ thì mực nước có độ sâu là 15 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  <a:blipFill rotWithShape="0">
                <a:blip r:embed="rId2"/>
                <a:stretch>
                  <a:fillRect l="-1321" r="-110" b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83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Độ sâu của mực nước là 9m thì h = 9. </a:t>
                </a:r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9=3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≈4,09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≈16,09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4,09 giờ và 16,09 giờ thì mực nước có độ sâu là 9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  <a:blipFill rotWithShape="0">
                <a:blip r:embed="rId2"/>
                <a:stretch>
                  <a:fillRect l="-1119" t="-80" b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0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) Độ sâu của mực nước là 10,5m thì h = 10,5. </a:t>
                </a:r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Khi đó: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10,5=3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=−4+12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eqArr>
                          </m:e>
                        </m:d>
                      </m:e>
                    </m:d>
                    <m:r>
                      <a:rPr lang="fr-FR" sz="3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  <a:blipFill rotWithShape="0">
                <a:blip r:embed="rId2"/>
                <a:stretch>
                  <a:fillRect l="-1244" t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3" y="6778667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;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−0,17≤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≤1,83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≈2,09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≈14,09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0,49≤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&lt;2,49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≈6,09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≈18,09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Vậy lúc 2,09 giờ, 6,09 giờ, 14,09 giờ và 18,09 giờ thì mực nước có độ sâu là 10,5 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  <a:blipFill rotWithShape="0">
                <a:blip r:embed="rId2"/>
                <a:stretch>
                  <a:fillRect l="-1032" r="-369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2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14 (SGK-tr42)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cây cầu có dạng cung OA của đồ thị hàm số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=4,8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được mô tả trong hệ trục tọa độ với đơn vị trục là mét như ở Hình 39.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  <a:blipFill rotWithShape="0">
                <a:blip r:embed="rId2"/>
                <a:stretch>
                  <a:fillRect l="-1358" r="-1321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67300"/>
            <a:ext cx="8305800" cy="3155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29800" y="4331314"/>
            <a:ext cx="7417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a) Giả sử chiều rộng của con sông là độ dài đoạn thẳng OA. Tìm chiều rộng đó (làm tròn kết quả đến hàng phần mười).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81999" y="76454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36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 trí O và A là hai vị trí chân cầu, tại hai vị trí này ta có: y = 0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 sát đồ thị ta thấy, đồ thị hàm số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cắt trục hoành tại điểm O và A liên tiếp nhau với x ≥ 0.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đây là hoành độ của O, do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hoành độ của điểm A.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≈28,3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chiều rộng của con sông xấp xỉ 28,3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  <a:blipFill rotWithShape="0">
                <a:blip r:embed="rId2"/>
                <a:stretch>
                  <a:fillRect l="-1132" r="-1132" b="-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143000" y="800100"/>
            <a:ext cx="160020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b) Một sà lan chở khối hàng hóa được xếp thành hình hộp chữ nhật với độ cao 3,6 m so với mực nước sông sao cho sà lan có thể đi qua được gầm cầu. Chứng minh rằng chiều rộng của khối hàng hóa đó phải nhỏ hơn 13,1 m.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Do sà lan có độ cao 3,6 m so với mực nước sông nên khi sà lan đi qua gầm cầu thì ứng với y = 3,6.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=3,6⟺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≈7,632+18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≈9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≈7,632;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≈20,642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  <a:blipFill rotWithShape="0">
                <a:blip r:embed="rId2"/>
                <a:stretch>
                  <a:fillRect l="-1352" r="-1315" b="-4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346439" y="87209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biểu diễn các giá trị x vừa tìm được trên hệ trục tọa độ vẽ đồ thị hàm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như sau: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315" b="-4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0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19" y="894643"/>
            <a:ext cx="13276562" cy="3875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4927891"/>
            <a:ext cx="1539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đó để sà lan có thể đi qua được gầm cầu thì khối hàng hóa có độ cao 3,6 m phải có chiều rộng nhỏ hơn độ dài đoạn thẳng BC trên hình vẽ.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BC ≈ 20,642 – 7,632 = 13,01 (m) &lt; 13,1 (m).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 chiều rộng của khối hàng hoá đó phải nhỏ hơn 13,1 m.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58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66800" y="647700"/>
            <a:ext cx="161544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Một sà lan khác cũng chở khối hàng hóa được xếp thành hình hộp chữ nhật với chiều rộng của khối hàng hóa đó là 9 m sao cho sà lan có thể đi qua được gầm cầu. Chứng minh rằng chiều cao của khối hàng hóa đó phải nhỏ hơn 4,3 m. 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94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tan(a + b) = 3 và tan(a - b) = -3 thì tan2a bằng 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82000" y="63894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60071" y="1456867"/>
            <a:ext cx="15967857" cy="8362781"/>
            <a:chOff x="1160071" y="1456867"/>
            <a:chExt cx="15967857" cy="8362781"/>
          </a:xfrm>
        </p:grpSpPr>
        <p:sp>
          <p:nvSpPr>
            <p:cNvPr id="5" name="Rectangle 4"/>
            <p:cNvSpPr/>
            <p:nvPr/>
          </p:nvSpPr>
          <p:spPr>
            <a:xfrm>
              <a:off x="1177143" y="1456867"/>
              <a:ext cx="14409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c) Giả sử sà lan chở khối hàng được mô tả bởi hình chữ nhật MNPQ: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514" y="2295270"/>
              <a:ext cx="10460970" cy="3100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đó QP = 9; OA = 28,3 và OQ = PA.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Mà OQ + QP + PA = OA ⇒ OQ + 9 + OQ ≈ 28,3 ⇒ OQ ≈ 9,65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</a:t>
                  </a: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𝑂𝑄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9,65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≈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4,22</m:t>
                      </m:r>
                    </m:oMath>
                  </a14:m>
                  <a:r>
                    <a:rPr lang="vi-VN" sz="36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(m) &lt; 4,3 (m)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3600" ker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để sà lan có thể đi qua được gầm cầu thì chiều cao của khối hàng hoá đó phải nhỏ hơn 4,3 m</a:t>
                  </a:r>
                  <a:r>
                    <a:rPr lang="vi-VN" sz="3600" kern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45" r="-1145" b="-4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510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762000" y="932032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4940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400" b="1" smtClean="0">
                <a:latin typeface="Arial" panose="020B0604020202020204" pitchFamily="34" charset="0"/>
                <a:cs typeface="Arial" panose="020B0604020202020204" pitchFamily="34" charset="0"/>
              </a:rPr>
              <a:t>Chương II - Bài 1: Dãy số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2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5: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vi-VN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473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6: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4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7: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cosx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r="-41"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1681478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8: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sinx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1471</Words>
  <PresentationFormat>Custom</PresentationFormat>
  <Paragraphs>244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Calibri</vt:lpstr>
      <vt:lpstr>Times New Roman</vt:lpstr>
      <vt:lpstr>Wingdings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2023-08-20T14:06:39Z</dcterms:modified>
  <dc:identifier>DAFn2dd0_sY</dc:identifier>
</cp:coreProperties>
</file>