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9" r:id="rId3"/>
    <p:sldId id="265" r:id="rId4"/>
    <p:sldId id="268" r:id="rId5"/>
    <p:sldId id="270" r:id="rId6"/>
    <p:sldId id="272" r:id="rId7"/>
    <p:sldId id="273" r:id="rId8"/>
    <p:sldId id="275" r:id="rId9"/>
    <p:sldId id="276" r:id="rId10"/>
    <p:sldId id="277" r:id="rId11"/>
    <p:sldId id="278" r:id="rId12"/>
    <p:sldId id="279" r:id="rId13"/>
    <p:sldId id="281" r:id="rId14"/>
    <p:sldId id="283" r:id="rId15"/>
    <p:sldId id="284" r:id="rId16"/>
    <p:sldId id="285" r:id="rId17"/>
    <p:sldId id="286" r:id="rId18"/>
    <p:sldId id="287" r:id="rId19"/>
    <p:sldId id="288" r:id="rId20"/>
    <p:sldId id="289"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ED7E-0383-43F3-C3FB-43E4346B11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F06BD2-3E9A-1D3C-2F9A-27FB57D95B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AC9FB8-9CB9-0C61-6313-8F1AD4CA2E39}"/>
              </a:ext>
            </a:extLst>
          </p:cNvPr>
          <p:cNvSpPr>
            <a:spLocks noGrp="1"/>
          </p:cNvSpPr>
          <p:nvPr>
            <p:ph type="dt" sz="half" idx="10"/>
          </p:nvPr>
        </p:nvSpPr>
        <p:spPr/>
        <p:txBody>
          <a:bodyPr/>
          <a:lstStyle/>
          <a:p>
            <a:fld id="{F5DFB110-CEDB-4D47-B946-7637B653042A}" type="datetimeFigureOut">
              <a:rPr lang="en-US" smtClean="0"/>
              <a:t>1/19/2024</a:t>
            </a:fld>
            <a:endParaRPr lang="en-US"/>
          </a:p>
        </p:txBody>
      </p:sp>
      <p:sp>
        <p:nvSpPr>
          <p:cNvPr id="5" name="Footer Placeholder 4">
            <a:extLst>
              <a:ext uri="{FF2B5EF4-FFF2-40B4-BE49-F238E27FC236}">
                <a16:creationId xmlns:a16="http://schemas.microsoft.com/office/drawing/2014/main" id="{EAD6EC3F-8723-D31A-CCC9-B3BD9F673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664EB-8B1E-105D-FE7D-690FA0DC7CFC}"/>
              </a:ext>
            </a:extLst>
          </p:cNvPr>
          <p:cNvSpPr>
            <a:spLocks noGrp="1"/>
          </p:cNvSpPr>
          <p:nvPr>
            <p:ph type="sldNum" sz="quarter" idx="12"/>
          </p:nvPr>
        </p:nvSpPr>
        <p:spPr/>
        <p:txBody>
          <a:bodyPr/>
          <a:lstStyle/>
          <a:p>
            <a:fld id="{95FF1587-D4A3-4922-BD03-5794614ED062}" type="slidenum">
              <a:rPr lang="en-US" smtClean="0"/>
              <a:t>‹#›</a:t>
            </a:fld>
            <a:endParaRPr lang="en-US"/>
          </a:p>
        </p:txBody>
      </p:sp>
    </p:spTree>
    <p:extLst>
      <p:ext uri="{BB962C8B-B14F-4D97-AF65-F5344CB8AC3E}">
        <p14:creationId xmlns:p14="http://schemas.microsoft.com/office/powerpoint/2010/main" val="31747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DEB9-F4C1-BF9E-8DCA-C04BBA2BFF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AB86F-66F4-D264-11B0-F3F1C17DF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1F380-D373-D7F9-F054-012B6FF84F1C}"/>
              </a:ext>
            </a:extLst>
          </p:cNvPr>
          <p:cNvSpPr>
            <a:spLocks noGrp="1"/>
          </p:cNvSpPr>
          <p:nvPr>
            <p:ph type="dt" sz="half" idx="10"/>
          </p:nvPr>
        </p:nvSpPr>
        <p:spPr/>
        <p:txBody>
          <a:bodyPr/>
          <a:lstStyle/>
          <a:p>
            <a:fld id="{F5DFB110-CEDB-4D47-B946-7637B653042A}" type="datetimeFigureOut">
              <a:rPr lang="en-US" smtClean="0"/>
              <a:t>1/19/2024</a:t>
            </a:fld>
            <a:endParaRPr lang="en-US"/>
          </a:p>
        </p:txBody>
      </p:sp>
      <p:sp>
        <p:nvSpPr>
          <p:cNvPr id="5" name="Footer Placeholder 4">
            <a:extLst>
              <a:ext uri="{FF2B5EF4-FFF2-40B4-BE49-F238E27FC236}">
                <a16:creationId xmlns:a16="http://schemas.microsoft.com/office/drawing/2014/main" id="{5443996B-4BDE-D7F2-2A96-CEDD7B57C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DE168-4505-1879-F746-9B96E0E4A6D5}"/>
              </a:ext>
            </a:extLst>
          </p:cNvPr>
          <p:cNvSpPr>
            <a:spLocks noGrp="1"/>
          </p:cNvSpPr>
          <p:nvPr>
            <p:ph type="sldNum" sz="quarter" idx="12"/>
          </p:nvPr>
        </p:nvSpPr>
        <p:spPr/>
        <p:txBody>
          <a:bodyPr/>
          <a:lstStyle/>
          <a:p>
            <a:fld id="{95FF1587-D4A3-4922-BD03-5794614ED062}" type="slidenum">
              <a:rPr lang="en-US" smtClean="0"/>
              <a:t>‹#›</a:t>
            </a:fld>
            <a:endParaRPr lang="en-US"/>
          </a:p>
        </p:txBody>
      </p:sp>
    </p:spTree>
    <p:extLst>
      <p:ext uri="{BB962C8B-B14F-4D97-AF65-F5344CB8AC3E}">
        <p14:creationId xmlns:p14="http://schemas.microsoft.com/office/powerpoint/2010/main" val="55299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8C30BB-71C0-5305-2A98-3BBAE111F6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45D1E3-B298-6CA3-B13E-A93503C9F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7EB7F9-6206-7B1B-BAC9-F1C15B873185}"/>
              </a:ext>
            </a:extLst>
          </p:cNvPr>
          <p:cNvSpPr>
            <a:spLocks noGrp="1"/>
          </p:cNvSpPr>
          <p:nvPr>
            <p:ph type="dt" sz="half" idx="10"/>
          </p:nvPr>
        </p:nvSpPr>
        <p:spPr/>
        <p:txBody>
          <a:bodyPr/>
          <a:lstStyle/>
          <a:p>
            <a:fld id="{F5DFB110-CEDB-4D47-B946-7637B653042A}" type="datetimeFigureOut">
              <a:rPr lang="en-US" smtClean="0"/>
              <a:t>1/19/2024</a:t>
            </a:fld>
            <a:endParaRPr lang="en-US"/>
          </a:p>
        </p:txBody>
      </p:sp>
      <p:sp>
        <p:nvSpPr>
          <p:cNvPr id="5" name="Footer Placeholder 4">
            <a:extLst>
              <a:ext uri="{FF2B5EF4-FFF2-40B4-BE49-F238E27FC236}">
                <a16:creationId xmlns:a16="http://schemas.microsoft.com/office/drawing/2014/main" id="{C221682C-78E0-037A-0440-981D9DE0F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5A4F0-3E87-7CD0-8D8D-4DFA0BD9D2D1}"/>
              </a:ext>
            </a:extLst>
          </p:cNvPr>
          <p:cNvSpPr>
            <a:spLocks noGrp="1"/>
          </p:cNvSpPr>
          <p:nvPr>
            <p:ph type="sldNum" sz="quarter" idx="12"/>
          </p:nvPr>
        </p:nvSpPr>
        <p:spPr/>
        <p:txBody>
          <a:bodyPr/>
          <a:lstStyle/>
          <a:p>
            <a:fld id="{95FF1587-D4A3-4922-BD03-5794614ED062}" type="slidenum">
              <a:rPr lang="en-US" smtClean="0"/>
              <a:t>‹#›</a:t>
            </a:fld>
            <a:endParaRPr lang="en-US"/>
          </a:p>
        </p:txBody>
      </p:sp>
    </p:spTree>
    <p:extLst>
      <p:ext uri="{BB962C8B-B14F-4D97-AF65-F5344CB8AC3E}">
        <p14:creationId xmlns:p14="http://schemas.microsoft.com/office/powerpoint/2010/main" val="2014408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1/19/2024</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693795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8B81-4A6D-7233-AD61-33AEB2F9E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A245-09C3-9D79-C0F5-FA2B561871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83C2B-6653-80B7-D284-9B78329055DC}"/>
              </a:ext>
            </a:extLst>
          </p:cNvPr>
          <p:cNvSpPr>
            <a:spLocks noGrp="1"/>
          </p:cNvSpPr>
          <p:nvPr>
            <p:ph type="dt" sz="half" idx="10"/>
          </p:nvPr>
        </p:nvSpPr>
        <p:spPr/>
        <p:txBody>
          <a:bodyPr/>
          <a:lstStyle/>
          <a:p>
            <a:fld id="{F5DFB110-CEDB-4D47-B946-7637B653042A}" type="datetimeFigureOut">
              <a:rPr lang="en-US" smtClean="0"/>
              <a:t>1/19/2024</a:t>
            </a:fld>
            <a:endParaRPr lang="en-US"/>
          </a:p>
        </p:txBody>
      </p:sp>
      <p:sp>
        <p:nvSpPr>
          <p:cNvPr id="5" name="Footer Placeholder 4">
            <a:extLst>
              <a:ext uri="{FF2B5EF4-FFF2-40B4-BE49-F238E27FC236}">
                <a16:creationId xmlns:a16="http://schemas.microsoft.com/office/drawing/2014/main" id="{717E4815-DA47-A162-DF9F-BFCB64937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AC9B0-6096-1C86-E028-3807992A1093}"/>
              </a:ext>
            </a:extLst>
          </p:cNvPr>
          <p:cNvSpPr>
            <a:spLocks noGrp="1"/>
          </p:cNvSpPr>
          <p:nvPr>
            <p:ph type="sldNum" sz="quarter" idx="12"/>
          </p:nvPr>
        </p:nvSpPr>
        <p:spPr/>
        <p:txBody>
          <a:bodyPr/>
          <a:lstStyle/>
          <a:p>
            <a:fld id="{95FF1587-D4A3-4922-BD03-5794614ED062}" type="slidenum">
              <a:rPr lang="en-US" smtClean="0"/>
              <a:t>‹#›</a:t>
            </a:fld>
            <a:endParaRPr lang="en-US"/>
          </a:p>
        </p:txBody>
      </p:sp>
    </p:spTree>
    <p:extLst>
      <p:ext uri="{BB962C8B-B14F-4D97-AF65-F5344CB8AC3E}">
        <p14:creationId xmlns:p14="http://schemas.microsoft.com/office/powerpoint/2010/main" val="144343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2ED15-43DB-59DD-AAEC-41599BE1DA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D6E6A3-BCD3-F3AB-30D5-C93A8D624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2981E7-478E-49ED-DD62-157ADDE24497}"/>
              </a:ext>
            </a:extLst>
          </p:cNvPr>
          <p:cNvSpPr>
            <a:spLocks noGrp="1"/>
          </p:cNvSpPr>
          <p:nvPr>
            <p:ph type="dt" sz="half" idx="10"/>
          </p:nvPr>
        </p:nvSpPr>
        <p:spPr/>
        <p:txBody>
          <a:bodyPr/>
          <a:lstStyle/>
          <a:p>
            <a:fld id="{F5DFB110-CEDB-4D47-B946-7637B653042A}" type="datetimeFigureOut">
              <a:rPr lang="en-US" smtClean="0"/>
              <a:t>1/19/2024</a:t>
            </a:fld>
            <a:endParaRPr lang="en-US"/>
          </a:p>
        </p:txBody>
      </p:sp>
      <p:sp>
        <p:nvSpPr>
          <p:cNvPr id="5" name="Footer Placeholder 4">
            <a:extLst>
              <a:ext uri="{FF2B5EF4-FFF2-40B4-BE49-F238E27FC236}">
                <a16:creationId xmlns:a16="http://schemas.microsoft.com/office/drawing/2014/main" id="{387222A7-E5C3-9462-1DF3-96979C7DA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D2FF4-7AEC-4366-6690-BCE08229E455}"/>
              </a:ext>
            </a:extLst>
          </p:cNvPr>
          <p:cNvSpPr>
            <a:spLocks noGrp="1"/>
          </p:cNvSpPr>
          <p:nvPr>
            <p:ph type="sldNum" sz="quarter" idx="12"/>
          </p:nvPr>
        </p:nvSpPr>
        <p:spPr/>
        <p:txBody>
          <a:bodyPr/>
          <a:lstStyle/>
          <a:p>
            <a:fld id="{95FF1587-D4A3-4922-BD03-5794614ED062}" type="slidenum">
              <a:rPr lang="en-US" smtClean="0"/>
              <a:t>‹#›</a:t>
            </a:fld>
            <a:endParaRPr lang="en-US"/>
          </a:p>
        </p:txBody>
      </p:sp>
    </p:spTree>
    <p:extLst>
      <p:ext uri="{BB962C8B-B14F-4D97-AF65-F5344CB8AC3E}">
        <p14:creationId xmlns:p14="http://schemas.microsoft.com/office/powerpoint/2010/main" val="287004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551E-CD00-94A3-492E-868CA99D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6EF07-936C-BC01-7E55-6A83341454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AE4212-138D-6A35-C035-2D57B00397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7AC76B-5114-BC0E-C9A3-BFB793BAE08C}"/>
              </a:ext>
            </a:extLst>
          </p:cNvPr>
          <p:cNvSpPr>
            <a:spLocks noGrp="1"/>
          </p:cNvSpPr>
          <p:nvPr>
            <p:ph type="dt" sz="half" idx="10"/>
          </p:nvPr>
        </p:nvSpPr>
        <p:spPr/>
        <p:txBody>
          <a:bodyPr/>
          <a:lstStyle/>
          <a:p>
            <a:fld id="{F5DFB110-CEDB-4D47-B946-7637B653042A}" type="datetimeFigureOut">
              <a:rPr lang="en-US" smtClean="0"/>
              <a:t>1/19/2024</a:t>
            </a:fld>
            <a:endParaRPr lang="en-US"/>
          </a:p>
        </p:txBody>
      </p:sp>
      <p:sp>
        <p:nvSpPr>
          <p:cNvPr id="6" name="Footer Placeholder 5">
            <a:extLst>
              <a:ext uri="{FF2B5EF4-FFF2-40B4-BE49-F238E27FC236}">
                <a16:creationId xmlns:a16="http://schemas.microsoft.com/office/drawing/2014/main" id="{342F2869-FFE2-2ADD-3882-879A51764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3F0E6-6809-DCA9-56E5-A35850E26582}"/>
              </a:ext>
            </a:extLst>
          </p:cNvPr>
          <p:cNvSpPr>
            <a:spLocks noGrp="1"/>
          </p:cNvSpPr>
          <p:nvPr>
            <p:ph type="sldNum" sz="quarter" idx="12"/>
          </p:nvPr>
        </p:nvSpPr>
        <p:spPr/>
        <p:txBody>
          <a:bodyPr/>
          <a:lstStyle/>
          <a:p>
            <a:fld id="{95FF1587-D4A3-4922-BD03-5794614ED062}" type="slidenum">
              <a:rPr lang="en-US" smtClean="0"/>
              <a:t>‹#›</a:t>
            </a:fld>
            <a:endParaRPr lang="en-US"/>
          </a:p>
        </p:txBody>
      </p:sp>
    </p:spTree>
    <p:extLst>
      <p:ext uri="{BB962C8B-B14F-4D97-AF65-F5344CB8AC3E}">
        <p14:creationId xmlns:p14="http://schemas.microsoft.com/office/powerpoint/2010/main" val="162376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7BEE-F5EF-36FD-519E-F9B59DE858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E4F7E3-4B79-0720-466F-C81B96827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CA9BA9-C337-B813-090E-A1ABD876EB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6DDED-07CE-6FC5-FCAB-1FFBC18F18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69993E-8998-BDD8-A620-FF3777982F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D15554-A82F-65C8-FD5E-544499929760}"/>
              </a:ext>
            </a:extLst>
          </p:cNvPr>
          <p:cNvSpPr>
            <a:spLocks noGrp="1"/>
          </p:cNvSpPr>
          <p:nvPr>
            <p:ph type="dt" sz="half" idx="10"/>
          </p:nvPr>
        </p:nvSpPr>
        <p:spPr/>
        <p:txBody>
          <a:bodyPr/>
          <a:lstStyle/>
          <a:p>
            <a:fld id="{F5DFB110-CEDB-4D47-B946-7637B653042A}" type="datetimeFigureOut">
              <a:rPr lang="en-US" smtClean="0"/>
              <a:t>1/19/2024</a:t>
            </a:fld>
            <a:endParaRPr lang="en-US"/>
          </a:p>
        </p:txBody>
      </p:sp>
      <p:sp>
        <p:nvSpPr>
          <p:cNvPr id="8" name="Footer Placeholder 7">
            <a:extLst>
              <a:ext uri="{FF2B5EF4-FFF2-40B4-BE49-F238E27FC236}">
                <a16:creationId xmlns:a16="http://schemas.microsoft.com/office/drawing/2014/main" id="{190FCDBB-DB21-150F-E86D-B7DA82C7F2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775A3-7960-24A0-0916-B757DDA79143}"/>
              </a:ext>
            </a:extLst>
          </p:cNvPr>
          <p:cNvSpPr>
            <a:spLocks noGrp="1"/>
          </p:cNvSpPr>
          <p:nvPr>
            <p:ph type="sldNum" sz="quarter" idx="12"/>
          </p:nvPr>
        </p:nvSpPr>
        <p:spPr/>
        <p:txBody>
          <a:bodyPr/>
          <a:lstStyle/>
          <a:p>
            <a:fld id="{95FF1587-D4A3-4922-BD03-5794614ED062}" type="slidenum">
              <a:rPr lang="en-US" smtClean="0"/>
              <a:t>‹#›</a:t>
            </a:fld>
            <a:endParaRPr lang="en-US"/>
          </a:p>
        </p:txBody>
      </p:sp>
    </p:spTree>
    <p:extLst>
      <p:ext uri="{BB962C8B-B14F-4D97-AF65-F5344CB8AC3E}">
        <p14:creationId xmlns:p14="http://schemas.microsoft.com/office/powerpoint/2010/main" val="221874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13A28-B80D-F03D-DA25-B66518753E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AE0C08-1399-3516-5105-68A61577A052}"/>
              </a:ext>
            </a:extLst>
          </p:cNvPr>
          <p:cNvSpPr>
            <a:spLocks noGrp="1"/>
          </p:cNvSpPr>
          <p:nvPr>
            <p:ph type="dt" sz="half" idx="10"/>
          </p:nvPr>
        </p:nvSpPr>
        <p:spPr/>
        <p:txBody>
          <a:bodyPr/>
          <a:lstStyle/>
          <a:p>
            <a:fld id="{F5DFB110-CEDB-4D47-B946-7637B653042A}" type="datetimeFigureOut">
              <a:rPr lang="en-US" smtClean="0"/>
              <a:t>1/19/2024</a:t>
            </a:fld>
            <a:endParaRPr lang="en-US"/>
          </a:p>
        </p:txBody>
      </p:sp>
      <p:sp>
        <p:nvSpPr>
          <p:cNvPr id="4" name="Footer Placeholder 3">
            <a:extLst>
              <a:ext uri="{FF2B5EF4-FFF2-40B4-BE49-F238E27FC236}">
                <a16:creationId xmlns:a16="http://schemas.microsoft.com/office/drawing/2014/main" id="{5447D0AE-B61A-77AC-A3C2-3B89320F5D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0844B9-F48A-E4F3-0158-BE6959F0FB10}"/>
              </a:ext>
            </a:extLst>
          </p:cNvPr>
          <p:cNvSpPr>
            <a:spLocks noGrp="1"/>
          </p:cNvSpPr>
          <p:nvPr>
            <p:ph type="sldNum" sz="quarter" idx="12"/>
          </p:nvPr>
        </p:nvSpPr>
        <p:spPr/>
        <p:txBody>
          <a:bodyPr/>
          <a:lstStyle/>
          <a:p>
            <a:fld id="{95FF1587-D4A3-4922-BD03-5794614ED062}" type="slidenum">
              <a:rPr lang="en-US" smtClean="0"/>
              <a:t>‹#›</a:t>
            </a:fld>
            <a:endParaRPr lang="en-US"/>
          </a:p>
        </p:txBody>
      </p:sp>
    </p:spTree>
    <p:extLst>
      <p:ext uri="{BB962C8B-B14F-4D97-AF65-F5344CB8AC3E}">
        <p14:creationId xmlns:p14="http://schemas.microsoft.com/office/powerpoint/2010/main" val="277762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271E88-A158-7C99-70C6-171EC5DB6702}"/>
              </a:ext>
            </a:extLst>
          </p:cNvPr>
          <p:cNvSpPr>
            <a:spLocks noGrp="1"/>
          </p:cNvSpPr>
          <p:nvPr>
            <p:ph type="dt" sz="half" idx="10"/>
          </p:nvPr>
        </p:nvSpPr>
        <p:spPr/>
        <p:txBody>
          <a:bodyPr/>
          <a:lstStyle/>
          <a:p>
            <a:fld id="{F5DFB110-CEDB-4D47-B946-7637B653042A}" type="datetimeFigureOut">
              <a:rPr lang="en-US" smtClean="0"/>
              <a:t>1/19/2024</a:t>
            </a:fld>
            <a:endParaRPr lang="en-US"/>
          </a:p>
        </p:txBody>
      </p:sp>
      <p:sp>
        <p:nvSpPr>
          <p:cNvPr id="3" name="Footer Placeholder 2">
            <a:extLst>
              <a:ext uri="{FF2B5EF4-FFF2-40B4-BE49-F238E27FC236}">
                <a16:creationId xmlns:a16="http://schemas.microsoft.com/office/drawing/2014/main" id="{58A36517-6E1F-67A7-CC81-AAEF886042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7A1D37-ED33-FA3A-3656-CB9363AFE74D}"/>
              </a:ext>
            </a:extLst>
          </p:cNvPr>
          <p:cNvSpPr>
            <a:spLocks noGrp="1"/>
          </p:cNvSpPr>
          <p:nvPr>
            <p:ph type="sldNum" sz="quarter" idx="12"/>
          </p:nvPr>
        </p:nvSpPr>
        <p:spPr/>
        <p:txBody>
          <a:bodyPr/>
          <a:lstStyle/>
          <a:p>
            <a:fld id="{95FF1587-D4A3-4922-BD03-5794614ED062}" type="slidenum">
              <a:rPr lang="en-US" smtClean="0"/>
              <a:t>‹#›</a:t>
            </a:fld>
            <a:endParaRPr lang="en-US"/>
          </a:p>
        </p:txBody>
      </p:sp>
    </p:spTree>
    <p:extLst>
      <p:ext uri="{BB962C8B-B14F-4D97-AF65-F5344CB8AC3E}">
        <p14:creationId xmlns:p14="http://schemas.microsoft.com/office/powerpoint/2010/main" val="1975481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A627-0AB6-89E1-48A5-8D6DCD653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9BB225-F36B-FC9A-28EE-963E6716B4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083676-DB22-1B3A-1F17-76CCAEF8B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F719BD-60D7-FD5A-3E90-D6F4C5E93F4B}"/>
              </a:ext>
            </a:extLst>
          </p:cNvPr>
          <p:cNvSpPr>
            <a:spLocks noGrp="1"/>
          </p:cNvSpPr>
          <p:nvPr>
            <p:ph type="dt" sz="half" idx="10"/>
          </p:nvPr>
        </p:nvSpPr>
        <p:spPr/>
        <p:txBody>
          <a:bodyPr/>
          <a:lstStyle/>
          <a:p>
            <a:fld id="{F5DFB110-CEDB-4D47-B946-7637B653042A}" type="datetimeFigureOut">
              <a:rPr lang="en-US" smtClean="0"/>
              <a:t>1/19/2024</a:t>
            </a:fld>
            <a:endParaRPr lang="en-US"/>
          </a:p>
        </p:txBody>
      </p:sp>
      <p:sp>
        <p:nvSpPr>
          <p:cNvPr id="6" name="Footer Placeholder 5">
            <a:extLst>
              <a:ext uri="{FF2B5EF4-FFF2-40B4-BE49-F238E27FC236}">
                <a16:creationId xmlns:a16="http://schemas.microsoft.com/office/drawing/2014/main" id="{8A85B9FB-F03D-3064-3B41-315A029A37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1DA3D9-2C2B-18F4-69B8-1DE8537BF052}"/>
              </a:ext>
            </a:extLst>
          </p:cNvPr>
          <p:cNvSpPr>
            <a:spLocks noGrp="1"/>
          </p:cNvSpPr>
          <p:nvPr>
            <p:ph type="sldNum" sz="quarter" idx="12"/>
          </p:nvPr>
        </p:nvSpPr>
        <p:spPr/>
        <p:txBody>
          <a:bodyPr/>
          <a:lstStyle/>
          <a:p>
            <a:fld id="{95FF1587-D4A3-4922-BD03-5794614ED062}" type="slidenum">
              <a:rPr lang="en-US" smtClean="0"/>
              <a:t>‹#›</a:t>
            </a:fld>
            <a:endParaRPr lang="en-US"/>
          </a:p>
        </p:txBody>
      </p:sp>
    </p:spTree>
    <p:extLst>
      <p:ext uri="{BB962C8B-B14F-4D97-AF65-F5344CB8AC3E}">
        <p14:creationId xmlns:p14="http://schemas.microsoft.com/office/powerpoint/2010/main" val="411252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B84D-2EED-6F94-F0C4-61F8E8452C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198BC0-17A2-1655-1C42-D92A499AE9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ECEC58-A9F0-F09C-4D3C-D35FC7903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7C85A-F155-0BDC-1600-0FB31028313C}"/>
              </a:ext>
            </a:extLst>
          </p:cNvPr>
          <p:cNvSpPr>
            <a:spLocks noGrp="1"/>
          </p:cNvSpPr>
          <p:nvPr>
            <p:ph type="dt" sz="half" idx="10"/>
          </p:nvPr>
        </p:nvSpPr>
        <p:spPr/>
        <p:txBody>
          <a:bodyPr/>
          <a:lstStyle/>
          <a:p>
            <a:fld id="{F5DFB110-CEDB-4D47-B946-7637B653042A}" type="datetimeFigureOut">
              <a:rPr lang="en-US" smtClean="0"/>
              <a:t>1/19/2024</a:t>
            </a:fld>
            <a:endParaRPr lang="en-US"/>
          </a:p>
        </p:txBody>
      </p:sp>
      <p:sp>
        <p:nvSpPr>
          <p:cNvPr id="6" name="Footer Placeholder 5">
            <a:extLst>
              <a:ext uri="{FF2B5EF4-FFF2-40B4-BE49-F238E27FC236}">
                <a16:creationId xmlns:a16="http://schemas.microsoft.com/office/drawing/2014/main" id="{F34A02BF-C0BD-A37E-CE3D-0065CD5ED1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0ED0F6-7A80-8AA0-DB6D-F16AAB26BAA5}"/>
              </a:ext>
            </a:extLst>
          </p:cNvPr>
          <p:cNvSpPr>
            <a:spLocks noGrp="1"/>
          </p:cNvSpPr>
          <p:nvPr>
            <p:ph type="sldNum" sz="quarter" idx="12"/>
          </p:nvPr>
        </p:nvSpPr>
        <p:spPr/>
        <p:txBody>
          <a:bodyPr/>
          <a:lstStyle/>
          <a:p>
            <a:fld id="{95FF1587-D4A3-4922-BD03-5794614ED062}" type="slidenum">
              <a:rPr lang="en-US" smtClean="0"/>
              <a:t>‹#›</a:t>
            </a:fld>
            <a:endParaRPr lang="en-US"/>
          </a:p>
        </p:txBody>
      </p:sp>
    </p:spTree>
    <p:extLst>
      <p:ext uri="{BB962C8B-B14F-4D97-AF65-F5344CB8AC3E}">
        <p14:creationId xmlns:p14="http://schemas.microsoft.com/office/powerpoint/2010/main" val="17513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3D2E6-CA67-1FC5-30A2-36B85F8FEF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88026-990E-507C-FBC3-FB56C46CC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69897-BBE9-E882-5624-042F513EDC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FB110-CEDB-4D47-B946-7637B653042A}" type="datetimeFigureOut">
              <a:rPr lang="en-US" smtClean="0"/>
              <a:t>1/19/2024</a:t>
            </a:fld>
            <a:endParaRPr lang="en-US"/>
          </a:p>
        </p:txBody>
      </p:sp>
      <p:sp>
        <p:nvSpPr>
          <p:cNvPr id="5" name="Footer Placeholder 4">
            <a:extLst>
              <a:ext uri="{FF2B5EF4-FFF2-40B4-BE49-F238E27FC236}">
                <a16:creationId xmlns:a16="http://schemas.microsoft.com/office/drawing/2014/main" id="{FC82F965-10B1-D70C-B16F-F09DE622C9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AD898D-BA50-0479-8D60-8D4C51031F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F1587-D4A3-4922-BD03-5794614ED062}" type="slidenum">
              <a:rPr lang="en-US" smtClean="0"/>
              <a:t>‹#›</a:t>
            </a:fld>
            <a:endParaRPr lang="en-US"/>
          </a:p>
        </p:txBody>
      </p:sp>
    </p:spTree>
    <p:extLst>
      <p:ext uri="{BB962C8B-B14F-4D97-AF65-F5344CB8AC3E}">
        <p14:creationId xmlns:p14="http://schemas.microsoft.com/office/powerpoint/2010/main" val="2872869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3.%20BAI%20TAP%20REN%20LUYEN%20THEO%20SGK.pptx" TargetMode="External"/><Relationship Id="rId2" Type="http://schemas.openxmlformats.org/officeDocument/2006/relationships/hyperlink" Target="2.%20PHAN%20DANG%20TOAN%20CO%20BAN%20THEO%20SGK.pptx" TargetMode="Externa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hyperlink" Target="4.%20BAI%20TAP%20MO%20RONG,%20UNG%20DUNG%20THUC%20TE.ppt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2.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2.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12.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A4431C0-79D0-40C5-A1F9-87034A2E1981}"/>
              </a:ext>
            </a:extLst>
          </p:cNvPr>
          <p:cNvSpPr/>
          <p:nvPr/>
        </p:nvSpPr>
        <p:spPr>
          <a:xfrm>
            <a:off x="3587384" y="2099218"/>
            <a:ext cx="7114971" cy="3644352"/>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Pentagon 117">
            <a:extLst>
              <a:ext uri="{FF2B5EF4-FFF2-40B4-BE49-F238E27FC236}">
                <a16:creationId xmlns:a16="http://schemas.microsoft.com/office/drawing/2014/main" id="{81EFB34A-F7D8-4558-96A0-5773D8E60731}"/>
              </a:ext>
            </a:extLst>
          </p:cNvPr>
          <p:cNvSpPr/>
          <p:nvPr/>
        </p:nvSpPr>
        <p:spPr>
          <a:xfrm rot="10800000">
            <a:off x="4024788" y="3188781"/>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Pentagon 119">
            <a:extLst>
              <a:ext uri="{FF2B5EF4-FFF2-40B4-BE49-F238E27FC236}">
                <a16:creationId xmlns:a16="http://schemas.microsoft.com/office/drawing/2014/main" id="{77CF683C-5980-4602-AB7A-D9CDFC753A08}"/>
              </a:ext>
            </a:extLst>
          </p:cNvPr>
          <p:cNvSpPr/>
          <p:nvPr/>
        </p:nvSpPr>
        <p:spPr>
          <a:xfrm rot="10800000">
            <a:off x="4103568" y="3911758"/>
            <a:ext cx="6198724"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Arrow: Pentagon 120">
            <a:extLst>
              <a:ext uri="{FF2B5EF4-FFF2-40B4-BE49-F238E27FC236}">
                <a16:creationId xmlns:a16="http://schemas.microsoft.com/office/drawing/2014/main" id="{7C5E35EE-C97A-4758-9A39-CF61681144C2}"/>
              </a:ext>
            </a:extLst>
          </p:cNvPr>
          <p:cNvSpPr/>
          <p:nvPr/>
        </p:nvSpPr>
        <p:spPr>
          <a:xfrm rot="10800000">
            <a:off x="4031232" y="4579995"/>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Pentagon 116">
            <a:extLst>
              <a:ext uri="{FF2B5EF4-FFF2-40B4-BE49-F238E27FC236}">
                <a16:creationId xmlns:a16="http://schemas.microsoft.com/office/drawing/2014/main" id="{3EF0ED97-B7C5-4710-9D14-B26B576DC6D9}"/>
              </a:ext>
            </a:extLst>
          </p:cNvPr>
          <p:cNvSpPr/>
          <p:nvPr/>
        </p:nvSpPr>
        <p:spPr>
          <a:xfrm rot="10800000">
            <a:off x="4019792" y="2520243"/>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AE3BA33-FCB9-48F8-92F2-102878D1547E}"/>
              </a:ext>
            </a:extLst>
          </p:cNvPr>
          <p:cNvGrpSpPr/>
          <p:nvPr/>
        </p:nvGrpSpPr>
        <p:grpSpPr>
          <a:xfrm>
            <a:off x="1322638" y="175791"/>
            <a:ext cx="10052616" cy="1007276"/>
            <a:chOff x="633430" y="193012"/>
            <a:chExt cx="10052616" cy="1072853"/>
          </a:xfrm>
        </p:grpSpPr>
        <p:sp>
          <p:nvSpPr>
            <p:cNvPr id="90" name="TextBox 89">
              <a:extLst>
                <a:ext uri="{FF2B5EF4-FFF2-40B4-BE49-F238E27FC236}">
                  <a16:creationId xmlns:a16="http://schemas.microsoft.com/office/drawing/2014/main" id="{2B53AA17-8B42-48DD-B71C-D6AC7B905F63}"/>
                </a:ext>
              </a:extLst>
            </p:cNvPr>
            <p:cNvSpPr txBox="1"/>
            <p:nvPr/>
          </p:nvSpPr>
          <p:spPr>
            <a:xfrm>
              <a:off x="3044169" y="283377"/>
              <a:ext cx="6473678" cy="885099"/>
            </a:xfrm>
            <a:prstGeom prst="rect">
              <a:avLst/>
            </a:prstGeom>
            <a:noFill/>
          </p:spPr>
          <p:txBody>
            <a:bodyPr wrap="square">
              <a:spAutoFit/>
            </a:bodyPr>
            <a:lstStyle/>
            <a:p>
              <a:pPr algn="ct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1: GIÁ TRỊ LƯỢNG GIÁC CỦA GÓC LƯỢNG GIÁC</a:t>
              </a:r>
            </a:p>
          </p:txBody>
        </p:sp>
        <p:grpSp>
          <p:nvGrpSpPr>
            <p:cNvPr id="21" name="Group 20">
              <a:extLst>
                <a:ext uri="{FF2B5EF4-FFF2-40B4-BE49-F238E27FC236}">
                  <a16:creationId xmlns:a16="http://schemas.microsoft.com/office/drawing/2014/main" id="{65C2EBB6-D98F-471E-B0D7-FB1B3E144830}"/>
                </a:ext>
              </a:extLst>
            </p:cNvPr>
            <p:cNvGrpSpPr/>
            <p:nvPr/>
          </p:nvGrpSpPr>
          <p:grpSpPr>
            <a:xfrm>
              <a:off x="633430" y="193012"/>
              <a:ext cx="10052616" cy="1072853"/>
              <a:chOff x="633430" y="193012"/>
              <a:chExt cx="10052616" cy="1072853"/>
            </a:xfrm>
          </p:grpSpPr>
          <p:grpSp>
            <p:nvGrpSpPr>
              <p:cNvPr id="69" name="Group 68">
                <a:extLst>
                  <a:ext uri="{FF2B5EF4-FFF2-40B4-BE49-F238E27FC236}">
                    <a16:creationId xmlns:a16="http://schemas.microsoft.com/office/drawing/2014/main" id="{48EE28C9-9886-4BC6-A96A-0DB2879DA850}"/>
                  </a:ext>
                </a:extLst>
              </p:cNvPr>
              <p:cNvGrpSpPr/>
              <p:nvPr/>
            </p:nvGrpSpPr>
            <p:grpSpPr>
              <a:xfrm>
                <a:off x="667123" y="193012"/>
                <a:ext cx="10018923" cy="1072853"/>
                <a:chOff x="2366495" y="4969977"/>
                <a:chExt cx="8562194" cy="1120362"/>
              </a:xfrm>
            </p:grpSpPr>
            <p:sp>
              <p:nvSpPr>
                <p:cNvPr id="77" name="Freeform: Shape 76">
                  <a:extLst>
                    <a:ext uri="{FF2B5EF4-FFF2-40B4-BE49-F238E27FC236}">
                      <a16:creationId xmlns:a16="http://schemas.microsoft.com/office/drawing/2014/main" id="{FBFE03CB-71EF-4379-B2F5-587AEBB41B10}"/>
                    </a:ext>
                  </a:extLst>
                </p:cNvPr>
                <p:cNvSpPr/>
                <p:nvPr/>
              </p:nvSpPr>
              <p:spPr>
                <a:xfrm>
                  <a:off x="2366495" y="4969977"/>
                  <a:ext cx="8562194" cy="1120362"/>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578D2D83-7523-4BE6-92DF-3596A73B8C8A}"/>
                    </a:ext>
                  </a:extLst>
                </p:cNvPr>
                <p:cNvSpPr/>
                <p:nvPr/>
              </p:nvSpPr>
              <p:spPr>
                <a:xfrm>
                  <a:off x="2562998" y="4969977"/>
                  <a:ext cx="8365690" cy="1081886"/>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E89F58F-A226-4193-8060-C792D5458C1B}"/>
                    </a:ext>
                  </a:extLst>
                </p:cNvPr>
                <p:cNvSpPr/>
                <p:nvPr/>
              </p:nvSpPr>
              <p:spPr>
                <a:xfrm>
                  <a:off x="2687050" y="4969977"/>
                  <a:ext cx="8241638" cy="1023161"/>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0" name="Parallelogram 69">
                <a:extLst>
                  <a:ext uri="{FF2B5EF4-FFF2-40B4-BE49-F238E27FC236}">
                    <a16:creationId xmlns:a16="http://schemas.microsoft.com/office/drawing/2014/main" id="{674711C6-91AA-458E-A0EA-0743C984350A}"/>
                  </a:ext>
                </a:extLst>
              </p:cNvPr>
              <p:cNvSpPr/>
              <p:nvPr/>
            </p:nvSpPr>
            <p:spPr>
              <a:xfrm rot="186211" flipH="1">
                <a:off x="2365359" y="210750"/>
                <a:ext cx="789345" cy="887854"/>
              </a:xfrm>
              <a:prstGeom prst="parallelogram">
                <a:avLst>
                  <a:gd name="adj" fmla="val 8209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arallelogram 74">
                <a:extLst>
                  <a:ext uri="{FF2B5EF4-FFF2-40B4-BE49-F238E27FC236}">
                    <a16:creationId xmlns:a16="http://schemas.microsoft.com/office/drawing/2014/main" id="{FD171554-3AD5-4435-8A3C-F7685103EBF1}"/>
                  </a:ext>
                </a:extLst>
              </p:cNvPr>
              <p:cNvSpPr/>
              <p:nvPr/>
            </p:nvSpPr>
            <p:spPr>
              <a:xfrm rot="186211" flipH="1">
                <a:off x="2542818" y="210750"/>
                <a:ext cx="789345" cy="887854"/>
              </a:xfrm>
              <a:prstGeom prst="parallelogram">
                <a:avLst>
                  <a:gd name="adj" fmla="val 82092"/>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C0BD1B5B-8857-462B-B229-FA9F69DEB989}"/>
                  </a:ext>
                </a:extLst>
              </p:cNvPr>
              <p:cNvSpPr txBox="1"/>
              <p:nvPr/>
            </p:nvSpPr>
            <p:spPr>
              <a:xfrm>
                <a:off x="633430" y="259892"/>
                <a:ext cx="2448929" cy="461665"/>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ĐẠI SỐ</a:t>
                </a:r>
              </a:p>
            </p:txBody>
          </p:sp>
          <p:sp>
            <p:nvSpPr>
              <p:cNvPr id="91" name="TextBox 90">
                <a:extLst>
                  <a:ext uri="{FF2B5EF4-FFF2-40B4-BE49-F238E27FC236}">
                    <a16:creationId xmlns:a16="http://schemas.microsoft.com/office/drawing/2014/main" id="{E220F5A5-8EA8-439D-ABDC-CF5CFB9E47A3}"/>
                  </a:ext>
                </a:extLst>
              </p:cNvPr>
              <p:cNvSpPr txBox="1"/>
              <p:nvPr/>
            </p:nvSpPr>
            <p:spPr>
              <a:xfrm>
                <a:off x="757175" y="670277"/>
                <a:ext cx="2448929" cy="461665"/>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Chương </a:t>
                </a:r>
                <a:r>
                  <a:rPr lang="en-US" sz="2400" b="1">
                    <a:solidFill>
                      <a:srgbClr val="3333FF"/>
                    </a:solidFill>
                    <a:latin typeface="Cambria Math" panose="02040503050406030204" pitchFamily="18" charset="0"/>
                    <a:ea typeface="Cambria Math" panose="02040503050406030204" pitchFamily="18" charset="0"/>
                    <a:cs typeface="Calibri" panose="020F0502020204030204" pitchFamily="34" charset="0"/>
                    <a:sym typeface="Baumans"/>
                  </a:rPr>
                  <a:t>❶</a:t>
                </a:r>
                <a:endPar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grpSp>
      <p:sp>
        <p:nvSpPr>
          <p:cNvPr id="24" name="Rectangle: Rounded Corners 23">
            <a:extLst>
              <a:ext uri="{FF2B5EF4-FFF2-40B4-BE49-F238E27FC236}">
                <a16:creationId xmlns:a16="http://schemas.microsoft.com/office/drawing/2014/main" id="{67A175AC-6165-4E1C-9BCD-83B94091765B}"/>
              </a:ext>
            </a:extLst>
          </p:cNvPr>
          <p:cNvSpPr/>
          <p:nvPr/>
        </p:nvSpPr>
        <p:spPr>
          <a:xfrm>
            <a:off x="312820" y="1421956"/>
            <a:ext cx="11694695" cy="4671014"/>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CC1ED171-377C-451A-8F18-59A74B0D883A}"/>
              </a:ext>
            </a:extLst>
          </p:cNvPr>
          <p:cNvGrpSpPr/>
          <p:nvPr/>
        </p:nvGrpSpPr>
        <p:grpSpPr>
          <a:xfrm>
            <a:off x="1714828" y="2099218"/>
            <a:ext cx="1872556" cy="3644388"/>
            <a:chOff x="230133" y="2669965"/>
            <a:chExt cx="1872556" cy="3644388"/>
          </a:xfrm>
        </p:grpSpPr>
        <p:grpSp>
          <p:nvGrpSpPr>
            <p:cNvPr id="94" name="Group 93">
              <a:extLst>
                <a:ext uri="{FF2B5EF4-FFF2-40B4-BE49-F238E27FC236}">
                  <a16:creationId xmlns:a16="http://schemas.microsoft.com/office/drawing/2014/main" id="{ED9F50BA-E121-4BC7-8418-BA509C09D50A}"/>
                </a:ext>
              </a:extLst>
            </p:cNvPr>
            <p:cNvGrpSpPr/>
            <p:nvPr/>
          </p:nvGrpSpPr>
          <p:grpSpPr>
            <a:xfrm>
              <a:off x="230133" y="2669965"/>
              <a:ext cx="1872556" cy="3644388"/>
              <a:chOff x="863534" y="3255253"/>
              <a:chExt cx="3579568" cy="2873475"/>
            </a:xfrm>
          </p:grpSpPr>
          <p:sp>
            <p:nvSpPr>
              <p:cNvPr id="96" name="Flowchart: Display 95">
                <a:extLst>
                  <a:ext uri="{FF2B5EF4-FFF2-40B4-BE49-F238E27FC236}">
                    <a16:creationId xmlns:a16="http://schemas.microsoft.com/office/drawing/2014/main" id="{60901D6A-DC24-4872-9632-354557F0C72D}"/>
                  </a:ext>
                </a:extLst>
              </p:cNvPr>
              <p:cNvSpPr/>
              <p:nvPr/>
            </p:nvSpPr>
            <p:spPr>
              <a:xfrm flipH="1">
                <a:off x="863534" y="3255253"/>
                <a:ext cx="2917416" cy="2873447"/>
              </a:xfrm>
              <a:prstGeom prst="flowChartDisplay">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Display 96">
                <a:extLst>
                  <a:ext uri="{FF2B5EF4-FFF2-40B4-BE49-F238E27FC236}">
                    <a16:creationId xmlns:a16="http://schemas.microsoft.com/office/drawing/2014/main" id="{0058A2D9-EE82-45E9-A989-86BB3C8E1263}"/>
                  </a:ext>
                </a:extLst>
              </p:cNvPr>
              <p:cNvSpPr/>
              <p:nvPr/>
            </p:nvSpPr>
            <p:spPr>
              <a:xfrm flipH="1">
                <a:off x="1238456" y="3255254"/>
                <a:ext cx="2917416" cy="2873447"/>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isplay 97">
                <a:extLst>
                  <a:ext uri="{FF2B5EF4-FFF2-40B4-BE49-F238E27FC236}">
                    <a16:creationId xmlns:a16="http://schemas.microsoft.com/office/drawing/2014/main" id="{F0E0EA4C-91BB-415A-8B1F-EF5C3EE1D200}"/>
                  </a:ext>
                </a:extLst>
              </p:cNvPr>
              <p:cNvSpPr/>
              <p:nvPr/>
            </p:nvSpPr>
            <p:spPr>
              <a:xfrm flipH="1">
                <a:off x="1525686" y="3255281"/>
                <a:ext cx="2917416" cy="2873447"/>
              </a:xfrm>
              <a:prstGeom prst="flowChartDisplay">
                <a:avLst/>
              </a:prstGeom>
              <a:gradFill flip="none" rotWithShape="1">
                <a:gsLst>
                  <a:gs pos="0">
                    <a:schemeClr val="accent5">
                      <a:lumMod val="20000"/>
                      <a:lumOff val="80000"/>
                    </a:schemeClr>
                  </a:gs>
                  <a:gs pos="85000">
                    <a:schemeClr val="accent4">
                      <a:lumMod val="20000"/>
                      <a:lumOff val="80000"/>
                    </a:schemeClr>
                  </a:gs>
                  <a:gs pos="96000">
                    <a:schemeClr val="accent5">
                      <a:lumMod val="20000"/>
                      <a:lumOff val="80000"/>
                      <a:shade val="67500"/>
                      <a:satMod val="115000"/>
                    </a:schemeClr>
                  </a:gs>
                  <a:gs pos="100000">
                    <a:srgbClr val="3333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Arrow: Chevron 94">
              <a:extLst>
                <a:ext uri="{FF2B5EF4-FFF2-40B4-BE49-F238E27FC236}">
                  <a16:creationId xmlns:a16="http://schemas.microsoft.com/office/drawing/2014/main" id="{6A2C54E6-6E90-4D3A-B106-85329297FFE8}"/>
                </a:ext>
              </a:extLst>
            </p:cNvPr>
            <p:cNvSpPr/>
            <p:nvPr/>
          </p:nvSpPr>
          <p:spPr>
            <a:xfrm>
              <a:off x="1745212" y="2669965"/>
              <a:ext cx="357477" cy="3631132"/>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9" name="TextBox 98">
            <a:extLst>
              <a:ext uri="{FF2B5EF4-FFF2-40B4-BE49-F238E27FC236}">
                <a16:creationId xmlns:a16="http://schemas.microsoft.com/office/drawing/2014/main" id="{CF5FC146-A152-4530-AE16-B7DF46C0E557}"/>
              </a:ext>
            </a:extLst>
          </p:cNvPr>
          <p:cNvSpPr txBox="1"/>
          <p:nvPr/>
        </p:nvSpPr>
        <p:spPr>
          <a:xfrm>
            <a:off x="1836398" y="2842790"/>
            <a:ext cx="1890215" cy="2308324"/>
          </a:xfrm>
          <a:prstGeom prst="rect">
            <a:avLst/>
          </a:prstGeom>
          <a:noFill/>
        </p:spPr>
        <p:txBody>
          <a:bodyPr wrap="square">
            <a:spAutoFit/>
          </a:bodyPr>
          <a:lstStyle/>
          <a:p>
            <a:pPr algn="ctr"/>
            <a:r>
              <a:rPr lang="en-US" sz="3600" b="1">
                <a:solidFill>
                  <a:srgbClr val="0000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NỘI DUNG BÀI HỌC</a:t>
            </a:r>
            <a:endParaRPr lang="en-US" sz="3600">
              <a:solidFill>
                <a:srgbClr val="0000FF"/>
              </a:solidFill>
            </a:endParaRPr>
          </a:p>
        </p:txBody>
      </p:sp>
      <p:sp>
        <p:nvSpPr>
          <p:cNvPr id="100" name="TextBox 99">
            <a:extLst>
              <a:ext uri="{FF2B5EF4-FFF2-40B4-BE49-F238E27FC236}">
                <a16:creationId xmlns:a16="http://schemas.microsoft.com/office/drawing/2014/main" id="{2DD05149-B76F-4C8D-BB32-FA731699AB67}"/>
              </a:ext>
            </a:extLst>
          </p:cNvPr>
          <p:cNvSpPr txBox="1"/>
          <p:nvPr/>
        </p:nvSpPr>
        <p:spPr>
          <a:xfrm>
            <a:off x="4128886" y="2577686"/>
            <a:ext cx="3462540"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1. Tóm tắt lý thuyết</a:t>
            </a:r>
          </a:p>
        </p:txBody>
      </p:sp>
      <p:sp>
        <p:nvSpPr>
          <p:cNvPr id="101" name="TextBox 100">
            <a:hlinkClick r:id="rId2" action="ppaction://hlinkpres?slideindex=1&amp;slidetitle="/>
            <a:extLst>
              <a:ext uri="{FF2B5EF4-FFF2-40B4-BE49-F238E27FC236}">
                <a16:creationId xmlns:a16="http://schemas.microsoft.com/office/drawing/2014/main" id="{5436DB23-27CB-445D-A8AA-6B7333C69FF9}"/>
              </a:ext>
            </a:extLst>
          </p:cNvPr>
          <p:cNvSpPr txBox="1"/>
          <p:nvPr/>
        </p:nvSpPr>
        <p:spPr>
          <a:xfrm>
            <a:off x="4092392" y="3251891"/>
            <a:ext cx="4146733" cy="461665"/>
          </a:xfrm>
          <a:prstGeom prst="rect">
            <a:avLst/>
          </a:prstGeom>
          <a:noFill/>
        </p:spPr>
        <p:txBody>
          <a:bodyPr wrap="square">
            <a:spAutoFit/>
          </a:bodyPr>
          <a:lstStyle/>
          <a:p>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2.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dạng</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toán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cơ</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bản</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102" name="TextBox 101">
            <a:hlinkClick r:id="rId3" action="ppaction://hlinkpres?slideindex=1&amp;slidetitle="/>
            <a:extLst>
              <a:ext uri="{FF2B5EF4-FFF2-40B4-BE49-F238E27FC236}">
                <a16:creationId xmlns:a16="http://schemas.microsoft.com/office/drawing/2014/main" id="{9D766C08-A58A-4E98-AA95-509CE8DB0003}"/>
              </a:ext>
            </a:extLst>
          </p:cNvPr>
          <p:cNvSpPr txBox="1"/>
          <p:nvPr/>
        </p:nvSpPr>
        <p:spPr>
          <a:xfrm>
            <a:off x="4086666" y="3915943"/>
            <a:ext cx="4062206"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3. HĐ rèn luyện kỹ năng</a:t>
            </a:r>
          </a:p>
        </p:txBody>
      </p:sp>
      <p:sp>
        <p:nvSpPr>
          <p:cNvPr id="103" name="TextBox 102">
            <a:hlinkClick r:id="rId4" action="ppaction://hlinkpres?slideindex=1&amp;slidetitle="/>
            <a:extLst>
              <a:ext uri="{FF2B5EF4-FFF2-40B4-BE49-F238E27FC236}">
                <a16:creationId xmlns:a16="http://schemas.microsoft.com/office/drawing/2014/main" id="{40B1E1A7-9B24-46DB-B9FE-858B430C9D4F}"/>
              </a:ext>
            </a:extLst>
          </p:cNvPr>
          <p:cNvSpPr txBox="1"/>
          <p:nvPr/>
        </p:nvSpPr>
        <p:spPr>
          <a:xfrm>
            <a:off x="4043130" y="4619709"/>
            <a:ext cx="3548295"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4. HĐ tìm tòi mở rộng</a:t>
            </a:r>
          </a:p>
        </p:txBody>
      </p:sp>
      <p:cxnSp>
        <p:nvCxnSpPr>
          <p:cNvPr id="104" name="Straight Arrow Connector 103">
            <a:extLst>
              <a:ext uri="{FF2B5EF4-FFF2-40B4-BE49-F238E27FC236}">
                <a16:creationId xmlns:a16="http://schemas.microsoft.com/office/drawing/2014/main" id="{30CE0057-462C-4E55-8251-B059115A4B17}"/>
              </a:ext>
            </a:extLst>
          </p:cNvPr>
          <p:cNvCxnSpPr>
            <a:cxnSpLocks/>
          </p:cNvCxnSpPr>
          <p:nvPr/>
        </p:nvCxnSpPr>
        <p:spPr>
          <a:xfrm flipV="1">
            <a:off x="3693115" y="2841909"/>
            <a:ext cx="287760" cy="913059"/>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0727819-430B-4937-BC89-D6BDF8340F75}"/>
              </a:ext>
            </a:extLst>
          </p:cNvPr>
          <p:cNvCxnSpPr>
            <a:cxnSpLocks/>
          </p:cNvCxnSpPr>
          <p:nvPr/>
        </p:nvCxnSpPr>
        <p:spPr>
          <a:xfrm flipV="1">
            <a:off x="3685213" y="3495356"/>
            <a:ext cx="324536" cy="269786"/>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179470A-E9BC-4A53-9851-F3926B71AF2D}"/>
              </a:ext>
            </a:extLst>
          </p:cNvPr>
          <p:cNvCxnSpPr>
            <a:cxnSpLocks/>
            <a:endCxn id="102" idx="1"/>
          </p:cNvCxnSpPr>
          <p:nvPr/>
        </p:nvCxnSpPr>
        <p:spPr>
          <a:xfrm>
            <a:off x="3684196" y="3766406"/>
            <a:ext cx="402470" cy="380370"/>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87D2765-93D8-4D72-88C4-81DA620EC2E8}"/>
              </a:ext>
            </a:extLst>
          </p:cNvPr>
          <p:cNvCxnSpPr>
            <a:cxnSpLocks/>
            <a:endCxn id="103" idx="1"/>
          </p:cNvCxnSpPr>
          <p:nvPr/>
        </p:nvCxnSpPr>
        <p:spPr>
          <a:xfrm>
            <a:off x="3688019" y="3760407"/>
            <a:ext cx="355111" cy="1090135"/>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pic>
        <p:nvPicPr>
          <p:cNvPr id="34" name="Picture 4" descr="TLTH -Bộ SGK Lớp 2 - Kết nối tri thức với cuộc sống - Công ...">
            <a:extLst>
              <a:ext uri="{FF2B5EF4-FFF2-40B4-BE49-F238E27FC236}">
                <a16:creationId xmlns:a16="http://schemas.microsoft.com/office/drawing/2014/main" id="{C9E33A6E-53A1-46B0-A9E0-384325E0BFCB}"/>
              </a:ext>
            </a:extLst>
          </p:cNvPr>
          <p:cNvPicPr>
            <a:picLocks noChangeAspect="1" noChangeArrowheads="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54610" y="-75230"/>
            <a:ext cx="1301156" cy="13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1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 </a:t>
            </a:r>
            <a:r>
              <a:rPr lang="en-US" sz="3200" b="1" dirty="0" err="1">
                <a:solidFill>
                  <a:srgbClr val="000099"/>
                </a:solidFill>
                <a:effectLst/>
                <a:ea typeface="Calibri" panose="020F0502020204030204" pitchFamily="34" charset="0"/>
                <a:cs typeface="Times New Roman" panose="02020603050405020304" pitchFamily="18" charset="0"/>
              </a:rPr>
              <a:t>Đơn</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vị</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đo</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góc</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và</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độ</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dài</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cung</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tròn</a:t>
            </a:r>
            <a:endParaRPr lang="en-US" sz="3200"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b</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Độ</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dài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cung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endParaRPr lang="en-US" b="1" dirty="0">
                  <a:solidFill>
                    <a:srgbClr val="0000FF"/>
                  </a:solidFill>
                  <a:latin typeface="Aarial"/>
                </a:endParaRPr>
              </a:p>
              <a:p>
                <a:r>
                  <a:rPr lang="en-US" dirty="0">
                    <a:latin typeface="Aarial"/>
                  </a:rPr>
                  <a:t>Một </a:t>
                </a:r>
                <a:r>
                  <a:rPr lang="en-US" dirty="0" err="1">
                    <a:latin typeface="Aarial"/>
                  </a:rPr>
                  <a:t>cung</a:t>
                </a:r>
                <a:r>
                  <a:rPr lang="en-US" dirty="0">
                    <a:latin typeface="Aarial"/>
                  </a:rPr>
                  <a:t> </a:t>
                </a:r>
                <a:r>
                  <a:rPr lang="en-US" dirty="0" err="1">
                    <a:latin typeface="Aarial"/>
                  </a:rPr>
                  <a:t>của</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bán</a:t>
                </a:r>
                <a:r>
                  <a:rPr lang="en-US" dirty="0">
                    <a:latin typeface="Aarial"/>
                  </a:rPr>
                  <a:t> </a:t>
                </a:r>
                <a:r>
                  <a:rPr lang="en-US" dirty="0" err="1">
                    <a:latin typeface="Aarial"/>
                  </a:rPr>
                  <a:t>kính</a:t>
                </a:r>
                <a:r>
                  <a:rPr lang="en-US" dirty="0">
                    <a:latin typeface="Aarial"/>
                  </a:rPr>
                  <a:t> </a:t>
                </a:r>
                <a14:m>
                  <m:oMath xmlns:m="http://schemas.openxmlformats.org/officeDocument/2006/math">
                    <m:r>
                      <m:rPr>
                        <m:sty m:val="p"/>
                      </m:rPr>
                      <a:rPr lang="en-US">
                        <a:latin typeface="Cambria Math" panose="02040503050406030204" pitchFamily="18" charset="0"/>
                      </a:rPr>
                      <m:t>R</m:t>
                    </m:r>
                  </m:oMath>
                </a14:m>
                <a:r>
                  <a:rPr lang="en-US" dirty="0">
                    <a:latin typeface="Aarial"/>
                  </a:rPr>
                  <a:t> </a:t>
                </a:r>
                <a:r>
                  <a:rPr lang="en-US" dirty="0" err="1">
                    <a:latin typeface="Aarial"/>
                  </a:rPr>
                  <a:t>và</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14:m>
                  <m:oMath xmlns:m="http://schemas.openxmlformats.org/officeDocument/2006/math">
                    <m:r>
                      <m:rPr>
                        <m:sty m:val="p"/>
                      </m:rPr>
                      <a:rPr lang="en-US">
                        <a:latin typeface="Cambria Math" panose="02040503050406030204" pitchFamily="18" charset="0"/>
                      </a:rPr>
                      <m:t>α</m:t>
                    </m:r>
                  </m:oMath>
                </a14:m>
                <a:r>
                  <a:rPr lang="en-US" dirty="0">
                    <a:latin typeface="Aarial"/>
                  </a:rPr>
                  <a:t> rad </a:t>
                </a:r>
                <a:r>
                  <a:rPr lang="en-US" dirty="0" err="1">
                    <a:latin typeface="Aarial"/>
                  </a:rPr>
                  <a:t>thì</a:t>
                </a:r>
                <a:r>
                  <a:rPr lang="en-US" dirty="0">
                    <a:latin typeface="Aarial"/>
                  </a:rPr>
                  <a:t> </a:t>
                </a:r>
                <a:r>
                  <a:rPr lang="en-US" dirty="0" err="1">
                    <a:latin typeface="Aarial"/>
                  </a:rPr>
                  <a:t>có</a:t>
                </a:r>
                <a:r>
                  <a:rPr lang="en-US" dirty="0">
                    <a:latin typeface="Aarial"/>
                  </a:rPr>
                  <a:t> </a:t>
                </a:r>
                <a:r>
                  <a:rPr lang="en-US" dirty="0" err="1">
                    <a:latin typeface="Aarial"/>
                  </a:rPr>
                  <a:t>độ</a:t>
                </a:r>
                <a:r>
                  <a:rPr lang="en-US" dirty="0">
                    <a:latin typeface="Aarial"/>
                  </a:rPr>
                  <a:t> </a:t>
                </a:r>
                <a:r>
                  <a:rPr lang="en-US" dirty="0" err="1">
                    <a:latin typeface="Aarial"/>
                  </a:rPr>
                  <a:t>dài</a:t>
                </a:r>
                <a:r>
                  <a:rPr lang="en-US" dirty="0">
                    <a:latin typeface="Aarial"/>
                  </a:rPr>
                  <a:t> </a:t>
                </a:r>
                <a14:m>
                  <m:oMath xmlns:m="http://schemas.openxmlformats.org/officeDocument/2006/math">
                    <m:r>
                      <m:rPr>
                        <m:sty m:val="p"/>
                      </m:rPr>
                      <a:rPr lang="en-US">
                        <a:latin typeface="Cambria Math" panose="02040503050406030204" pitchFamily="18" charset="0"/>
                      </a:rPr>
                      <m:t>l</m:t>
                    </m:r>
                    <m:r>
                      <a:rPr lang="en-US">
                        <a:latin typeface="Cambria Math" panose="02040503050406030204" pitchFamily="18" charset="0"/>
                      </a:rPr>
                      <m:t>=</m:t>
                    </m:r>
                    <m:r>
                      <m:rPr>
                        <m:sty m:val="p"/>
                      </m:rPr>
                      <a:rPr lang="en-US">
                        <a:latin typeface="Cambria Math" panose="02040503050406030204" pitchFamily="18" charset="0"/>
                      </a:rPr>
                      <m:t>Rα</m:t>
                    </m:r>
                  </m:oMath>
                </a14:m>
                <a:r>
                  <a:rPr lang="en-US" dirty="0">
                    <a:latin typeface="Aarial"/>
                  </a:rPr>
                  <a:t>.</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549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Đường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ndParaRPr>
              </a:p>
              <a:p>
                <a:pPr algn="just"/>
                <a:r>
                  <a:rPr lang="en-US" dirty="0">
                    <a:latin typeface="Aarial"/>
                  </a:rPr>
                  <a:t>Đường </a:t>
                </a:r>
                <a:r>
                  <a:rPr lang="en-US" dirty="0" err="1">
                    <a:latin typeface="Aarial"/>
                  </a:rPr>
                  <a:t>tròn</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là</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có</a:t>
                </a:r>
                <a:r>
                  <a:rPr lang="en-US" dirty="0">
                    <a:latin typeface="Aarial"/>
                  </a:rPr>
                  <a:t> </a:t>
                </a:r>
                <a:r>
                  <a:rPr lang="en-US" dirty="0" err="1">
                    <a:latin typeface="Aarial"/>
                  </a:rPr>
                  <a:t>tâm</a:t>
                </a:r>
                <a:r>
                  <a:rPr lang="en-US" dirty="0">
                    <a:latin typeface="Aarial"/>
                  </a:rPr>
                  <a:t> </a:t>
                </a:r>
                <a:r>
                  <a:rPr lang="en-US" dirty="0" err="1">
                    <a:latin typeface="Aarial"/>
                  </a:rPr>
                  <a:t>tại</a:t>
                </a:r>
                <a:r>
                  <a:rPr lang="en-US" dirty="0">
                    <a:latin typeface="Aarial"/>
                  </a:rPr>
                  <a:t> </a:t>
                </a:r>
                <a:r>
                  <a:rPr lang="en-US" dirty="0" err="1">
                    <a:latin typeface="Aarial"/>
                  </a:rPr>
                  <a:t>gốc</a:t>
                </a:r>
                <a:r>
                  <a:rPr lang="en-US" dirty="0">
                    <a:latin typeface="Aarial"/>
                  </a:rPr>
                  <a:t> </a:t>
                </a:r>
                <a:r>
                  <a:rPr lang="en-US" dirty="0" err="1">
                    <a:latin typeface="Aarial"/>
                  </a:rPr>
                  <a:t>toạ</a:t>
                </a:r>
                <a:r>
                  <a:rPr lang="en-US" dirty="0">
                    <a:latin typeface="Aarial"/>
                  </a:rPr>
                  <a:t> </a:t>
                </a:r>
                <a:r>
                  <a:rPr lang="en-US" dirty="0" err="1">
                    <a:latin typeface="Aarial"/>
                  </a:rPr>
                  <a:t>độ</a:t>
                </a:r>
                <a:r>
                  <a:rPr lang="en-US" dirty="0">
                    <a:latin typeface="Aarial"/>
                  </a:rPr>
                  <a:t>, </a:t>
                </a:r>
                <a:r>
                  <a:rPr lang="en-US" dirty="0" err="1">
                    <a:latin typeface="Aarial"/>
                  </a:rPr>
                  <a:t>bán</a:t>
                </a:r>
                <a:r>
                  <a:rPr lang="en-US" dirty="0">
                    <a:latin typeface="Aarial"/>
                  </a:rPr>
                  <a:t> </a:t>
                </a:r>
                <a:r>
                  <a:rPr lang="en-US" dirty="0" err="1">
                    <a:latin typeface="Aarial"/>
                  </a:rPr>
                  <a:t>kính</a:t>
                </a:r>
                <a:r>
                  <a:rPr lang="en-US" dirty="0">
                    <a:latin typeface="Aarial"/>
                  </a:rPr>
                  <a:t> </a:t>
                </a:r>
                <a:r>
                  <a:rPr lang="en-US" dirty="0" err="1">
                    <a:latin typeface="Aarial"/>
                  </a:rPr>
                  <a:t>bằng</a:t>
                </a:r>
                <a:r>
                  <a:rPr lang="en-US" dirty="0">
                    <a:latin typeface="Aarial"/>
                  </a:rPr>
                  <a:t> 1, </a:t>
                </a:r>
                <a:r>
                  <a:rPr lang="en-US" dirty="0" err="1">
                    <a:latin typeface="Aarial"/>
                  </a:rPr>
                  <a:t>được</a:t>
                </a:r>
                <a:r>
                  <a:rPr lang="en-US" dirty="0">
                    <a:latin typeface="Aarial"/>
                  </a:rPr>
                  <a:t> </a:t>
                </a:r>
                <a:r>
                  <a:rPr lang="en-US" dirty="0" err="1">
                    <a:latin typeface="Aarial"/>
                  </a:rPr>
                  <a:t>định</a:t>
                </a:r>
                <a:r>
                  <a:rPr lang="en-US" dirty="0">
                    <a:latin typeface="Aarial"/>
                  </a:rPr>
                  <a:t> </a:t>
                </a:r>
                <a:r>
                  <a:rPr lang="en-US" dirty="0" err="1">
                    <a:latin typeface="Aarial"/>
                  </a:rPr>
                  <a:t>hướng</a:t>
                </a:r>
                <a:r>
                  <a:rPr lang="en-US" dirty="0">
                    <a:latin typeface="Aarial"/>
                  </a:rPr>
                  <a:t> </a:t>
                </a:r>
                <a:r>
                  <a:rPr lang="en-US" dirty="0" err="1">
                    <a:latin typeface="Aarial"/>
                  </a:rPr>
                  <a:t>và</a:t>
                </a:r>
                <a:r>
                  <a:rPr lang="en-US" dirty="0">
                    <a:latin typeface="Aarial"/>
                  </a:rPr>
                  <a:t> </a:t>
                </a:r>
                <a:r>
                  <a:rPr lang="en-US" dirty="0" err="1">
                    <a:latin typeface="Aarial"/>
                  </a:rPr>
                  <a:t>lấy</a:t>
                </a:r>
                <a:r>
                  <a:rPr lang="en-US" dirty="0">
                    <a:latin typeface="Aarial"/>
                  </a:rPr>
                  <a:t> </a:t>
                </a:r>
                <a:r>
                  <a:rPr lang="en-US" dirty="0" err="1">
                    <a:latin typeface="Aarial"/>
                  </a:rPr>
                  <a:t>điểm</a:t>
                </a:r>
                <a:r>
                  <a:rPr lang="en-US" dirty="0">
                    <a:latin typeface="Aarial"/>
                  </a:rPr>
                  <a:t> A(1 ; 0) </a:t>
                </a:r>
                <a:r>
                  <a:rPr lang="en-US" dirty="0" err="1">
                    <a:latin typeface="Aarial"/>
                  </a:rPr>
                  <a:t>làm</a:t>
                </a:r>
                <a:r>
                  <a:rPr lang="en-US" dirty="0">
                    <a:latin typeface="Aarial"/>
                  </a:rPr>
                  <a:t> </a:t>
                </a:r>
                <a:r>
                  <a:rPr lang="en-US" dirty="0" err="1">
                    <a:latin typeface="Aarial"/>
                  </a:rPr>
                  <a:t>điểm</a:t>
                </a:r>
                <a:r>
                  <a:rPr lang="en-US" dirty="0">
                    <a:latin typeface="Aarial"/>
                  </a:rPr>
                  <a:t> </a:t>
                </a:r>
                <a:r>
                  <a:rPr lang="en-US" dirty="0" err="1">
                    <a:latin typeface="Aarial"/>
                  </a:rPr>
                  <a:t>gốc</a:t>
                </a:r>
                <a:r>
                  <a:rPr lang="en-US" dirty="0">
                    <a:latin typeface="Aarial"/>
                  </a:rPr>
                  <a:t> </a:t>
                </a:r>
                <a:r>
                  <a:rPr lang="en-US" dirty="0" err="1">
                    <a:latin typeface="Aarial"/>
                  </a:rPr>
                  <a:t>của</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a:t>
                </a:r>
              </a:p>
              <a:p>
                <a:pPr algn="just"/>
                <a:r>
                  <a:rPr lang="en-US" dirty="0">
                    <a:latin typeface="Aarial"/>
                  </a:rPr>
                  <a:t> </a:t>
                </a:r>
                <a:r>
                  <a:rPr lang="en-US" dirty="0" err="1">
                    <a:latin typeface="Aarial"/>
                  </a:rPr>
                  <a:t>Điểm</a:t>
                </a:r>
                <a:r>
                  <a:rPr lang="en-US" dirty="0">
                    <a:latin typeface="Aarial"/>
                  </a:rPr>
                  <a:t> </a:t>
                </a:r>
                <a:r>
                  <a:rPr lang="en-US" dirty="0" err="1">
                    <a:latin typeface="Aarial"/>
                  </a:rPr>
                  <a:t>trên</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biểu</a:t>
                </a:r>
                <a:r>
                  <a:rPr lang="en-US" dirty="0">
                    <a:latin typeface="Aarial"/>
                  </a:rPr>
                  <a:t> </a:t>
                </a:r>
                <a:r>
                  <a:rPr lang="en-US" dirty="0" err="1">
                    <a:latin typeface="Aarial"/>
                  </a:rPr>
                  <a:t>diễn</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14:m>
                  <m:oMath xmlns:m="http://schemas.openxmlformats.org/officeDocument/2006/math">
                    <m:r>
                      <a:rPr lang="en-US" i="1">
                        <a:latin typeface="Cambria Math" panose="02040503050406030204" pitchFamily="18" charset="0"/>
                      </a:rPr>
                      <m:t>𝛼</m:t>
                    </m:r>
                  </m:oMath>
                </a14:m>
                <a:r>
                  <a:rPr lang="en-US" dirty="0">
                    <a:latin typeface="Aarial"/>
                  </a:rPr>
                  <a:t>(</a:t>
                </a:r>
                <a:r>
                  <a:rPr lang="en-US" dirty="0" err="1">
                    <a:latin typeface="Aarial"/>
                  </a:rPr>
                  <a:t>độ</a:t>
                </a:r>
                <a:r>
                  <a:rPr lang="en-US" dirty="0">
                    <a:latin typeface="Aarial"/>
                  </a:rPr>
                  <a:t> </a:t>
                </a:r>
                <a:r>
                  <a:rPr lang="en-US" dirty="0" err="1">
                    <a:latin typeface="Aarial"/>
                  </a:rPr>
                  <a:t>hoặc</a:t>
                </a:r>
                <a:r>
                  <a:rPr lang="en-US" dirty="0">
                    <a:latin typeface="Aarial"/>
                  </a:rPr>
                  <a:t> </a:t>
                </a:r>
                <a:r>
                  <a:rPr lang="en-US" dirty="0" err="1">
                    <a:latin typeface="Aarial"/>
                  </a:rPr>
                  <a:t>rađian</a:t>
                </a:r>
                <a:r>
                  <a:rPr lang="en-US" dirty="0">
                    <a:latin typeface="Aarial"/>
                  </a:rPr>
                  <a:t>) </a:t>
                </a:r>
                <a:r>
                  <a:rPr lang="en-US" dirty="0" err="1">
                    <a:latin typeface="Aarial"/>
                  </a:rPr>
                  <a:t>là</a:t>
                </a:r>
                <a:r>
                  <a:rPr lang="en-US" dirty="0">
                    <a:latin typeface="Aarial"/>
                  </a:rPr>
                  <a:t> </a:t>
                </a:r>
                <a:r>
                  <a:rPr lang="en-US" dirty="0" err="1">
                    <a:latin typeface="Aarial"/>
                  </a:rPr>
                  <a:t>điểm</a:t>
                </a:r>
                <a:r>
                  <a:rPr lang="en-US" dirty="0">
                    <a:latin typeface="Aarial"/>
                  </a:rPr>
                  <a:t> M </a:t>
                </a:r>
                <a:r>
                  <a:rPr lang="en-US" dirty="0" err="1">
                    <a:latin typeface="Aarial"/>
                  </a:rPr>
                  <a:t>trên</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sao</a:t>
                </a:r>
                <a:r>
                  <a:rPr lang="en-US" dirty="0">
                    <a:latin typeface="Aarial"/>
                  </a:rPr>
                  <a:t> </a:t>
                </a:r>
                <a:r>
                  <a:rPr lang="en-US" dirty="0" err="1">
                    <a:latin typeface="Aarial"/>
                  </a:rPr>
                  <a:t>cho</a:t>
                </a:r>
                <a:r>
                  <a:rPr lang="en-US" dirty="0">
                    <a:latin typeface="Aarial"/>
                  </a:rPr>
                  <a:t> </a:t>
                </a:r>
                <a:r>
                  <a:rPr lang="en-US" dirty="0" err="1">
                    <a:latin typeface="Aarial"/>
                  </a:rPr>
                  <a:t>sđ</a:t>
                </a:r>
                <a:r>
                  <a:rPr lang="en-US" dirty="0">
                    <a:latin typeface="Aarial"/>
                  </a:rPr>
                  <a:t> (OA, OM)=</a:t>
                </a:r>
                <a14:m>
                  <m:oMath xmlns:m="http://schemas.openxmlformats.org/officeDocument/2006/math">
                    <m:r>
                      <a:rPr lang="en-US" i="1">
                        <a:latin typeface="Cambria Math" panose="02040503050406030204" pitchFamily="18" charset="0"/>
                      </a:rPr>
                      <m:t>𝛼</m:t>
                    </m:r>
                  </m:oMath>
                </a14:m>
                <a:r>
                  <a:rPr lang="en-US" dirty="0">
                    <a:latin typeface="Aarial"/>
                  </a:rPr>
                  <a:t>.</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44980" y="1499781"/>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A848E5B-0786-31AD-AD24-481A586373D8}"/>
              </a:ext>
            </a:extLst>
          </p:cNvPr>
          <p:cNvPicPr>
            <a:picLocks noChangeAspect="1"/>
          </p:cNvPicPr>
          <p:nvPr/>
        </p:nvPicPr>
        <p:blipFill>
          <a:blip r:embed="rId3"/>
          <a:stretch>
            <a:fillRect/>
          </a:stretch>
        </p:blipFill>
        <p:spPr>
          <a:xfrm>
            <a:off x="6602897" y="4622826"/>
            <a:ext cx="1979128" cy="1839375"/>
          </a:xfrm>
          <a:prstGeom prst="rect">
            <a:avLst/>
          </a:prstGeom>
        </p:spPr>
      </p:pic>
    </p:spTree>
    <p:extLst>
      <p:ext uri="{BB962C8B-B14F-4D97-AF65-F5344CB8AC3E}">
        <p14:creationId xmlns:p14="http://schemas.microsoft.com/office/powerpoint/2010/main" val="770395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b)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endParaRPr lang="en-US" b="1" dirty="0">
                  <a:solidFill>
                    <a:srgbClr val="0000FF"/>
                  </a:solidFill>
                  <a:latin typeface="Aarial"/>
                </a:endParaRPr>
              </a:p>
              <a:p>
                <a:pPr algn="just"/>
                <a:r>
                  <a:rPr lang="en-US" dirty="0" err="1"/>
                  <a:t>Giả</a:t>
                </a:r>
                <a:r>
                  <a:rPr lang="en-US" dirty="0"/>
                  <a:t> </a:t>
                </a:r>
                <a:r>
                  <a:rPr lang="en-US" dirty="0" err="1"/>
                  <a:t>sử</a:t>
                </a:r>
                <a:r>
                  <a:rPr lang="en-US" dirty="0"/>
                  <a:t> </a:t>
                </a:r>
                <a14:m>
                  <m:oMath xmlns:m="http://schemas.openxmlformats.org/officeDocument/2006/math">
                    <m:r>
                      <a:rPr lang="en-US" i="1">
                        <a:latin typeface="Cambria Math" panose="02040503050406030204" pitchFamily="18" charset="0"/>
                      </a:rPr>
                      <m:t>𝑀</m:t>
                    </m:r>
                    <m:r>
                      <a:rPr lang="en-US">
                        <a:latin typeface="Cambria Math" panose="02040503050406030204" pitchFamily="18" charset="0"/>
                      </a:rPr>
                      <m:t>(</m:t>
                    </m:r>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𝑦</m:t>
                    </m:r>
                    <m:r>
                      <a:rPr lang="en-US">
                        <a:latin typeface="Cambria Math" panose="02040503050406030204" pitchFamily="18" charset="0"/>
                      </a:rPr>
                      <m:t>)</m:t>
                    </m:r>
                  </m:oMath>
                </a14:m>
                <a:r>
                  <a:rPr lang="en-US" dirty="0"/>
                  <a:t> </a:t>
                </a:r>
                <a:r>
                  <a:rPr lang="vi-VN" dirty="0">
                    <a:latin typeface="Aarial"/>
                  </a:rPr>
                  <a:t>là điểm trên đường tròn lượng gi</a:t>
                </a:r>
                <a:r>
                  <a:rPr lang="en-US" dirty="0">
                    <a:latin typeface="Aarial"/>
                  </a:rPr>
                  <a:t>á</a:t>
                </a:r>
                <a:r>
                  <a:rPr lang="vi-VN" dirty="0">
                    <a:latin typeface="Aarial"/>
                  </a:rPr>
                  <a:t>c, biểu diễn góc lượng giác có số đo</a:t>
                </a:r>
                <a:r>
                  <a:rPr lang="en-US" dirty="0">
                    <a:latin typeface="Aarial"/>
                  </a:rPr>
                  <a:t>. </a:t>
                </a:r>
                <a:r>
                  <a:rPr lang="vi-VN" dirty="0">
                    <a:latin typeface="Aarial"/>
                  </a:rPr>
                  <a:t>(H.1.9b).</a:t>
                </a:r>
                <a:endParaRPr lang="en-US"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44980" y="1499781"/>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D220F19-02D8-0710-7D39-D79F4FB19359}"/>
              </a:ext>
            </a:extLst>
          </p:cNvPr>
          <p:cNvPicPr>
            <a:picLocks noChangeAspect="1"/>
          </p:cNvPicPr>
          <p:nvPr/>
        </p:nvPicPr>
        <p:blipFill>
          <a:blip r:embed="rId3"/>
          <a:stretch>
            <a:fillRect/>
          </a:stretch>
        </p:blipFill>
        <p:spPr>
          <a:xfrm>
            <a:off x="5572125" y="3299791"/>
            <a:ext cx="3200814" cy="2894634"/>
          </a:xfrm>
          <a:prstGeom prst="rect">
            <a:avLst/>
          </a:prstGeom>
        </p:spPr>
      </p:pic>
    </p:spTree>
    <p:extLst>
      <p:ext uri="{BB962C8B-B14F-4D97-AF65-F5344CB8AC3E}">
        <p14:creationId xmlns:p14="http://schemas.microsoft.com/office/powerpoint/2010/main" val="1457578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sz="3000" b="1" dirty="0">
                <a:solidFill>
                  <a:srgbClr val="0000FF"/>
                </a:solidFill>
                <a:latin typeface="Aarial"/>
                <a:ea typeface="Times New Roman" panose="02020603050405020304" pitchFamily="18" charset="0"/>
              </a:rPr>
              <a:t> </a:t>
            </a:r>
            <a:r>
              <a:rPr lang="en-US" sz="3000" b="1" dirty="0">
                <a:solidFill>
                  <a:srgbClr val="0000FF"/>
                </a:solidFill>
                <a:latin typeface="Aarial"/>
              </a:rPr>
              <a:t>b) </a:t>
            </a:r>
            <a:r>
              <a:rPr lang="en-US" sz="3000" b="1" dirty="0" err="1">
                <a:solidFill>
                  <a:srgbClr val="0000FF"/>
                </a:solidFill>
                <a:latin typeface="Aarial"/>
              </a:rPr>
              <a:t>Các</a:t>
            </a:r>
            <a:r>
              <a:rPr lang="en-US" sz="3000" b="1" dirty="0">
                <a:solidFill>
                  <a:srgbClr val="0000FF"/>
                </a:solidFill>
                <a:latin typeface="Aarial"/>
              </a:rPr>
              <a:t> </a:t>
            </a:r>
            <a:r>
              <a:rPr lang="en-US" sz="3000" b="1" dirty="0" err="1">
                <a:solidFill>
                  <a:srgbClr val="0000FF"/>
                </a:solidFill>
                <a:latin typeface="Aarial"/>
              </a:rPr>
              <a:t>giá</a:t>
            </a:r>
            <a:r>
              <a:rPr lang="en-US" sz="3000" b="1" dirty="0">
                <a:solidFill>
                  <a:srgbClr val="0000FF"/>
                </a:solidFill>
                <a:latin typeface="Aarial"/>
              </a:rPr>
              <a:t> </a:t>
            </a:r>
            <a:r>
              <a:rPr lang="en-US" sz="3000" b="1" dirty="0" err="1">
                <a:solidFill>
                  <a:srgbClr val="0000FF"/>
                </a:solidFill>
                <a:latin typeface="Aarial"/>
              </a:rPr>
              <a:t>trị</a:t>
            </a:r>
            <a:r>
              <a:rPr lang="en-US" sz="3000" b="1" dirty="0">
                <a:solidFill>
                  <a:srgbClr val="0000FF"/>
                </a:solidFill>
                <a:latin typeface="Aarial"/>
              </a:rPr>
              <a:t> </a:t>
            </a:r>
            <a:r>
              <a:rPr lang="en-US" sz="3000" b="1" dirty="0" err="1">
                <a:solidFill>
                  <a:srgbClr val="0000FF"/>
                </a:solidFill>
                <a:latin typeface="Aarial"/>
              </a:rPr>
              <a:t>lượng</a:t>
            </a:r>
            <a:r>
              <a:rPr lang="en-US" sz="3000" b="1" dirty="0">
                <a:solidFill>
                  <a:srgbClr val="0000FF"/>
                </a:solidFill>
                <a:latin typeface="Aarial"/>
              </a:rPr>
              <a:t> </a:t>
            </a:r>
            <a:r>
              <a:rPr lang="en-US" sz="3000" b="1" dirty="0" err="1">
                <a:solidFill>
                  <a:srgbClr val="0000FF"/>
                </a:solidFill>
                <a:latin typeface="Aarial"/>
              </a:rPr>
              <a:t>giác</a:t>
            </a:r>
            <a:r>
              <a:rPr lang="en-US" sz="3000" b="1" dirty="0">
                <a:solidFill>
                  <a:srgbClr val="0000FF"/>
                </a:solidFill>
                <a:latin typeface="Aarial"/>
              </a:rPr>
              <a:t> </a:t>
            </a:r>
            <a:r>
              <a:rPr lang="en-US" sz="3000" b="1" dirty="0" err="1">
                <a:solidFill>
                  <a:srgbClr val="0000FF"/>
                </a:solidFill>
                <a:latin typeface="Aarial"/>
              </a:rPr>
              <a:t>của</a:t>
            </a:r>
            <a:r>
              <a:rPr lang="en-US" sz="3000" b="1" dirty="0">
                <a:solidFill>
                  <a:srgbClr val="0000FF"/>
                </a:solidFill>
                <a:latin typeface="Aarial"/>
              </a:rPr>
              <a:t> </a:t>
            </a:r>
            <a:r>
              <a:rPr lang="en-US" sz="3000" b="1" dirty="0" err="1">
                <a:solidFill>
                  <a:srgbClr val="0000FF"/>
                </a:solidFill>
                <a:latin typeface="Aarial"/>
              </a:rPr>
              <a:t>góc</a:t>
            </a:r>
            <a:r>
              <a:rPr lang="en-US" sz="3000" b="1" dirty="0">
                <a:solidFill>
                  <a:srgbClr val="0000FF"/>
                </a:solidFill>
                <a:latin typeface="Aarial"/>
              </a:rPr>
              <a:t> </a:t>
            </a:r>
            <a:r>
              <a:rPr lang="en-US" sz="3000" b="1" dirty="0" err="1">
                <a:solidFill>
                  <a:srgbClr val="0000FF"/>
                </a:solidFill>
                <a:latin typeface="Aarial"/>
              </a:rPr>
              <a:t>lượng</a:t>
            </a:r>
            <a:r>
              <a:rPr lang="en-US" sz="3000" b="1" dirty="0">
                <a:solidFill>
                  <a:srgbClr val="0000FF"/>
                </a:solidFill>
                <a:latin typeface="Aarial"/>
              </a:rPr>
              <a:t> </a:t>
            </a:r>
            <a:r>
              <a:rPr lang="en-US" sz="3000" b="1" dirty="0" err="1">
                <a:solidFill>
                  <a:srgbClr val="0000FF"/>
                </a:solidFill>
                <a:latin typeface="Aarial"/>
              </a:rPr>
              <a:t>giác</a:t>
            </a:r>
            <a:endParaRPr lang="en-US" sz="3000" b="1" dirty="0">
              <a:solidFill>
                <a:srgbClr val="0000FF"/>
              </a:solidFill>
              <a:latin typeface="Aarial"/>
            </a:endParaRPr>
          </a:p>
          <a:p>
            <a:pPr marL="0" lvl="0" indent="0" algn="just">
              <a:lnSpc>
                <a:spcPct val="112000"/>
              </a:lnSpc>
              <a:spcBef>
                <a:spcPts val="300"/>
              </a:spcBef>
              <a:spcAft>
                <a:spcPts val="300"/>
              </a:spcAft>
              <a:buClr>
                <a:srgbClr val="0000FF"/>
              </a:buClr>
              <a:buNone/>
            </a:pPr>
            <a:endParaRPr lang="en-US" sz="3000"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1085814" y="2019236"/>
                <a:ext cx="9766429" cy="4497513"/>
              </a:xfrm>
              <a:prstGeom prst="rect">
                <a:avLst/>
              </a:prstGeom>
              <a:noFill/>
            </p:spPr>
            <p:txBody>
              <a:bodyPr wrap="square">
                <a:spAutoFit/>
              </a:bodyPr>
              <a:lstStyle/>
              <a:p>
                <a:pPr algn="just">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Hoành</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độ</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điểm</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được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côsin</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kí</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hiệu</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cos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a:t>
                </a:r>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ctr">
                  <a:lnSpc>
                    <a:spcPct val="110000"/>
                  </a:lnSpc>
                  <a:spcBef>
                    <a:spcPts val="200"/>
                  </a:spcBef>
                  <a:spcAft>
                    <a:spcPts val="200"/>
                  </a:spcAft>
                </a:pPr>
                <a14:m>
                  <m:oMathPara xmlns:m="http://schemas.openxmlformats.org/officeDocument/2006/math">
                    <m:oMathParaPr>
                      <m:jc m:val="centerGroup"/>
                    </m:oMathParaPr>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just">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Tung </a:t>
                </a:r>
                <a:r>
                  <a:rPr lang="en-US" sz="2400" dirty="0" err="1">
                    <a:solidFill>
                      <a:srgbClr val="000099"/>
                    </a:solidFill>
                    <a:effectLst/>
                    <a:latin typeface="Aarial"/>
                    <a:ea typeface="Calibri" panose="020F0502020204030204" pitchFamily="34" charset="0"/>
                    <a:cs typeface="Times New Roman" panose="02020603050405020304" pitchFamily="18" charset="0"/>
                  </a:rPr>
                  <a:t>độ</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điểm</a:t>
                </a:r>
                <a:r>
                  <a:rPr lang="en-US" sz="2400" dirty="0">
                    <a:solidFill>
                      <a:srgbClr val="000099"/>
                    </a:solidFill>
                    <a:effectLst/>
                    <a:latin typeface="Aarial"/>
                    <a:ea typeface="Calibri" panose="020F0502020204030204" pitchFamily="34" charset="0"/>
                    <a:cs typeface="Times New Roman" panose="02020603050405020304" pitchFamily="18" charset="0"/>
                  </a:rPr>
                  <a:t> M </a:t>
                </a:r>
                <a:r>
                  <a:rPr lang="en-US" sz="2400" dirty="0" err="1">
                    <a:solidFill>
                      <a:srgbClr val="000099"/>
                    </a:solidFill>
                    <a:effectLst/>
                    <a:latin typeface="Aarial"/>
                    <a:ea typeface="Calibri" panose="020F0502020204030204" pitchFamily="34" charset="0"/>
                    <a:cs typeface="Times New Roman" panose="02020603050405020304" pitchFamily="18" charset="0"/>
                  </a:rPr>
                  <a:t>đươc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sin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kí</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hiệu</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a:t>
                </a:r>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just">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Nếu</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tỉ</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số</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num>
                      <m:den>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den>
                    </m:f>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được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tang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kí</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hiệu</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tan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ctr">
                  <a:lnSpc>
                    <a:spcPct val="110000"/>
                  </a:lnSpc>
                  <a:spcBef>
                    <a:spcPts val="200"/>
                  </a:spcBef>
                  <a:spcAft>
                    <a:spcPts val="200"/>
                  </a:spcAft>
                </a:pPr>
                <a14:m>
                  <m:oMathPara xmlns:m="http://schemas.openxmlformats.org/officeDocument/2006/math">
                    <m:oMathParaPr>
                      <m:jc m:val="centerGroup"/>
                    </m:oMathParaPr>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tan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num>
                        <m:den>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den>
                      </m:f>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Nếu</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𝑠𝑖𝑛</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tỉ</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số</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num>
                      <m:den>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den>
                    </m:f>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được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côtang</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kí</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hiệu</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a:t>
                </a:r>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ctr">
                  <a:lnSpc>
                    <a:spcPct val="110000"/>
                  </a:lnSpc>
                  <a:spcBef>
                    <a:spcPts val="200"/>
                  </a:spcBef>
                  <a:spcAft>
                    <a:spcPts val="200"/>
                  </a:spcAft>
                </a:pPr>
                <a14:m>
                  <m:oMathPara xmlns:m="http://schemas.openxmlformats.org/officeDocument/2006/math">
                    <m:oMathParaPr>
                      <m:jc m:val="centerGroup"/>
                    </m:oMathParaPr>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num>
                        <m:den>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den>
                      </m:f>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just">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Các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giá</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trị</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𝑠𝑖𝑛</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𝑡𝑎𝑛</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𝑐𝑜𝑡</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oMath>
                </a14:m>
                <a:r>
                  <a:rPr lang="en-US" sz="2400" dirty="0" err="1">
                    <a:solidFill>
                      <a:srgbClr val="000099"/>
                    </a:solidFill>
                    <a:effectLst/>
                    <a:latin typeface="Aarial"/>
                    <a:ea typeface="Calibri" panose="020F0502020204030204" pitchFamily="34" charset="0"/>
                    <a:cs typeface="Times New Roman" panose="02020603050405020304" pitchFamily="18" charset="0"/>
                  </a:rPr>
                  <a:t>được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các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giá</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trị</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lượng</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giác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a:t>
                </a:r>
                <a:endParaRPr lang="en-US" sz="2000" dirty="0">
                  <a:solidFill>
                    <a:srgbClr val="000099"/>
                  </a:solidFill>
                  <a:effectLst/>
                  <a:latin typeface="Aarial"/>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1085814" y="2019236"/>
                <a:ext cx="9766429" cy="4497513"/>
              </a:xfrm>
              <a:prstGeom prst="rect">
                <a:avLst/>
              </a:prstGeom>
              <a:blipFill>
                <a:blip r:embed="rId2"/>
                <a:stretch>
                  <a:fillRect l="-936" t="-678" b="-1762"/>
                </a:stretch>
              </a:blipFill>
            </p:spPr>
            <p:txBody>
              <a:bodyPr/>
              <a:lstStyle/>
              <a:p>
                <a:r>
                  <a:rPr lang="en-US">
                    <a:noFill/>
                  </a:rPr>
                  <a:t> </a:t>
                </a:r>
              </a:p>
            </p:txBody>
          </p:sp>
        </mc:Fallback>
      </mc:AlternateContent>
    </p:spTree>
    <p:extLst>
      <p:ext uri="{BB962C8B-B14F-4D97-AF65-F5344CB8AC3E}">
        <p14:creationId xmlns:p14="http://schemas.microsoft.com/office/powerpoint/2010/main" val="193957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up)">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wipe(up)">
                                      <p:cBhvr>
                                        <p:cTn id="25" dur="500"/>
                                        <p:tgtEl>
                                          <p:spTgt spid="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wipe(up)">
                                      <p:cBhvr>
                                        <p:cTn id="30" dur="500"/>
                                        <p:tgtEl>
                                          <p:spTgt spid="10">
                                            <p:txEl>
                                              <p:pRg st="3" end="3"/>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wipe(up)">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wipe(up)">
                                      <p:cBhvr>
                                        <p:cTn id="38" dur="500"/>
                                        <p:tgtEl>
                                          <p:spTgt spid="10">
                                            <p:txEl>
                                              <p:pRg st="5" end="5"/>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Effect transition="in" filter="wipe(up)">
                                      <p:cBhvr>
                                        <p:cTn id="41" dur="500"/>
                                        <p:tgtEl>
                                          <p:spTgt spid="10">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wipe(up)">
                                      <p:cBhvr>
                                        <p:cTn id="46"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b)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endParaRPr lang="en-US" b="1" dirty="0">
              <a:solidFill>
                <a:srgbClr val="0000FF"/>
              </a:solidFill>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344980" y="2088508"/>
                <a:ext cx="11002740" cy="4861587"/>
              </a:xfrm>
              <a:prstGeom prst="rect">
                <a:avLst/>
              </a:prstGeom>
              <a:noFill/>
            </p:spPr>
            <p:txBody>
              <a:bodyPr wrap="square">
                <a:spAutoFit/>
              </a:bodyPr>
              <a:lstStyle/>
              <a:p>
                <a:pPr marL="457200" indent="-457200">
                  <a:buFont typeface="Wingdings" panose="05000000000000000000" pitchFamily="2" charset="2"/>
                  <a:buChar char="q"/>
                </a:pPr>
                <a:r>
                  <a:rPr lang="en-US" sz="3200" b="1">
                    <a:solidFill>
                      <a:srgbClr val="FF0000"/>
                    </a:solidFill>
                    <a:latin typeface="Aarial"/>
                  </a:rPr>
                  <a:t>Chú ý:</a:t>
                </a:r>
                <a:endParaRPr lang="en-US" sz="3200" b="1" dirty="0">
                  <a:solidFill>
                    <a:srgbClr val="FF0000"/>
                  </a:solidFill>
                  <a:latin typeface="Aarial"/>
                </a:endParaRPr>
              </a:p>
              <a:p>
                <a:r>
                  <a:rPr lang="en-US" sz="3200" dirty="0">
                    <a:solidFill>
                      <a:srgbClr val="000099"/>
                    </a:solidFill>
                    <a:latin typeface="Aarial"/>
                  </a:rPr>
                  <a:t>a) Ta </a:t>
                </a:r>
                <a:r>
                  <a:rPr lang="en-US" sz="3200" dirty="0" err="1">
                    <a:solidFill>
                      <a:srgbClr val="000099"/>
                    </a:solidFill>
                    <a:latin typeface="Aarial"/>
                  </a:rPr>
                  <a:t>còn</a:t>
                </a:r>
                <a:r>
                  <a:rPr lang="en-US" sz="3200" dirty="0">
                    <a:solidFill>
                      <a:srgbClr val="000099"/>
                    </a:solidFill>
                    <a:latin typeface="Aarial"/>
                  </a:rPr>
                  <a:t> </a:t>
                </a:r>
                <a:r>
                  <a:rPr lang="en-US" sz="3200" dirty="0" err="1">
                    <a:solidFill>
                      <a:srgbClr val="000099"/>
                    </a:solidFill>
                    <a:latin typeface="Aarial"/>
                  </a:rPr>
                  <a:t>gọi</a:t>
                </a:r>
                <a:r>
                  <a:rPr lang="en-US" sz="3200" dirty="0">
                    <a:solidFill>
                      <a:srgbClr val="000099"/>
                    </a:solidFill>
                    <a:latin typeface="Aarial"/>
                  </a:rPr>
                  <a:t> </a:t>
                </a:r>
                <a:r>
                  <a:rPr lang="en-US" sz="3200" dirty="0" err="1">
                    <a:solidFill>
                      <a:srgbClr val="000099"/>
                    </a:solidFill>
                    <a:latin typeface="Aarial"/>
                  </a:rPr>
                  <a:t>trục</a:t>
                </a:r>
                <a:r>
                  <a:rPr lang="en-US" sz="3200" dirty="0">
                    <a:solidFill>
                      <a:srgbClr val="000099"/>
                    </a:solidFill>
                    <a:latin typeface="Aarial"/>
                  </a:rPr>
                  <a:t> tung </a:t>
                </a:r>
                <a:r>
                  <a:rPr lang="en-US" sz="3200" dirty="0" err="1">
                    <a:solidFill>
                      <a:srgbClr val="000099"/>
                    </a:solidFill>
                    <a:latin typeface="Aarial"/>
                  </a:rPr>
                  <a:t>là</a:t>
                </a:r>
                <a:r>
                  <a:rPr lang="en-US" sz="3200" dirty="0">
                    <a:solidFill>
                      <a:srgbClr val="000099"/>
                    </a:solidFill>
                    <a:latin typeface="Aarial"/>
                  </a:rPr>
                  <a:t> </a:t>
                </a:r>
                <a:r>
                  <a:rPr lang="en-US" sz="3200" b="1" dirty="0" err="1">
                    <a:solidFill>
                      <a:srgbClr val="000099"/>
                    </a:solidFill>
                    <a:latin typeface="Aarial"/>
                  </a:rPr>
                  <a:t>trục</a:t>
                </a:r>
                <a:r>
                  <a:rPr lang="en-US" sz="3200" b="1" dirty="0">
                    <a:solidFill>
                      <a:srgbClr val="000099"/>
                    </a:solidFill>
                    <a:latin typeface="Aarial"/>
                  </a:rPr>
                  <a:t> sin</a:t>
                </a:r>
                <a:r>
                  <a:rPr lang="en-US" sz="3200" dirty="0">
                    <a:solidFill>
                      <a:srgbClr val="000099"/>
                    </a:solidFill>
                    <a:latin typeface="Aarial"/>
                  </a:rPr>
                  <a:t>, </a:t>
                </a:r>
                <a:r>
                  <a:rPr lang="en-US" sz="3200" dirty="0" err="1">
                    <a:solidFill>
                      <a:srgbClr val="000099"/>
                    </a:solidFill>
                    <a:latin typeface="Aarial"/>
                  </a:rPr>
                  <a:t>trục</a:t>
                </a:r>
                <a:r>
                  <a:rPr lang="en-US" sz="3200" dirty="0">
                    <a:solidFill>
                      <a:srgbClr val="000099"/>
                    </a:solidFill>
                    <a:latin typeface="Aarial"/>
                  </a:rPr>
                  <a:t> </a:t>
                </a:r>
                <a:r>
                  <a:rPr lang="en-US" sz="3200" dirty="0" err="1">
                    <a:solidFill>
                      <a:srgbClr val="000099"/>
                    </a:solidFill>
                    <a:latin typeface="Aarial"/>
                  </a:rPr>
                  <a:t>hoành</a:t>
                </a:r>
                <a:r>
                  <a:rPr lang="en-US" sz="3200" dirty="0">
                    <a:solidFill>
                      <a:srgbClr val="000099"/>
                    </a:solidFill>
                    <a:latin typeface="Aarial"/>
                  </a:rPr>
                  <a:t> </a:t>
                </a:r>
                <a:r>
                  <a:rPr lang="en-US" sz="3200" dirty="0" err="1">
                    <a:solidFill>
                      <a:srgbClr val="000099"/>
                    </a:solidFill>
                    <a:latin typeface="Aarial"/>
                  </a:rPr>
                  <a:t>là</a:t>
                </a:r>
                <a:r>
                  <a:rPr lang="en-US" sz="3200" dirty="0">
                    <a:solidFill>
                      <a:srgbClr val="000099"/>
                    </a:solidFill>
                    <a:latin typeface="Aarial"/>
                  </a:rPr>
                  <a:t> </a:t>
                </a:r>
                <a:r>
                  <a:rPr lang="en-US" sz="3200" b="1" dirty="0" err="1">
                    <a:solidFill>
                      <a:srgbClr val="000099"/>
                    </a:solidFill>
                    <a:latin typeface="Aarial"/>
                  </a:rPr>
                  <a:t>trục</a:t>
                </a:r>
                <a:r>
                  <a:rPr lang="en-US" sz="3200" b="1" dirty="0">
                    <a:solidFill>
                      <a:srgbClr val="000099"/>
                    </a:solidFill>
                    <a:latin typeface="Aarial"/>
                  </a:rPr>
                  <a:t> </a:t>
                </a:r>
                <a:r>
                  <a:rPr lang="en-US" sz="3200" b="1" dirty="0" err="1">
                    <a:solidFill>
                      <a:srgbClr val="000099"/>
                    </a:solidFill>
                    <a:latin typeface="Aarial"/>
                  </a:rPr>
                  <a:t>cosin</a:t>
                </a:r>
                <a:r>
                  <a:rPr lang="en-US" sz="3200" dirty="0">
                    <a:solidFill>
                      <a:srgbClr val="000099"/>
                    </a:solidFill>
                    <a:latin typeface="Aarial"/>
                  </a:rPr>
                  <a:t>.</a:t>
                </a:r>
              </a:p>
              <a:p>
                <a:r>
                  <a:rPr lang="en-US" sz="3200" dirty="0">
                    <a:solidFill>
                      <a:srgbClr val="000099"/>
                    </a:solidFill>
                    <a:latin typeface="Aarial"/>
                  </a:rPr>
                  <a:t>b) </a:t>
                </a:r>
                <a:r>
                  <a:rPr lang="en-US" sz="3200" dirty="0" err="1">
                    <a:solidFill>
                      <a:srgbClr val="000099"/>
                    </a:solidFill>
                    <a:latin typeface="Aarial"/>
                  </a:rPr>
                  <a:t>Từ</a:t>
                </a:r>
                <a:r>
                  <a:rPr lang="en-US" sz="3200" dirty="0">
                    <a:solidFill>
                      <a:srgbClr val="000099"/>
                    </a:solidFill>
                    <a:latin typeface="Aarial"/>
                  </a:rPr>
                  <a:t> </a:t>
                </a:r>
                <a:r>
                  <a:rPr lang="en-US" sz="3200" dirty="0" err="1">
                    <a:solidFill>
                      <a:srgbClr val="000099"/>
                    </a:solidFill>
                    <a:latin typeface="Aarial"/>
                  </a:rPr>
                  <a:t>định</a:t>
                </a:r>
                <a:r>
                  <a:rPr lang="en-US" sz="3200" dirty="0">
                    <a:solidFill>
                      <a:srgbClr val="000099"/>
                    </a:solidFill>
                    <a:latin typeface="Aarial"/>
                  </a:rPr>
                  <a:t> </a:t>
                </a:r>
                <a:r>
                  <a:rPr lang="en-US" sz="3200" dirty="0" err="1">
                    <a:solidFill>
                      <a:srgbClr val="000099"/>
                    </a:solidFill>
                    <a:latin typeface="Aarial"/>
                  </a:rPr>
                  <a:t>nghĩa</a:t>
                </a:r>
                <a:r>
                  <a:rPr lang="en-US" sz="3200" dirty="0">
                    <a:solidFill>
                      <a:srgbClr val="000099"/>
                    </a:solidFill>
                    <a:latin typeface="Aarial"/>
                  </a:rPr>
                  <a:t> ta </a:t>
                </a:r>
                <a:r>
                  <a:rPr lang="en-US" sz="3200" dirty="0" err="1">
                    <a:solidFill>
                      <a:srgbClr val="000099"/>
                    </a:solidFill>
                    <a:latin typeface="Aarial"/>
                  </a:rPr>
                  <a:t>suy</a:t>
                </a:r>
                <a:r>
                  <a:rPr lang="en-US" sz="3200" dirty="0">
                    <a:solidFill>
                      <a:srgbClr val="000099"/>
                    </a:solidFill>
                    <a:latin typeface="Aarial"/>
                  </a:rPr>
                  <a:t> </a:t>
                </a:r>
                <a:r>
                  <a:rPr lang="en-US" sz="3200" dirty="0" err="1">
                    <a:solidFill>
                      <a:srgbClr val="000099"/>
                    </a:solidFill>
                    <a:latin typeface="Aarial"/>
                  </a:rPr>
                  <a:t>ra</a:t>
                </a:r>
                <a:r>
                  <a:rPr lang="en-US" sz="3200" dirty="0">
                    <a:solidFill>
                      <a:srgbClr val="000099"/>
                    </a:solidFill>
                    <a:latin typeface="Aarial"/>
                  </a:rPr>
                  <a:t>:</a:t>
                </a:r>
              </a:p>
              <a:p>
                <a:pPr marL="457200" indent="-457200">
                  <a:buFont typeface="Arial" panose="020B0604020202020204" pitchFamily="34" charset="0"/>
                  <a:buChar char="•"/>
                </a:pPr>
                <a14:m>
                  <m:oMath xmlns:m="http://schemas.openxmlformats.org/officeDocument/2006/math">
                    <m:r>
                      <m:rPr>
                        <m:sty m:val="p"/>
                      </m:rPr>
                      <a:rPr lang="en-US" sz="3200">
                        <a:solidFill>
                          <a:srgbClr val="000099"/>
                        </a:solidFill>
                        <a:latin typeface="Cambria Math" panose="02040503050406030204" pitchFamily="18" charset="0"/>
                      </a:rPr>
                      <m:t>sin</m:t>
                    </m:r>
                    <m:r>
                      <a:rPr lang="en-US" sz="3200" i="1">
                        <a:solidFill>
                          <a:srgbClr val="000099"/>
                        </a:solidFill>
                        <a:latin typeface="Cambria Math" panose="02040503050406030204" pitchFamily="18" charset="0"/>
                      </a:rPr>
                      <m:t>𝛼</m:t>
                    </m:r>
                    <m:r>
                      <a:rPr lang="en-US" sz="3200">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cos</m:t>
                    </m:r>
                    <m:r>
                      <a:rPr lang="en-US" sz="3200" i="1">
                        <a:solidFill>
                          <a:srgbClr val="000099"/>
                        </a:solidFill>
                        <a:latin typeface="Cambria Math" panose="02040503050406030204" pitchFamily="18" charset="0"/>
                      </a:rPr>
                      <m:t>𝛼</m:t>
                    </m:r>
                  </m:oMath>
                </a14:m>
                <a:r>
                  <a:rPr lang="en-US" sz="3200" dirty="0">
                    <a:solidFill>
                      <a:srgbClr val="000099"/>
                    </a:solidFill>
                    <a:latin typeface="Aarial"/>
                  </a:rPr>
                  <a:t> </a:t>
                </a:r>
                <a:r>
                  <a:rPr lang="en-US" sz="3200" dirty="0" err="1">
                    <a:solidFill>
                      <a:srgbClr val="000099"/>
                    </a:solidFill>
                    <a:latin typeface="Aarial"/>
                  </a:rPr>
                  <a:t>xác</a:t>
                </a:r>
                <a:r>
                  <a:rPr lang="en-US" sz="3200" dirty="0">
                    <a:solidFill>
                      <a:srgbClr val="000099"/>
                    </a:solidFill>
                    <a:latin typeface="Aarial"/>
                  </a:rPr>
                  <a:t> </a:t>
                </a:r>
                <a:r>
                  <a:rPr lang="en-US" sz="3200" dirty="0" err="1">
                    <a:solidFill>
                      <a:srgbClr val="000099"/>
                    </a:solidFill>
                    <a:latin typeface="Aarial"/>
                  </a:rPr>
                  <a:t>định</a:t>
                </a:r>
                <a:r>
                  <a:rPr lang="en-US" sz="3200" dirty="0">
                    <a:solidFill>
                      <a:srgbClr val="000099"/>
                    </a:solidFill>
                    <a:latin typeface="Aarial"/>
                  </a:rPr>
                  <a:t> </a:t>
                </a:r>
                <a:r>
                  <a:rPr lang="en-US" sz="3200" dirty="0" err="1">
                    <a:solidFill>
                      <a:srgbClr val="000099"/>
                    </a:solidFill>
                    <a:latin typeface="Aarial"/>
                  </a:rPr>
                  <a:t>với</a:t>
                </a:r>
                <a:r>
                  <a:rPr lang="en-US" sz="3200" dirty="0">
                    <a:solidFill>
                      <a:srgbClr val="000099"/>
                    </a:solidFill>
                    <a:latin typeface="Aarial"/>
                  </a:rPr>
                  <a:t> </a:t>
                </a:r>
                <a:r>
                  <a:rPr lang="en-US" sz="3200" dirty="0" err="1">
                    <a:solidFill>
                      <a:srgbClr val="000099"/>
                    </a:solidFill>
                    <a:latin typeface="Aarial"/>
                  </a:rPr>
                  <a:t>mọi</a:t>
                </a:r>
                <a:r>
                  <a:rPr lang="en-US" sz="3200" dirty="0">
                    <a:solidFill>
                      <a:srgbClr val="000099"/>
                    </a:solidFill>
                    <a:latin typeface="Aarial"/>
                  </a:rPr>
                  <a:t> </a:t>
                </a:r>
                <a:r>
                  <a:rPr lang="en-US" sz="3200" dirty="0" err="1">
                    <a:solidFill>
                      <a:srgbClr val="000099"/>
                    </a:solidFill>
                    <a:latin typeface="Aarial"/>
                  </a:rPr>
                  <a:t>giá</a:t>
                </a:r>
                <a:r>
                  <a:rPr lang="en-US" sz="3200" dirty="0">
                    <a:solidFill>
                      <a:srgbClr val="000099"/>
                    </a:solidFill>
                    <a:latin typeface="Aarial"/>
                  </a:rPr>
                  <a:t> </a:t>
                </a:r>
                <a:r>
                  <a:rPr lang="en-US" sz="3200" dirty="0" err="1">
                    <a:solidFill>
                      <a:srgbClr val="000099"/>
                    </a:solidFill>
                    <a:latin typeface="Aarial"/>
                  </a:rPr>
                  <a:t>trị</a:t>
                </a:r>
                <a:r>
                  <a:rPr lang="en-US" sz="3200" dirty="0">
                    <a:solidFill>
                      <a:srgbClr val="000099"/>
                    </a:solidFill>
                    <a:latin typeface="Aarial"/>
                  </a:rPr>
                  <a:t> </a:t>
                </a:r>
                <a:r>
                  <a:rPr lang="en-US" sz="3200" dirty="0" err="1">
                    <a:solidFill>
                      <a:srgbClr val="000099"/>
                    </a:solidFill>
                    <a:latin typeface="Aarial"/>
                  </a:rPr>
                  <a:t>của</a:t>
                </a:r>
                <a:r>
                  <a:rPr lang="en-US" sz="3200" dirty="0">
                    <a:solidFill>
                      <a:srgbClr val="000099"/>
                    </a:solidFill>
                    <a:latin typeface="Aarial"/>
                  </a:rPr>
                  <a:t> </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latin typeface="Aarial"/>
                  </a:rPr>
                  <a:t> </a:t>
                </a:r>
                <a:r>
                  <a:rPr lang="en-US" sz="3200" dirty="0" err="1">
                    <a:solidFill>
                      <a:srgbClr val="000099"/>
                    </a:solidFill>
                    <a:latin typeface="Aarial"/>
                  </a:rPr>
                  <a:t>và</a:t>
                </a:r>
                <a:r>
                  <a:rPr lang="en-US" sz="3200" dirty="0">
                    <a:solidFill>
                      <a:srgbClr val="000099"/>
                    </a:solidFill>
                    <a:latin typeface="Aarial"/>
                  </a:rPr>
                  <a:t> ta </a:t>
                </a:r>
                <a:r>
                  <a:rPr lang="en-US" sz="3200" dirty="0" err="1">
                    <a:solidFill>
                      <a:srgbClr val="000099"/>
                    </a:solidFill>
                    <a:latin typeface="Aarial"/>
                  </a:rPr>
                  <a:t>có</a:t>
                </a:r>
                <a:r>
                  <a:rPr lang="en-US" sz="3200" dirty="0">
                    <a:solidFill>
                      <a:srgbClr val="000099"/>
                    </a:solidFill>
                    <a:latin typeface="Aarial"/>
                  </a:rPr>
                  <a:t>: </a:t>
                </a:r>
                <a:endParaRPr lang="en-US" sz="3200" i="1" dirty="0">
                  <a:solidFill>
                    <a:srgbClr val="000099"/>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n-US" sz="3200" i="1">
                          <a:solidFill>
                            <a:srgbClr val="000099"/>
                          </a:solidFill>
                          <a:latin typeface="Cambria Math" panose="02040503050406030204" pitchFamily="18" charset="0"/>
                        </a:rPr>
                        <m:t>−</m:t>
                      </m:r>
                      <m:r>
                        <a:rPr lang="en-US" sz="3200">
                          <a:solidFill>
                            <a:srgbClr val="000099"/>
                          </a:solidFill>
                          <a:latin typeface="Cambria Math" panose="02040503050406030204" pitchFamily="18" charset="0"/>
                        </a:rPr>
                        <m:t>1</m:t>
                      </m:r>
                      <m:r>
                        <a:rPr lang="en-US" sz="3200" i="1">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sin</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a:solidFill>
                            <a:srgbClr val="000099"/>
                          </a:solidFill>
                          <a:latin typeface="Cambria Math" panose="02040503050406030204" pitchFamily="18" charset="0"/>
                        </a:rPr>
                        <m:t>1;</m:t>
                      </m:r>
                      <m:r>
                        <a:rPr lang="en-US" sz="3200" i="1">
                          <a:solidFill>
                            <a:srgbClr val="000099"/>
                          </a:solidFill>
                          <a:latin typeface="Cambria Math" panose="02040503050406030204" pitchFamily="18" charset="0"/>
                        </a:rPr>
                        <m:t>  −</m:t>
                      </m:r>
                      <m:r>
                        <a:rPr lang="en-US" sz="3200">
                          <a:solidFill>
                            <a:srgbClr val="000099"/>
                          </a:solidFill>
                          <a:latin typeface="Cambria Math" panose="02040503050406030204" pitchFamily="18" charset="0"/>
                        </a:rPr>
                        <m:t>1</m:t>
                      </m:r>
                      <m:r>
                        <a:rPr lang="en-US" sz="3200" i="1">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cos</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a:solidFill>
                            <a:srgbClr val="000099"/>
                          </a:solidFill>
                          <a:latin typeface="Cambria Math" panose="02040503050406030204" pitchFamily="18" charset="0"/>
                        </a:rPr>
                        <m:t>1;</m:t>
                      </m:r>
                      <m:r>
                        <a:rPr lang="en-US" sz="3200" i="1">
                          <a:solidFill>
                            <a:srgbClr val="000099"/>
                          </a:solidFill>
                          <a:latin typeface="Cambria Math" panose="02040503050406030204" pitchFamily="18" charset="0"/>
                        </a:rPr>
                        <m:t>    </m:t>
                      </m:r>
                      <m:r>
                        <m:rPr>
                          <m:sty m:val="p"/>
                        </m:rPr>
                        <a:rPr lang="en-US" sz="3200">
                          <a:solidFill>
                            <a:srgbClr val="000099"/>
                          </a:solidFill>
                          <a:latin typeface="Cambria Math" panose="02040503050406030204" pitchFamily="18" charset="0"/>
                        </a:rPr>
                        <m:t>sin</m:t>
                      </m:r>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a:solidFill>
                                <a:srgbClr val="000099"/>
                              </a:solidFill>
                              <a:latin typeface="Cambria Math" panose="02040503050406030204" pitchFamily="18" charset="0"/>
                            </a:rPr>
                            <m:t>2</m:t>
                          </m:r>
                          <m:r>
                            <a:rPr lang="en-US" sz="3200" i="1">
                              <a:solidFill>
                                <a:srgbClr val="000099"/>
                              </a:solidFill>
                              <a:latin typeface="Cambria Math" panose="02040503050406030204" pitchFamily="18" charset="0"/>
                            </a:rPr>
                            <m:t>𝜋</m:t>
                          </m:r>
                        </m:e>
                      </m:d>
                      <m:r>
                        <a:rPr lang="en-US" sz="3200" i="1">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sin</m:t>
                      </m:r>
                      <m:r>
                        <a:rPr lang="en-US" sz="3200" i="1">
                          <a:solidFill>
                            <a:srgbClr val="000099"/>
                          </a:solidFill>
                          <a:latin typeface="Cambria Math" panose="02040503050406030204" pitchFamily="18" charset="0"/>
                        </a:rPr>
                        <m:t>𝛼</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    </m:t>
                      </m:r>
                    </m:oMath>
                  </m:oMathPara>
                </a14:m>
                <a:endParaRPr lang="en-US" sz="3200" i="1" dirty="0">
                  <a:solidFill>
                    <a:srgbClr val="000099"/>
                  </a:solidFill>
                  <a:latin typeface="Cambria Math" panose="02040503050406030204" pitchFamily="18" charset="0"/>
                </a:endParaRPr>
              </a:p>
              <a:p>
                <a:pPr marL="457200" indent="-457200">
                  <a:buFont typeface="Arial" panose="020B0604020202020204" pitchFamily="34" charset="0"/>
                  <a:buChar char="•"/>
                </a:pPr>
                <a14:m>
                  <m:oMath xmlns:m="http://schemas.openxmlformats.org/officeDocument/2006/math">
                    <m:r>
                      <m:rPr>
                        <m:sty m:val="p"/>
                      </m:rPr>
                      <a:rPr lang="en-US" sz="3200">
                        <a:solidFill>
                          <a:srgbClr val="000099"/>
                        </a:solidFill>
                        <a:latin typeface="Cambria Math" panose="02040503050406030204" pitchFamily="18" charset="0"/>
                      </a:rPr>
                      <m:t>cos</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a:solidFill>
                          <a:srgbClr val="000099"/>
                        </a:solidFill>
                        <a:latin typeface="Cambria Math" panose="02040503050406030204" pitchFamily="18" charset="0"/>
                      </a:rPr>
                      <m:t>2</m:t>
                    </m:r>
                    <m:r>
                      <a:rPr lang="en-US" sz="3200" i="1">
                        <a:solidFill>
                          <a:srgbClr val="000099"/>
                        </a:solidFill>
                        <a:latin typeface="Cambria Math" panose="02040503050406030204" pitchFamily="18" charset="0"/>
                      </a:rPr>
                      <m:t>𝜋</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cos</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    </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𝑍</m:t>
                    </m:r>
                    <m:r>
                      <a:rPr lang="en-US" sz="3200">
                        <a:solidFill>
                          <a:srgbClr val="000099"/>
                        </a:solidFill>
                        <a:latin typeface="Cambria Math" panose="02040503050406030204" pitchFamily="18" charset="0"/>
                      </a:rPr>
                      <m:t>).</m:t>
                    </m:r>
                  </m:oMath>
                </a14:m>
                <a:endParaRPr lang="en-US" sz="3200" dirty="0">
                  <a:solidFill>
                    <a:srgbClr val="000099"/>
                  </a:solidFill>
                  <a:latin typeface="Aarial"/>
                </a:endParaRPr>
              </a:p>
              <a:p>
                <a:pPr marL="457200" indent="-457200">
                  <a:buFont typeface="Arial" panose="020B0604020202020204" pitchFamily="34" charset="0"/>
                  <a:buChar char="•"/>
                </a:pPr>
                <a14:m>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oMath>
                </a14:m>
                <a:r>
                  <a:rPr lang="en-US" sz="3200" dirty="0">
                    <a:solidFill>
                      <a:srgbClr val="000099"/>
                    </a:solidFill>
                    <a:latin typeface="Aarial"/>
                  </a:rPr>
                  <a:t> </a:t>
                </a:r>
                <a:r>
                  <a:rPr lang="en-US" sz="3200" dirty="0" err="1">
                    <a:solidFill>
                      <a:srgbClr val="000099"/>
                    </a:solidFill>
                    <a:latin typeface="Aarial"/>
                  </a:rPr>
                  <a:t>xác</a:t>
                </a:r>
                <a:r>
                  <a:rPr lang="en-US" sz="3200" dirty="0">
                    <a:solidFill>
                      <a:srgbClr val="000099"/>
                    </a:solidFill>
                    <a:latin typeface="Aarial"/>
                  </a:rPr>
                  <a:t> </a:t>
                </a:r>
                <a:r>
                  <a:rPr lang="en-US" sz="3200" dirty="0" err="1">
                    <a:solidFill>
                      <a:srgbClr val="000099"/>
                    </a:solidFill>
                    <a:latin typeface="Aarial"/>
                  </a:rPr>
                  <a:t>định</a:t>
                </a:r>
                <a:r>
                  <a:rPr lang="en-US" sz="3200" dirty="0">
                    <a:solidFill>
                      <a:srgbClr val="000099"/>
                    </a:solidFill>
                    <a:latin typeface="Aarial"/>
                  </a:rPr>
                  <a:t> </a:t>
                </a:r>
                <a:r>
                  <a:rPr lang="en-US" sz="3200" dirty="0" err="1">
                    <a:solidFill>
                      <a:srgbClr val="000099"/>
                    </a:solidFill>
                    <a:latin typeface="Aarial"/>
                  </a:rPr>
                  <a:t>khi</a:t>
                </a:r>
                <a:r>
                  <a:rPr lang="en-US" sz="3200" dirty="0">
                    <a:solidFill>
                      <a:srgbClr val="000099"/>
                    </a:solidFill>
                    <a:latin typeface="Aarial"/>
                  </a:rPr>
                  <a:t> </a:t>
                </a:r>
                <a14:m>
                  <m:oMath xmlns:m="http://schemas.openxmlformats.org/officeDocument/2006/math">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ℤ</m:t>
                    </m:r>
                    <m:r>
                      <a:rPr lang="en-US" sz="3200">
                        <a:solidFill>
                          <a:srgbClr val="000099"/>
                        </a:solidFill>
                        <a:latin typeface="Cambria Math" panose="02040503050406030204" pitchFamily="18" charset="0"/>
                      </a:rPr>
                      <m:t>)</m:t>
                    </m:r>
                  </m:oMath>
                </a14:m>
                <a:r>
                  <a:rPr lang="en-US" sz="3200" dirty="0">
                    <a:solidFill>
                      <a:srgbClr val="000099"/>
                    </a:solidFill>
                    <a:latin typeface="Aarial"/>
                  </a:rPr>
                  <a:t>.</a:t>
                </a:r>
              </a:p>
              <a:p>
                <a:pPr marL="457200" indent="-457200">
                  <a:buFont typeface="Arial" panose="020B0604020202020204" pitchFamily="34" charset="0"/>
                  <a:buChar char="•"/>
                </a:pPr>
                <a14:m>
                  <m:oMath xmlns:m="http://schemas.openxmlformats.org/officeDocument/2006/math">
                    <m:r>
                      <m:rPr>
                        <m:sty m:val="p"/>
                      </m:rPr>
                      <a:rPr lang="en-US" sz="3200">
                        <a:solidFill>
                          <a:srgbClr val="000099"/>
                        </a:solidFill>
                        <a:latin typeface="Cambria Math" panose="02040503050406030204" pitchFamily="18" charset="0"/>
                      </a:rPr>
                      <m:t>cot</m:t>
                    </m:r>
                    <m:r>
                      <a:rPr lang="en-US" sz="3200" i="1">
                        <a:solidFill>
                          <a:srgbClr val="000099"/>
                        </a:solidFill>
                        <a:latin typeface="Cambria Math" panose="02040503050406030204" pitchFamily="18" charset="0"/>
                      </a:rPr>
                      <m:t>𝛼</m:t>
                    </m:r>
                  </m:oMath>
                </a14:m>
                <a:r>
                  <a:rPr lang="en-US" sz="3200" dirty="0">
                    <a:solidFill>
                      <a:srgbClr val="000099"/>
                    </a:solidFill>
                    <a:latin typeface="Aarial"/>
                  </a:rPr>
                  <a:t> </a:t>
                </a:r>
                <a:r>
                  <a:rPr lang="en-US" sz="3200" dirty="0" err="1">
                    <a:solidFill>
                      <a:srgbClr val="000099"/>
                    </a:solidFill>
                    <a:latin typeface="Aarial"/>
                  </a:rPr>
                  <a:t>xác</a:t>
                </a:r>
                <a:r>
                  <a:rPr lang="en-US" sz="3200" dirty="0">
                    <a:solidFill>
                      <a:srgbClr val="000099"/>
                    </a:solidFill>
                    <a:latin typeface="Aarial"/>
                  </a:rPr>
                  <a:t> </a:t>
                </a:r>
                <a:r>
                  <a:rPr lang="en-US" sz="3200" dirty="0" err="1">
                    <a:solidFill>
                      <a:srgbClr val="000099"/>
                    </a:solidFill>
                    <a:latin typeface="Aarial"/>
                  </a:rPr>
                  <a:t>định</a:t>
                </a:r>
                <a:r>
                  <a:rPr lang="en-US" sz="3200" dirty="0">
                    <a:solidFill>
                      <a:srgbClr val="000099"/>
                    </a:solidFill>
                    <a:latin typeface="Aarial"/>
                  </a:rPr>
                  <a:t> </a:t>
                </a:r>
                <a:r>
                  <a:rPr lang="en-US" sz="3200" dirty="0" err="1">
                    <a:solidFill>
                      <a:srgbClr val="000099"/>
                    </a:solidFill>
                    <a:latin typeface="Aarial"/>
                  </a:rPr>
                  <a:t>khi</a:t>
                </a:r>
                <a:r>
                  <a:rPr lang="en-US" sz="3200" dirty="0">
                    <a:solidFill>
                      <a:srgbClr val="000099"/>
                    </a:solidFill>
                    <a:latin typeface="Aarial"/>
                  </a:rPr>
                  <a:t> </a:t>
                </a:r>
                <a14:m>
                  <m:oMath xmlns:m="http://schemas.openxmlformats.org/officeDocument/2006/math">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𝑍</m:t>
                    </m:r>
                    <m:r>
                      <a:rPr lang="en-US" sz="3200">
                        <a:solidFill>
                          <a:srgbClr val="000099"/>
                        </a:solidFill>
                        <a:latin typeface="Cambria Math" panose="02040503050406030204" pitchFamily="18" charset="0"/>
                      </a:rPr>
                      <m:t>)</m:t>
                    </m:r>
                  </m:oMath>
                </a14:m>
                <a:r>
                  <a:rPr lang="en-US" sz="3200" dirty="0">
                    <a:solidFill>
                      <a:srgbClr val="000099"/>
                    </a:solidFill>
                    <a:latin typeface="Aarial"/>
                  </a:rPr>
                  <a:t>.</a:t>
                </a:r>
              </a:p>
              <a:p>
                <a:pPr>
                  <a:lnSpc>
                    <a:spcPct val="110000"/>
                  </a:lnSpc>
                  <a:spcBef>
                    <a:spcPts val="200"/>
                  </a:spcBef>
                  <a:spcAft>
                    <a:spcPts val="200"/>
                  </a:spcAft>
                </a:pPr>
                <a:r>
                  <a:rPr lang="en-US" sz="4000" dirty="0">
                    <a:solidFill>
                      <a:srgbClr val="000099"/>
                    </a:solidFill>
                    <a:effectLst/>
                    <a:latin typeface="Aarial"/>
                    <a:ea typeface="Calibri" panose="020F0502020204030204" pitchFamily="34" charset="0"/>
                    <a:cs typeface="Times New Roman" panose="02020603050405020304" pitchFamily="18" charset="0"/>
                  </a:rPr>
                  <a:t> </a:t>
                </a:r>
                <a:endParaRPr lang="en-US" sz="3600" dirty="0">
                  <a:solidFill>
                    <a:srgbClr val="000099"/>
                  </a:solidFill>
                  <a:effectLst/>
                  <a:latin typeface="Aarial"/>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344980" y="2088508"/>
                <a:ext cx="11002740" cy="4861587"/>
              </a:xfrm>
              <a:prstGeom prst="rect">
                <a:avLst/>
              </a:prstGeom>
              <a:blipFill>
                <a:blip r:embed="rId2"/>
                <a:stretch>
                  <a:fillRect l="-1440" t="-1631"/>
                </a:stretch>
              </a:blipFill>
            </p:spPr>
            <p:txBody>
              <a:bodyPr/>
              <a:lstStyle/>
              <a:p>
                <a:r>
                  <a:rPr lang="en-US">
                    <a:noFill/>
                  </a:rPr>
                  <a:t> </a:t>
                </a:r>
              </a:p>
            </p:txBody>
          </p:sp>
        </mc:Fallback>
      </mc:AlternateContent>
    </p:spTree>
    <p:extLst>
      <p:ext uri="{BB962C8B-B14F-4D97-AF65-F5344CB8AC3E}">
        <p14:creationId xmlns:p14="http://schemas.microsoft.com/office/powerpoint/2010/main" val="394531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up)">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wipe(up)">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wipe(up)">
                                      <p:cBhvr>
                                        <p:cTn id="37" dur="500"/>
                                        <p:tgtEl>
                                          <p:spTgt spid="10">
                                            <p:txEl>
                                              <p:pRg st="4" end="4"/>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wipe(up)">
                                      <p:cBhvr>
                                        <p:cTn id="40" dur="500"/>
                                        <p:tgtEl>
                                          <p:spTgt spid="10">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0">
                                            <p:txEl>
                                              <p:pRg st="6" end="6"/>
                                            </p:txEl>
                                          </p:spTgt>
                                        </p:tgtEl>
                                        <p:attrNameLst>
                                          <p:attrName>style.visibility</p:attrName>
                                        </p:attrNameLst>
                                      </p:cBhvr>
                                      <p:to>
                                        <p:strVal val="visible"/>
                                      </p:to>
                                    </p:set>
                                    <p:animEffect transition="in" filter="wipe(up)">
                                      <p:cBhvr>
                                        <p:cTn id="45" dur="500"/>
                                        <p:tgtEl>
                                          <p:spTgt spid="10">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0">
                                            <p:txEl>
                                              <p:pRg st="7" end="7"/>
                                            </p:txEl>
                                          </p:spTgt>
                                        </p:tgtEl>
                                        <p:attrNameLst>
                                          <p:attrName>style.visibility</p:attrName>
                                        </p:attrNameLst>
                                      </p:cBhvr>
                                      <p:to>
                                        <p:strVal val="visible"/>
                                      </p:to>
                                    </p:set>
                                    <p:animEffect transition="in" filter="wipe(up)">
                                      <p:cBhvr>
                                        <p:cTn id="50"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b)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297942" y="2086706"/>
                <a:ext cx="11687163" cy="1998881"/>
              </a:xfrm>
              <a:prstGeom prst="rect">
                <a:avLst/>
              </a:prstGeom>
              <a:noFill/>
            </p:spPr>
            <p:txBody>
              <a:bodyPr wrap="square">
                <a:spAutoFit/>
              </a:bodyPr>
              <a:lstStyle/>
              <a:p>
                <a:pPr algn="just">
                  <a:lnSpc>
                    <a:spcPct val="110000"/>
                  </a:lnSpc>
                  <a:spcBef>
                    <a:spcPts val="200"/>
                  </a:spcBef>
                  <a:spcAft>
                    <a:spcPts val="200"/>
                  </a:spcAft>
                </a:pP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Dấu</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của</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các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giá</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trị</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lượng</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giác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của</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một</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góc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lượng</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giác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phụ</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thuộc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vào</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vị</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trí</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điểm</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biểu</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diễn</a:t>
                </a:r>
                <a:r>
                  <a:rPr lang="en-US" sz="32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32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trên</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đường</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tròn</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lượng</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giác</a:t>
                </a:r>
                <a:r>
                  <a:rPr lang="en-US" sz="3200" dirty="0">
                    <a:solidFill>
                      <a:srgbClr val="000099"/>
                    </a:solidFill>
                    <a:effectLst/>
                    <a:latin typeface="Aarial"/>
                    <a:ea typeface="Calibri" panose="020F0502020204030204" pitchFamily="34" charset="0"/>
                    <a:cs typeface="Times New Roman" panose="02020603050405020304" pitchFamily="18" charset="0"/>
                  </a:rPr>
                  <a:t> ( </a:t>
                </a:r>
                <a14:m>
                  <m:oMath xmlns:m="http://schemas.openxmlformats.org/officeDocument/2006/math">
                    <m:r>
                      <a:rPr lang="en-US" sz="32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𝐻</m:t>
                    </m:r>
                    <m:r>
                      <a:rPr lang="en-US" sz="32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.1.10)</m:t>
                    </m:r>
                  </m:oMath>
                </a14:m>
                <a:r>
                  <a:rPr lang="en-US" sz="3200" dirty="0">
                    <a:solidFill>
                      <a:srgbClr val="000099"/>
                    </a:solidFill>
                    <a:effectLst/>
                    <a:latin typeface="Aarial"/>
                    <a:ea typeface="Calibri" panose="020F0502020204030204" pitchFamily="34" charset="0"/>
                    <a:cs typeface="Times New Roman" panose="02020603050405020304" pitchFamily="18" charset="0"/>
                  </a:rPr>
                  <a:t>.</a:t>
                </a:r>
              </a:p>
              <a:p>
                <a:pPr>
                  <a:lnSpc>
                    <a:spcPct val="110000"/>
                  </a:lnSpc>
                  <a:spcBef>
                    <a:spcPts val="200"/>
                  </a:spcBef>
                  <a:spcAft>
                    <a:spcPts val="200"/>
                  </a:spcAft>
                </a:pPr>
                <a:endParaRPr lang="en-US" sz="4800" dirty="0">
                  <a:solidFill>
                    <a:srgbClr val="000099"/>
                  </a:solidFill>
                  <a:effectLst/>
                  <a:latin typeface="Aarial"/>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297942" y="2086706"/>
                <a:ext cx="11687163" cy="1998881"/>
              </a:xfrm>
              <a:prstGeom prst="rect">
                <a:avLst/>
              </a:prstGeom>
              <a:blipFill>
                <a:blip r:embed="rId2"/>
                <a:stretch>
                  <a:fillRect l="-1356" t="-2744" r="-1304"/>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82E37696-1001-F675-22DD-D919E9E6A8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3975" y="3124363"/>
            <a:ext cx="2903045" cy="3155007"/>
          </a:xfrm>
          <a:prstGeom prst="rect">
            <a:avLst/>
          </a:prstGeom>
          <a:noFill/>
          <a:ln>
            <a:noFill/>
          </a:ln>
        </p:spPr>
      </p:pic>
      <p:pic>
        <p:nvPicPr>
          <p:cNvPr id="8" name="Picture 7">
            <a:extLst>
              <a:ext uri="{FF2B5EF4-FFF2-40B4-BE49-F238E27FC236}">
                <a16:creationId xmlns:a16="http://schemas.microsoft.com/office/drawing/2014/main" id="{7DDD5CAE-4C4A-437E-DC13-F070462093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903" y="3429000"/>
            <a:ext cx="6853799" cy="3027359"/>
          </a:xfrm>
          <a:prstGeom prst="rect">
            <a:avLst/>
          </a:prstGeom>
          <a:noFill/>
          <a:ln>
            <a:noFill/>
          </a:ln>
        </p:spPr>
      </p:pic>
    </p:spTree>
    <p:extLst>
      <p:ext uri="{BB962C8B-B14F-4D97-AF65-F5344CB8AC3E}">
        <p14:creationId xmlns:p14="http://schemas.microsoft.com/office/powerpoint/2010/main" val="551890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c)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đặc</a:t>
            </a:r>
            <a:r>
              <a:rPr lang="en-US" b="1" dirty="0">
                <a:solidFill>
                  <a:srgbClr val="0000FF"/>
                </a:solidFill>
                <a:latin typeface="Aarial"/>
              </a:rPr>
              <a:t> </a:t>
            </a:r>
            <a:r>
              <a:rPr lang="en-US" b="1" dirty="0" err="1">
                <a:solidFill>
                  <a:srgbClr val="0000FF"/>
                </a:solidFill>
                <a:latin typeface="Aarial"/>
              </a:rPr>
              <a:t>biệt</a:t>
            </a: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2DE5879-7CA4-E524-2DCB-24D62AB85DA3}"/>
              </a:ext>
            </a:extLst>
          </p:cNvPr>
          <p:cNvPicPr>
            <a:picLocks noChangeAspect="1"/>
          </p:cNvPicPr>
          <p:nvPr/>
        </p:nvPicPr>
        <p:blipFill>
          <a:blip r:embed="rId2"/>
          <a:stretch>
            <a:fillRect/>
          </a:stretch>
        </p:blipFill>
        <p:spPr>
          <a:xfrm>
            <a:off x="988331" y="2117995"/>
            <a:ext cx="9934885" cy="4178030"/>
          </a:xfrm>
          <a:prstGeom prst="rect">
            <a:avLst/>
          </a:prstGeom>
        </p:spPr>
      </p:pic>
    </p:spTree>
    <p:extLst>
      <p:ext uri="{BB962C8B-B14F-4D97-AF65-F5344CB8AC3E}">
        <p14:creationId xmlns:p14="http://schemas.microsoft.com/office/powerpoint/2010/main" val="3387493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Calibri" panose="020F0502020204030204" pitchFamily="34" charset="0"/>
              </a:rPr>
              <a:t>d) </a:t>
            </a:r>
            <a:r>
              <a:rPr lang="en-US" b="1" dirty="0" err="1">
                <a:solidFill>
                  <a:srgbClr val="0000FF"/>
                </a:solidFill>
                <a:latin typeface="Aarial"/>
              </a:rPr>
              <a:t>Sử</a:t>
            </a:r>
            <a:r>
              <a:rPr lang="en-US" b="1" dirty="0">
                <a:solidFill>
                  <a:srgbClr val="0000FF"/>
                </a:solidFill>
                <a:latin typeface="Aarial"/>
              </a:rPr>
              <a:t> </a:t>
            </a:r>
            <a:r>
              <a:rPr lang="en-US" b="1" dirty="0" err="1">
                <a:solidFill>
                  <a:srgbClr val="0000FF"/>
                </a:solidFill>
                <a:latin typeface="Aarial"/>
              </a:rPr>
              <a:t>dụng</a:t>
            </a:r>
            <a:r>
              <a:rPr lang="en-US" b="1" dirty="0">
                <a:solidFill>
                  <a:srgbClr val="0000FF"/>
                </a:solidFill>
                <a:latin typeface="Aarial"/>
              </a:rPr>
              <a:t> </a:t>
            </a:r>
            <a:r>
              <a:rPr lang="en-US" b="1" dirty="0" err="1">
                <a:solidFill>
                  <a:srgbClr val="0000FF"/>
                </a:solidFill>
                <a:latin typeface="Aarial"/>
              </a:rPr>
              <a:t>máy</a:t>
            </a:r>
            <a:r>
              <a:rPr lang="en-US" b="1" dirty="0">
                <a:solidFill>
                  <a:srgbClr val="0000FF"/>
                </a:solidFill>
                <a:latin typeface="Aarial"/>
              </a:rPr>
              <a:t> </a:t>
            </a:r>
            <a:r>
              <a:rPr lang="en-US" b="1" dirty="0" err="1">
                <a:solidFill>
                  <a:srgbClr val="0000FF"/>
                </a:solidFill>
                <a:latin typeface="Aarial"/>
              </a:rPr>
              <a:t>tính</a:t>
            </a:r>
            <a:r>
              <a:rPr lang="en-US" b="1" dirty="0">
                <a:solidFill>
                  <a:srgbClr val="0000FF"/>
                </a:solidFill>
                <a:latin typeface="Aarial"/>
              </a:rPr>
              <a:t> </a:t>
            </a:r>
            <a:r>
              <a:rPr lang="en-US" b="1" dirty="0" err="1">
                <a:solidFill>
                  <a:srgbClr val="0000FF"/>
                </a:solidFill>
                <a:latin typeface="Aarial"/>
              </a:rPr>
              <a:t>cầm</a:t>
            </a:r>
            <a:r>
              <a:rPr lang="en-US" b="1" dirty="0">
                <a:solidFill>
                  <a:srgbClr val="0000FF"/>
                </a:solidFill>
                <a:latin typeface="Aarial"/>
              </a:rPr>
              <a:t> </a:t>
            </a:r>
            <a:r>
              <a:rPr lang="en-US" b="1" dirty="0" err="1">
                <a:solidFill>
                  <a:srgbClr val="0000FF"/>
                </a:solidFill>
                <a:latin typeface="Aarial"/>
              </a:rPr>
              <a:t>tay</a:t>
            </a:r>
            <a:r>
              <a:rPr lang="en-US" b="1" dirty="0">
                <a:solidFill>
                  <a:srgbClr val="0000FF"/>
                </a:solidFill>
                <a:latin typeface="Aarial"/>
              </a:rPr>
              <a:t> </a:t>
            </a:r>
            <a:r>
              <a:rPr lang="en-US" b="1" dirty="0" err="1">
                <a:solidFill>
                  <a:srgbClr val="0000FF"/>
                </a:solidFill>
                <a:latin typeface="Aarial"/>
              </a:rPr>
              <a:t>để</a:t>
            </a:r>
            <a:r>
              <a:rPr lang="en-US" b="1" dirty="0">
                <a:solidFill>
                  <a:srgbClr val="0000FF"/>
                </a:solidFill>
                <a:latin typeface="Aarial"/>
              </a:rPr>
              <a:t> </a:t>
            </a:r>
            <a:r>
              <a:rPr lang="en-US" b="1" dirty="0" err="1">
                <a:solidFill>
                  <a:srgbClr val="0000FF"/>
                </a:solidFill>
                <a:latin typeface="Aarial"/>
              </a:rPr>
              <a:t>đổi</a:t>
            </a:r>
            <a:r>
              <a:rPr lang="en-US" b="1" dirty="0">
                <a:solidFill>
                  <a:srgbClr val="0000FF"/>
                </a:solidFill>
                <a:latin typeface="Aarial"/>
              </a:rPr>
              <a:t> </a:t>
            </a:r>
            <a:r>
              <a:rPr lang="en-US" b="1" dirty="0" err="1">
                <a:solidFill>
                  <a:srgbClr val="0000FF"/>
                </a:solidFill>
                <a:latin typeface="Aarial"/>
              </a:rPr>
              <a:t>số</a:t>
            </a:r>
            <a:r>
              <a:rPr lang="en-US" b="1" dirty="0">
                <a:solidFill>
                  <a:srgbClr val="0000FF"/>
                </a:solidFill>
                <a:latin typeface="Aarial"/>
              </a:rPr>
              <a:t> </a:t>
            </a:r>
            <a:r>
              <a:rPr lang="en-US" b="1" dirty="0" err="1">
                <a:solidFill>
                  <a:srgbClr val="0000FF"/>
                </a:solidFill>
                <a:latin typeface="Aarial"/>
              </a:rPr>
              <a:t>đo</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và</a:t>
            </a:r>
            <a:r>
              <a:rPr lang="en-US" b="1" dirty="0">
                <a:solidFill>
                  <a:srgbClr val="0000FF"/>
                </a:solidFill>
                <a:latin typeface="Aarial"/>
              </a:rPr>
              <a:t> </a:t>
            </a:r>
            <a:r>
              <a:rPr lang="en-US" b="1" dirty="0" err="1">
                <a:solidFill>
                  <a:srgbClr val="0000FF"/>
                </a:solidFill>
                <a:latin typeface="Aarial"/>
              </a:rPr>
              <a:t>tìm</a:t>
            </a:r>
            <a:r>
              <a:rPr lang="en-US" b="1" dirty="0">
                <a:solidFill>
                  <a:srgbClr val="0000FF"/>
                </a:solidFill>
                <a:latin typeface="Aarial"/>
              </a:rPr>
              <a:t>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ea typeface="Calibri" panose="020F0502020204030204" pitchFamily="34" charset="0"/>
              </a:rPr>
              <a:t> </a:t>
            </a: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BECCACF-4A31-E8DD-1DCA-1002FD1004F9}"/>
              </a:ext>
            </a:extLst>
          </p:cNvPr>
          <p:cNvSpPr txBox="1"/>
          <p:nvPr/>
        </p:nvSpPr>
        <p:spPr>
          <a:xfrm>
            <a:off x="344980" y="2753043"/>
            <a:ext cx="11502039" cy="1148648"/>
          </a:xfrm>
          <a:prstGeom prst="rect">
            <a:avLst/>
          </a:prstGeom>
          <a:noFill/>
        </p:spPr>
        <p:txBody>
          <a:bodyPr wrap="square">
            <a:spAutoFit/>
          </a:bodyPr>
          <a:lstStyle/>
          <a:p>
            <a:pPr marL="457200" indent="-457200" algn="just">
              <a:lnSpc>
                <a:spcPct val="110000"/>
              </a:lnSpc>
              <a:spcBef>
                <a:spcPts val="200"/>
              </a:spcBef>
              <a:spcAft>
                <a:spcPts val="200"/>
              </a:spcAft>
              <a:buFont typeface="Arial" panose="020B0604020202020204" pitchFamily="34" charset="0"/>
              <a:buChar char="•"/>
            </a:pPr>
            <a:r>
              <a:rPr lang="en-US" sz="3200" dirty="0" err="1">
                <a:solidFill>
                  <a:srgbClr val="000099"/>
                </a:solidFill>
                <a:latin typeface="Aarial"/>
              </a:rPr>
              <a:t>Có</a:t>
            </a:r>
            <a:r>
              <a:rPr lang="en-US" sz="3200" dirty="0">
                <a:solidFill>
                  <a:srgbClr val="000099"/>
                </a:solidFill>
                <a:latin typeface="Aarial"/>
              </a:rPr>
              <a:t> </a:t>
            </a:r>
            <a:r>
              <a:rPr lang="en-US" sz="3200" dirty="0" err="1">
                <a:solidFill>
                  <a:srgbClr val="000099"/>
                </a:solidFill>
                <a:latin typeface="Aarial"/>
              </a:rPr>
              <a:t>thể</a:t>
            </a:r>
            <a:r>
              <a:rPr lang="en-US" sz="3200" dirty="0">
                <a:solidFill>
                  <a:srgbClr val="000099"/>
                </a:solidFill>
                <a:latin typeface="Aarial"/>
              </a:rPr>
              <a:t> </a:t>
            </a:r>
            <a:r>
              <a:rPr lang="en-US" sz="3200" dirty="0" err="1">
                <a:solidFill>
                  <a:srgbClr val="000099"/>
                </a:solidFill>
                <a:latin typeface="Aarial"/>
              </a:rPr>
              <a:t>dùng</a:t>
            </a:r>
            <a:r>
              <a:rPr lang="en-US" sz="3200" dirty="0">
                <a:solidFill>
                  <a:srgbClr val="000099"/>
                </a:solidFill>
                <a:latin typeface="Aarial"/>
              </a:rPr>
              <a:t> </a:t>
            </a:r>
            <a:r>
              <a:rPr lang="en-US" sz="3200" dirty="0" err="1">
                <a:solidFill>
                  <a:srgbClr val="000099"/>
                </a:solidFill>
                <a:latin typeface="Aarial"/>
              </a:rPr>
              <a:t>máy</a:t>
            </a:r>
            <a:r>
              <a:rPr lang="en-US" sz="3200" dirty="0">
                <a:solidFill>
                  <a:srgbClr val="000099"/>
                </a:solidFill>
                <a:latin typeface="Aarial"/>
              </a:rPr>
              <a:t> </a:t>
            </a:r>
            <a:r>
              <a:rPr lang="en-US" sz="3200" dirty="0" err="1">
                <a:solidFill>
                  <a:srgbClr val="000099"/>
                </a:solidFill>
                <a:latin typeface="Aarial"/>
              </a:rPr>
              <a:t>tính</a:t>
            </a:r>
            <a:r>
              <a:rPr lang="en-US" sz="3200" dirty="0">
                <a:solidFill>
                  <a:srgbClr val="000099"/>
                </a:solidFill>
                <a:latin typeface="Aarial"/>
              </a:rPr>
              <a:t> </a:t>
            </a:r>
            <a:r>
              <a:rPr lang="en-US" sz="3200" dirty="0" err="1">
                <a:solidFill>
                  <a:srgbClr val="000099"/>
                </a:solidFill>
                <a:latin typeface="Aarial"/>
              </a:rPr>
              <a:t>cầm</a:t>
            </a:r>
            <a:r>
              <a:rPr lang="en-US" sz="3200" dirty="0">
                <a:solidFill>
                  <a:srgbClr val="000099"/>
                </a:solidFill>
                <a:latin typeface="Aarial"/>
              </a:rPr>
              <a:t> </a:t>
            </a:r>
            <a:r>
              <a:rPr lang="en-US" sz="3200" dirty="0" err="1">
                <a:solidFill>
                  <a:srgbClr val="000099"/>
                </a:solidFill>
                <a:latin typeface="Aarial"/>
              </a:rPr>
              <a:t>tay</a:t>
            </a:r>
            <a:r>
              <a:rPr lang="en-US" sz="3200" dirty="0">
                <a:solidFill>
                  <a:srgbClr val="000099"/>
                </a:solidFill>
                <a:latin typeface="Aarial"/>
              </a:rPr>
              <a:t> </a:t>
            </a:r>
            <a:r>
              <a:rPr lang="en-US" sz="3200" dirty="0" err="1">
                <a:solidFill>
                  <a:srgbClr val="000099"/>
                </a:solidFill>
                <a:latin typeface="Aarial"/>
              </a:rPr>
              <a:t>để</a:t>
            </a:r>
            <a:r>
              <a:rPr lang="en-US" sz="3200" dirty="0">
                <a:solidFill>
                  <a:srgbClr val="000099"/>
                </a:solidFill>
                <a:latin typeface="Aarial"/>
              </a:rPr>
              <a:t> </a:t>
            </a:r>
            <a:r>
              <a:rPr lang="en-US" sz="3200" dirty="0" err="1">
                <a:solidFill>
                  <a:srgbClr val="000099"/>
                </a:solidFill>
                <a:latin typeface="Aarial"/>
              </a:rPr>
              <a:t>tính</a:t>
            </a:r>
            <a:r>
              <a:rPr lang="en-US" sz="3200" dirty="0">
                <a:solidFill>
                  <a:srgbClr val="000099"/>
                </a:solidFill>
                <a:latin typeface="Aarial"/>
              </a:rPr>
              <a:t> </a:t>
            </a:r>
            <a:r>
              <a:rPr lang="en-US" sz="3200" dirty="0" err="1">
                <a:solidFill>
                  <a:srgbClr val="000099"/>
                </a:solidFill>
                <a:latin typeface="Aarial"/>
              </a:rPr>
              <a:t>giá</a:t>
            </a:r>
            <a:r>
              <a:rPr lang="en-US" sz="3200" dirty="0">
                <a:solidFill>
                  <a:srgbClr val="000099"/>
                </a:solidFill>
                <a:latin typeface="Aarial"/>
              </a:rPr>
              <a:t> </a:t>
            </a:r>
            <a:r>
              <a:rPr lang="en-US" sz="3200" dirty="0" err="1">
                <a:solidFill>
                  <a:srgbClr val="000099"/>
                </a:solidFill>
                <a:latin typeface="Aarial"/>
              </a:rPr>
              <a:t>trị</a:t>
            </a:r>
            <a:r>
              <a:rPr lang="en-US" sz="3200" dirty="0">
                <a:solidFill>
                  <a:srgbClr val="000099"/>
                </a:solidFill>
                <a:latin typeface="Aarial"/>
              </a:rPr>
              <a:t> </a:t>
            </a:r>
            <a:r>
              <a:rPr lang="en-US" sz="3200" dirty="0" err="1">
                <a:solidFill>
                  <a:srgbClr val="000099"/>
                </a:solidFill>
                <a:latin typeface="Aarial"/>
              </a:rPr>
              <a:t>lượng</a:t>
            </a:r>
            <a:r>
              <a:rPr lang="en-US" sz="3200" dirty="0">
                <a:solidFill>
                  <a:srgbClr val="000099"/>
                </a:solidFill>
                <a:latin typeface="Aarial"/>
              </a:rPr>
              <a:t> </a:t>
            </a:r>
            <a:r>
              <a:rPr lang="en-US" sz="3200" dirty="0" err="1">
                <a:solidFill>
                  <a:srgbClr val="000099"/>
                </a:solidFill>
                <a:latin typeface="Aarial"/>
              </a:rPr>
              <a:t>giác</a:t>
            </a:r>
            <a:r>
              <a:rPr lang="en-US" sz="3200" dirty="0">
                <a:solidFill>
                  <a:srgbClr val="000099"/>
                </a:solidFill>
                <a:latin typeface="Aarial"/>
              </a:rPr>
              <a:t> </a:t>
            </a:r>
            <a:r>
              <a:rPr lang="en-US" sz="3200" dirty="0" err="1">
                <a:solidFill>
                  <a:srgbClr val="000099"/>
                </a:solidFill>
                <a:latin typeface="Aarial"/>
              </a:rPr>
              <a:t>của</a:t>
            </a:r>
            <a:r>
              <a:rPr lang="en-US" sz="3200" dirty="0">
                <a:solidFill>
                  <a:srgbClr val="000099"/>
                </a:solidFill>
                <a:latin typeface="Aarial"/>
              </a:rPr>
              <a:t> </a:t>
            </a:r>
            <a:r>
              <a:rPr lang="en-US" sz="3200" dirty="0" err="1">
                <a:solidFill>
                  <a:srgbClr val="000099"/>
                </a:solidFill>
                <a:latin typeface="Aarial"/>
              </a:rPr>
              <a:t>góc</a:t>
            </a:r>
            <a:r>
              <a:rPr lang="en-US" sz="3200" dirty="0">
                <a:solidFill>
                  <a:srgbClr val="000099"/>
                </a:solidFill>
                <a:latin typeface="Aarial"/>
              </a:rPr>
              <a:t> </a:t>
            </a:r>
            <a:r>
              <a:rPr lang="en-US" sz="3200" dirty="0" err="1">
                <a:solidFill>
                  <a:srgbClr val="000099"/>
                </a:solidFill>
                <a:latin typeface="Aarial"/>
              </a:rPr>
              <a:t>lượng</a:t>
            </a:r>
            <a:r>
              <a:rPr lang="en-US" sz="3200" dirty="0">
                <a:solidFill>
                  <a:srgbClr val="000099"/>
                </a:solidFill>
                <a:latin typeface="Aarial"/>
              </a:rPr>
              <a:t> </a:t>
            </a:r>
            <a:r>
              <a:rPr lang="en-US" sz="3200" dirty="0" err="1">
                <a:solidFill>
                  <a:srgbClr val="000099"/>
                </a:solidFill>
                <a:latin typeface="Aarial"/>
              </a:rPr>
              <a:t>giác</a:t>
            </a:r>
            <a:r>
              <a:rPr lang="en-US" sz="3200" dirty="0">
                <a:solidFill>
                  <a:srgbClr val="000099"/>
                </a:solidFill>
                <a:latin typeface="Aarial"/>
              </a:rPr>
              <a:t> </a:t>
            </a:r>
            <a:r>
              <a:rPr lang="en-US" sz="3200" dirty="0" err="1">
                <a:solidFill>
                  <a:srgbClr val="000099"/>
                </a:solidFill>
                <a:latin typeface="Aarial"/>
              </a:rPr>
              <a:t>và</a:t>
            </a:r>
            <a:r>
              <a:rPr lang="en-US" sz="3200" dirty="0">
                <a:solidFill>
                  <a:srgbClr val="000099"/>
                </a:solidFill>
                <a:latin typeface="Aarial"/>
              </a:rPr>
              <a:t> </a:t>
            </a:r>
            <a:r>
              <a:rPr lang="en-US" sz="3200" dirty="0" err="1">
                <a:solidFill>
                  <a:srgbClr val="000099"/>
                </a:solidFill>
                <a:latin typeface="Aarial"/>
              </a:rPr>
              <a:t>đổi</a:t>
            </a:r>
            <a:r>
              <a:rPr lang="en-US" sz="3200" dirty="0">
                <a:solidFill>
                  <a:srgbClr val="000099"/>
                </a:solidFill>
                <a:latin typeface="Aarial"/>
              </a:rPr>
              <a:t> </a:t>
            </a:r>
            <a:r>
              <a:rPr lang="en-US" sz="3200" dirty="0" err="1">
                <a:solidFill>
                  <a:srgbClr val="000099"/>
                </a:solidFill>
                <a:latin typeface="Aarial"/>
              </a:rPr>
              <a:t>số</a:t>
            </a:r>
            <a:r>
              <a:rPr lang="en-US" sz="3200" dirty="0">
                <a:solidFill>
                  <a:srgbClr val="000099"/>
                </a:solidFill>
                <a:latin typeface="Aarial"/>
              </a:rPr>
              <a:t> </a:t>
            </a:r>
            <a:r>
              <a:rPr lang="en-US" sz="3200" dirty="0" err="1">
                <a:solidFill>
                  <a:srgbClr val="000099"/>
                </a:solidFill>
                <a:latin typeface="Aarial"/>
              </a:rPr>
              <a:t>đo</a:t>
            </a:r>
            <a:r>
              <a:rPr lang="en-US" sz="3200" dirty="0">
                <a:solidFill>
                  <a:srgbClr val="000099"/>
                </a:solidFill>
                <a:latin typeface="Aarial"/>
              </a:rPr>
              <a:t> </a:t>
            </a:r>
            <a:r>
              <a:rPr lang="en-US" sz="3200" dirty="0" err="1">
                <a:solidFill>
                  <a:srgbClr val="000099"/>
                </a:solidFill>
                <a:latin typeface="Aarial"/>
              </a:rPr>
              <a:t>độ</a:t>
            </a:r>
            <a:r>
              <a:rPr lang="en-US" sz="3200" dirty="0">
                <a:solidFill>
                  <a:srgbClr val="000099"/>
                </a:solidFill>
                <a:latin typeface="Aarial"/>
              </a:rPr>
              <a:t> </a:t>
            </a:r>
            <a:r>
              <a:rPr lang="en-US" sz="3200" dirty="0" err="1">
                <a:solidFill>
                  <a:srgbClr val="000099"/>
                </a:solidFill>
                <a:latin typeface="Aarial"/>
              </a:rPr>
              <a:t>của</a:t>
            </a:r>
            <a:r>
              <a:rPr lang="en-US" sz="3200" dirty="0">
                <a:solidFill>
                  <a:srgbClr val="000099"/>
                </a:solidFill>
                <a:latin typeface="Aarial"/>
              </a:rPr>
              <a:t> </a:t>
            </a:r>
            <a:r>
              <a:rPr lang="en-US" sz="3200" dirty="0" err="1">
                <a:solidFill>
                  <a:srgbClr val="000099"/>
                </a:solidFill>
                <a:latin typeface="Aarial"/>
              </a:rPr>
              <a:t>cung</a:t>
            </a:r>
            <a:r>
              <a:rPr lang="en-US" sz="3200" dirty="0">
                <a:solidFill>
                  <a:srgbClr val="000099"/>
                </a:solidFill>
                <a:latin typeface="Aarial"/>
              </a:rPr>
              <a:t> </a:t>
            </a:r>
            <a:r>
              <a:rPr lang="en-US" sz="3200" dirty="0" err="1">
                <a:solidFill>
                  <a:srgbClr val="000099"/>
                </a:solidFill>
                <a:latin typeface="Aarial"/>
              </a:rPr>
              <a:t>tròn</a:t>
            </a:r>
            <a:r>
              <a:rPr lang="en-US" sz="3200" dirty="0">
                <a:solidFill>
                  <a:srgbClr val="000099"/>
                </a:solidFill>
                <a:latin typeface="Aarial"/>
              </a:rPr>
              <a:t> </a:t>
            </a:r>
            <a:r>
              <a:rPr lang="en-US" sz="3200" dirty="0" err="1">
                <a:solidFill>
                  <a:srgbClr val="000099"/>
                </a:solidFill>
                <a:latin typeface="Aarial"/>
              </a:rPr>
              <a:t>ra</a:t>
            </a:r>
            <a:r>
              <a:rPr lang="en-US" sz="3200" dirty="0">
                <a:solidFill>
                  <a:srgbClr val="000099"/>
                </a:solidFill>
                <a:latin typeface="Aarial"/>
              </a:rPr>
              <a:t> radian </a:t>
            </a:r>
            <a:r>
              <a:rPr lang="en-US" sz="3200" dirty="0" err="1">
                <a:solidFill>
                  <a:srgbClr val="000099"/>
                </a:solidFill>
                <a:latin typeface="Aarial"/>
              </a:rPr>
              <a:t>và</a:t>
            </a:r>
            <a:r>
              <a:rPr lang="en-US" sz="3200" dirty="0">
                <a:solidFill>
                  <a:srgbClr val="000099"/>
                </a:solidFill>
                <a:latin typeface="Aarial"/>
              </a:rPr>
              <a:t> </a:t>
            </a:r>
            <a:r>
              <a:rPr lang="en-US" sz="3200" dirty="0" err="1">
                <a:solidFill>
                  <a:srgbClr val="000099"/>
                </a:solidFill>
                <a:latin typeface="Aarial"/>
              </a:rPr>
              <a:t>ngược</a:t>
            </a:r>
            <a:r>
              <a:rPr lang="en-US" sz="3200" dirty="0">
                <a:solidFill>
                  <a:srgbClr val="000099"/>
                </a:solidFill>
                <a:latin typeface="Aarial"/>
              </a:rPr>
              <a:t> </a:t>
            </a:r>
            <a:r>
              <a:rPr lang="en-US" sz="3200" dirty="0" err="1">
                <a:solidFill>
                  <a:srgbClr val="000099"/>
                </a:solidFill>
                <a:latin typeface="Aarial"/>
              </a:rPr>
              <a:t>lại</a:t>
            </a:r>
            <a:r>
              <a:rPr lang="en-US" sz="3200" dirty="0">
                <a:solidFill>
                  <a:srgbClr val="000099"/>
                </a:solidFill>
                <a:latin typeface="Aarial"/>
              </a:rPr>
              <a:t>.</a:t>
            </a:r>
          </a:p>
        </p:txBody>
      </p:sp>
    </p:spTree>
    <p:extLst>
      <p:ext uri="{BB962C8B-B14F-4D97-AF65-F5344CB8AC3E}">
        <p14:creationId xmlns:p14="http://schemas.microsoft.com/office/powerpoint/2010/main" val="93533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4. Quan </a:t>
            </a:r>
            <a:r>
              <a:rPr lang="en-US" sz="3200" b="1" dirty="0" err="1">
                <a:solidFill>
                  <a:srgbClr val="000099"/>
                </a:solidFill>
                <a:ea typeface="Calibri" panose="020F0502020204030204" pitchFamily="34" charset="0"/>
                <a:cs typeface="Times New Roman" panose="02020603050405020304" pitchFamily="18" charset="0"/>
              </a:rPr>
              <a:t>hệ</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giữa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Calibri" panose="020F0502020204030204" pitchFamily="34" charset="0"/>
              </a:rPr>
              <a:t>a)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công</a:t>
            </a:r>
            <a:r>
              <a:rPr lang="en-US" b="1" dirty="0">
                <a:solidFill>
                  <a:srgbClr val="0000FF"/>
                </a:solidFill>
                <a:latin typeface="Aarial"/>
              </a:rPr>
              <a:t> </a:t>
            </a:r>
            <a:r>
              <a:rPr lang="en-US" b="1" dirty="0" err="1">
                <a:solidFill>
                  <a:srgbClr val="0000FF"/>
                </a:solidFill>
                <a:latin typeface="Aarial"/>
              </a:rPr>
              <a:t>thức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cơ</a:t>
            </a:r>
            <a:r>
              <a:rPr lang="en-US" b="1" dirty="0">
                <a:solidFill>
                  <a:srgbClr val="0000FF"/>
                </a:solidFill>
                <a:latin typeface="Aarial"/>
              </a:rPr>
              <a:t> </a:t>
            </a:r>
            <a:r>
              <a:rPr lang="en-US" b="1" dirty="0" err="1">
                <a:solidFill>
                  <a:srgbClr val="0000FF"/>
                </a:solidFill>
                <a:latin typeface="Aarial"/>
              </a:rPr>
              <a:t>bản</a:t>
            </a:r>
            <a:endParaRPr lang="en-US" dirty="0">
              <a:solidFill>
                <a:srgbClr val="0000FF"/>
              </a:solidFill>
              <a:latin typeface="Aarial"/>
            </a:endParaRPr>
          </a:p>
          <a:p>
            <a:pPr marL="0" indent="0" algn="just">
              <a:lnSpc>
                <a:spcPct val="112000"/>
              </a:lnSpc>
              <a:spcBef>
                <a:spcPts val="300"/>
              </a:spcBef>
              <a:spcAft>
                <a:spcPts val="300"/>
              </a:spcAft>
              <a:buClr>
                <a:srgbClr val="0000FF"/>
              </a:buClr>
              <a:buNone/>
            </a:pP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452927" y="2234428"/>
                <a:ext cx="11502039" cy="4034502"/>
              </a:xfrm>
              <a:prstGeom prst="rect">
                <a:avLst/>
              </a:prstGeom>
              <a:noFill/>
            </p:spPr>
            <p:txBody>
              <a:bodyPr wrap="square">
                <a:spAutoFit/>
              </a:bodyPr>
              <a:lstStyle/>
              <a:p>
                <a:pPr marL="457200" indent="-457200">
                  <a:buFont typeface="Arial" panose="020B0604020202020204" pitchFamily="34" charset="0"/>
                  <a:buChar char="•"/>
                </a:pPr>
                <a:r>
                  <a:rPr lang="en-US" sz="3200" dirty="0">
                    <a:solidFill>
                      <a:srgbClr val="000099"/>
                    </a:solidFill>
                  </a:rPr>
                  <a:t>Đối </a:t>
                </a:r>
                <a:r>
                  <a:rPr lang="en-US" sz="3200" dirty="0" err="1">
                    <a:solidFill>
                      <a:srgbClr val="000099"/>
                    </a:solidFill>
                  </a:rPr>
                  <a:t>với</a:t>
                </a:r>
                <a:r>
                  <a:rPr lang="en-US" sz="3200" dirty="0">
                    <a:solidFill>
                      <a:srgbClr val="000099"/>
                    </a:solidFill>
                  </a:rPr>
                  <a:t> </a:t>
                </a:r>
                <a:r>
                  <a:rPr lang="en-US" sz="3200" dirty="0" err="1">
                    <a:solidFill>
                      <a:srgbClr val="000099"/>
                    </a:solidFill>
                  </a:rPr>
                  <a:t>các</a:t>
                </a:r>
                <a:r>
                  <a:rPr lang="en-US" sz="3200" dirty="0">
                    <a:solidFill>
                      <a:srgbClr val="000099"/>
                    </a:solidFill>
                  </a:rPr>
                  <a:t> </a:t>
                </a:r>
                <a:r>
                  <a:rPr lang="en-US" sz="3200" dirty="0" err="1">
                    <a:solidFill>
                      <a:srgbClr val="000099"/>
                    </a:solidFill>
                  </a:rPr>
                  <a:t>giá</a:t>
                </a:r>
                <a:r>
                  <a:rPr lang="en-US" sz="3200" dirty="0">
                    <a:solidFill>
                      <a:srgbClr val="000099"/>
                    </a:solidFill>
                  </a:rPr>
                  <a:t> </a:t>
                </a:r>
                <a:r>
                  <a:rPr lang="en-US" sz="3200" dirty="0" err="1">
                    <a:solidFill>
                      <a:srgbClr val="000099"/>
                    </a:solidFill>
                  </a:rPr>
                  <a:t>trị</a:t>
                </a:r>
                <a:r>
                  <a:rPr lang="en-US" sz="3200" dirty="0">
                    <a:solidFill>
                      <a:srgbClr val="000099"/>
                    </a:solidFill>
                  </a:rPr>
                  <a:t> </a:t>
                </a:r>
                <a:r>
                  <a:rPr lang="en-US" sz="3200" dirty="0" err="1">
                    <a:solidFill>
                      <a:srgbClr val="000099"/>
                    </a:solidFill>
                  </a:rPr>
                  <a:t>lượng</a:t>
                </a:r>
                <a:r>
                  <a:rPr lang="en-US" sz="3200" dirty="0">
                    <a:solidFill>
                      <a:srgbClr val="000099"/>
                    </a:solidFill>
                  </a:rPr>
                  <a:t> </a:t>
                </a:r>
                <a:r>
                  <a:rPr lang="en-US" sz="3200" dirty="0" err="1">
                    <a:solidFill>
                      <a:srgbClr val="000099"/>
                    </a:solidFill>
                  </a:rPr>
                  <a:t>giác</a:t>
                </a:r>
                <a:r>
                  <a:rPr lang="en-US" sz="3200" dirty="0">
                    <a:solidFill>
                      <a:srgbClr val="000099"/>
                    </a:solidFill>
                  </a:rPr>
                  <a:t>, ta </a:t>
                </a:r>
                <a:r>
                  <a:rPr lang="en-US" sz="3200" dirty="0" err="1">
                    <a:solidFill>
                      <a:srgbClr val="000099"/>
                    </a:solidFill>
                  </a:rPr>
                  <a:t>có</a:t>
                </a:r>
                <a:r>
                  <a:rPr lang="en-US" sz="3200" dirty="0">
                    <a:solidFill>
                      <a:srgbClr val="000099"/>
                    </a:solidFill>
                  </a:rPr>
                  <a:t> </a:t>
                </a:r>
                <a:r>
                  <a:rPr lang="en-US" sz="3200" dirty="0" err="1">
                    <a:solidFill>
                      <a:srgbClr val="000099"/>
                    </a:solidFill>
                  </a:rPr>
                  <a:t>các</a:t>
                </a:r>
                <a:r>
                  <a:rPr lang="en-US" sz="3200" dirty="0">
                    <a:solidFill>
                      <a:srgbClr val="000099"/>
                    </a:solidFill>
                  </a:rPr>
                  <a:t> </a:t>
                </a:r>
                <a:r>
                  <a:rPr lang="en-US" sz="3200" dirty="0" err="1">
                    <a:solidFill>
                      <a:srgbClr val="000099"/>
                    </a:solidFill>
                  </a:rPr>
                  <a:t>hệ</a:t>
                </a:r>
                <a:r>
                  <a:rPr lang="en-US" sz="3200" dirty="0">
                    <a:solidFill>
                      <a:srgbClr val="000099"/>
                    </a:solidFill>
                  </a:rPr>
                  <a:t> </a:t>
                </a:r>
                <a:r>
                  <a:rPr lang="en-US" sz="3200" dirty="0" err="1">
                    <a:solidFill>
                      <a:srgbClr val="000099"/>
                    </a:solidFill>
                  </a:rPr>
                  <a:t>thức</a:t>
                </a:r>
                <a:r>
                  <a:rPr lang="en-US" sz="3200" dirty="0">
                    <a:solidFill>
                      <a:srgbClr val="000099"/>
                    </a:solidFill>
                  </a:rPr>
                  <a:t> </a:t>
                </a:r>
                <a:r>
                  <a:rPr lang="en-US" sz="3200" dirty="0" err="1">
                    <a:solidFill>
                      <a:srgbClr val="000099"/>
                    </a:solidFill>
                  </a:rPr>
                  <a:t>cơ</a:t>
                </a:r>
                <a:r>
                  <a:rPr lang="en-US" sz="3200" dirty="0">
                    <a:solidFill>
                      <a:srgbClr val="000099"/>
                    </a:solidFill>
                  </a:rPr>
                  <a:t> </a:t>
                </a:r>
                <a:r>
                  <a:rPr lang="en-US" sz="3200" dirty="0" err="1">
                    <a:solidFill>
                      <a:srgbClr val="000099"/>
                    </a:solidFill>
                  </a:rPr>
                  <a:t>bản</a:t>
                </a:r>
                <a:r>
                  <a:rPr lang="en-US" sz="3200" dirty="0">
                    <a:solidFill>
                      <a:srgbClr val="000099"/>
                    </a:solidFill>
                  </a:rPr>
                  <a:t> </a:t>
                </a:r>
                <a:r>
                  <a:rPr lang="en-US" sz="3200" dirty="0" err="1">
                    <a:solidFill>
                      <a:srgbClr val="000099"/>
                    </a:solidFill>
                  </a:rPr>
                  <a:t>sau</a:t>
                </a:r>
                <a:r>
                  <a:rPr lang="en-US" sz="3200" dirty="0">
                    <a:solidFill>
                      <a:srgbClr val="000099"/>
                    </a:solidFill>
                  </a:rPr>
                  <a:t>:</a:t>
                </a:r>
              </a:p>
              <a:p>
                <a:pPr/>
                <a14:m>
                  <m:oMathPara xmlns:m="http://schemas.openxmlformats.org/officeDocument/2006/math">
                    <m:oMathParaPr>
                      <m:jc m:val="centerGroup"/>
                    </m:oMathParaPr>
                    <m:oMath xmlns:m="http://schemas.openxmlformats.org/officeDocument/2006/math">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𝑠𝑖𝑛</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𝑐𝑜𝑠</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=1</m:t>
                      </m:r>
                    </m:oMath>
                    <m:oMath xmlns:m="http://schemas.openxmlformats.org/officeDocument/2006/math">
                      <m:r>
                        <a:rPr lang="en-US" sz="3200" i="1">
                          <a:solidFill>
                            <a:srgbClr val="000099"/>
                          </a:solidFill>
                          <a:latin typeface="Cambria Math" panose="02040503050406030204" pitchFamily="18" charset="0"/>
                        </a:rPr>
                        <m:t>1+</m:t>
                      </m:r>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𝑡𝑎𝑛</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1</m:t>
                          </m:r>
                        </m:num>
                        <m:den>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𝑐𝑜𝑠</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den>
                      </m:f>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ℤ</m:t>
                          </m:r>
                        </m:e>
                      </m:d>
                    </m:oMath>
                    <m:oMath xmlns:m="http://schemas.openxmlformats.org/officeDocument/2006/math">
                      <m:r>
                        <a:rPr lang="en-US" sz="3200" i="1">
                          <a:solidFill>
                            <a:srgbClr val="000099"/>
                          </a:solidFill>
                          <a:latin typeface="Cambria Math" panose="02040503050406030204" pitchFamily="18" charset="0"/>
                        </a:rPr>
                        <m:t>1+</m:t>
                      </m:r>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𝑐𝑜𝑡</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1</m:t>
                          </m:r>
                        </m:num>
                        <m:den>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𝑠𝑖𝑛</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den>
                      </m:f>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ℤ</m:t>
                          </m:r>
                        </m:e>
                      </m:d>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=1</m:t>
                      </m:r>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e>
                      </m:d>
                    </m:oMath>
                  </m:oMathPara>
                </a14:m>
                <a:endParaRPr lang="en-US" sz="3200" dirty="0">
                  <a:solidFill>
                    <a:srgbClr val="000099"/>
                  </a:solidFill>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452927" y="2234428"/>
                <a:ext cx="11502039" cy="4034502"/>
              </a:xfrm>
              <a:prstGeom prst="rect">
                <a:avLst/>
              </a:prstGeom>
              <a:blipFill>
                <a:blip r:embed="rId2"/>
                <a:stretch>
                  <a:fillRect l="-1219" t="-1967"/>
                </a:stretch>
              </a:blipFill>
            </p:spPr>
            <p:txBody>
              <a:bodyPr/>
              <a:lstStyle/>
              <a:p>
                <a:r>
                  <a:rPr lang="en-US">
                    <a:noFill/>
                  </a:rPr>
                  <a:t> </a:t>
                </a:r>
              </a:p>
            </p:txBody>
          </p:sp>
        </mc:Fallback>
      </mc:AlternateContent>
    </p:spTree>
    <p:extLst>
      <p:ext uri="{BB962C8B-B14F-4D97-AF65-F5344CB8AC3E}">
        <p14:creationId xmlns:p14="http://schemas.microsoft.com/office/powerpoint/2010/main" val="1400016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4. Quan </a:t>
            </a:r>
            <a:r>
              <a:rPr lang="en-US" sz="3200" b="1" dirty="0" err="1">
                <a:solidFill>
                  <a:srgbClr val="000099"/>
                </a:solidFill>
                <a:ea typeface="Calibri" panose="020F0502020204030204" pitchFamily="34" charset="0"/>
                <a:cs typeface="Times New Roman" panose="02020603050405020304" pitchFamily="18" charset="0"/>
              </a:rPr>
              <a:t>hệ</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giữa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solidFill>
                  <a:srgbClr val="0000FF"/>
                </a:solidFill>
                <a:latin typeface="Aarial"/>
              </a:rPr>
              <a:t>b)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có</a:t>
            </a:r>
            <a:r>
              <a:rPr lang="en-US" b="1" dirty="0">
                <a:solidFill>
                  <a:srgbClr val="0000FF"/>
                </a:solidFill>
                <a:latin typeface="Aarial"/>
              </a:rPr>
              <a:t> </a:t>
            </a:r>
            <a:r>
              <a:rPr lang="en-US" b="1" dirty="0" err="1">
                <a:solidFill>
                  <a:srgbClr val="0000FF"/>
                </a:solidFill>
                <a:latin typeface="Aarial"/>
              </a:rPr>
              <a:t>liên</a:t>
            </a:r>
            <a:r>
              <a:rPr lang="en-US" b="1" dirty="0">
                <a:solidFill>
                  <a:srgbClr val="0000FF"/>
                </a:solidFill>
                <a:latin typeface="Aarial"/>
              </a:rPr>
              <a:t> </a:t>
            </a:r>
            <a:r>
              <a:rPr lang="en-US" b="1" dirty="0" err="1">
                <a:solidFill>
                  <a:srgbClr val="0000FF"/>
                </a:solidFill>
                <a:latin typeface="Aarial"/>
              </a:rPr>
              <a:t>quan</a:t>
            </a:r>
            <a:r>
              <a:rPr lang="en-US" b="1" dirty="0">
                <a:solidFill>
                  <a:srgbClr val="0000FF"/>
                </a:solidFill>
                <a:latin typeface="Aarial"/>
              </a:rPr>
              <a:t> </a:t>
            </a:r>
            <a:r>
              <a:rPr lang="en-US" b="1" dirty="0" err="1">
                <a:solidFill>
                  <a:srgbClr val="0000FF"/>
                </a:solidFill>
                <a:latin typeface="Aarial"/>
              </a:rPr>
              <a:t>đặc</a:t>
            </a:r>
            <a:r>
              <a:rPr lang="en-US" b="1" dirty="0">
                <a:solidFill>
                  <a:srgbClr val="0000FF"/>
                </a:solidFill>
                <a:latin typeface="Aarial"/>
              </a:rPr>
              <a:t> </a:t>
            </a:r>
            <a:r>
              <a:rPr lang="en-US" b="1" dirty="0" err="1">
                <a:solidFill>
                  <a:srgbClr val="0000FF"/>
                </a:solidFill>
                <a:latin typeface="Aarial"/>
              </a:rPr>
              <a:t>biệt</a:t>
            </a:r>
            <a:endParaRPr lang="en-US" b="1" dirty="0">
              <a:solidFill>
                <a:srgbClr val="0000FF"/>
              </a:solidFill>
              <a:latin typeface="Aarial"/>
            </a:endParaRPr>
          </a:p>
          <a:p>
            <a:pPr marL="0" indent="0" algn="just">
              <a:lnSpc>
                <a:spcPct val="112000"/>
              </a:lnSpc>
              <a:spcBef>
                <a:spcPts val="300"/>
              </a:spcBef>
              <a:spcAft>
                <a:spcPts val="300"/>
              </a:spcAft>
              <a:buClr>
                <a:srgbClr val="0000FF"/>
              </a:buClr>
              <a:buNone/>
            </a:pP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452928" y="2234428"/>
                <a:ext cx="6149970" cy="2554545"/>
              </a:xfrm>
              <a:prstGeom prst="rect">
                <a:avLst/>
              </a:prstGeom>
              <a:noFill/>
            </p:spPr>
            <p:txBody>
              <a:bodyPr wrap="square">
                <a:spAutoFit/>
              </a:bodyPr>
              <a:lstStyle/>
              <a:p>
                <a:pPr marL="457200" indent="-457200">
                  <a:buFont typeface="Arial" panose="020B0604020202020204" pitchFamily="34" charset="0"/>
                  <a:buChar char="•"/>
                </a:pPr>
                <a:r>
                  <a:rPr lang="en-US" sz="3200" dirty="0">
                    <a:solidFill>
                      <a:srgbClr val="000099"/>
                    </a:solidFill>
                  </a:rPr>
                  <a:t>Góc </a:t>
                </a:r>
                <a:r>
                  <a:rPr lang="en-US" sz="3200" dirty="0" err="1">
                    <a:solidFill>
                      <a:srgbClr val="000099"/>
                    </a:solidFill>
                  </a:rPr>
                  <a:t>đối</a:t>
                </a:r>
                <a:r>
                  <a:rPr lang="en-US" sz="3200" dirty="0">
                    <a:solidFill>
                      <a:srgbClr val="000099"/>
                    </a:solidFill>
                  </a:rPr>
                  <a:t> </a:t>
                </a:r>
                <a:r>
                  <a:rPr lang="en-US" sz="3200" dirty="0" err="1">
                    <a:solidFill>
                      <a:srgbClr val="000099"/>
                    </a:solidFill>
                  </a:rPr>
                  <a:t>nhau</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rPr>
                  <a:t> </a:t>
                </a:r>
                <a:r>
                  <a:rPr lang="en-US" sz="3200" dirty="0" err="1">
                    <a:solidFill>
                      <a:srgbClr val="000099"/>
                    </a:solidFill>
                  </a:rPr>
                  <a:t>và</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oMath>
                </a14:m>
                <a:r>
                  <a:rPr lang="en-US" sz="3200" dirty="0">
                    <a:solidFill>
                      <a:srgbClr val="000099"/>
                    </a:solidFill>
                  </a:rPr>
                  <a:t>)</a:t>
                </a:r>
              </a:p>
              <a:p>
                <a:pPr/>
                <a14:m>
                  <m:oMathPara xmlns:m="http://schemas.openxmlformats.org/officeDocument/2006/math">
                    <m:oMathParaPr>
                      <m:jc m:val="centerGroup"/>
                    </m:oMathParaPr>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r>
                            <a:rPr lang="en-US" sz="3200" i="1">
                              <a:solidFill>
                                <a:srgbClr val="000099"/>
                              </a:solidFill>
                              <a:latin typeface="Cambria Math" panose="02040503050406030204" pitchFamily="18" charset="0"/>
                            </a:rPr>
                            <m:t>𝛼</m:t>
                          </m:r>
                        </m:e>
                      </m:func>
                    </m:oMath>
                  </m:oMathPara>
                </a14:m>
                <a:endParaRPr lang="en-US" sz="3200" dirty="0">
                  <a:solidFill>
                    <a:srgbClr val="000099"/>
                  </a:solidFill>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452928" y="2234428"/>
                <a:ext cx="6149970" cy="2554545"/>
              </a:xfrm>
              <a:prstGeom prst="rect">
                <a:avLst/>
              </a:prstGeom>
              <a:blipFill>
                <a:blip r:embed="rId2"/>
                <a:stretch>
                  <a:fillRect l="-2279" t="-2864"/>
                </a:stretch>
              </a:blipFill>
            </p:spPr>
            <p:txBody>
              <a:bodyPr/>
              <a:lstStyle/>
              <a:p>
                <a:r>
                  <a:rPr lang="en-US">
                    <a:noFill/>
                  </a:rPr>
                  <a:t> </a:t>
                </a:r>
              </a:p>
            </p:txBody>
          </p:sp>
        </mc:Fallback>
      </mc:AlternateContent>
      <p:pic>
        <p:nvPicPr>
          <p:cNvPr id="2" name="Picture 1" descr="Diagram&#10;&#10;Description automatically generated">
            <a:extLst>
              <a:ext uri="{FF2B5EF4-FFF2-40B4-BE49-F238E27FC236}">
                <a16:creationId xmlns:a16="http://schemas.microsoft.com/office/drawing/2014/main" id="{46AD173C-F613-035D-38E3-62B730892072}"/>
              </a:ext>
            </a:extLst>
          </p:cNvPr>
          <p:cNvPicPr>
            <a:picLocks noChangeAspect="1"/>
          </p:cNvPicPr>
          <p:nvPr/>
        </p:nvPicPr>
        <p:blipFill>
          <a:blip r:embed="rId3"/>
          <a:stretch>
            <a:fillRect/>
          </a:stretch>
        </p:blipFill>
        <p:spPr>
          <a:xfrm>
            <a:off x="7425456" y="2497384"/>
            <a:ext cx="3056828" cy="3449562"/>
          </a:xfrm>
          <a:prstGeom prst="rect">
            <a:avLst/>
          </a:prstGeom>
        </p:spPr>
      </p:pic>
    </p:spTree>
    <p:extLst>
      <p:ext uri="{BB962C8B-B14F-4D97-AF65-F5344CB8AC3E}">
        <p14:creationId xmlns:p14="http://schemas.microsoft.com/office/powerpoint/2010/main" val="457164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2000"/>
              </a:lnSpc>
              <a:spcBef>
                <a:spcPts val="300"/>
              </a:spcBef>
              <a:spcAft>
                <a:spcPts val="300"/>
              </a:spcAft>
              <a:buClr>
                <a:srgbClr val="0000FF"/>
              </a:buClr>
              <a:buNone/>
            </a:pPr>
            <a:r>
              <a:rPr lang="en-US" b="1" dirty="0">
                <a:solidFill>
                  <a:srgbClr val="0000FF"/>
                </a:solidFil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Khái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niệm</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số</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a typeface="Calibri" panose="020F0502020204030204" pitchFamily="34" charset="0"/>
            </a:endParaRPr>
          </a:p>
          <a:p>
            <a:pPr marL="457200" lvl="0" indent="-457200" algn="just">
              <a:lnSpc>
                <a:spcPct val="112000"/>
              </a:lnSpc>
              <a:spcBef>
                <a:spcPts val="300"/>
              </a:spcBef>
              <a:spcAft>
                <a:spcPts val="300"/>
              </a:spcAft>
              <a:buClr>
                <a:srgbClr val="0000FF"/>
              </a:buClr>
            </a:pPr>
            <a:r>
              <a:rPr lang="vi-VN" dirty="0">
                <a:latin typeface="Aarial"/>
                <a:ea typeface="Calibri" panose="020F0502020204030204" pitchFamily="34" charset="0"/>
              </a:rPr>
              <a:t>Trong mặt phẳng, cho hai tia Ou,Ov. Xét tia Om cùng nằm trong mặt phẳng này. Nếu tia Om quay quanh điểm O, theo một chiều nhất định từ Ou đến Ov, thì ta nói nó quét một góc lượng giác với tia đầu Ou, tia cuối Ov và kí hiệu là (Ou,Ov).</a:t>
            </a:r>
          </a:p>
          <a:p>
            <a:pPr marL="457200" lvl="0" indent="-457200" algn="just">
              <a:lnSpc>
                <a:spcPct val="112000"/>
              </a:lnSpc>
              <a:spcBef>
                <a:spcPts val="300"/>
              </a:spcBef>
              <a:spcAft>
                <a:spcPts val="300"/>
              </a:spcAft>
              <a:buClr>
                <a:srgbClr val="0000FF"/>
              </a:buClr>
            </a:pPr>
            <a:r>
              <a:rPr lang="vi-VN" dirty="0">
                <a:latin typeface="Aarial"/>
                <a:ea typeface="Calibri" panose="020F0502020204030204" pitchFamily="34" charset="0"/>
              </a:rPr>
              <a:t>Góc lượng giác (Ou,Ov) chỉ xác định khi ta biết được chuyển động quay của tia Om từ tia đầu Ouđến tia cuối Ov(H.1.3). Ta quy ước: Chiều quay ngược với chiều quay của kim đồng hồ là chiều dương, chiều quay cùng chiều kim đồng hồ là chiều âm.</a:t>
            </a:r>
            <a:endParaRPr lang="en-US" dirty="0">
              <a:latin typeface="Aarial"/>
              <a:ea typeface="Calibri" panose="020F0502020204030204" pitchFamily="34" charset="0"/>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129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4. Quan </a:t>
            </a:r>
            <a:r>
              <a:rPr lang="en-US" sz="3200" b="1" dirty="0" err="1">
                <a:solidFill>
                  <a:srgbClr val="000099"/>
                </a:solidFill>
                <a:ea typeface="Calibri" panose="020F0502020204030204" pitchFamily="34" charset="0"/>
                <a:cs typeface="Times New Roman" panose="02020603050405020304" pitchFamily="18" charset="0"/>
              </a:rPr>
              <a:t>hệ</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giữa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solidFill>
                  <a:srgbClr val="0000FF"/>
                </a:solidFill>
                <a:latin typeface="Aarial"/>
              </a:rPr>
              <a:t>b)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có</a:t>
            </a:r>
            <a:r>
              <a:rPr lang="en-US" b="1" dirty="0">
                <a:solidFill>
                  <a:srgbClr val="0000FF"/>
                </a:solidFill>
                <a:latin typeface="Aarial"/>
              </a:rPr>
              <a:t> </a:t>
            </a:r>
            <a:r>
              <a:rPr lang="en-US" b="1" dirty="0" err="1">
                <a:solidFill>
                  <a:srgbClr val="0000FF"/>
                </a:solidFill>
                <a:latin typeface="Aarial"/>
              </a:rPr>
              <a:t>liên</a:t>
            </a:r>
            <a:r>
              <a:rPr lang="en-US" b="1" dirty="0">
                <a:solidFill>
                  <a:srgbClr val="0000FF"/>
                </a:solidFill>
                <a:latin typeface="Aarial"/>
              </a:rPr>
              <a:t> </a:t>
            </a:r>
            <a:r>
              <a:rPr lang="en-US" b="1" dirty="0" err="1">
                <a:solidFill>
                  <a:srgbClr val="0000FF"/>
                </a:solidFill>
                <a:latin typeface="Aarial"/>
              </a:rPr>
              <a:t>quan</a:t>
            </a:r>
            <a:r>
              <a:rPr lang="en-US" b="1" dirty="0">
                <a:solidFill>
                  <a:srgbClr val="0000FF"/>
                </a:solidFill>
                <a:latin typeface="Aarial"/>
              </a:rPr>
              <a:t> </a:t>
            </a:r>
            <a:r>
              <a:rPr lang="en-US" b="1" dirty="0" err="1">
                <a:solidFill>
                  <a:srgbClr val="0000FF"/>
                </a:solidFill>
                <a:latin typeface="Aarial"/>
              </a:rPr>
              <a:t>đặc</a:t>
            </a:r>
            <a:r>
              <a:rPr lang="en-US" b="1" dirty="0">
                <a:solidFill>
                  <a:srgbClr val="0000FF"/>
                </a:solidFill>
                <a:latin typeface="Aarial"/>
              </a:rPr>
              <a:t> </a:t>
            </a:r>
            <a:r>
              <a:rPr lang="en-US" b="1" dirty="0" err="1">
                <a:solidFill>
                  <a:srgbClr val="0000FF"/>
                </a:solidFill>
                <a:latin typeface="Aarial"/>
              </a:rPr>
              <a:t>biệt</a:t>
            </a:r>
            <a:endParaRPr lang="en-US" b="1" dirty="0">
              <a:solidFill>
                <a:srgbClr val="0000FF"/>
              </a:solidFill>
              <a:latin typeface="Aarial"/>
            </a:endParaRPr>
          </a:p>
          <a:p>
            <a:pPr marL="0" indent="0" algn="just">
              <a:lnSpc>
                <a:spcPct val="112000"/>
              </a:lnSpc>
              <a:spcBef>
                <a:spcPts val="300"/>
              </a:spcBef>
              <a:spcAft>
                <a:spcPts val="300"/>
              </a:spcAft>
              <a:buClr>
                <a:srgbClr val="0000FF"/>
              </a:buClr>
              <a:buNone/>
            </a:pP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452928" y="2234428"/>
                <a:ext cx="6149970" cy="4092915"/>
              </a:xfrm>
              <a:prstGeom prst="rect">
                <a:avLst/>
              </a:prstGeom>
              <a:noFill/>
            </p:spPr>
            <p:txBody>
              <a:bodyPr wrap="square">
                <a:spAutoFit/>
              </a:bodyPr>
              <a:lstStyle/>
              <a:p>
                <a:pPr marL="457200" lvl="0" indent="-457200">
                  <a:buFont typeface="Arial" panose="020B0604020202020204" pitchFamily="34" charset="0"/>
                  <a:buChar char="•"/>
                </a:pPr>
                <a:r>
                  <a:rPr lang="en-US" sz="3200" dirty="0">
                    <a:solidFill>
                      <a:srgbClr val="000099"/>
                    </a:solidFill>
                  </a:rPr>
                  <a:t>Góc </a:t>
                </a:r>
                <a:r>
                  <a:rPr lang="en-US" sz="3200" dirty="0" err="1">
                    <a:solidFill>
                      <a:srgbClr val="000099"/>
                    </a:solidFill>
                  </a:rPr>
                  <a:t>phụ</a:t>
                </a:r>
                <a:r>
                  <a:rPr lang="en-US" sz="3200" dirty="0">
                    <a:solidFill>
                      <a:srgbClr val="000099"/>
                    </a:solidFill>
                  </a:rPr>
                  <a:t> </a:t>
                </a:r>
                <a:r>
                  <a:rPr lang="en-US" sz="3200" dirty="0" err="1">
                    <a:solidFill>
                      <a:srgbClr val="000099"/>
                    </a:solidFill>
                  </a:rPr>
                  <a:t>nhau</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rPr>
                  <a:t> </a:t>
                </a:r>
                <a:r>
                  <a:rPr lang="en-US" sz="3200" dirty="0" err="1">
                    <a:solidFill>
                      <a:srgbClr val="000099"/>
                    </a:solidFill>
                  </a:rPr>
                  <a:t>và</a:t>
                </a:r>
                <a:r>
                  <a:rPr lang="en-US" sz="3200" dirty="0">
                    <a:solidFill>
                      <a:srgbClr val="000099"/>
                    </a:solidFill>
                  </a:rPr>
                  <a:t> </a:t>
                </a:r>
                <a14:m>
                  <m:oMath xmlns:m="http://schemas.openxmlformats.org/officeDocument/2006/math">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oMath>
                </a14:m>
                <a:r>
                  <a:rPr lang="en-US" sz="3200" dirty="0">
                    <a:solidFill>
                      <a:srgbClr val="000099"/>
                    </a:solidFill>
                  </a:rPr>
                  <a:t>)    </a:t>
                </a:r>
              </a:p>
              <a:p>
                <a:pPr/>
                <a14:m>
                  <m:oMathPara xmlns:m="http://schemas.openxmlformats.org/officeDocument/2006/math">
                    <m:oMathParaPr>
                      <m:jc m:val="centerGroup"/>
                    </m:oMathParaPr>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d>
                            <m:dPr>
                              <m:ctrlPr>
                                <a:rPr lang="en-US" sz="3200" i="1">
                                  <a:solidFill>
                                    <a:srgbClr val="000099"/>
                                  </a:solidFill>
                                  <a:latin typeface="Cambria Math" panose="02040503050406030204" pitchFamily="18" charset="0"/>
                                </a:rPr>
                              </m:ctrlPr>
                            </m:dPr>
                            <m:e>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d>
                            <m:dPr>
                              <m:ctrlPr>
                                <a:rPr lang="en-US" sz="3200" i="1">
                                  <a:solidFill>
                                    <a:srgbClr val="000099"/>
                                  </a:solidFill>
                                  <a:latin typeface="Cambria Math" panose="02040503050406030204" pitchFamily="18" charset="0"/>
                                </a:rPr>
                              </m:ctrlPr>
                            </m:dPr>
                            <m:e>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d>
                            <m:dPr>
                              <m:ctrlPr>
                                <a:rPr lang="en-US" sz="3200" i="1">
                                  <a:solidFill>
                                    <a:srgbClr val="000099"/>
                                  </a:solidFill>
                                  <a:latin typeface="Cambria Math" panose="02040503050406030204" pitchFamily="18" charset="0"/>
                                </a:rPr>
                              </m:ctrlPr>
                            </m:dPr>
                            <m:e>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d>
                            <m:dPr>
                              <m:ctrlPr>
                                <a:rPr lang="en-US" sz="3200" i="1">
                                  <a:solidFill>
                                    <a:srgbClr val="000099"/>
                                  </a:solidFill>
                                  <a:latin typeface="Cambria Math" panose="02040503050406030204" pitchFamily="18" charset="0"/>
                                </a:rPr>
                              </m:ctrlPr>
                            </m:dPr>
                            <m:e>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oMath>
                  </m:oMathPara>
                </a14:m>
                <a:endParaRPr lang="en-US" sz="3200" dirty="0">
                  <a:solidFill>
                    <a:srgbClr val="000099"/>
                  </a:solidFill>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452928" y="2234428"/>
                <a:ext cx="6149970" cy="4092915"/>
              </a:xfrm>
              <a:prstGeom prst="rect">
                <a:avLst/>
              </a:prstGeom>
              <a:blipFill>
                <a:blip r:embed="rId2"/>
                <a:stretch>
                  <a:fillRect l="-2279" t="-29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E57E5967-5A98-D24C-2557-DA66F5AEEBC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8214364" y="2533527"/>
            <a:ext cx="3129912" cy="3205166"/>
          </a:xfrm>
          <a:prstGeom prst="rect">
            <a:avLst/>
          </a:prstGeom>
        </p:spPr>
      </p:pic>
    </p:spTree>
    <p:extLst>
      <p:ext uri="{BB962C8B-B14F-4D97-AF65-F5344CB8AC3E}">
        <p14:creationId xmlns:p14="http://schemas.microsoft.com/office/powerpoint/2010/main" val="2633746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4. Quan </a:t>
            </a:r>
            <a:r>
              <a:rPr lang="en-US" sz="3200" b="1" dirty="0" err="1">
                <a:solidFill>
                  <a:srgbClr val="000099"/>
                </a:solidFill>
                <a:ea typeface="Calibri" panose="020F0502020204030204" pitchFamily="34" charset="0"/>
                <a:cs typeface="Times New Roman" panose="02020603050405020304" pitchFamily="18" charset="0"/>
              </a:rPr>
              <a:t>hệ</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giữa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solidFill>
                  <a:srgbClr val="0000FF"/>
                </a:solidFill>
                <a:latin typeface="Aarial"/>
              </a:rPr>
              <a:t>b)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có</a:t>
            </a:r>
            <a:r>
              <a:rPr lang="en-US" b="1" dirty="0">
                <a:solidFill>
                  <a:srgbClr val="0000FF"/>
                </a:solidFill>
                <a:latin typeface="Aarial"/>
              </a:rPr>
              <a:t> </a:t>
            </a:r>
            <a:r>
              <a:rPr lang="en-US" b="1" dirty="0" err="1">
                <a:solidFill>
                  <a:srgbClr val="0000FF"/>
                </a:solidFill>
                <a:latin typeface="Aarial"/>
              </a:rPr>
              <a:t>liên</a:t>
            </a:r>
            <a:r>
              <a:rPr lang="en-US" b="1" dirty="0">
                <a:solidFill>
                  <a:srgbClr val="0000FF"/>
                </a:solidFill>
                <a:latin typeface="Aarial"/>
              </a:rPr>
              <a:t> </a:t>
            </a:r>
            <a:r>
              <a:rPr lang="en-US" b="1" dirty="0" err="1">
                <a:solidFill>
                  <a:srgbClr val="0000FF"/>
                </a:solidFill>
                <a:latin typeface="Aarial"/>
              </a:rPr>
              <a:t>quan</a:t>
            </a:r>
            <a:r>
              <a:rPr lang="en-US" b="1" dirty="0">
                <a:solidFill>
                  <a:srgbClr val="0000FF"/>
                </a:solidFill>
                <a:latin typeface="Aarial"/>
              </a:rPr>
              <a:t> </a:t>
            </a:r>
            <a:r>
              <a:rPr lang="en-US" b="1" dirty="0" err="1">
                <a:solidFill>
                  <a:srgbClr val="0000FF"/>
                </a:solidFill>
                <a:latin typeface="Aarial"/>
              </a:rPr>
              <a:t>đặc</a:t>
            </a:r>
            <a:r>
              <a:rPr lang="en-US" b="1" dirty="0">
                <a:solidFill>
                  <a:srgbClr val="0000FF"/>
                </a:solidFill>
                <a:latin typeface="Aarial"/>
              </a:rPr>
              <a:t> </a:t>
            </a:r>
            <a:r>
              <a:rPr lang="en-US" b="1" dirty="0" err="1">
                <a:solidFill>
                  <a:srgbClr val="0000FF"/>
                </a:solidFill>
                <a:latin typeface="Aarial"/>
              </a:rPr>
              <a:t>biệt</a:t>
            </a:r>
            <a:endParaRPr lang="en-US" b="1" dirty="0">
              <a:solidFill>
                <a:srgbClr val="0000FF"/>
              </a:solidFill>
              <a:latin typeface="Aarial"/>
            </a:endParaRPr>
          </a:p>
          <a:p>
            <a:pPr marL="0" indent="0" algn="just">
              <a:lnSpc>
                <a:spcPct val="112000"/>
              </a:lnSpc>
              <a:spcBef>
                <a:spcPts val="300"/>
              </a:spcBef>
              <a:spcAft>
                <a:spcPts val="300"/>
              </a:spcAft>
              <a:buClr>
                <a:srgbClr val="0000FF"/>
              </a:buClr>
              <a:buNone/>
            </a:pP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380298" y="2227204"/>
                <a:ext cx="11630399" cy="4685129"/>
              </a:xfrm>
              <a:prstGeom prst="rect">
                <a:avLst/>
              </a:prstGeom>
              <a:noFill/>
            </p:spPr>
            <p:txBody>
              <a:bodyPr wrap="square">
                <a:spAutoFit/>
              </a:bodyPr>
              <a:lstStyle/>
              <a:p>
                <a:pPr marL="457200" lvl="0" indent="-457200">
                  <a:buFont typeface="Arial" panose="020B0604020202020204" pitchFamily="34" charset="0"/>
                  <a:buChar char="•"/>
                </a:pPr>
                <a:r>
                  <a:rPr lang="en-US" sz="3200" dirty="0">
                    <a:solidFill>
                      <a:srgbClr val="000099"/>
                    </a:solidFill>
                  </a:rPr>
                  <a:t>Góc </a:t>
                </a:r>
                <a:r>
                  <a:rPr lang="en-US" sz="3200" dirty="0" err="1">
                    <a:solidFill>
                      <a:srgbClr val="000099"/>
                    </a:solidFill>
                  </a:rPr>
                  <a:t>hơn</a:t>
                </a:r>
                <a:r>
                  <a:rPr lang="en-US" sz="3200" dirty="0">
                    <a:solidFill>
                      <a:srgbClr val="000099"/>
                    </a:solidFill>
                  </a:rPr>
                  <a:t> </a:t>
                </a:r>
                <a:r>
                  <a:rPr lang="en-US" sz="3200" dirty="0" err="1">
                    <a:solidFill>
                      <a:srgbClr val="000099"/>
                    </a:solidFill>
                  </a:rPr>
                  <a:t>kém</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𝜋</m:t>
                    </m:r>
                  </m:oMath>
                </a14:m>
                <a:r>
                  <a:rPr lang="en-US" sz="3200" dirty="0">
                    <a:solidFill>
                      <a:srgbClr val="000099"/>
                    </a:solidFill>
                  </a:rPr>
                  <a:t>(</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rPr>
                  <a:t> </a:t>
                </a:r>
                <a:r>
                  <a:rPr lang="en-US" sz="3200" dirty="0" err="1">
                    <a:solidFill>
                      <a:srgbClr val="000099"/>
                    </a:solidFill>
                  </a:rPr>
                  <a:t>và</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oMath>
                </a14:m>
                <a:r>
                  <a:rPr lang="en-US" sz="3200" dirty="0">
                    <a:solidFill>
                      <a:srgbClr val="000099"/>
                    </a:solidFill>
                  </a:rPr>
                  <a:t>)  </a:t>
                </a:r>
              </a:p>
              <a:p>
                <a:pPr lvl="0" algn="ctr"/>
                <a:r>
                  <a:rPr lang="en-US" sz="3200" dirty="0">
                    <a:solidFill>
                      <a:srgbClr val="000099"/>
                    </a:solidFill>
                  </a:rPr>
                  <a:t>  </a:t>
                </a:r>
                <a14:m>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r>
                          <a:rPr lang="en-US" sz="3200" i="1">
                            <a:solidFill>
                              <a:srgbClr val="000099"/>
                            </a:solidFill>
                            <a:latin typeface="Cambria Math" panose="02040503050406030204" pitchFamily="18" charset="0"/>
                          </a:rPr>
                          <m:t>𝛼</m:t>
                        </m:r>
                      </m:e>
                    </m:func>
                  </m:oMath>
                </a14:m>
                <a:br>
                  <a:rPr lang="en-US" sz="3200" dirty="0">
                    <a:solidFill>
                      <a:srgbClr val="000099"/>
                    </a:solidFill>
                  </a:rPr>
                </a:br>
                <a14:m>
                  <m:oMathPara xmlns:m="http://schemas.openxmlformats.org/officeDocument/2006/math">
                    <m:oMathParaPr>
                      <m:jc m:val="centerGroup"/>
                    </m:oMathParaPr>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r>
                            <a:rPr lang="en-US" sz="3200" i="1">
                              <a:solidFill>
                                <a:srgbClr val="000099"/>
                              </a:solidFill>
                              <a:latin typeface="Cambria Math" panose="02040503050406030204" pitchFamily="18" charset="0"/>
                            </a:rPr>
                            <m:t>𝛼</m:t>
                          </m:r>
                        </m:e>
                      </m:func>
                    </m:oMath>
                  </m:oMathPara>
                </a14:m>
                <a:endParaRPr lang="en-US" sz="3200" dirty="0">
                  <a:solidFill>
                    <a:srgbClr val="000099"/>
                  </a:solidFill>
                </a:endParaRPr>
              </a:p>
              <a:p>
                <a:pPr marL="457200" indent="-457200">
                  <a:buFont typeface="Wingdings" panose="05000000000000000000" pitchFamily="2" charset="2"/>
                  <a:buChar char="q"/>
                </a:pPr>
                <a:r>
                  <a:rPr lang="en-US" sz="3200" b="1" dirty="0">
                    <a:solidFill>
                      <a:srgbClr val="FF0000"/>
                    </a:solidFill>
                  </a:rPr>
                  <a:t>Chú ý:</a:t>
                </a:r>
                <a:r>
                  <a:rPr lang="en-US" sz="3200" dirty="0">
                    <a:solidFill>
                      <a:srgbClr val="FF0000"/>
                    </a:solidFill>
                  </a:rPr>
                  <a:t> </a:t>
                </a:r>
                <a:r>
                  <a:rPr lang="en-US" sz="3200" dirty="0" err="1">
                    <a:solidFill>
                      <a:srgbClr val="000099"/>
                    </a:solidFill>
                  </a:rPr>
                  <a:t>Nhờ</a:t>
                </a:r>
                <a:r>
                  <a:rPr lang="en-US" sz="3200" dirty="0">
                    <a:solidFill>
                      <a:srgbClr val="000099"/>
                    </a:solidFill>
                  </a:rPr>
                  <a:t> </a:t>
                </a:r>
                <a:r>
                  <a:rPr lang="en-US" sz="3200" dirty="0" err="1">
                    <a:solidFill>
                      <a:srgbClr val="000099"/>
                    </a:solidFill>
                  </a:rPr>
                  <a:t>các</a:t>
                </a:r>
                <a:r>
                  <a:rPr lang="en-US" sz="3200" dirty="0">
                    <a:solidFill>
                      <a:srgbClr val="000099"/>
                    </a:solidFill>
                  </a:rPr>
                  <a:t> </a:t>
                </a:r>
                <a:r>
                  <a:rPr lang="en-US" sz="3200" dirty="0" err="1">
                    <a:solidFill>
                      <a:srgbClr val="000099"/>
                    </a:solidFill>
                  </a:rPr>
                  <a:t>công</a:t>
                </a:r>
                <a:r>
                  <a:rPr lang="en-US" sz="3200" dirty="0">
                    <a:solidFill>
                      <a:srgbClr val="000099"/>
                    </a:solidFill>
                  </a:rPr>
                  <a:t> </a:t>
                </a:r>
                <a:r>
                  <a:rPr lang="en-US" sz="3200" dirty="0" err="1">
                    <a:solidFill>
                      <a:srgbClr val="000099"/>
                    </a:solidFill>
                  </a:rPr>
                  <a:t>thức</a:t>
                </a:r>
                <a:r>
                  <a:rPr lang="en-US" sz="3200" dirty="0">
                    <a:solidFill>
                      <a:srgbClr val="000099"/>
                    </a:solidFill>
                  </a:rPr>
                  <a:t> </a:t>
                </a:r>
                <a:r>
                  <a:rPr lang="en-US" sz="3200" dirty="0" err="1">
                    <a:solidFill>
                      <a:srgbClr val="000099"/>
                    </a:solidFill>
                  </a:rPr>
                  <a:t>trên</a:t>
                </a:r>
                <a:r>
                  <a:rPr lang="en-US" sz="3200" dirty="0">
                    <a:solidFill>
                      <a:srgbClr val="000099"/>
                    </a:solidFill>
                  </a:rPr>
                  <a:t>, ta </a:t>
                </a:r>
                <a:r>
                  <a:rPr lang="en-US" sz="3200" dirty="0" err="1">
                    <a:solidFill>
                      <a:srgbClr val="000099"/>
                    </a:solidFill>
                  </a:rPr>
                  <a:t>có</a:t>
                </a:r>
                <a:r>
                  <a:rPr lang="en-US" sz="3200" dirty="0">
                    <a:solidFill>
                      <a:srgbClr val="000099"/>
                    </a:solidFill>
                  </a:rPr>
                  <a:t> </a:t>
                </a:r>
                <a:r>
                  <a:rPr lang="en-US" sz="3200" dirty="0" err="1">
                    <a:solidFill>
                      <a:srgbClr val="000099"/>
                    </a:solidFill>
                  </a:rPr>
                  <a:t>thể</a:t>
                </a:r>
                <a:r>
                  <a:rPr lang="en-US" sz="3200" dirty="0">
                    <a:solidFill>
                      <a:srgbClr val="000099"/>
                    </a:solidFill>
                  </a:rPr>
                  <a:t> </a:t>
                </a:r>
                <a:r>
                  <a:rPr lang="en-US" sz="3200" dirty="0" err="1">
                    <a:solidFill>
                      <a:srgbClr val="000099"/>
                    </a:solidFill>
                  </a:rPr>
                  <a:t>đưa</a:t>
                </a:r>
                <a:r>
                  <a:rPr lang="en-US" sz="3200" dirty="0">
                    <a:solidFill>
                      <a:srgbClr val="000099"/>
                    </a:solidFill>
                  </a:rPr>
                  <a:t> </a:t>
                </a:r>
                <a:r>
                  <a:rPr lang="en-US" sz="3200" dirty="0" err="1">
                    <a:solidFill>
                      <a:srgbClr val="000099"/>
                    </a:solidFill>
                  </a:rPr>
                  <a:t>việc</a:t>
                </a:r>
                <a:r>
                  <a:rPr lang="en-US" sz="3200" dirty="0">
                    <a:solidFill>
                      <a:srgbClr val="000099"/>
                    </a:solidFill>
                  </a:rPr>
                  <a:t> </a:t>
                </a:r>
                <a:r>
                  <a:rPr lang="en-US" sz="3200" dirty="0" err="1">
                    <a:solidFill>
                      <a:srgbClr val="000099"/>
                    </a:solidFill>
                  </a:rPr>
                  <a:t>tính</a:t>
                </a:r>
                <a:r>
                  <a:rPr lang="en-US" sz="3200" dirty="0">
                    <a:solidFill>
                      <a:srgbClr val="000099"/>
                    </a:solidFill>
                  </a:rPr>
                  <a:t> </a:t>
                </a:r>
                <a:r>
                  <a:rPr lang="en-US" sz="3200" dirty="0" err="1">
                    <a:solidFill>
                      <a:srgbClr val="000099"/>
                    </a:solidFill>
                  </a:rPr>
                  <a:t>giá</a:t>
                </a:r>
                <a:r>
                  <a:rPr lang="en-US" sz="3200" dirty="0">
                    <a:solidFill>
                      <a:srgbClr val="000099"/>
                    </a:solidFill>
                  </a:rPr>
                  <a:t> </a:t>
                </a:r>
                <a:r>
                  <a:rPr lang="en-US" sz="3200" dirty="0" err="1">
                    <a:solidFill>
                      <a:srgbClr val="000099"/>
                    </a:solidFill>
                  </a:rPr>
                  <a:t>trị</a:t>
                </a:r>
                <a:r>
                  <a:rPr lang="en-US" sz="3200" dirty="0">
                    <a:solidFill>
                      <a:srgbClr val="000099"/>
                    </a:solidFill>
                  </a:rPr>
                  <a:t> </a:t>
                </a:r>
                <a:r>
                  <a:rPr lang="en-US" sz="3200" dirty="0" err="1">
                    <a:solidFill>
                      <a:srgbClr val="000099"/>
                    </a:solidFill>
                  </a:rPr>
                  <a:t>lượng</a:t>
                </a:r>
                <a:r>
                  <a:rPr lang="en-US" sz="3200" dirty="0">
                    <a:solidFill>
                      <a:srgbClr val="000099"/>
                    </a:solidFill>
                  </a:rPr>
                  <a:t> </a:t>
                </a:r>
                <a:r>
                  <a:rPr lang="en-US" sz="3200" dirty="0" err="1">
                    <a:solidFill>
                      <a:srgbClr val="000099"/>
                    </a:solidFill>
                  </a:rPr>
                  <a:t>giác</a:t>
                </a:r>
                <a:r>
                  <a:rPr lang="en-US" sz="3200" dirty="0">
                    <a:solidFill>
                      <a:srgbClr val="000099"/>
                    </a:solidFill>
                  </a:rPr>
                  <a:t> </a:t>
                </a:r>
                <a:r>
                  <a:rPr lang="en-US" sz="3200" dirty="0" err="1">
                    <a:solidFill>
                      <a:srgbClr val="000099"/>
                    </a:solidFill>
                  </a:rPr>
                  <a:t>của</a:t>
                </a:r>
                <a:r>
                  <a:rPr lang="en-US" sz="3200" dirty="0">
                    <a:solidFill>
                      <a:srgbClr val="000099"/>
                    </a:solidFill>
                  </a:rPr>
                  <a:t> </a:t>
                </a:r>
                <a:r>
                  <a:rPr lang="en-US" sz="3200" dirty="0" err="1">
                    <a:solidFill>
                      <a:srgbClr val="000099"/>
                    </a:solidFill>
                  </a:rPr>
                  <a:t>một</a:t>
                </a:r>
                <a:r>
                  <a:rPr lang="en-US" sz="3200" dirty="0">
                    <a:solidFill>
                      <a:srgbClr val="000099"/>
                    </a:solidFill>
                  </a:rPr>
                  <a:t> </a:t>
                </a:r>
                <a:r>
                  <a:rPr lang="en-US" sz="3200" dirty="0" err="1">
                    <a:solidFill>
                      <a:srgbClr val="000099"/>
                    </a:solidFill>
                  </a:rPr>
                  <a:t>góc</a:t>
                </a:r>
                <a:r>
                  <a:rPr lang="en-US" sz="3200" dirty="0">
                    <a:solidFill>
                      <a:srgbClr val="000099"/>
                    </a:solidFill>
                  </a:rPr>
                  <a:t> </a:t>
                </a:r>
                <a:r>
                  <a:rPr lang="en-US" sz="3200" dirty="0" err="1">
                    <a:solidFill>
                      <a:srgbClr val="000099"/>
                    </a:solidFill>
                  </a:rPr>
                  <a:t>lượng</a:t>
                </a:r>
                <a:r>
                  <a:rPr lang="en-US" sz="3200" dirty="0">
                    <a:solidFill>
                      <a:srgbClr val="000099"/>
                    </a:solidFill>
                  </a:rPr>
                  <a:t> </a:t>
                </a:r>
                <a:r>
                  <a:rPr lang="en-US" sz="3200" dirty="0" err="1">
                    <a:solidFill>
                      <a:srgbClr val="000099"/>
                    </a:solidFill>
                  </a:rPr>
                  <a:t>giác</a:t>
                </a:r>
                <a:r>
                  <a:rPr lang="en-US" sz="3200" dirty="0">
                    <a:solidFill>
                      <a:srgbClr val="000099"/>
                    </a:solidFill>
                  </a:rPr>
                  <a:t> </a:t>
                </a:r>
                <a:r>
                  <a:rPr lang="en-US" sz="3200" dirty="0" err="1">
                    <a:solidFill>
                      <a:srgbClr val="000099"/>
                    </a:solidFill>
                  </a:rPr>
                  <a:t>bất</a:t>
                </a:r>
                <a:r>
                  <a:rPr lang="en-US" sz="3200" dirty="0">
                    <a:solidFill>
                      <a:srgbClr val="000099"/>
                    </a:solidFill>
                  </a:rPr>
                  <a:t> </a:t>
                </a:r>
                <a:r>
                  <a:rPr lang="en-US" sz="3200" dirty="0" err="1">
                    <a:solidFill>
                      <a:srgbClr val="000099"/>
                    </a:solidFill>
                  </a:rPr>
                  <a:t>kỳ</a:t>
                </a:r>
                <a:r>
                  <a:rPr lang="en-US" sz="3200" dirty="0">
                    <a:solidFill>
                      <a:srgbClr val="000099"/>
                    </a:solidFill>
                  </a:rPr>
                  <a:t> </a:t>
                </a:r>
                <a:r>
                  <a:rPr lang="en-US" sz="3200" dirty="0" err="1">
                    <a:solidFill>
                      <a:srgbClr val="000099"/>
                    </a:solidFill>
                  </a:rPr>
                  <a:t>về</a:t>
                </a:r>
                <a:r>
                  <a:rPr lang="en-US" sz="3200" dirty="0">
                    <a:solidFill>
                      <a:srgbClr val="000099"/>
                    </a:solidFill>
                  </a:rPr>
                  <a:t> </a:t>
                </a:r>
                <a:r>
                  <a:rPr lang="en-US" sz="3200" dirty="0" err="1">
                    <a:solidFill>
                      <a:srgbClr val="000099"/>
                    </a:solidFill>
                  </a:rPr>
                  <a:t>việc</a:t>
                </a:r>
                <a:r>
                  <a:rPr lang="en-US" sz="3200" dirty="0">
                    <a:solidFill>
                      <a:srgbClr val="000099"/>
                    </a:solidFill>
                  </a:rPr>
                  <a:t> </a:t>
                </a:r>
                <a:r>
                  <a:rPr lang="en-US" sz="3200" dirty="0" err="1">
                    <a:solidFill>
                      <a:srgbClr val="000099"/>
                    </a:solidFill>
                  </a:rPr>
                  <a:t>tính</a:t>
                </a:r>
                <a:r>
                  <a:rPr lang="en-US" sz="3200" dirty="0">
                    <a:solidFill>
                      <a:srgbClr val="000099"/>
                    </a:solidFill>
                  </a:rPr>
                  <a:t> </a:t>
                </a:r>
                <a:r>
                  <a:rPr lang="en-US" sz="3200" dirty="0" err="1">
                    <a:solidFill>
                      <a:srgbClr val="000099"/>
                    </a:solidFill>
                  </a:rPr>
                  <a:t>giá</a:t>
                </a:r>
                <a:r>
                  <a:rPr lang="en-US" sz="3200" dirty="0">
                    <a:solidFill>
                      <a:srgbClr val="000099"/>
                    </a:solidFill>
                  </a:rPr>
                  <a:t> </a:t>
                </a:r>
                <a:r>
                  <a:rPr lang="en-US" sz="3200" dirty="0" err="1">
                    <a:solidFill>
                      <a:srgbClr val="000099"/>
                    </a:solidFill>
                  </a:rPr>
                  <a:t>trị</a:t>
                </a:r>
                <a:r>
                  <a:rPr lang="en-US" sz="3200" dirty="0">
                    <a:solidFill>
                      <a:srgbClr val="000099"/>
                    </a:solidFill>
                  </a:rPr>
                  <a:t> </a:t>
                </a:r>
                <a:r>
                  <a:rPr lang="en-US" sz="3200" dirty="0" err="1">
                    <a:solidFill>
                      <a:srgbClr val="000099"/>
                    </a:solidFill>
                  </a:rPr>
                  <a:t>lượng</a:t>
                </a:r>
                <a:r>
                  <a:rPr lang="en-US" sz="3200" dirty="0">
                    <a:solidFill>
                      <a:srgbClr val="000099"/>
                    </a:solidFill>
                  </a:rPr>
                  <a:t> </a:t>
                </a:r>
                <a:r>
                  <a:rPr lang="en-US" sz="3200" dirty="0" err="1">
                    <a:solidFill>
                      <a:srgbClr val="000099"/>
                    </a:solidFill>
                  </a:rPr>
                  <a:t>giác</a:t>
                </a:r>
                <a:r>
                  <a:rPr lang="en-US" sz="3200" dirty="0">
                    <a:solidFill>
                      <a:srgbClr val="000099"/>
                    </a:solidFill>
                  </a:rPr>
                  <a:t> </a:t>
                </a:r>
                <a:r>
                  <a:rPr lang="en-US" sz="3200" dirty="0" err="1">
                    <a:solidFill>
                      <a:srgbClr val="000099"/>
                    </a:solidFill>
                  </a:rPr>
                  <a:t>của</a:t>
                </a:r>
                <a:r>
                  <a:rPr lang="en-US" sz="3200" dirty="0">
                    <a:solidFill>
                      <a:srgbClr val="000099"/>
                    </a:solidFill>
                  </a:rPr>
                  <a:t> </a:t>
                </a:r>
                <a:r>
                  <a:rPr lang="en-US" sz="3200" dirty="0" err="1">
                    <a:solidFill>
                      <a:srgbClr val="000099"/>
                    </a:solidFill>
                  </a:rPr>
                  <a:t>góc</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rPr>
                  <a:t> </a:t>
                </a:r>
                <a:r>
                  <a:rPr lang="en-US" sz="3200" dirty="0" err="1">
                    <a:solidFill>
                      <a:srgbClr val="000099"/>
                    </a:solidFill>
                  </a:rPr>
                  <a:t>với</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0≤</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oMath>
                </a14:m>
                <a:r>
                  <a:rPr lang="en-US" sz="3200" dirty="0">
                    <a:solidFill>
                      <a:srgbClr val="000099"/>
                    </a:solidFill>
                  </a:rPr>
                  <a:t>.</a:t>
                </a:r>
              </a:p>
              <a:p>
                <a:pPr lvl="0" algn="ctr"/>
                <a:endParaRPr lang="en-US" sz="3200" dirty="0">
                  <a:solidFill>
                    <a:srgbClr val="0033CC"/>
                  </a:solidFill>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380298" y="2227204"/>
                <a:ext cx="11630399" cy="4685129"/>
              </a:xfrm>
              <a:prstGeom prst="rect">
                <a:avLst/>
              </a:prstGeom>
              <a:blipFill>
                <a:blip r:embed="rId2"/>
                <a:stretch>
                  <a:fillRect l="-1205" t="-156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2091112E-0B51-0C2A-A338-4560AB50475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9324421" y="1949913"/>
            <a:ext cx="2790270" cy="2850688"/>
          </a:xfrm>
          <a:prstGeom prst="rect">
            <a:avLst/>
          </a:prstGeom>
        </p:spPr>
      </p:pic>
    </p:spTree>
    <p:extLst>
      <p:ext uri="{BB962C8B-B14F-4D97-AF65-F5344CB8AC3E}">
        <p14:creationId xmlns:p14="http://schemas.microsoft.com/office/powerpoint/2010/main" val="4200000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up)">
                                      <p:cBhvr>
                                        <p:cTn id="2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Khái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niệm</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số</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a typeface="Calibri" panose="020F0502020204030204" pitchFamily="34" charset="0"/>
                </a:endParaRPr>
              </a:p>
              <a:p>
                <a:pPr marL="457200" lvl="0" indent="-457200" algn="just">
                  <a:lnSpc>
                    <a:spcPct val="112000"/>
                  </a:lnSpc>
                  <a:spcBef>
                    <a:spcPts val="300"/>
                  </a:spcBef>
                  <a:spcAft>
                    <a:spcPts val="300"/>
                  </a:spcAft>
                  <a:buClr>
                    <a:srgbClr val="0000FF"/>
                  </a:buClr>
                </a:pPr>
                <a:endParaRPr lang="en-US" dirty="0">
                  <a:solidFill>
                    <a:prstClr val="black"/>
                  </a:solidFill>
                  <a:latin typeface="Aarial"/>
                  <a:ea typeface="Calibri" panose="020F0502020204030204" pitchFamily="34" charset="0"/>
                </a:endParaRPr>
              </a:p>
              <a:p>
                <a:pPr marL="457200" lvl="0" indent="-457200" algn="just">
                  <a:lnSpc>
                    <a:spcPct val="112000"/>
                  </a:lnSpc>
                  <a:spcBef>
                    <a:spcPts val="300"/>
                  </a:spcBef>
                  <a:spcAft>
                    <a:spcPts val="300"/>
                  </a:spcAft>
                  <a:buClr>
                    <a:srgbClr val="0000FF"/>
                  </a:buClr>
                </a:pPr>
                <a:endParaRPr lang="en-US" dirty="0">
                  <a:solidFill>
                    <a:prstClr val="black"/>
                  </a:solidFill>
                  <a:latin typeface="Aarial"/>
                  <a:ea typeface="Calibri" panose="020F0502020204030204" pitchFamily="34" charset="0"/>
                </a:endParaRPr>
              </a:p>
              <a:p>
                <a:pPr marL="457200" lvl="0" indent="-457200" algn="just">
                  <a:lnSpc>
                    <a:spcPct val="112000"/>
                  </a:lnSpc>
                  <a:spcBef>
                    <a:spcPts val="300"/>
                  </a:spcBef>
                  <a:spcAft>
                    <a:spcPts val="300"/>
                  </a:spcAft>
                  <a:buClr>
                    <a:srgbClr val="0000FF"/>
                  </a:buClr>
                </a:pPr>
                <a:endParaRPr lang="en-US" dirty="0">
                  <a:solidFill>
                    <a:prstClr val="black"/>
                  </a:solidFill>
                  <a:latin typeface="Aarial"/>
                  <a:ea typeface="Calibri" panose="020F0502020204030204" pitchFamily="34" charset="0"/>
                </a:endParaRPr>
              </a:p>
              <a:p>
                <a:pPr algn="just"/>
                <a:r>
                  <a:rPr lang="en-US" dirty="0">
                    <a:latin typeface="Aarial"/>
                  </a:rPr>
                  <a:t>Khi </a:t>
                </a:r>
                <a:r>
                  <a:rPr lang="en-US" dirty="0" err="1">
                    <a:latin typeface="Aarial"/>
                  </a:rPr>
                  <a:t>đó</a:t>
                </a:r>
                <a:r>
                  <a:rPr lang="en-US" dirty="0">
                    <a:latin typeface="Aarial"/>
                  </a:rPr>
                  <a:t>, </a:t>
                </a:r>
                <a:r>
                  <a:rPr lang="en-US" dirty="0" err="1">
                    <a:latin typeface="Aarial"/>
                  </a:rPr>
                  <a:t>nếu</a:t>
                </a:r>
                <a:r>
                  <a:rPr lang="en-US" dirty="0">
                    <a:latin typeface="Aarial"/>
                  </a:rPr>
                  <a:t> </a:t>
                </a:r>
                <a:r>
                  <a:rPr lang="en-US" dirty="0" err="1">
                    <a:latin typeface="Aarial"/>
                  </a:rPr>
                  <a:t>tia</a:t>
                </a:r>
                <a:r>
                  <a:rPr lang="en-US" dirty="0">
                    <a:latin typeface="Aarial"/>
                  </a:rPr>
                  <a:t> </a:t>
                </a:r>
                <a14:m>
                  <m:oMath xmlns:m="http://schemas.openxmlformats.org/officeDocument/2006/math">
                    <m:r>
                      <a:rPr lang="en-US" i="1">
                        <a:latin typeface="Cambria Math" panose="02040503050406030204" pitchFamily="18" charset="0"/>
                      </a:rPr>
                      <m:t>𝑂𝑚</m:t>
                    </m:r>
                  </m:oMath>
                </a14:m>
                <a:r>
                  <a:rPr lang="en-US" dirty="0">
                    <a:latin typeface="Aarial"/>
                  </a:rPr>
                  <a:t> quay </a:t>
                </a:r>
                <a:r>
                  <a:rPr lang="en-US" dirty="0" err="1">
                    <a:latin typeface="Aarial"/>
                  </a:rPr>
                  <a:t>theo</a:t>
                </a:r>
                <a:r>
                  <a:rPr lang="en-US" dirty="0">
                    <a:latin typeface="Aarial"/>
                  </a:rPr>
                  <a:t> </a:t>
                </a:r>
                <a:r>
                  <a:rPr lang="en-US" dirty="0" err="1">
                    <a:latin typeface="Aarial"/>
                  </a:rPr>
                  <a:t>chiều</a:t>
                </a:r>
                <a:r>
                  <a:rPr lang="en-US" dirty="0">
                    <a:latin typeface="Aarial"/>
                  </a:rPr>
                  <a:t> </a:t>
                </a:r>
                <a:r>
                  <a:rPr lang="en-US" dirty="0" err="1">
                    <a:latin typeface="Aarial"/>
                  </a:rPr>
                  <a:t>dương</a:t>
                </a:r>
                <a:r>
                  <a:rPr lang="en-US" dirty="0">
                    <a:latin typeface="Aarial"/>
                  </a:rPr>
                  <a:t> </a:t>
                </a:r>
                <a:r>
                  <a:rPr lang="en-US" dirty="0" err="1">
                    <a:latin typeface="Aarial"/>
                  </a:rPr>
                  <a:t>đúng</a:t>
                </a:r>
                <a:r>
                  <a:rPr lang="en-US" dirty="0">
                    <a:latin typeface="Aarial"/>
                  </a:rPr>
                  <a:t> </a:t>
                </a:r>
                <a:r>
                  <a:rPr lang="en-US" dirty="0" err="1">
                    <a:latin typeface="Aarial"/>
                  </a:rPr>
                  <a:t>một</a:t>
                </a:r>
                <a:r>
                  <a:rPr lang="en-US" dirty="0">
                    <a:latin typeface="Aarial"/>
                  </a:rPr>
                  <a:t> </a:t>
                </a:r>
                <a:r>
                  <a:rPr lang="en-US" dirty="0" err="1">
                    <a:latin typeface="Aarial"/>
                  </a:rPr>
                  <a:t>vòng</a:t>
                </a:r>
                <a:r>
                  <a:rPr lang="en-US" dirty="0">
                    <a:latin typeface="Aarial"/>
                  </a:rPr>
                  <a:t> ta </a:t>
                </a:r>
                <a:r>
                  <a:rPr lang="en-US" dirty="0" err="1">
                    <a:latin typeface="Aarial"/>
                  </a:rPr>
                  <a:t>nói</a:t>
                </a:r>
                <a:r>
                  <a:rPr lang="en-US" dirty="0">
                    <a:latin typeface="Aarial"/>
                  </a:rPr>
                  <a:t> </a:t>
                </a:r>
                <a:r>
                  <a:rPr lang="en-US" dirty="0" err="1">
                    <a:latin typeface="Aarial"/>
                  </a:rPr>
                  <a:t>tia</a:t>
                </a:r>
                <a:r>
                  <a:rPr lang="en-US" dirty="0">
                    <a:latin typeface="Aarial"/>
                  </a:rPr>
                  <a:t> </a:t>
                </a:r>
                <a14:m>
                  <m:oMath xmlns:m="http://schemas.openxmlformats.org/officeDocument/2006/math">
                    <m:r>
                      <a:rPr lang="en-US" i="1">
                        <a:latin typeface="Cambria Math" panose="02040503050406030204" pitchFamily="18" charset="0"/>
                      </a:rPr>
                      <m:t>𝑂𝑚</m:t>
                    </m:r>
                  </m:oMath>
                </a14:m>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360°</m:t>
                    </m:r>
                  </m:oMath>
                </a14:m>
                <a:r>
                  <a:rPr lang="en-US" dirty="0">
                    <a:latin typeface="Aarial"/>
                  </a:rPr>
                  <a:t>, quay </a:t>
                </a:r>
                <a:r>
                  <a:rPr lang="en-US" dirty="0" err="1">
                    <a:latin typeface="Aarial"/>
                  </a:rPr>
                  <a:t>đúng</a:t>
                </a:r>
                <a:r>
                  <a:rPr lang="en-US" dirty="0">
                    <a:latin typeface="Aarial"/>
                  </a:rPr>
                  <a:t> 2 </a:t>
                </a:r>
                <a:r>
                  <a:rPr lang="en-US" dirty="0" err="1">
                    <a:latin typeface="Aarial"/>
                  </a:rPr>
                  <a:t>vòng</a:t>
                </a:r>
                <a:r>
                  <a:rPr lang="en-US" dirty="0">
                    <a:latin typeface="Aarial"/>
                  </a:rPr>
                  <a:t> ta </a:t>
                </a:r>
                <a:r>
                  <a:rPr lang="en-US" dirty="0" err="1">
                    <a:latin typeface="Aarial"/>
                  </a:rPr>
                  <a:t>nói</a:t>
                </a:r>
                <a:r>
                  <a:rPr lang="en-US" dirty="0">
                    <a:latin typeface="Aarial"/>
                  </a:rPr>
                  <a:t> </a:t>
                </a:r>
                <a:r>
                  <a:rPr lang="en-US" dirty="0" err="1">
                    <a:latin typeface="Aarial"/>
                  </a:rPr>
                  <a:t>nó</a:t>
                </a:r>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720°</m:t>
                    </m:r>
                  </m:oMath>
                </a14:m>
                <a:r>
                  <a:rPr lang="en-US" dirty="0">
                    <a:latin typeface="Aarial"/>
                  </a:rPr>
                  <a:t>; quay </a:t>
                </a:r>
                <a:r>
                  <a:rPr lang="en-US" dirty="0" err="1">
                    <a:latin typeface="Aarial"/>
                  </a:rPr>
                  <a:t>theo</a:t>
                </a:r>
                <a:r>
                  <a:rPr lang="en-US" dirty="0">
                    <a:latin typeface="Aarial"/>
                  </a:rPr>
                  <a:t> </a:t>
                </a:r>
                <a:r>
                  <a:rPr lang="en-US" dirty="0" err="1">
                    <a:latin typeface="Aarial"/>
                  </a:rPr>
                  <a:t>chiều</a:t>
                </a:r>
                <a:r>
                  <a:rPr lang="en-US" dirty="0">
                    <a:latin typeface="Aarial"/>
                  </a:rPr>
                  <a:t> </a:t>
                </a:r>
                <a:r>
                  <a:rPr lang="en-US" dirty="0" err="1">
                    <a:latin typeface="Aarial"/>
                  </a:rPr>
                  <a:t>âm</a:t>
                </a:r>
                <a:r>
                  <a:rPr lang="en-US" dirty="0">
                    <a:latin typeface="Aarial"/>
                  </a:rPr>
                  <a:t> </a:t>
                </a:r>
                <a:r>
                  <a:rPr lang="en-US" dirty="0" err="1">
                    <a:latin typeface="Aarial"/>
                  </a:rPr>
                  <a:t>nửa</a:t>
                </a:r>
                <a:r>
                  <a:rPr lang="en-US" dirty="0">
                    <a:latin typeface="Aarial"/>
                  </a:rPr>
                  <a:t> </a:t>
                </a:r>
                <a:r>
                  <a:rPr lang="en-US" dirty="0" err="1">
                    <a:latin typeface="Aarial"/>
                  </a:rPr>
                  <a:t>vòng</a:t>
                </a:r>
                <a:r>
                  <a:rPr lang="en-US" dirty="0">
                    <a:latin typeface="Aarial"/>
                  </a:rPr>
                  <a:t> ta </a:t>
                </a:r>
                <a:r>
                  <a:rPr lang="en-US" dirty="0" err="1">
                    <a:latin typeface="Aarial"/>
                  </a:rPr>
                  <a:t>nói</a:t>
                </a:r>
                <a:r>
                  <a:rPr lang="en-US" dirty="0">
                    <a:latin typeface="Aarial"/>
                  </a:rPr>
                  <a:t> </a:t>
                </a:r>
                <a:r>
                  <a:rPr lang="en-US" dirty="0" err="1">
                    <a:latin typeface="Aarial"/>
                  </a:rPr>
                  <a:t>nó</a:t>
                </a:r>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−180°</m:t>
                    </m:r>
                  </m:oMath>
                </a14:m>
                <a:r>
                  <a:rPr lang="en-US" dirty="0">
                    <a:latin typeface="Aarial"/>
                  </a:rPr>
                  <a:t>, quay </a:t>
                </a:r>
                <a:r>
                  <a:rPr lang="en-US" dirty="0" err="1">
                    <a:latin typeface="Aarial"/>
                  </a:rPr>
                  <a:t>theo</a:t>
                </a:r>
                <a:r>
                  <a:rPr lang="en-US" dirty="0">
                    <a:latin typeface="Aarial"/>
                  </a:rPr>
                  <a:t> </a:t>
                </a:r>
                <a:r>
                  <a:rPr lang="en-US" dirty="0" err="1">
                    <a:latin typeface="Aarial"/>
                  </a:rPr>
                  <a:t>chiều</a:t>
                </a:r>
                <a:r>
                  <a:rPr lang="en-US" dirty="0">
                    <a:latin typeface="Aarial"/>
                  </a:rPr>
                  <a:t> </a:t>
                </a:r>
                <a:r>
                  <a:rPr lang="en-US" dirty="0" err="1">
                    <a:latin typeface="Aarial"/>
                  </a:rPr>
                  <a:t>âm</a:t>
                </a:r>
                <a:r>
                  <a:rPr lang="en-US" dirty="0">
                    <a:latin typeface="Aarial"/>
                  </a:rPr>
                  <a:t> 1,5 </a:t>
                </a:r>
                <a:r>
                  <a:rPr lang="en-US" dirty="0" err="1">
                    <a:latin typeface="Aarial"/>
                  </a:rPr>
                  <a:t>vòng</a:t>
                </a:r>
                <a:r>
                  <a:rPr lang="en-US" dirty="0">
                    <a:latin typeface="Aarial"/>
                  </a:rPr>
                  <a:t> ta </a:t>
                </a:r>
                <a:r>
                  <a:rPr lang="en-US" dirty="0" err="1">
                    <a:latin typeface="Aarial"/>
                  </a:rPr>
                  <a:t>nói</a:t>
                </a:r>
                <a:r>
                  <a:rPr lang="en-US" dirty="0">
                    <a:latin typeface="Aarial"/>
                  </a:rPr>
                  <a:t>  </a:t>
                </a:r>
                <a:r>
                  <a:rPr lang="en-US" dirty="0" err="1">
                    <a:latin typeface="Aarial"/>
                  </a:rPr>
                  <a:t>nó</a:t>
                </a:r>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−1,5.360°=−540°</m:t>
                    </m:r>
                  </m:oMath>
                </a14:m>
                <a:r>
                  <a:rPr lang="en-US" dirty="0">
                    <a:latin typeface="Aarial"/>
                  </a:rPr>
                  <a:t>,…</a:t>
                </a: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3AB6079-9326-B920-E784-FA232E8CC1B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Lst>
          </a:blip>
          <a:stretch>
            <a:fillRect/>
          </a:stretch>
        </p:blipFill>
        <p:spPr>
          <a:xfrm>
            <a:off x="2022958" y="2295656"/>
            <a:ext cx="8421338" cy="1798671"/>
          </a:xfrm>
          <a:prstGeom prst="rect">
            <a:avLst/>
          </a:prstGeom>
        </p:spPr>
      </p:pic>
    </p:spTree>
    <p:extLst>
      <p:ext uri="{BB962C8B-B14F-4D97-AF65-F5344CB8AC3E}">
        <p14:creationId xmlns:p14="http://schemas.microsoft.com/office/powerpoint/2010/main" val="2902056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up)">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Khái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niệm</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số</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a typeface="Calibri" panose="020F0502020204030204" pitchFamily="34" charset="0"/>
                </a:endParaRPr>
              </a:p>
              <a:p>
                <a:r>
                  <a:rPr lang="en-US" dirty="0">
                    <a:latin typeface="Aarial"/>
                  </a:rPr>
                  <a:t>Khi </a:t>
                </a:r>
                <a:r>
                  <a:rPr lang="en-US" dirty="0" err="1">
                    <a:latin typeface="Aarial"/>
                  </a:rPr>
                  <a:t>tia</a:t>
                </a:r>
                <a:r>
                  <a:rPr lang="en-US" dirty="0">
                    <a:latin typeface="Aarial"/>
                  </a:rPr>
                  <a:t> </a:t>
                </a:r>
                <a14:m>
                  <m:oMath xmlns:m="http://schemas.openxmlformats.org/officeDocument/2006/math">
                    <m:r>
                      <a:rPr lang="en-US" i="1">
                        <a:latin typeface="Cambria Math" panose="02040503050406030204" pitchFamily="18" charset="0"/>
                      </a:rPr>
                      <m:t>𝑂𝑚</m:t>
                    </m:r>
                  </m:oMath>
                </a14:m>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oMath>
                </a14:m>
                <a:r>
                  <a:rPr lang="en-US" dirty="0">
                    <a:latin typeface="Aarial"/>
                  </a:rPr>
                  <a:t> </a:t>
                </a:r>
                <a:r>
                  <a:rPr lang="en-US" dirty="0" err="1">
                    <a:latin typeface="Aarial"/>
                  </a:rPr>
                  <a:t>thì</a:t>
                </a:r>
                <a:r>
                  <a:rPr lang="en-US" dirty="0">
                    <a:latin typeface="Aarial"/>
                  </a:rPr>
                  <a:t> ta </a:t>
                </a:r>
                <a:r>
                  <a:rPr lang="en-US" dirty="0" err="1">
                    <a:latin typeface="Aarial"/>
                  </a:rPr>
                  <a:t>nói</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mà</a:t>
                </a:r>
                <a:r>
                  <a:rPr lang="en-US" dirty="0">
                    <a:latin typeface="Aarial"/>
                  </a:rPr>
                  <a:t> </a:t>
                </a:r>
                <a:r>
                  <a:rPr lang="en-US" dirty="0" err="1">
                    <a:latin typeface="Aarial"/>
                  </a:rPr>
                  <a:t>tia</a:t>
                </a:r>
                <a:r>
                  <a:rPr lang="en-US" dirty="0">
                    <a:latin typeface="Aarial"/>
                  </a:rPr>
                  <a:t> </a:t>
                </a:r>
                <a:r>
                  <a:rPr lang="en-US" dirty="0" err="1">
                    <a:latin typeface="Aarial"/>
                  </a:rPr>
                  <a:t>đó</a:t>
                </a:r>
                <a:r>
                  <a:rPr lang="en-US" dirty="0">
                    <a:latin typeface="Aarial"/>
                  </a:rPr>
                  <a:t> </a:t>
                </a:r>
                <a:r>
                  <a:rPr lang="en-US" dirty="0" err="1">
                    <a:latin typeface="Aarial"/>
                  </a:rPr>
                  <a:t>quét</a:t>
                </a:r>
                <a:r>
                  <a:rPr lang="en-US" dirty="0">
                    <a:latin typeface="Aarial"/>
                  </a:rPr>
                  <a:t> </a:t>
                </a:r>
                <a:r>
                  <a:rPr lang="en-US" dirty="0" err="1">
                    <a:latin typeface="Aarial"/>
                  </a:rPr>
                  <a:t>nên</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oMath>
                </a14:m>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có</a:t>
                </a:r>
                <a:r>
                  <a:rPr lang="en-US" dirty="0">
                    <a:latin typeface="Aarial"/>
                  </a:rPr>
                  <a:t> </a:t>
                </a:r>
                <a:r>
                  <a:rPr lang="en-US" dirty="0" err="1">
                    <a:latin typeface="Aarial"/>
                  </a:rPr>
                  <a:t>tia</a:t>
                </a:r>
                <a:r>
                  <a:rPr lang="en-US" dirty="0">
                    <a:latin typeface="Aarial"/>
                  </a:rPr>
                  <a:t> </a:t>
                </a:r>
                <a:r>
                  <a:rPr lang="en-US" dirty="0" err="1">
                    <a:latin typeface="Aarial"/>
                  </a:rPr>
                  <a:t>đầu</a:t>
                </a:r>
                <a:r>
                  <a:rPr lang="en-US" dirty="0">
                    <a:latin typeface="Aarial"/>
                  </a:rPr>
                  <a:t> </a:t>
                </a:r>
                <a14:m>
                  <m:oMath xmlns:m="http://schemas.openxmlformats.org/officeDocument/2006/math">
                    <m:r>
                      <a:rPr lang="en-US" i="1">
                        <a:latin typeface="Cambria Math" panose="02040503050406030204" pitchFamily="18" charset="0"/>
                      </a:rPr>
                      <m:t>𝑂𝑢</m:t>
                    </m:r>
                  </m:oMath>
                </a14:m>
                <a:r>
                  <a:rPr lang="en-US" dirty="0">
                    <a:latin typeface="Aarial"/>
                  </a:rPr>
                  <a:t>, </a:t>
                </a:r>
                <a:r>
                  <a:rPr lang="en-US" dirty="0" err="1">
                    <a:latin typeface="Aarial"/>
                  </a:rPr>
                  <a:t>tia</a:t>
                </a:r>
                <a:r>
                  <a:rPr lang="en-US" dirty="0">
                    <a:latin typeface="Aarial"/>
                  </a:rPr>
                  <a:t> </a:t>
                </a:r>
                <a:r>
                  <a:rPr lang="en-US" dirty="0" err="1">
                    <a:latin typeface="Aarial"/>
                  </a:rPr>
                  <a:t>cuối</a:t>
                </a:r>
                <a:r>
                  <a:rPr lang="en-US" dirty="0">
                    <a:latin typeface="Aarial"/>
                  </a:rPr>
                  <a:t> </a:t>
                </a:r>
                <a14:m>
                  <m:oMath xmlns:m="http://schemas.openxmlformats.org/officeDocument/2006/math">
                    <m:r>
                      <a:rPr lang="en-US" i="1">
                        <a:latin typeface="Cambria Math" panose="02040503050406030204" pitchFamily="18" charset="0"/>
                      </a:rPr>
                      <m:t>𝑂𝑣</m:t>
                    </m:r>
                  </m:oMath>
                </a14:m>
                <a:r>
                  <a:rPr lang="en-US" dirty="0">
                    <a:latin typeface="Aarial"/>
                  </a:rPr>
                  <a:t> </a:t>
                </a:r>
                <a:r>
                  <a:rPr lang="en-US" dirty="0" err="1">
                    <a:latin typeface="Aarial"/>
                  </a:rPr>
                  <a:t>và</a:t>
                </a:r>
                <a:r>
                  <a:rPr lang="en-US" dirty="0">
                    <a:latin typeface="Aarial"/>
                  </a:rPr>
                  <a:t> </a:t>
                </a:r>
                <a:r>
                  <a:rPr lang="en-US" dirty="0" err="1">
                    <a:latin typeface="Aarial"/>
                  </a:rPr>
                  <a:t>kí</a:t>
                </a:r>
                <a:r>
                  <a:rPr lang="en-US" dirty="0">
                    <a:latin typeface="Aarial"/>
                  </a:rPr>
                  <a:t> </a:t>
                </a:r>
                <a:r>
                  <a:rPr lang="en-US" dirty="0" err="1">
                    <a:latin typeface="Aarial"/>
                  </a:rPr>
                  <a:t>hiệu</a:t>
                </a:r>
                <a:r>
                  <a:rPr lang="en-US" dirty="0">
                    <a:latin typeface="Aarial"/>
                  </a:rPr>
                  <a:t> </a:t>
                </a:r>
                <a:r>
                  <a:rPr lang="en-US" dirty="0" err="1">
                    <a:latin typeface="Aarial"/>
                  </a:rPr>
                  <a:t>là</a:t>
                </a:r>
                <a:r>
                  <a:rPr lang="en-US" dirty="0">
                    <a:latin typeface="Aarial"/>
                  </a:rPr>
                  <a:t> </a:t>
                </a:r>
                <a14:m>
                  <m:oMath xmlns:m="http://schemas.openxmlformats.org/officeDocument/2006/math">
                    <m:r>
                      <a:rPr lang="en-US"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e>
                    </m:d>
                  </m:oMath>
                </a14:m>
                <a:r>
                  <a:rPr lang="en-US" dirty="0">
                    <a:latin typeface="Aarial"/>
                  </a:rPr>
                  <a:t>.</a:t>
                </a:r>
              </a:p>
              <a:p>
                <a:pPr marL="0" indent="0">
                  <a:buNone/>
                </a:pPr>
                <a:r>
                  <a:rPr lang="vi-VN" dirty="0">
                    <a:latin typeface="Aarial"/>
                  </a:rPr>
                  <a:t> </a:t>
                </a:r>
                <a:endParaRPr lang="en-US" dirty="0">
                  <a:latin typeface="Aarial"/>
                </a:endParaRPr>
              </a:p>
              <a:p>
                <a:endParaRPr lang="en-US" dirty="0">
                  <a:latin typeface="Aarial"/>
                </a:endParaRPr>
              </a:p>
              <a:p>
                <a:endParaRPr lang="en-US" dirty="0">
                  <a:latin typeface="Aarial"/>
                </a:endParaRPr>
              </a:p>
              <a:p>
                <a:r>
                  <a:rPr lang="vi-VN" dirty="0">
                    <a:latin typeface="Aarial"/>
                  </a:rPr>
                  <a:t>Mỗi góc lượng giác gốc O được xác định bởi tia đầu Ou, tia cuối Ov và số đo của nó.</a:t>
                </a:r>
                <a:endParaRPr lang="en-US"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485" b="-122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C6CB55E-CEE3-BF9E-458E-E7B06F290552}"/>
              </a:ext>
            </a:extLst>
          </p:cNvPr>
          <p:cNvPicPr>
            <a:picLocks noChangeAspect="1"/>
          </p:cNvPicPr>
          <p:nvPr/>
        </p:nvPicPr>
        <p:blipFill>
          <a:blip r:embed="rId3"/>
          <a:stretch>
            <a:fillRect/>
          </a:stretch>
        </p:blipFill>
        <p:spPr>
          <a:xfrm>
            <a:off x="1714329" y="3848785"/>
            <a:ext cx="9125237" cy="1694765"/>
          </a:xfrm>
          <a:prstGeom prst="rect">
            <a:avLst/>
          </a:prstGeom>
        </p:spPr>
      </p:pic>
    </p:spTree>
    <p:extLst>
      <p:ext uri="{BB962C8B-B14F-4D97-AF65-F5344CB8AC3E}">
        <p14:creationId xmlns:p14="http://schemas.microsoft.com/office/powerpoint/2010/main" val="4048512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Khái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niệm</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số</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a typeface="Calibri" panose="020F0502020204030204" pitchFamily="34" charset="0"/>
                </a:endParaRPr>
              </a:p>
              <a:p>
                <a:pPr>
                  <a:buFont typeface="Wingdings" panose="05000000000000000000" pitchFamily="2" charset="2"/>
                  <a:buChar char="q"/>
                </a:pPr>
                <a:r>
                  <a:rPr lang="en-US" b="1" dirty="0">
                    <a:solidFill>
                      <a:srgbClr val="FF0000"/>
                    </a:solidFill>
                    <a:latin typeface="Aarial"/>
                  </a:rPr>
                  <a:t>Chú ý:</a:t>
                </a:r>
                <a:r>
                  <a:rPr lang="en-US" dirty="0">
                    <a:solidFill>
                      <a:srgbClr val="FF0000"/>
                    </a:solidFill>
                    <a:latin typeface="Aarial"/>
                  </a:rPr>
                  <a:t> </a:t>
                </a:r>
                <a:r>
                  <a:rPr lang="en-US" dirty="0">
                    <a:latin typeface="Aarial"/>
                  </a:rPr>
                  <a:t>Cho </a:t>
                </a:r>
                <a:r>
                  <a:rPr lang="en-US" dirty="0" err="1">
                    <a:latin typeface="Aarial"/>
                  </a:rPr>
                  <a:t>hai</a:t>
                </a:r>
                <a:r>
                  <a:rPr lang="en-US" dirty="0">
                    <a:latin typeface="Aarial"/>
                  </a:rPr>
                  <a:t> </a:t>
                </a:r>
                <a:r>
                  <a:rPr lang="en-US" dirty="0" err="1">
                    <a:latin typeface="Aarial"/>
                  </a:rPr>
                  <a:t>tia</a:t>
                </a:r>
                <a:r>
                  <a:rPr lang="en-US" dirty="0">
                    <a:latin typeface="Aarial"/>
                  </a:rPr>
                  <a:t> </a:t>
                </a:r>
                <a14:m>
                  <m:oMath xmlns:m="http://schemas.openxmlformats.org/officeDocument/2006/math">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oMath>
                </a14:m>
                <a:r>
                  <a:rPr lang="en-US" dirty="0">
                    <a:latin typeface="Aarial"/>
                  </a:rPr>
                  <a:t> </a:t>
                </a:r>
                <a:r>
                  <a:rPr lang="en-US" dirty="0" err="1">
                    <a:latin typeface="Aarial"/>
                  </a:rPr>
                  <a:t>thì</a:t>
                </a:r>
                <a:r>
                  <a:rPr lang="en-US" dirty="0">
                    <a:latin typeface="Aarial"/>
                  </a:rPr>
                  <a:t> </a:t>
                </a:r>
                <a:r>
                  <a:rPr lang="en-US" dirty="0" err="1">
                    <a:latin typeface="Aarial"/>
                  </a:rPr>
                  <a:t>có</a:t>
                </a:r>
                <a:r>
                  <a:rPr lang="en-US" dirty="0">
                    <a:latin typeface="Aarial"/>
                  </a:rPr>
                  <a:t> </a:t>
                </a:r>
                <a:r>
                  <a:rPr lang="en-US" dirty="0" err="1">
                    <a:latin typeface="Aarial"/>
                  </a:rPr>
                  <a:t>vô</a:t>
                </a:r>
                <a:r>
                  <a:rPr lang="en-US" dirty="0">
                    <a:latin typeface="Aarial"/>
                  </a:rPr>
                  <a:t> </a:t>
                </a:r>
                <a:r>
                  <a:rPr lang="en-US" dirty="0" err="1">
                    <a:latin typeface="Aarial"/>
                  </a:rPr>
                  <a:t>số</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tia</a:t>
                </a:r>
                <a:r>
                  <a:rPr lang="en-US" dirty="0">
                    <a:latin typeface="Aarial"/>
                  </a:rPr>
                  <a:t> </a:t>
                </a:r>
                <a:r>
                  <a:rPr lang="en-US" dirty="0" err="1">
                    <a:latin typeface="Aarial"/>
                  </a:rPr>
                  <a:t>đầu</a:t>
                </a:r>
                <a:r>
                  <a:rPr lang="en-US" dirty="0">
                    <a:latin typeface="Aarial"/>
                  </a:rPr>
                  <a:t> </a:t>
                </a:r>
                <a14:m>
                  <m:oMath xmlns:m="http://schemas.openxmlformats.org/officeDocument/2006/math">
                    <m:r>
                      <a:rPr lang="en-US" i="1">
                        <a:latin typeface="Cambria Math" panose="02040503050406030204" pitchFamily="18" charset="0"/>
                      </a:rPr>
                      <m:t>𝑂𝑢</m:t>
                    </m:r>
                  </m:oMath>
                </a14:m>
                <a:r>
                  <a:rPr lang="en-US" dirty="0">
                    <a:latin typeface="Aarial"/>
                  </a:rPr>
                  <a:t>, </a:t>
                </a:r>
                <a:r>
                  <a:rPr lang="en-US" dirty="0" err="1">
                    <a:latin typeface="Aarial"/>
                  </a:rPr>
                  <a:t>tia</a:t>
                </a:r>
                <a:r>
                  <a:rPr lang="en-US" dirty="0">
                    <a:latin typeface="Aarial"/>
                  </a:rPr>
                  <a:t> </a:t>
                </a:r>
                <a:r>
                  <a:rPr lang="en-US" dirty="0" err="1">
                    <a:latin typeface="Aarial"/>
                  </a:rPr>
                  <a:t>cuối</a:t>
                </a:r>
                <a:r>
                  <a:rPr lang="en-US" dirty="0">
                    <a:latin typeface="Aarial"/>
                  </a:rPr>
                  <a:t> </a:t>
                </a:r>
                <a14:m>
                  <m:oMath xmlns:m="http://schemas.openxmlformats.org/officeDocument/2006/math">
                    <m:r>
                      <a:rPr lang="en-US" i="1">
                        <a:latin typeface="Cambria Math" panose="02040503050406030204" pitchFamily="18" charset="0"/>
                      </a:rPr>
                      <m:t>𝑂𝑣</m:t>
                    </m:r>
                  </m:oMath>
                </a14:m>
                <a:r>
                  <a:rPr lang="en-US" dirty="0">
                    <a:latin typeface="Aarial"/>
                  </a:rPr>
                  <a:t>. </a:t>
                </a:r>
                <a:r>
                  <a:rPr lang="en-US" dirty="0" err="1">
                    <a:latin typeface="Aarial"/>
                  </a:rPr>
                  <a:t>Mỗi</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như</a:t>
                </a:r>
                <a:r>
                  <a:rPr lang="en-US" dirty="0">
                    <a:latin typeface="Aarial"/>
                  </a:rPr>
                  <a:t> </a:t>
                </a:r>
                <a:r>
                  <a:rPr lang="en-US" dirty="0" err="1">
                    <a:latin typeface="Aarial"/>
                  </a:rPr>
                  <a:t>thế</a:t>
                </a:r>
                <a:r>
                  <a:rPr lang="en-US" dirty="0">
                    <a:latin typeface="Aarial"/>
                  </a:rPr>
                  <a:t> </a:t>
                </a:r>
                <a:r>
                  <a:rPr lang="en-US" dirty="0" err="1">
                    <a:latin typeface="Aarial"/>
                  </a:rPr>
                  <a:t>đều</a:t>
                </a:r>
                <a:r>
                  <a:rPr lang="en-US" dirty="0">
                    <a:latin typeface="Aarial"/>
                  </a:rPr>
                  <a:t> </a:t>
                </a:r>
                <a:r>
                  <a:rPr lang="en-US" dirty="0" err="1">
                    <a:latin typeface="Aarial"/>
                  </a:rPr>
                  <a:t>kí</a:t>
                </a:r>
                <a:r>
                  <a:rPr lang="en-US" dirty="0">
                    <a:latin typeface="Aarial"/>
                  </a:rPr>
                  <a:t> </a:t>
                </a:r>
                <a:r>
                  <a:rPr lang="en-US" dirty="0" err="1">
                    <a:latin typeface="Aarial"/>
                  </a:rPr>
                  <a:t>hiệu</a:t>
                </a:r>
                <a:r>
                  <a:rPr lang="en-US" dirty="0">
                    <a:latin typeface="Aarial"/>
                  </a:rPr>
                  <a:t> </a:t>
                </a:r>
                <a:r>
                  <a:rPr lang="en-US" dirty="0" err="1">
                    <a:latin typeface="Aarial"/>
                  </a:rPr>
                  <a:t>là</a:t>
                </a:r>
                <a:r>
                  <a:rPr lang="en-US" dirty="0">
                    <a:latin typeface="Aarial"/>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e>
                    </m:d>
                  </m:oMath>
                </a14:m>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các</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này</a:t>
                </a:r>
                <a:r>
                  <a:rPr lang="en-US" dirty="0">
                    <a:latin typeface="Aarial"/>
                  </a:rPr>
                  <a:t> </a:t>
                </a:r>
                <a:r>
                  <a:rPr lang="en-US" dirty="0" err="1">
                    <a:latin typeface="Aarial"/>
                  </a:rPr>
                  <a:t>sai</a:t>
                </a:r>
                <a:r>
                  <a:rPr lang="en-US" dirty="0">
                    <a:latin typeface="Aarial"/>
                  </a:rPr>
                  <a:t> </a:t>
                </a:r>
                <a:r>
                  <a:rPr lang="en-US" dirty="0" err="1">
                    <a:latin typeface="Aarial"/>
                  </a:rPr>
                  <a:t>khác</a:t>
                </a:r>
                <a:r>
                  <a:rPr lang="en-US" dirty="0">
                    <a:latin typeface="Aarial"/>
                  </a:rPr>
                  <a:t> </a:t>
                </a:r>
                <a:r>
                  <a:rPr lang="en-US" dirty="0" err="1">
                    <a:latin typeface="Aarial"/>
                  </a:rPr>
                  <a:t>nhau</a:t>
                </a:r>
                <a:r>
                  <a:rPr lang="en-US" dirty="0">
                    <a:latin typeface="Aarial"/>
                  </a:rPr>
                  <a:t> </a:t>
                </a:r>
                <a:r>
                  <a:rPr lang="en-US" dirty="0" err="1">
                    <a:latin typeface="Aarial"/>
                  </a:rPr>
                  <a:t>một</a:t>
                </a:r>
                <a:r>
                  <a:rPr lang="en-US" dirty="0">
                    <a:latin typeface="Aarial"/>
                  </a:rPr>
                  <a:t> </a:t>
                </a:r>
                <a:r>
                  <a:rPr lang="en-US" dirty="0" err="1">
                    <a:latin typeface="Aarial"/>
                  </a:rPr>
                  <a:t>bội</a:t>
                </a:r>
                <a:r>
                  <a:rPr lang="en-US" dirty="0">
                    <a:latin typeface="Aarial"/>
                  </a:rPr>
                  <a:t> </a:t>
                </a:r>
                <a:r>
                  <a:rPr lang="en-US" dirty="0" err="1">
                    <a:latin typeface="Aarial"/>
                  </a:rPr>
                  <a:t>nguyên</a:t>
                </a:r>
                <a:r>
                  <a:rPr lang="en-US" dirty="0">
                    <a:latin typeface="Aarial"/>
                  </a:rPr>
                  <a:t> </a:t>
                </a:r>
                <a:r>
                  <a:rPr lang="en-US" dirty="0" err="1">
                    <a:latin typeface="Aarial"/>
                  </a:rPr>
                  <a:t>của</a:t>
                </a:r>
                <a:r>
                  <a:rPr lang="en-US" dirty="0">
                    <a:latin typeface="Aarial"/>
                  </a:rPr>
                  <a:t> </a:t>
                </a:r>
                <a14:m>
                  <m:oMath xmlns:m="http://schemas.openxmlformats.org/officeDocument/2006/math">
                    <m:r>
                      <a:rPr lang="en-US" i="1">
                        <a:latin typeface="Cambria Math" panose="02040503050406030204" pitchFamily="18" charset="0"/>
                      </a:rPr>
                      <m:t>360</m:t>
                    </m:r>
                    <m:r>
                      <a:rPr lang="en-US" i="1" smtClean="0">
                        <a:latin typeface="Cambria Math" panose="02040503050406030204" pitchFamily="18" charset="0"/>
                      </a:rPr>
                      <m:t>°</m:t>
                    </m:r>
                  </m:oMath>
                </a14:m>
                <a:endParaRPr lang="en-US"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060"/>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885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b) </a:t>
                </a:r>
                <a:r>
                  <a:rPr lang="en-US" b="1" dirty="0" err="1">
                    <a:solidFill>
                      <a:srgbClr val="0000FF"/>
                    </a:solidFill>
                    <a:latin typeface="Aarial"/>
                  </a:rPr>
                  <a:t>Hệ</a:t>
                </a:r>
                <a:r>
                  <a:rPr lang="en-US" b="1" dirty="0">
                    <a:solidFill>
                      <a:srgbClr val="0000FF"/>
                    </a:solidFill>
                    <a:latin typeface="Aarial"/>
                  </a:rPr>
                  <a:t> </a:t>
                </a:r>
                <a:r>
                  <a:rPr lang="en-US" b="1" dirty="0" err="1">
                    <a:solidFill>
                      <a:srgbClr val="0000FF"/>
                    </a:solidFill>
                    <a:latin typeface="Aarial"/>
                  </a:rPr>
                  <a:t>thức</a:t>
                </a:r>
                <a:r>
                  <a:rPr lang="en-US" b="1" dirty="0">
                    <a:solidFill>
                      <a:srgbClr val="0000FF"/>
                    </a:solidFill>
                    <a:latin typeface="Aarial"/>
                  </a:rPr>
                  <a:t> </a:t>
                </a:r>
                <a:r>
                  <a:rPr lang="en-US" b="1" dirty="0" err="1">
                    <a:solidFill>
                      <a:srgbClr val="0000FF"/>
                    </a:solidFill>
                    <a:latin typeface="Aarial"/>
                  </a:rPr>
                  <a:t>Chasles</a:t>
                </a:r>
                <a:endParaRPr lang="en-US" b="1" dirty="0">
                  <a:solidFill>
                    <a:srgbClr val="0000FF"/>
                  </a:solidFill>
                  <a:latin typeface="Aarial"/>
                </a:endParaRPr>
              </a:p>
              <a:p>
                <a:r>
                  <a:rPr lang="fr-FR" dirty="0">
                    <a:latin typeface="Aarial"/>
                  </a:rPr>
                  <a:t>Với </a:t>
                </a:r>
                <a:r>
                  <a:rPr lang="fr-FR" dirty="0" err="1">
                    <a:latin typeface="Aarial"/>
                  </a:rPr>
                  <a:t>ba</a:t>
                </a:r>
                <a:r>
                  <a:rPr lang="fr-FR" dirty="0">
                    <a:latin typeface="Aarial"/>
                  </a:rPr>
                  <a:t> </a:t>
                </a:r>
                <a:r>
                  <a:rPr lang="fr-FR" dirty="0" err="1">
                    <a:latin typeface="Aarial"/>
                  </a:rPr>
                  <a:t>tia</a:t>
                </a:r>
                <a:r>
                  <a:rPr lang="fr-FR" dirty="0">
                    <a:latin typeface="Aarial"/>
                  </a:rPr>
                  <a:t> </a:t>
                </a:r>
                <a14:m>
                  <m:oMath xmlns:m="http://schemas.openxmlformats.org/officeDocument/2006/math">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r>
                      <a:rPr lang="en-US" i="1">
                        <a:latin typeface="Cambria Math" panose="02040503050406030204" pitchFamily="18" charset="0"/>
                      </a:rPr>
                      <m:t>,</m:t>
                    </m:r>
                    <m:r>
                      <a:rPr lang="en-US" i="1">
                        <a:latin typeface="Cambria Math" panose="02040503050406030204" pitchFamily="18" charset="0"/>
                      </a:rPr>
                      <m:t>𝑂𝑤</m:t>
                    </m:r>
                  </m:oMath>
                </a14:m>
                <a:r>
                  <a:rPr lang="en-US" dirty="0">
                    <a:latin typeface="Aarial"/>
                  </a:rPr>
                  <a:t> </a:t>
                </a:r>
                <a:r>
                  <a:rPr lang="en-US" dirty="0" err="1">
                    <a:latin typeface="Aarial"/>
                  </a:rPr>
                  <a:t>bất</a:t>
                </a:r>
                <a:r>
                  <a:rPr lang="en-US" dirty="0">
                    <a:latin typeface="Aarial"/>
                  </a:rPr>
                  <a:t> </a:t>
                </a:r>
                <a:r>
                  <a:rPr lang="en-US" dirty="0" err="1">
                    <a:latin typeface="Aarial"/>
                  </a:rPr>
                  <a:t>kí</a:t>
                </a:r>
                <a:r>
                  <a:rPr lang="en-US" dirty="0">
                    <a:latin typeface="Aarial"/>
                  </a:rPr>
                  <a:t>, ta </a:t>
                </a:r>
                <a:r>
                  <a:rPr lang="en-US" dirty="0" err="1">
                    <a:latin typeface="Aarial"/>
                  </a:rPr>
                  <a:t>có</a:t>
                </a:r>
                <a:r>
                  <a:rPr lang="en-US" dirty="0">
                    <a:latin typeface="Aarial"/>
                  </a:rPr>
                  <a:t>: </a:t>
                </a:r>
                <a14:m>
                  <m:oMath xmlns:m="http://schemas.openxmlformats.org/officeDocument/2006/math">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𝑂𝑢</m:t>
                        </m:r>
                        <m:r>
                          <a:rPr lang="fr-FR" i="1">
                            <a:latin typeface="Cambria Math" panose="02040503050406030204" pitchFamily="18" charset="0"/>
                          </a:rPr>
                          <m:t>,</m:t>
                        </m:r>
                        <m:r>
                          <a:rPr lang="fr-FR" i="1">
                            <a:latin typeface="Cambria Math" panose="02040503050406030204" pitchFamily="18" charset="0"/>
                          </a:rPr>
                          <m:t>𝑂𝑣</m:t>
                        </m:r>
                      </m:e>
                    </m:d>
                    <m:r>
                      <a:rPr lang="fr-FR" i="1">
                        <a:latin typeface="Cambria Math" panose="02040503050406030204" pitchFamily="18" charset="0"/>
                      </a:rPr>
                      <m:t>+</m:t>
                    </m:r>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𝑂𝑣</m:t>
                        </m:r>
                        <m:r>
                          <a:rPr lang="fr-FR" i="1">
                            <a:latin typeface="Cambria Math" panose="02040503050406030204" pitchFamily="18" charset="0"/>
                          </a:rPr>
                          <m:t>,</m:t>
                        </m:r>
                        <m:r>
                          <a:rPr lang="fr-FR" i="1">
                            <a:latin typeface="Cambria Math" panose="02040503050406030204" pitchFamily="18" charset="0"/>
                          </a:rPr>
                          <m:t>𝑂𝑤</m:t>
                        </m:r>
                      </m:e>
                    </m:d>
                    <m:r>
                      <a:rPr lang="fr-FR" i="1">
                        <a:latin typeface="Cambria Math" panose="02040503050406030204" pitchFamily="18" charset="0"/>
                      </a:rPr>
                      <m:t>=</m:t>
                    </m:r>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𝑂𝑢</m:t>
                        </m:r>
                        <m:r>
                          <a:rPr lang="fr-FR" i="1">
                            <a:latin typeface="Cambria Math" panose="02040503050406030204" pitchFamily="18" charset="0"/>
                          </a:rPr>
                          <m:t>,</m:t>
                        </m:r>
                        <m:r>
                          <a:rPr lang="fr-FR" i="1">
                            <a:latin typeface="Cambria Math" panose="02040503050406030204" pitchFamily="18" charset="0"/>
                          </a:rPr>
                          <m:t>𝑂𝑤</m:t>
                        </m:r>
                      </m:e>
                    </m:d>
                    <m:r>
                      <a:rPr lang="fr-FR" i="1">
                        <a:latin typeface="Cambria Math" panose="02040503050406030204" pitchFamily="18" charset="0"/>
                      </a:rPr>
                      <m:t>+</m:t>
                    </m:r>
                    <m:r>
                      <a:rPr lang="fr-FR" i="1">
                        <a:latin typeface="Cambria Math" panose="02040503050406030204" pitchFamily="18" charset="0"/>
                      </a:rPr>
                      <m:t>𝑘</m:t>
                    </m:r>
                    <m:r>
                      <a:rPr lang="fr-FR" i="1">
                        <a:latin typeface="Cambria Math" panose="02040503050406030204" pitchFamily="18" charset="0"/>
                      </a:rPr>
                      <m:t>360°</m:t>
                    </m:r>
                    <m:d>
                      <m:dPr>
                        <m:ctrlPr>
                          <a:rPr lang="en-US" i="1">
                            <a:latin typeface="Cambria Math" panose="02040503050406030204" pitchFamily="18" charset="0"/>
                          </a:rPr>
                        </m:ctrlPr>
                      </m:dPr>
                      <m:e>
                        <m:r>
                          <a:rPr lang="fr-FR" i="1">
                            <a:latin typeface="Cambria Math" panose="02040503050406030204" pitchFamily="18" charset="0"/>
                          </a:rPr>
                          <m:t>𝑘</m:t>
                        </m:r>
                        <m:r>
                          <a:rPr lang="fr-FR" i="1">
                            <a:latin typeface="Cambria Math" panose="02040503050406030204" pitchFamily="18" charset="0"/>
                          </a:rPr>
                          <m:t>∈</m:t>
                        </m:r>
                        <m:r>
                          <a:rPr lang="fr-FR" i="1">
                            <a:latin typeface="Cambria Math" panose="02040503050406030204" pitchFamily="18" charset="0"/>
                          </a:rPr>
                          <m:t>ℤ</m:t>
                        </m:r>
                      </m:e>
                    </m:d>
                  </m:oMath>
                </a14:m>
                <a:r>
                  <a:rPr lang="fr-FR" dirty="0">
                    <a:latin typeface="Aarial"/>
                  </a:rPr>
                  <a:t> </a:t>
                </a:r>
                <a:endParaRPr lang="en-US" dirty="0">
                  <a:latin typeface="Aarial"/>
                </a:endParaRPr>
              </a:p>
              <a:p>
                <a:r>
                  <a:rPr lang="en-US" b="1" i="1" dirty="0" err="1">
                    <a:solidFill>
                      <a:srgbClr val="FF0000"/>
                    </a:solidFill>
                    <a:latin typeface="Aarial"/>
                  </a:rPr>
                  <a:t>Nhận</a:t>
                </a:r>
                <a:r>
                  <a:rPr lang="en-US" b="1" i="1" dirty="0">
                    <a:solidFill>
                      <a:srgbClr val="FF0000"/>
                    </a:solidFill>
                    <a:latin typeface="Aarial"/>
                  </a:rPr>
                  <a:t> </a:t>
                </a:r>
                <a:r>
                  <a:rPr lang="en-US" b="1" i="1" dirty="0" err="1">
                    <a:solidFill>
                      <a:srgbClr val="FF0000"/>
                    </a:solidFill>
                    <a:latin typeface="Aarial"/>
                  </a:rPr>
                  <a:t>xét</a:t>
                </a:r>
                <a:r>
                  <a:rPr lang="en-US" b="1" i="1" dirty="0">
                    <a:solidFill>
                      <a:srgbClr val="FF0000"/>
                    </a:solidFill>
                    <a:latin typeface="Aarial"/>
                  </a:rPr>
                  <a:t>: </a:t>
                </a:r>
                <a:r>
                  <a:rPr lang="en-US" dirty="0" err="1">
                    <a:latin typeface="Aarial"/>
                  </a:rPr>
                  <a:t>Từ</a:t>
                </a:r>
                <a:r>
                  <a:rPr lang="en-US" dirty="0">
                    <a:latin typeface="Aarial"/>
                  </a:rPr>
                  <a:t> </a:t>
                </a:r>
                <a:r>
                  <a:rPr lang="en-US" dirty="0" err="1">
                    <a:latin typeface="Aarial"/>
                  </a:rPr>
                  <a:t>hệ</a:t>
                </a:r>
                <a:r>
                  <a:rPr lang="en-US" dirty="0">
                    <a:latin typeface="Aarial"/>
                  </a:rPr>
                  <a:t> </a:t>
                </a:r>
                <a:r>
                  <a:rPr lang="en-US" dirty="0" err="1">
                    <a:latin typeface="Aarial"/>
                  </a:rPr>
                  <a:t>thức</a:t>
                </a:r>
                <a:r>
                  <a:rPr lang="en-US" dirty="0">
                    <a:latin typeface="Aarial"/>
                  </a:rPr>
                  <a:t> </a:t>
                </a:r>
                <a:r>
                  <a:rPr lang="en-US" dirty="0" err="1">
                    <a:latin typeface="Aarial"/>
                  </a:rPr>
                  <a:t>Chasles</a:t>
                </a:r>
                <a:r>
                  <a:rPr lang="en-US" dirty="0">
                    <a:latin typeface="Aarial"/>
                  </a:rPr>
                  <a:t>, ta </a:t>
                </a:r>
                <a:r>
                  <a:rPr lang="en-US" dirty="0" err="1">
                    <a:latin typeface="Aarial"/>
                  </a:rPr>
                  <a:t>suy</a:t>
                </a:r>
                <a:r>
                  <a:rPr lang="en-US" dirty="0">
                    <a:latin typeface="Aarial"/>
                  </a:rPr>
                  <a:t> </a:t>
                </a:r>
                <a:r>
                  <a:rPr lang="en-US" dirty="0" err="1">
                    <a:latin typeface="Aarial"/>
                  </a:rPr>
                  <a:t>ra</a:t>
                </a:r>
                <a:r>
                  <a:rPr lang="en-US" dirty="0">
                    <a:latin typeface="Aarial"/>
                  </a:rPr>
                  <a:t>: </a:t>
                </a:r>
                <a:r>
                  <a:rPr lang="en-US" dirty="0" err="1">
                    <a:latin typeface="Aarial"/>
                  </a:rPr>
                  <a:t>Với</a:t>
                </a:r>
                <a:r>
                  <a:rPr lang="en-US" dirty="0">
                    <a:latin typeface="Aarial"/>
                  </a:rPr>
                  <a:t> </a:t>
                </a:r>
                <a:r>
                  <a:rPr lang="en-US" dirty="0" err="1">
                    <a:latin typeface="Aarial"/>
                  </a:rPr>
                  <a:t>ba</a:t>
                </a:r>
                <a:r>
                  <a:rPr lang="en-US" dirty="0">
                    <a:latin typeface="Aarial"/>
                  </a:rPr>
                  <a:t> </a:t>
                </a:r>
                <a:r>
                  <a:rPr lang="en-US" dirty="0" err="1">
                    <a:latin typeface="Aarial"/>
                  </a:rPr>
                  <a:t>tia</a:t>
                </a:r>
                <a:r>
                  <a:rPr lang="en-US" dirty="0">
                    <a:latin typeface="Aarial"/>
                  </a:rPr>
                  <a:t> </a:t>
                </a:r>
                <a:r>
                  <a:rPr lang="en-US" dirty="0" err="1">
                    <a:latin typeface="Aarial"/>
                  </a:rPr>
                  <a:t>tùy</a:t>
                </a:r>
                <a:r>
                  <a:rPr lang="en-US" dirty="0">
                    <a:latin typeface="Aarial"/>
                  </a:rPr>
                  <a:t> ý </a:t>
                </a:r>
                <a14:m>
                  <m:oMath xmlns:m="http://schemas.openxmlformats.org/officeDocument/2006/math">
                    <m:r>
                      <a:rPr lang="en-US" i="1">
                        <a:latin typeface="Cambria Math" panose="02040503050406030204" pitchFamily="18" charset="0"/>
                      </a:rPr>
                      <m:t>𝑂𝑥</m:t>
                    </m:r>
                    <m:r>
                      <a:rPr lang="en-US" i="1">
                        <a:latin typeface="Cambria Math" panose="02040503050406030204" pitchFamily="18" charset="0"/>
                      </a:rPr>
                      <m:t>,</m:t>
                    </m:r>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oMath>
                </a14:m>
                <a:r>
                  <a:rPr lang="en-US" dirty="0">
                    <a:latin typeface="Aarial"/>
                  </a:rPr>
                  <a:t> ta </a:t>
                </a:r>
                <a:r>
                  <a:rPr lang="en-US" dirty="0" err="1">
                    <a:latin typeface="Aarial"/>
                  </a:rPr>
                  <a:t>có</a:t>
                </a:r>
                <a:r>
                  <a:rPr lang="en-US" dirty="0">
                    <a:latin typeface="Aarial"/>
                  </a:rPr>
                  <a:t>:</a:t>
                </a:r>
              </a:p>
              <a:p>
                <a14:m>
                  <m:oMath xmlns:m="http://schemas.openxmlformats.org/officeDocument/2006/math">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𝑂𝑢</m:t>
                        </m:r>
                        <m:r>
                          <a:rPr lang="fr-FR" i="1">
                            <a:latin typeface="Cambria Math" panose="02040503050406030204" pitchFamily="18" charset="0"/>
                          </a:rPr>
                          <m:t>,</m:t>
                        </m:r>
                        <m:r>
                          <a:rPr lang="fr-FR" i="1">
                            <a:latin typeface="Cambria Math" panose="02040503050406030204" pitchFamily="18" charset="0"/>
                          </a:rPr>
                          <m:t>𝑂𝑣</m:t>
                        </m:r>
                      </m:e>
                    </m:d>
                    <m:r>
                      <a:rPr lang="fr-FR" i="1">
                        <a:latin typeface="Cambria Math" panose="02040503050406030204" pitchFamily="18" charset="0"/>
                      </a:rPr>
                      <m:t>=</m:t>
                    </m:r>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𝑂𝑥</m:t>
                        </m:r>
                        <m:r>
                          <a:rPr lang="fr-FR" i="1">
                            <a:latin typeface="Cambria Math" panose="02040503050406030204" pitchFamily="18" charset="0"/>
                          </a:rPr>
                          <m:t>,</m:t>
                        </m:r>
                        <m:r>
                          <a:rPr lang="fr-FR" i="1">
                            <a:latin typeface="Cambria Math" panose="02040503050406030204" pitchFamily="18" charset="0"/>
                          </a:rPr>
                          <m:t>𝑂𝑣</m:t>
                        </m:r>
                      </m:e>
                    </m:d>
                    <m:r>
                      <a:rPr lang="fr-FR" i="1">
                        <a:latin typeface="Cambria Math" panose="02040503050406030204" pitchFamily="18" charset="0"/>
                      </a:rPr>
                      <m:t>−</m:t>
                    </m:r>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𝑂𝑥</m:t>
                        </m:r>
                        <m:r>
                          <a:rPr lang="fr-FR" i="1">
                            <a:latin typeface="Cambria Math" panose="02040503050406030204" pitchFamily="18" charset="0"/>
                          </a:rPr>
                          <m:t>,</m:t>
                        </m:r>
                        <m:r>
                          <a:rPr lang="fr-FR" i="1">
                            <a:latin typeface="Cambria Math" panose="02040503050406030204" pitchFamily="18" charset="0"/>
                          </a:rPr>
                          <m:t>𝑂𝑢</m:t>
                        </m:r>
                      </m:e>
                    </m:d>
                    <m:r>
                      <a:rPr lang="fr-FR" i="1">
                        <a:latin typeface="Cambria Math" panose="02040503050406030204" pitchFamily="18" charset="0"/>
                      </a:rPr>
                      <m:t>+</m:t>
                    </m:r>
                    <m:r>
                      <a:rPr lang="fr-FR" i="1">
                        <a:latin typeface="Cambria Math" panose="02040503050406030204" pitchFamily="18" charset="0"/>
                      </a:rPr>
                      <m:t>𝑘</m:t>
                    </m:r>
                    <m:r>
                      <a:rPr lang="fr-FR" i="1">
                        <a:latin typeface="Cambria Math" panose="02040503050406030204" pitchFamily="18" charset="0"/>
                      </a:rPr>
                      <m:t>360°</m:t>
                    </m:r>
                    <m:d>
                      <m:dPr>
                        <m:ctrlPr>
                          <a:rPr lang="en-US" i="1">
                            <a:latin typeface="Cambria Math" panose="02040503050406030204" pitchFamily="18" charset="0"/>
                          </a:rPr>
                        </m:ctrlPr>
                      </m:dPr>
                      <m:e>
                        <m:r>
                          <a:rPr lang="fr-FR" i="1">
                            <a:latin typeface="Cambria Math" panose="02040503050406030204" pitchFamily="18" charset="0"/>
                          </a:rPr>
                          <m:t>𝑘</m:t>
                        </m:r>
                        <m:r>
                          <a:rPr lang="fr-FR" i="1">
                            <a:latin typeface="Cambria Math" panose="02040503050406030204" pitchFamily="18" charset="0"/>
                          </a:rPr>
                          <m:t>∈</m:t>
                        </m:r>
                        <m:r>
                          <a:rPr lang="fr-FR" i="1">
                            <a:latin typeface="Cambria Math" panose="02040503050406030204" pitchFamily="18" charset="0"/>
                          </a:rPr>
                          <m:t>ℤ</m:t>
                        </m:r>
                      </m:e>
                    </m:d>
                  </m:oMath>
                </a14:m>
                <a:r>
                  <a:rPr lang="fr-FR" dirty="0">
                    <a:latin typeface="Aarial"/>
                  </a:rPr>
                  <a:t>. </a:t>
                </a:r>
                <a:r>
                  <a:rPr lang="fr-FR" dirty="0" err="1">
                    <a:latin typeface="Aarial"/>
                  </a:rPr>
                  <a:t>Hệ</a:t>
                </a:r>
                <a:r>
                  <a:rPr lang="fr-FR" dirty="0">
                    <a:latin typeface="Aarial"/>
                  </a:rPr>
                  <a:t> </a:t>
                </a:r>
                <a:r>
                  <a:rPr lang="fr-FR" dirty="0" err="1">
                    <a:latin typeface="Aarial"/>
                  </a:rPr>
                  <a:t>thức</a:t>
                </a:r>
                <a:r>
                  <a:rPr lang="fr-FR" dirty="0">
                    <a:latin typeface="Aarial"/>
                  </a:rPr>
                  <a:t> </a:t>
                </a:r>
                <a:r>
                  <a:rPr lang="fr-FR" dirty="0" err="1">
                    <a:latin typeface="Aarial"/>
                  </a:rPr>
                  <a:t>này</a:t>
                </a:r>
                <a:r>
                  <a:rPr lang="fr-FR" dirty="0">
                    <a:latin typeface="Aarial"/>
                  </a:rPr>
                  <a:t> </a:t>
                </a:r>
                <a:r>
                  <a:rPr lang="fr-FR" dirty="0" err="1">
                    <a:latin typeface="Aarial"/>
                  </a:rPr>
                  <a:t>đóng</a:t>
                </a:r>
                <a:r>
                  <a:rPr lang="fr-FR" dirty="0">
                    <a:latin typeface="Aarial"/>
                  </a:rPr>
                  <a:t> </a:t>
                </a:r>
                <a:r>
                  <a:rPr lang="fr-FR" dirty="0" err="1">
                    <a:latin typeface="Aarial"/>
                  </a:rPr>
                  <a:t>vai</a:t>
                </a:r>
                <a:r>
                  <a:rPr lang="fr-FR" dirty="0">
                    <a:latin typeface="Aarial"/>
                  </a:rPr>
                  <a:t> </a:t>
                </a:r>
                <a:r>
                  <a:rPr lang="fr-FR" dirty="0" err="1">
                    <a:latin typeface="Aarial"/>
                  </a:rPr>
                  <a:t>trò</a:t>
                </a:r>
                <a:r>
                  <a:rPr lang="fr-FR" dirty="0">
                    <a:latin typeface="Aarial"/>
                  </a:rPr>
                  <a:t> </a:t>
                </a:r>
                <a:r>
                  <a:rPr lang="fr-FR" dirty="0" err="1">
                    <a:latin typeface="Aarial"/>
                  </a:rPr>
                  <a:t>quan</a:t>
                </a:r>
                <a:r>
                  <a:rPr lang="fr-FR" dirty="0">
                    <a:latin typeface="Aarial"/>
                  </a:rPr>
                  <a:t> </a:t>
                </a:r>
                <a:r>
                  <a:rPr lang="fr-FR" dirty="0" err="1">
                    <a:latin typeface="Aarial"/>
                  </a:rPr>
                  <a:t>trọng</a:t>
                </a:r>
                <a:r>
                  <a:rPr lang="fr-FR" dirty="0">
                    <a:latin typeface="Aarial"/>
                  </a:rPr>
                  <a:t> </a:t>
                </a:r>
                <a:r>
                  <a:rPr lang="fr-FR" dirty="0" err="1">
                    <a:latin typeface="Aarial"/>
                  </a:rPr>
                  <a:t>trong</a:t>
                </a:r>
                <a:r>
                  <a:rPr lang="fr-FR" dirty="0">
                    <a:latin typeface="Aarial"/>
                  </a:rPr>
                  <a:t> </a:t>
                </a:r>
                <a:r>
                  <a:rPr lang="fr-FR" dirty="0" err="1">
                    <a:latin typeface="Aarial"/>
                  </a:rPr>
                  <a:t>việc</a:t>
                </a:r>
                <a:r>
                  <a:rPr lang="fr-FR" dirty="0">
                    <a:latin typeface="Aarial"/>
                  </a:rPr>
                  <a:t> </a:t>
                </a:r>
                <a:r>
                  <a:rPr lang="fr-FR" dirty="0" err="1">
                    <a:latin typeface="Aarial"/>
                  </a:rPr>
                  <a:t>tính</a:t>
                </a:r>
                <a:r>
                  <a:rPr lang="fr-FR" dirty="0">
                    <a:latin typeface="Aarial"/>
                  </a:rPr>
                  <a:t> </a:t>
                </a:r>
                <a:r>
                  <a:rPr lang="fr-FR" dirty="0" err="1">
                    <a:latin typeface="Aarial"/>
                  </a:rPr>
                  <a:t>tóa</a:t>
                </a:r>
                <a:r>
                  <a:rPr lang="fr-FR" dirty="0">
                    <a:latin typeface="Aarial"/>
                  </a:rPr>
                  <a:t> </a:t>
                </a:r>
                <a:r>
                  <a:rPr lang="fr-FR" dirty="0" err="1">
                    <a:latin typeface="Aarial"/>
                  </a:rPr>
                  <a:t>số</a:t>
                </a:r>
                <a:r>
                  <a:rPr lang="fr-FR" dirty="0">
                    <a:latin typeface="Aarial"/>
                  </a:rPr>
                  <a:t> </a:t>
                </a:r>
                <a:r>
                  <a:rPr lang="fr-FR" dirty="0" err="1">
                    <a:latin typeface="Aarial"/>
                  </a:rPr>
                  <a:t>đo</a:t>
                </a:r>
                <a:r>
                  <a:rPr lang="fr-FR" dirty="0">
                    <a:latin typeface="Aarial"/>
                  </a:rPr>
                  <a:t> </a:t>
                </a:r>
                <a:r>
                  <a:rPr lang="fr-FR" dirty="0" err="1">
                    <a:latin typeface="Aarial"/>
                  </a:rPr>
                  <a:t>của</a:t>
                </a:r>
                <a:r>
                  <a:rPr lang="fr-FR" dirty="0">
                    <a:latin typeface="Aarial"/>
                  </a:rPr>
                  <a:t> </a:t>
                </a:r>
                <a:r>
                  <a:rPr lang="fr-FR" dirty="0" err="1">
                    <a:latin typeface="Aarial"/>
                  </a:rPr>
                  <a:t>góc</a:t>
                </a:r>
                <a:r>
                  <a:rPr lang="fr-FR" dirty="0">
                    <a:latin typeface="Aarial"/>
                  </a:rPr>
                  <a:t> </a:t>
                </a:r>
                <a:r>
                  <a:rPr lang="fr-FR" dirty="0" err="1">
                    <a:latin typeface="Aarial"/>
                  </a:rPr>
                  <a:t>lượng</a:t>
                </a:r>
                <a:r>
                  <a:rPr lang="fr-FR" dirty="0">
                    <a:latin typeface="Aarial"/>
                  </a:rPr>
                  <a:t> </a:t>
                </a:r>
                <a:r>
                  <a:rPr lang="fr-FR" dirty="0" err="1">
                    <a:latin typeface="Aarial"/>
                  </a:rPr>
                  <a:t>giác</a:t>
                </a:r>
                <a:r>
                  <a:rPr lang="fr-FR" dirty="0">
                    <a:latin typeface="Aarial"/>
                  </a:rPr>
                  <a:t>. </a:t>
                </a:r>
                <a:endParaRPr lang="en-US" dirty="0">
                  <a:latin typeface="Aarial"/>
                </a:endParaRPr>
              </a:p>
              <a:p>
                <a:pPr>
                  <a:buFont typeface="Wingdings" panose="05000000000000000000" pitchFamily="2" charset="2"/>
                  <a:buChar char="q"/>
                </a:pPr>
                <a:r>
                  <a:rPr lang="fr-FR" b="1" i="1" dirty="0" err="1">
                    <a:solidFill>
                      <a:srgbClr val="FF0000"/>
                    </a:solidFill>
                    <a:latin typeface="Aarial"/>
                  </a:rPr>
                  <a:t>Chú</a:t>
                </a:r>
                <a:r>
                  <a:rPr lang="fr-FR" b="1" i="1" dirty="0">
                    <a:solidFill>
                      <a:srgbClr val="FF0000"/>
                    </a:solidFill>
                    <a:latin typeface="Aarial"/>
                  </a:rPr>
                  <a:t> ý:</a:t>
                </a:r>
                <a:r>
                  <a:rPr lang="fr-FR" b="1" dirty="0">
                    <a:latin typeface="Aarial"/>
                  </a:rPr>
                  <a:t> </a:t>
                </a:r>
                <a:r>
                  <a:rPr lang="fr-FR" dirty="0" err="1">
                    <a:latin typeface="Aarial"/>
                  </a:rPr>
                  <a:t>Hệ</a:t>
                </a:r>
                <a:r>
                  <a:rPr lang="fr-FR" dirty="0">
                    <a:latin typeface="Aarial"/>
                  </a:rPr>
                  <a:t> </a:t>
                </a:r>
                <a:r>
                  <a:rPr lang="fr-FR" dirty="0" err="1">
                    <a:latin typeface="Aarial"/>
                  </a:rPr>
                  <a:t>thức</a:t>
                </a:r>
                <a:r>
                  <a:rPr lang="fr-FR" dirty="0">
                    <a:latin typeface="Aarial"/>
                  </a:rPr>
                  <a:t> </a:t>
                </a:r>
                <a:r>
                  <a:rPr lang="fr-FR" dirty="0" err="1">
                    <a:latin typeface="Aarial"/>
                  </a:rPr>
                  <a:t>này</a:t>
                </a:r>
                <a:r>
                  <a:rPr lang="fr-FR" dirty="0">
                    <a:latin typeface="Aarial"/>
                  </a:rPr>
                  <a:t> </a:t>
                </a:r>
                <a:r>
                  <a:rPr lang="fr-FR" dirty="0" err="1">
                    <a:latin typeface="Aarial"/>
                  </a:rPr>
                  <a:t>tương</a:t>
                </a:r>
                <a:r>
                  <a:rPr lang="fr-FR" dirty="0">
                    <a:latin typeface="Aarial"/>
                  </a:rPr>
                  <a:t> </a:t>
                </a:r>
                <a:r>
                  <a:rPr lang="fr-FR" dirty="0" err="1">
                    <a:latin typeface="Aarial"/>
                  </a:rPr>
                  <a:t>tự</a:t>
                </a:r>
                <a:r>
                  <a:rPr lang="fr-FR" dirty="0">
                    <a:latin typeface="Aarial"/>
                  </a:rPr>
                  <a:t> </a:t>
                </a:r>
                <a:r>
                  <a:rPr lang="fr-FR" dirty="0" err="1">
                    <a:latin typeface="Aarial"/>
                  </a:rPr>
                  <a:t>công</a:t>
                </a:r>
                <a:r>
                  <a:rPr lang="fr-FR" dirty="0">
                    <a:latin typeface="Aarial"/>
                  </a:rPr>
                  <a:t> </a:t>
                </a:r>
                <a:r>
                  <a:rPr lang="fr-FR" dirty="0" err="1">
                    <a:latin typeface="Aarial"/>
                  </a:rPr>
                  <a:t>thức</a:t>
                </a:r>
                <a:r>
                  <a:rPr lang="fr-FR" dirty="0">
                    <a:latin typeface="Aarial"/>
                  </a:rPr>
                  <a:t> </a:t>
                </a:r>
                <a14:m>
                  <m:oMath xmlns:m="http://schemas.openxmlformats.org/officeDocument/2006/math">
                    <m:bar>
                      <m:barPr>
                        <m:pos m:val="top"/>
                        <m:ctrlPr>
                          <a:rPr lang="en-US" i="1">
                            <a:latin typeface="Cambria Math" panose="02040503050406030204" pitchFamily="18" charset="0"/>
                          </a:rPr>
                        </m:ctrlPr>
                      </m:barPr>
                      <m:e>
                        <m:r>
                          <a:rPr lang="fr-FR" i="1">
                            <a:latin typeface="Cambria Math" panose="02040503050406030204" pitchFamily="18" charset="0"/>
                          </a:rPr>
                          <m:t>𝐴𝐵</m:t>
                        </m:r>
                      </m:e>
                    </m:bar>
                    <m:r>
                      <a:rPr lang="fr-FR" i="1">
                        <a:latin typeface="Cambria Math" panose="02040503050406030204" pitchFamily="18" charset="0"/>
                      </a:rPr>
                      <m:t>=</m:t>
                    </m:r>
                    <m:bar>
                      <m:barPr>
                        <m:pos m:val="top"/>
                        <m:ctrlPr>
                          <a:rPr lang="en-US" i="1">
                            <a:latin typeface="Cambria Math" panose="02040503050406030204" pitchFamily="18" charset="0"/>
                          </a:rPr>
                        </m:ctrlPr>
                      </m:barPr>
                      <m:e>
                        <m:r>
                          <a:rPr lang="fr-FR" i="1">
                            <a:latin typeface="Cambria Math" panose="02040503050406030204" pitchFamily="18" charset="0"/>
                          </a:rPr>
                          <m:t>𝑂𝐵</m:t>
                        </m:r>
                      </m:e>
                    </m:bar>
                    <m:r>
                      <a:rPr lang="fr-FR" i="1">
                        <a:latin typeface="Cambria Math" panose="02040503050406030204" pitchFamily="18" charset="0"/>
                      </a:rPr>
                      <m:t>−</m:t>
                    </m:r>
                    <m:bar>
                      <m:barPr>
                        <m:pos m:val="top"/>
                        <m:ctrlPr>
                          <a:rPr lang="en-US" i="1">
                            <a:latin typeface="Cambria Math" panose="02040503050406030204" pitchFamily="18" charset="0"/>
                          </a:rPr>
                        </m:ctrlPr>
                      </m:barPr>
                      <m:e>
                        <m:r>
                          <a:rPr lang="fr-FR" i="1">
                            <a:latin typeface="Cambria Math" panose="02040503050406030204" pitchFamily="18" charset="0"/>
                          </a:rPr>
                          <m:t>𝑂𝐴</m:t>
                        </m:r>
                      </m:e>
                    </m:bar>
                  </m:oMath>
                </a14:m>
                <a:r>
                  <a:rPr lang="fr-FR" dirty="0">
                    <a:latin typeface="Aarial"/>
                  </a:rPr>
                  <a:t> .</a:t>
                </a:r>
                <a:endParaRPr lang="en-US"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9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 </a:t>
            </a:r>
            <a:r>
              <a:rPr lang="en-US" sz="3200" b="1" dirty="0" err="1">
                <a:solidFill>
                  <a:srgbClr val="000099"/>
                </a:solidFill>
                <a:effectLst/>
                <a:ea typeface="Calibri" panose="020F0502020204030204" pitchFamily="34" charset="0"/>
                <a:cs typeface="Times New Roman" panose="02020603050405020304" pitchFamily="18" charset="0"/>
              </a:rPr>
              <a:t>Đơn</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vị</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đo</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góc</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và</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độ</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dài</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cung</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tròn</a:t>
            </a:r>
            <a:endParaRPr lang="en-US" sz="3200"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Đơn</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vị</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cung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endParaRPr lang="en-US" b="1" dirty="0">
                  <a:solidFill>
                    <a:srgbClr val="0000FF"/>
                  </a:solidFill>
                  <a:latin typeface="Aarial"/>
                </a:endParaRPr>
              </a:p>
              <a:p>
                <a:pPr algn="just"/>
                <a:r>
                  <a:rPr lang="en-US" b="1" dirty="0">
                    <a:latin typeface="Aarial"/>
                  </a:rPr>
                  <a:t>Đơn </a:t>
                </a:r>
                <a:r>
                  <a:rPr lang="en-US" b="1" dirty="0" err="1">
                    <a:latin typeface="Aarial"/>
                  </a:rPr>
                  <a:t>vị</a:t>
                </a:r>
                <a:r>
                  <a:rPr lang="en-US" b="1" dirty="0">
                    <a:latin typeface="Aarial"/>
                  </a:rPr>
                  <a:t> </a:t>
                </a:r>
                <a:r>
                  <a:rPr lang="en-US" b="1" dirty="0" err="1">
                    <a:latin typeface="Aarial"/>
                  </a:rPr>
                  <a:t>đo</a:t>
                </a:r>
                <a:r>
                  <a:rPr lang="en-US" b="1" dirty="0">
                    <a:latin typeface="Aarial"/>
                  </a:rPr>
                  <a:t>: </a:t>
                </a:r>
                <a:r>
                  <a:rPr lang="en-US" dirty="0" err="1">
                    <a:latin typeface="Aarial"/>
                  </a:rPr>
                  <a:t>Để</a:t>
                </a:r>
                <a:r>
                  <a:rPr lang="en-US" dirty="0">
                    <a:latin typeface="Aarial"/>
                  </a:rPr>
                  <a:t> </a:t>
                </a:r>
                <a:r>
                  <a:rPr lang="en-US" dirty="0" err="1">
                    <a:latin typeface="Aarial"/>
                  </a:rPr>
                  <a:t>đo</a:t>
                </a:r>
                <a:r>
                  <a:rPr lang="en-US" dirty="0">
                    <a:latin typeface="Aarial"/>
                  </a:rPr>
                  <a:t> </a:t>
                </a:r>
                <a:r>
                  <a:rPr lang="en-US" dirty="0" err="1">
                    <a:latin typeface="Aarial"/>
                  </a:rPr>
                  <a:t>góc</a:t>
                </a:r>
                <a:r>
                  <a:rPr lang="en-US" dirty="0">
                    <a:latin typeface="Aarial"/>
                  </a:rPr>
                  <a:t>, ta </a:t>
                </a:r>
                <a:r>
                  <a:rPr lang="en-US" dirty="0" err="1">
                    <a:latin typeface="Aarial"/>
                  </a:rPr>
                  <a:t>dùng</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độ</a:t>
                </a:r>
                <a:r>
                  <a:rPr lang="en-US" dirty="0">
                    <a:latin typeface="Aarial"/>
                  </a:rPr>
                  <a:t>. Ta </a:t>
                </a:r>
                <a:r>
                  <a:rPr lang="en-US" dirty="0" err="1">
                    <a:latin typeface="Aarial"/>
                  </a:rPr>
                  <a:t>đã</a:t>
                </a:r>
                <a:r>
                  <a:rPr lang="en-US" dirty="0">
                    <a:latin typeface="Aarial"/>
                  </a:rPr>
                  <a:t> </a:t>
                </a:r>
                <a:r>
                  <a:rPr lang="en-US" dirty="0" err="1">
                    <a:latin typeface="Aarial"/>
                  </a:rPr>
                  <a:t>biết</a:t>
                </a:r>
                <a:r>
                  <a:rPr lang="en-US" dirty="0">
                    <a:latin typeface="Aarial"/>
                  </a:rPr>
                  <a:t>: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1°</m:t>
                    </m:r>
                  </m:oMath>
                </a14:m>
                <a:r>
                  <a:rPr lang="en-US" dirty="0">
                    <a:latin typeface="Aarial"/>
                  </a:rPr>
                  <a:t> </a:t>
                </a:r>
                <a:r>
                  <a:rPr lang="en-US" dirty="0" err="1">
                    <a:latin typeface="Aarial"/>
                  </a:rPr>
                  <a:t>bằng</a:t>
                </a:r>
                <a:r>
                  <a:rPr lang="en-US" dirty="0">
                    <a:latin typeface="Aaria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180</m:t>
                        </m:r>
                      </m:den>
                    </m:f>
                  </m:oMath>
                </a14:m>
                <a:r>
                  <a:rPr lang="en-US" dirty="0">
                    <a:latin typeface="Aarial"/>
                  </a:rPr>
                  <a:t> </a:t>
                </a:r>
                <a:r>
                  <a:rPr lang="en-US" dirty="0" err="1">
                    <a:latin typeface="Aarial"/>
                  </a:rPr>
                  <a:t>góc</a:t>
                </a:r>
                <a:r>
                  <a:rPr lang="en-US" dirty="0">
                    <a:latin typeface="Aarial"/>
                  </a:rPr>
                  <a:t> </a:t>
                </a:r>
                <a:r>
                  <a:rPr lang="en-US" dirty="0" err="1">
                    <a:latin typeface="Aarial"/>
                  </a:rPr>
                  <a:t>bẹt</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độ</a:t>
                </a:r>
                <a:r>
                  <a:rPr lang="en-US" dirty="0">
                    <a:latin typeface="Aarial"/>
                  </a:rPr>
                  <a:t> </a:t>
                </a:r>
                <a:r>
                  <a:rPr lang="en-US" dirty="0" err="1">
                    <a:latin typeface="Aarial"/>
                  </a:rPr>
                  <a:t>được</a:t>
                </a:r>
                <a:r>
                  <a:rPr lang="en-US" dirty="0">
                    <a:latin typeface="Aarial"/>
                  </a:rPr>
                  <a:t> chia </a:t>
                </a:r>
                <a:r>
                  <a:rPr lang="en-US" dirty="0" err="1">
                    <a:latin typeface="Aarial"/>
                  </a:rPr>
                  <a:t>thành</a:t>
                </a:r>
                <a:r>
                  <a:rPr lang="en-US" dirty="0">
                    <a:latin typeface="Aarial"/>
                  </a:rPr>
                  <a:t> </a:t>
                </a:r>
                <a:r>
                  <a:rPr lang="en-US" dirty="0" err="1">
                    <a:latin typeface="Aarial"/>
                  </a:rPr>
                  <a:t>những</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nhỏ</a:t>
                </a:r>
                <a:r>
                  <a:rPr lang="en-US" dirty="0">
                    <a:latin typeface="Aarial"/>
                  </a:rPr>
                  <a:t> </a:t>
                </a:r>
                <a:r>
                  <a:rPr lang="en-US" dirty="0" err="1">
                    <a:latin typeface="Aarial"/>
                  </a:rPr>
                  <a:t>hơn</a:t>
                </a:r>
                <a:r>
                  <a:rPr lang="en-US" dirty="0">
                    <a:latin typeface="Aarial"/>
                  </a:rPr>
                  <a:t>: </a:t>
                </a:r>
                <a14:m>
                  <m:oMath xmlns:m="http://schemas.openxmlformats.org/officeDocument/2006/math">
                    <m:r>
                      <a:rPr lang="en-US" i="1">
                        <a:latin typeface="Cambria Math" panose="02040503050406030204" pitchFamily="18" charset="0"/>
                      </a:rPr>
                      <m:t>1°=60°;</m:t>
                    </m:r>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m:t>
                        </m:r>
                      </m:sup>
                    </m:sSup>
                    <m:r>
                      <a:rPr lang="en-US" i="1">
                        <a:latin typeface="Cambria Math" panose="02040503050406030204" pitchFamily="18" charset="0"/>
                      </a:rPr>
                      <m:t>=6</m:t>
                    </m:r>
                    <m:sSup>
                      <m:sSupPr>
                        <m:ctrlPr>
                          <a:rPr lang="en-US" i="1">
                            <a:latin typeface="Cambria Math" panose="02040503050406030204" pitchFamily="18" charset="0"/>
                          </a:rPr>
                        </m:ctrlPr>
                      </m:sSupPr>
                      <m:e>
                        <m:r>
                          <a:rPr lang="en-US" i="1">
                            <a:latin typeface="Cambria Math" panose="02040503050406030204" pitchFamily="18" charset="0"/>
                          </a:rPr>
                          <m:t>0</m:t>
                        </m:r>
                      </m:e>
                      <m:sup>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m:t>
                            </m:r>
                          </m:sup>
                        </m:sSup>
                      </m:sup>
                    </m:sSup>
                  </m:oMath>
                </a14:m>
                <a:r>
                  <a:rPr lang="en-US" dirty="0">
                    <a:latin typeface="Aarial"/>
                  </a:rPr>
                  <a:t>.</a:t>
                </a:r>
              </a:p>
              <a:p>
                <a:pPr algn="just"/>
                <a:r>
                  <a:rPr lang="en-US" dirty="0" err="1">
                    <a:latin typeface="Aarial"/>
                  </a:rPr>
                  <a:t>Đối</a:t>
                </a:r>
                <a:r>
                  <a:rPr lang="en-US" dirty="0">
                    <a:latin typeface="Aarial"/>
                  </a:rPr>
                  <a:t> </a:t>
                </a:r>
                <a:r>
                  <a:rPr lang="en-US" dirty="0" err="1">
                    <a:latin typeface="Aarial"/>
                  </a:rPr>
                  <a:t>với</a:t>
                </a:r>
                <a:r>
                  <a:rPr lang="en-US" dirty="0">
                    <a:latin typeface="Aarial"/>
                  </a:rPr>
                  <a:t> </a:t>
                </a:r>
                <a:r>
                  <a:rPr lang="en-US" dirty="0" err="1">
                    <a:latin typeface="Aarial"/>
                  </a:rPr>
                  <a:t>các</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khi</a:t>
                </a:r>
                <a:r>
                  <a:rPr lang="en-US" dirty="0">
                    <a:latin typeface="Aarial"/>
                  </a:rPr>
                  <a:t> </a:t>
                </a:r>
                <a:r>
                  <a:rPr lang="en-US" dirty="0" err="1">
                    <a:latin typeface="Aarial"/>
                  </a:rPr>
                  <a:t>mà</a:t>
                </a:r>
                <a:r>
                  <a:rPr lang="en-US" dirty="0">
                    <a:latin typeface="Aarial"/>
                  </a:rPr>
                  <a:t> </a:t>
                </a:r>
                <a:r>
                  <a:rPr lang="en-US" dirty="0" err="1">
                    <a:latin typeface="Aarial"/>
                  </a:rPr>
                  <a:t>số</a:t>
                </a:r>
                <a:r>
                  <a:rPr lang="en-US" dirty="0">
                    <a:latin typeface="Aarial"/>
                  </a:rPr>
                  <a:t> </a:t>
                </a:r>
                <a:r>
                  <a:rPr lang="en-US" dirty="0" err="1">
                    <a:latin typeface="Aarial"/>
                  </a:rPr>
                  <a:t>vòng</a:t>
                </a:r>
                <a:r>
                  <a:rPr lang="en-US" dirty="0">
                    <a:latin typeface="Aarial"/>
                  </a:rPr>
                  <a:t> quay </a:t>
                </a:r>
                <a:r>
                  <a:rPr lang="en-US" dirty="0" err="1">
                    <a:latin typeface="Aarial"/>
                  </a:rPr>
                  <a:t>trong</a:t>
                </a:r>
                <a:r>
                  <a:rPr lang="en-US" dirty="0">
                    <a:latin typeface="Aarial"/>
                  </a:rPr>
                  <a:t> </a:t>
                </a:r>
                <a:r>
                  <a:rPr lang="en-US" dirty="0" err="1">
                    <a:latin typeface="Aarial"/>
                  </a:rPr>
                  <a:t>chuyển</a:t>
                </a:r>
                <a:r>
                  <a:rPr lang="en-US" dirty="0">
                    <a:latin typeface="Aarial"/>
                  </a:rPr>
                  <a:t> </a:t>
                </a:r>
                <a:r>
                  <a:rPr lang="en-US" dirty="0" err="1">
                    <a:latin typeface="Aarial"/>
                  </a:rPr>
                  <a:t>động</a:t>
                </a:r>
                <a:r>
                  <a:rPr lang="en-US" dirty="0">
                    <a:latin typeface="Aarial"/>
                  </a:rPr>
                  <a:t> </a:t>
                </a:r>
                <a:r>
                  <a:rPr lang="en-US" dirty="0" err="1">
                    <a:latin typeface="Aarial"/>
                  </a:rPr>
                  <a:t>tương</a:t>
                </a:r>
                <a:r>
                  <a:rPr lang="en-US" dirty="0">
                    <a:latin typeface="Aarial"/>
                  </a:rPr>
                  <a:t> </a:t>
                </a:r>
                <a:r>
                  <a:rPr lang="en-US" dirty="0" err="1">
                    <a:latin typeface="Aarial"/>
                  </a:rPr>
                  <a:t>ứng</a:t>
                </a:r>
                <a:r>
                  <a:rPr lang="en-US" dirty="0">
                    <a:latin typeface="Aarial"/>
                  </a:rPr>
                  <a:t> </a:t>
                </a:r>
                <a:r>
                  <a:rPr lang="en-US" dirty="0" err="1">
                    <a:latin typeface="Aarial"/>
                  </a:rPr>
                  <a:t>từ</a:t>
                </a:r>
                <a:r>
                  <a:rPr lang="en-US" dirty="0">
                    <a:latin typeface="Aarial"/>
                  </a:rPr>
                  <a:t> </a:t>
                </a:r>
                <a:r>
                  <a:rPr lang="en-US" dirty="0" err="1">
                    <a:latin typeface="Aarial"/>
                  </a:rPr>
                  <a:t>tia</a:t>
                </a:r>
                <a:r>
                  <a:rPr lang="en-US" dirty="0">
                    <a:latin typeface="Aarial"/>
                  </a:rPr>
                  <a:t> </a:t>
                </a:r>
                <a:r>
                  <a:rPr lang="en-US" dirty="0" err="1">
                    <a:latin typeface="Aarial"/>
                  </a:rPr>
                  <a:t>đầu</a:t>
                </a:r>
                <a:r>
                  <a:rPr lang="en-US" dirty="0">
                    <a:latin typeface="Aarial"/>
                  </a:rPr>
                  <a:t> </a:t>
                </a:r>
                <a:r>
                  <a:rPr lang="en-US" dirty="0" err="1">
                    <a:latin typeface="Aarial"/>
                  </a:rPr>
                  <a:t>đến</a:t>
                </a:r>
                <a:r>
                  <a:rPr lang="en-US" dirty="0">
                    <a:latin typeface="Aarial"/>
                  </a:rPr>
                  <a:t> </a:t>
                </a:r>
                <a:r>
                  <a:rPr lang="en-US" dirty="0" err="1">
                    <a:latin typeface="Aarial"/>
                  </a:rPr>
                  <a:t>tia</a:t>
                </a:r>
                <a:r>
                  <a:rPr lang="en-US" dirty="0">
                    <a:latin typeface="Aarial"/>
                  </a:rPr>
                  <a:t> </a:t>
                </a:r>
                <a:r>
                  <a:rPr lang="en-US" dirty="0" err="1">
                    <a:latin typeface="Aarial"/>
                  </a:rPr>
                  <a:t>cuối</a:t>
                </a:r>
                <a:r>
                  <a:rPr lang="en-US" dirty="0">
                    <a:latin typeface="Aarial"/>
                  </a:rPr>
                  <a:t> </a:t>
                </a:r>
                <a:r>
                  <a:rPr lang="en-US" dirty="0" err="1">
                    <a:latin typeface="Aarial"/>
                  </a:rPr>
                  <a:t>là</a:t>
                </a:r>
                <a:r>
                  <a:rPr lang="en-US" dirty="0">
                    <a:latin typeface="Aarial"/>
                  </a:rPr>
                  <a:t> </a:t>
                </a:r>
                <a:r>
                  <a:rPr lang="en-US" dirty="0" err="1">
                    <a:latin typeface="Aarial"/>
                  </a:rPr>
                  <a:t>khá</a:t>
                </a:r>
                <a:r>
                  <a:rPr lang="en-US" dirty="0">
                    <a:latin typeface="Aarial"/>
                  </a:rPr>
                  <a:t> </a:t>
                </a:r>
                <a:r>
                  <a:rPr lang="en-US" dirty="0" err="1">
                    <a:latin typeface="Aarial"/>
                  </a:rPr>
                  <a:t>lớn</a:t>
                </a:r>
                <a:r>
                  <a:rPr lang="en-US" dirty="0">
                    <a:latin typeface="Aarial"/>
                  </a:rPr>
                  <a:t> </a:t>
                </a:r>
                <a:r>
                  <a:rPr lang="en-US" dirty="0" err="1">
                    <a:latin typeface="Aarial"/>
                  </a:rPr>
                  <a:t>thì</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chúng</a:t>
                </a:r>
                <a:r>
                  <a:rPr lang="en-US" dirty="0">
                    <a:latin typeface="Aarial"/>
                  </a:rPr>
                  <a:t> </a:t>
                </a:r>
                <a:r>
                  <a:rPr lang="en-US" dirty="0" err="1">
                    <a:latin typeface="Aarial"/>
                  </a:rPr>
                  <a:t>tính</a:t>
                </a:r>
                <a:r>
                  <a:rPr lang="en-US" dirty="0">
                    <a:latin typeface="Aarial"/>
                  </a:rPr>
                  <a:t> </a:t>
                </a:r>
                <a:r>
                  <a:rPr lang="en-US" dirty="0" err="1">
                    <a:latin typeface="Aarial"/>
                  </a:rPr>
                  <a:t>bằng</a:t>
                </a:r>
                <a:r>
                  <a:rPr lang="en-US" dirty="0">
                    <a:latin typeface="Aarial"/>
                  </a:rPr>
                  <a:t> </a:t>
                </a:r>
                <a:r>
                  <a:rPr lang="en-US" dirty="0" err="1">
                    <a:latin typeface="Aarial"/>
                  </a:rPr>
                  <a:t>độ</a:t>
                </a:r>
                <a:r>
                  <a:rPr lang="en-US" dirty="0">
                    <a:latin typeface="Aarial"/>
                  </a:rPr>
                  <a:t> </a:t>
                </a:r>
                <a:r>
                  <a:rPr lang="en-US" dirty="0" err="1">
                    <a:latin typeface="Aarial"/>
                  </a:rPr>
                  <a:t>sẽ</a:t>
                </a:r>
                <a:r>
                  <a:rPr lang="en-US" dirty="0">
                    <a:latin typeface="Aarial"/>
                  </a:rPr>
                  <a:t> </a:t>
                </a:r>
                <a:r>
                  <a:rPr lang="en-US" dirty="0" err="1">
                    <a:latin typeface="Aarial"/>
                  </a:rPr>
                  <a:t>trở</a:t>
                </a:r>
                <a:r>
                  <a:rPr lang="en-US" dirty="0">
                    <a:latin typeface="Aarial"/>
                  </a:rPr>
                  <a:t> </a:t>
                </a:r>
                <a:r>
                  <a:rPr lang="en-US" dirty="0" err="1">
                    <a:latin typeface="Aarial"/>
                  </a:rPr>
                  <a:t>nên</a:t>
                </a:r>
                <a:r>
                  <a:rPr lang="en-US" dirty="0">
                    <a:latin typeface="Aarial"/>
                  </a:rPr>
                  <a:t> </a:t>
                </a:r>
                <a:r>
                  <a:rPr lang="en-US" dirty="0" err="1">
                    <a:latin typeface="Aarial"/>
                  </a:rPr>
                  <a:t>cồng</a:t>
                </a:r>
                <a:r>
                  <a:rPr lang="en-US" dirty="0">
                    <a:latin typeface="Aarial"/>
                  </a:rPr>
                  <a:t> </a:t>
                </a:r>
                <a:r>
                  <a:rPr lang="en-US" dirty="0" err="1">
                    <a:latin typeface="Aarial"/>
                  </a:rPr>
                  <a:t>kềnh</a:t>
                </a:r>
                <a:r>
                  <a:rPr lang="en-US" dirty="0">
                    <a:latin typeface="Aarial"/>
                  </a:rPr>
                  <a:t>. Do </a:t>
                </a:r>
                <a:r>
                  <a:rPr lang="en-US" dirty="0" err="1">
                    <a:latin typeface="Aarial"/>
                  </a:rPr>
                  <a:t>đó</a:t>
                </a:r>
                <a:r>
                  <a:rPr lang="en-US" dirty="0">
                    <a:latin typeface="Aarial"/>
                  </a:rPr>
                  <a:t>, </a:t>
                </a:r>
                <a:r>
                  <a:rPr lang="en-US" dirty="0" err="1">
                    <a:latin typeface="Aarial"/>
                  </a:rPr>
                  <a:t>trong</a:t>
                </a:r>
                <a:r>
                  <a:rPr lang="en-US" dirty="0">
                    <a:latin typeface="Aarial"/>
                  </a:rPr>
                  <a:t> khoa </a:t>
                </a:r>
                <a:r>
                  <a:rPr lang="en-US" dirty="0" err="1">
                    <a:latin typeface="Aarial"/>
                  </a:rPr>
                  <a:t>học</a:t>
                </a:r>
                <a:r>
                  <a:rPr lang="en-US" dirty="0">
                    <a:latin typeface="Aarial"/>
                  </a:rPr>
                  <a:t> </a:t>
                </a:r>
                <a:r>
                  <a:rPr lang="en-US" dirty="0" err="1">
                    <a:latin typeface="Aarial"/>
                  </a:rPr>
                  <a:t>và</a:t>
                </a:r>
                <a:r>
                  <a:rPr lang="en-US" dirty="0">
                    <a:latin typeface="Aarial"/>
                  </a:rPr>
                  <a:t> </a:t>
                </a:r>
                <a:r>
                  <a:rPr lang="en-US" dirty="0" err="1">
                    <a:latin typeface="Aarial"/>
                  </a:rPr>
                  <a:t>kĩ</a:t>
                </a:r>
                <a:r>
                  <a:rPr lang="en-US" dirty="0">
                    <a:latin typeface="Aarial"/>
                  </a:rPr>
                  <a:t> </a:t>
                </a:r>
                <a:r>
                  <a:rPr lang="en-US" dirty="0" err="1">
                    <a:latin typeface="Aarial"/>
                  </a:rPr>
                  <a:t>thuật</a:t>
                </a:r>
                <a:r>
                  <a:rPr lang="en-US" dirty="0">
                    <a:latin typeface="Aarial"/>
                  </a:rPr>
                  <a:t>, </a:t>
                </a:r>
                <a:r>
                  <a:rPr lang="en-US" dirty="0" err="1">
                    <a:latin typeface="Aarial"/>
                  </a:rPr>
                  <a:t>bên</a:t>
                </a:r>
                <a:r>
                  <a:rPr lang="en-US" dirty="0">
                    <a:latin typeface="Aarial"/>
                  </a:rPr>
                  <a:t> </a:t>
                </a:r>
                <a:r>
                  <a:rPr lang="en-US" dirty="0" err="1">
                    <a:latin typeface="Aarial"/>
                  </a:rPr>
                  <a:t>cạnh</a:t>
                </a:r>
                <a:r>
                  <a:rPr lang="en-US" dirty="0">
                    <a:latin typeface="Aarial"/>
                  </a:rPr>
                  <a:t> </a:t>
                </a:r>
                <a:r>
                  <a:rPr lang="en-US" dirty="0" err="1">
                    <a:latin typeface="Aarial"/>
                  </a:rPr>
                  <a:t>việc</a:t>
                </a:r>
                <a:r>
                  <a:rPr lang="en-US" dirty="0">
                    <a:latin typeface="Aarial"/>
                  </a:rPr>
                  <a:t> </a:t>
                </a:r>
                <a:r>
                  <a:rPr lang="en-US" dirty="0" err="1">
                    <a:latin typeface="Aarial"/>
                  </a:rPr>
                  <a:t>đo</a:t>
                </a:r>
                <a:r>
                  <a:rPr lang="en-US" dirty="0">
                    <a:latin typeface="Aarial"/>
                  </a:rPr>
                  <a:t> </a:t>
                </a:r>
                <a:r>
                  <a:rPr lang="en-US" dirty="0" err="1">
                    <a:latin typeface="Aarial"/>
                  </a:rPr>
                  <a:t>bằng</a:t>
                </a:r>
                <a:r>
                  <a:rPr lang="en-US" dirty="0">
                    <a:latin typeface="Aarial"/>
                  </a:rPr>
                  <a:t> </a:t>
                </a:r>
                <a:r>
                  <a:rPr lang="en-US" dirty="0" err="1">
                    <a:latin typeface="Aarial"/>
                  </a:rPr>
                  <a:t>độ</a:t>
                </a:r>
                <a:r>
                  <a:rPr lang="en-US" dirty="0">
                    <a:latin typeface="Aarial"/>
                  </a:rPr>
                  <a:t>, </a:t>
                </a:r>
                <a:r>
                  <a:rPr lang="en-US" dirty="0" err="1">
                    <a:latin typeface="Aarial"/>
                  </a:rPr>
                  <a:t>người</a:t>
                </a:r>
                <a:r>
                  <a:rPr lang="en-US" dirty="0">
                    <a:latin typeface="Aarial"/>
                  </a:rPr>
                  <a:t> ta </a:t>
                </a:r>
                <a:r>
                  <a:rPr lang="en-US" dirty="0" err="1">
                    <a:latin typeface="Aarial"/>
                  </a:rPr>
                  <a:t>còn</a:t>
                </a:r>
                <a:r>
                  <a:rPr lang="en-US" dirty="0">
                    <a:latin typeface="Aarial"/>
                  </a:rPr>
                  <a:t> </a:t>
                </a:r>
                <a:r>
                  <a:rPr lang="en-US" dirty="0" err="1">
                    <a:latin typeface="Aarial"/>
                  </a:rPr>
                  <a:t>sử</a:t>
                </a:r>
                <a:r>
                  <a:rPr lang="en-US" dirty="0">
                    <a:latin typeface="Aarial"/>
                  </a:rPr>
                  <a:t> </a:t>
                </a:r>
                <a:r>
                  <a:rPr lang="en-US" dirty="0" err="1">
                    <a:latin typeface="Aarial"/>
                  </a:rPr>
                  <a:t>dụng</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đo</a:t>
                </a:r>
                <a:r>
                  <a:rPr lang="en-US" dirty="0">
                    <a:latin typeface="Aarial"/>
                  </a:rPr>
                  <a:t> </a:t>
                </a:r>
                <a:r>
                  <a:rPr lang="en-US" dirty="0" err="1">
                    <a:latin typeface="Aarial"/>
                  </a:rPr>
                  <a:t>góc</a:t>
                </a:r>
                <a:r>
                  <a:rPr lang="en-US" dirty="0">
                    <a:latin typeface="Aarial"/>
                  </a:rPr>
                  <a:t> </a:t>
                </a:r>
                <a:r>
                  <a:rPr lang="en-US" dirty="0" err="1">
                    <a:latin typeface="Aarial"/>
                  </a:rPr>
                  <a:t>bàng</a:t>
                </a:r>
                <a:r>
                  <a:rPr lang="en-US" dirty="0">
                    <a:latin typeface="Aarial"/>
                  </a:rPr>
                  <a:t> </a:t>
                </a:r>
                <a:r>
                  <a:rPr lang="en-US" dirty="0" err="1">
                    <a:latin typeface="Aarial"/>
                  </a:rPr>
                  <a:t>rađian</a:t>
                </a:r>
                <a:r>
                  <a:rPr lang="en-US" dirty="0">
                    <a:latin typeface="Aarial"/>
                  </a:rPr>
                  <a:t>.</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367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 </a:t>
            </a:r>
            <a:r>
              <a:rPr lang="en-US" sz="3200" b="1" dirty="0" err="1">
                <a:solidFill>
                  <a:srgbClr val="000099"/>
                </a:solidFill>
                <a:effectLst/>
                <a:ea typeface="Calibri" panose="020F0502020204030204" pitchFamily="34" charset="0"/>
                <a:cs typeface="Times New Roman" panose="02020603050405020304" pitchFamily="18" charset="0"/>
              </a:rPr>
              <a:t>Đơn</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vị</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đo</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góc</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và</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độ</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dài</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cung</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tròn</a:t>
            </a:r>
            <a:endParaRPr lang="en-US" sz="3200"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Đơn</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vị</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cung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endParaRPr lang="en-US" b="1" dirty="0">
                  <a:solidFill>
                    <a:srgbClr val="0000FF"/>
                  </a:solidFill>
                  <a:latin typeface="Aarial"/>
                </a:endParaRPr>
              </a:p>
              <a:p>
                <a:r>
                  <a:rPr lang="en-US" b="1" dirty="0">
                    <a:latin typeface="Aarial"/>
                  </a:rPr>
                  <a:t>Đơn </a:t>
                </a:r>
                <a:r>
                  <a:rPr lang="en-US" b="1" dirty="0" err="1">
                    <a:latin typeface="Aarial"/>
                  </a:rPr>
                  <a:t>vị</a:t>
                </a:r>
                <a:r>
                  <a:rPr lang="en-US" b="1" dirty="0">
                    <a:latin typeface="Aarial"/>
                  </a:rPr>
                  <a:t> </a:t>
                </a:r>
                <a:r>
                  <a:rPr lang="en-US" b="1" dirty="0" err="1">
                    <a:latin typeface="Aarial"/>
                  </a:rPr>
                  <a:t>đo</a:t>
                </a:r>
                <a:r>
                  <a:rPr lang="en-US" b="1" dirty="0">
                    <a:latin typeface="Aarial"/>
                  </a:rPr>
                  <a:t>: </a:t>
                </a:r>
                <a:r>
                  <a:rPr lang="en-US" dirty="0">
                    <a:latin typeface="Aarial"/>
                  </a:rPr>
                  <a:t>Cho </a:t>
                </a:r>
                <a:r>
                  <a:rPr lang="en-US" dirty="0" err="1">
                    <a:latin typeface="Aarial"/>
                  </a:rPr>
                  <a:t>đường</a:t>
                </a:r>
                <a:r>
                  <a:rPr lang="en-US" dirty="0">
                    <a:latin typeface="Aarial"/>
                  </a:rPr>
                  <a:t> </a:t>
                </a:r>
                <a:r>
                  <a:rPr lang="en-US" dirty="0" err="1">
                    <a:latin typeface="Aarial"/>
                  </a:rPr>
                  <a:t>tròn</a:t>
                </a:r>
                <a:r>
                  <a:rPr lang="en-US" dirty="0">
                    <a:latin typeface="Aarial"/>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𝑂</m:t>
                        </m:r>
                      </m:e>
                    </m:d>
                  </m:oMath>
                </a14:m>
                <a:r>
                  <a:rPr lang="en-US" dirty="0" err="1">
                    <a:latin typeface="Aarial"/>
                  </a:rPr>
                  <a:t>tâm</a:t>
                </a:r>
                <a:r>
                  <a:rPr lang="en-US" dirty="0">
                    <a:latin typeface="Aarial"/>
                  </a:rPr>
                  <a:t> </a:t>
                </a:r>
                <a14:m>
                  <m:oMath xmlns:m="http://schemas.openxmlformats.org/officeDocument/2006/math">
                    <m:r>
                      <a:rPr lang="en-US" i="1">
                        <a:latin typeface="Cambria Math" panose="02040503050406030204" pitchFamily="18" charset="0"/>
                      </a:rPr>
                      <m:t>𝑂</m:t>
                    </m:r>
                  </m:oMath>
                </a14:m>
                <a:r>
                  <a:rPr lang="en-US" dirty="0">
                    <a:latin typeface="Aarial"/>
                  </a:rPr>
                  <a:t> </a:t>
                </a:r>
                <a:r>
                  <a:rPr lang="en-US" dirty="0" err="1">
                    <a:latin typeface="Aarial"/>
                  </a:rPr>
                  <a:t>bán</a:t>
                </a:r>
                <a:r>
                  <a:rPr lang="en-US" dirty="0">
                    <a:latin typeface="Aarial"/>
                  </a:rPr>
                  <a:t> </a:t>
                </a:r>
                <a:r>
                  <a:rPr lang="en-US" dirty="0" err="1">
                    <a:latin typeface="Aarial"/>
                  </a:rPr>
                  <a:t>kính</a:t>
                </a:r>
                <a:r>
                  <a:rPr lang="en-US" dirty="0">
                    <a:latin typeface="Aarial"/>
                  </a:rPr>
                  <a:t> </a:t>
                </a:r>
                <a14:m>
                  <m:oMath xmlns:m="http://schemas.openxmlformats.org/officeDocument/2006/math">
                    <m:r>
                      <a:rPr lang="en-US" i="1">
                        <a:latin typeface="Cambria Math" panose="02040503050406030204" pitchFamily="18" charset="0"/>
                      </a:rPr>
                      <m:t>𝑅</m:t>
                    </m:r>
                  </m:oMath>
                </a14:m>
                <a:r>
                  <a:rPr lang="en-US" dirty="0">
                    <a:latin typeface="Aarial"/>
                  </a:rPr>
                  <a:t> </a:t>
                </a:r>
                <a:r>
                  <a:rPr lang="en-US" dirty="0" err="1">
                    <a:latin typeface="Aarial"/>
                  </a:rPr>
                  <a:t>và</a:t>
                </a:r>
                <a:r>
                  <a:rPr lang="en-US" dirty="0">
                    <a:latin typeface="Aarial"/>
                  </a:rPr>
                  <a:t> </a:t>
                </a:r>
                <a:r>
                  <a:rPr lang="en-US" dirty="0" err="1">
                    <a:latin typeface="Aarial"/>
                  </a:rPr>
                  <a:t>một</a:t>
                </a:r>
                <a:r>
                  <a:rPr lang="en-US" dirty="0">
                    <a:latin typeface="Aarial"/>
                  </a:rPr>
                  <a:t> </a:t>
                </a:r>
                <a:r>
                  <a:rPr lang="en-US" dirty="0" err="1">
                    <a:latin typeface="Aarial"/>
                  </a:rPr>
                  <a:t>cung</a:t>
                </a:r>
                <a14:m>
                  <m:oMath xmlns:m="http://schemas.openxmlformats.org/officeDocument/2006/math">
                    <m:r>
                      <a:rPr lang="en-US" i="1">
                        <a:latin typeface="Cambria Math" panose="02040503050406030204" pitchFamily="18" charset="0"/>
                      </a:rPr>
                      <m:t>𝐴𝐵</m:t>
                    </m:r>
                  </m:oMath>
                </a14:m>
                <a:r>
                  <a:rPr lang="en-US" dirty="0">
                    <a:latin typeface="Aarial"/>
                  </a:rPr>
                  <a:t> </a:t>
                </a:r>
                <a:r>
                  <a:rPr lang="en-US" dirty="0" err="1">
                    <a:latin typeface="Aarial"/>
                  </a:rPr>
                  <a:t>trên</a:t>
                </a:r>
                <a:r>
                  <a:rPr lang="en-US" dirty="0">
                    <a:latin typeface="Aarial"/>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𝑂</m:t>
                        </m:r>
                      </m:e>
                    </m:d>
                  </m:oMath>
                </a14:m>
                <a:r>
                  <a:rPr lang="en-US" dirty="0">
                    <a:latin typeface="Aarial"/>
                  </a:rPr>
                  <a:t> (H 1.6)</a:t>
                </a:r>
                <a:r>
                  <a:rPr lang="en-US" i="1" dirty="0">
                    <a:latin typeface="Aarial"/>
                  </a:rPr>
                  <a:t> </a:t>
                </a:r>
              </a:p>
              <a:p>
                <a:endParaRPr lang="en-US" i="1" dirty="0">
                  <a:latin typeface="Aarial"/>
                </a:endParaRPr>
              </a:p>
              <a:p>
                <a:pPr marL="0" indent="0">
                  <a:buNone/>
                </a:pPr>
                <a:endParaRPr lang="en-US" i="1" dirty="0">
                  <a:latin typeface="Aarial"/>
                </a:endParaRPr>
              </a:p>
              <a:p>
                <a:pPr marL="0" indent="0">
                  <a:buNone/>
                </a:pPr>
                <a:endParaRPr lang="en-US" i="1" dirty="0">
                  <a:latin typeface="Aarial"/>
                </a:endParaRPr>
              </a:p>
              <a:p>
                <a:r>
                  <a:rPr lang="en-US" i="1" dirty="0">
                    <a:latin typeface="Aarial"/>
                  </a:rPr>
                  <a:t>Ta </a:t>
                </a:r>
                <a:r>
                  <a:rPr lang="en-US" i="1" dirty="0" err="1">
                    <a:latin typeface="Aarial"/>
                  </a:rPr>
                  <a:t>nói</a:t>
                </a:r>
                <a:r>
                  <a:rPr lang="en-US" i="1" dirty="0">
                    <a:latin typeface="Aarial"/>
                  </a:rPr>
                  <a:t> </a:t>
                </a:r>
                <a:r>
                  <a:rPr lang="en-US" i="1" dirty="0" err="1">
                    <a:latin typeface="Aarial"/>
                  </a:rPr>
                  <a:t>cung</a:t>
                </a:r>
                <a:r>
                  <a:rPr lang="en-US" i="1" dirty="0">
                    <a:latin typeface="Aarial"/>
                  </a:rPr>
                  <a:t> </a:t>
                </a:r>
                <a:r>
                  <a:rPr lang="en-US" i="1" dirty="0" err="1">
                    <a:latin typeface="Aarial"/>
                  </a:rPr>
                  <a:t>tròn</a:t>
                </a:r>
                <a:r>
                  <a:rPr lang="en-US" i="1" dirty="0">
                    <a:latin typeface="Aarial"/>
                  </a:rPr>
                  <a:t> </a:t>
                </a:r>
                <a14:m>
                  <m:oMath xmlns:m="http://schemas.openxmlformats.org/officeDocument/2006/math">
                    <m:r>
                      <a:rPr lang="en-US" i="1">
                        <a:latin typeface="Cambria Math" panose="02040503050406030204" pitchFamily="18" charset="0"/>
                      </a:rPr>
                      <m:t>𝐴𝐵</m:t>
                    </m:r>
                  </m:oMath>
                </a14:m>
                <a:r>
                  <a:rPr lang="en-US" i="1" dirty="0">
                    <a:latin typeface="Aarial"/>
                  </a:rPr>
                  <a:t> </a:t>
                </a:r>
                <a:r>
                  <a:rPr lang="en-US" i="1" dirty="0" err="1">
                    <a:latin typeface="Aarial"/>
                  </a:rPr>
                  <a:t>có</a:t>
                </a:r>
                <a:r>
                  <a:rPr lang="en-US" i="1" dirty="0">
                    <a:latin typeface="Aarial"/>
                  </a:rPr>
                  <a:t> </a:t>
                </a:r>
                <a:r>
                  <a:rPr lang="en-US" i="1" dirty="0" err="1">
                    <a:latin typeface="Aarial"/>
                  </a:rPr>
                  <a:t>số</a:t>
                </a:r>
                <a:r>
                  <a:rPr lang="en-US" i="1" dirty="0">
                    <a:latin typeface="Aarial"/>
                  </a:rPr>
                  <a:t> </a:t>
                </a:r>
                <a:r>
                  <a:rPr lang="en-US" i="1" dirty="0" err="1">
                    <a:latin typeface="Aarial"/>
                  </a:rPr>
                  <a:t>đo</a:t>
                </a:r>
                <a:r>
                  <a:rPr lang="en-US" i="1" dirty="0">
                    <a:latin typeface="Aarial"/>
                  </a:rPr>
                  <a:t> </a:t>
                </a:r>
                <a:r>
                  <a:rPr lang="en-US" i="1" dirty="0" err="1">
                    <a:latin typeface="Aarial"/>
                  </a:rPr>
                  <a:t>bằng</a:t>
                </a:r>
                <a:r>
                  <a:rPr lang="en-US" i="1" dirty="0">
                    <a:latin typeface="Aarial"/>
                  </a:rPr>
                  <a:t> 1 </a:t>
                </a:r>
                <a:r>
                  <a:rPr lang="en-US" i="1" dirty="0" err="1">
                    <a:latin typeface="Aarial"/>
                  </a:rPr>
                  <a:t>rađian</a:t>
                </a:r>
                <a:r>
                  <a:rPr lang="en-US" i="1" dirty="0">
                    <a:latin typeface="Aarial"/>
                  </a:rPr>
                  <a:t> </a:t>
                </a:r>
                <a:r>
                  <a:rPr lang="en-US" i="1" dirty="0" err="1">
                    <a:latin typeface="Aarial"/>
                  </a:rPr>
                  <a:t>nếu</a:t>
                </a:r>
                <a:r>
                  <a:rPr lang="en-US" i="1" dirty="0">
                    <a:latin typeface="Aarial"/>
                  </a:rPr>
                  <a:t> </a:t>
                </a:r>
                <a:r>
                  <a:rPr lang="en-US" i="1" dirty="0" err="1">
                    <a:latin typeface="Aarial"/>
                  </a:rPr>
                  <a:t>độ</a:t>
                </a:r>
                <a:r>
                  <a:rPr lang="en-US" i="1" dirty="0">
                    <a:latin typeface="Aarial"/>
                  </a:rPr>
                  <a:t> </a:t>
                </a:r>
                <a:r>
                  <a:rPr lang="en-US" i="1" dirty="0" err="1">
                    <a:latin typeface="Aarial"/>
                  </a:rPr>
                  <a:t>dài</a:t>
                </a:r>
                <a:r>
                  <a:rPr lang="en-US" i="1" dirty="0">
                    <a:latin typeface="Aarial"/>
                  </a:rPr>
                  <a:t> </a:t>
                </a:r>
                <a:r>
                  <a:rPr lang="en-US" i="1" dirty="0" err="1">
                    <a:latin typeface="Aarial"/>
                  </a:rPr>
                  <a:t>của</a:t>
                </a:r>
                <a:r>
                  <a:rPr lang="en-US" i="1" dirty="0">
                    <a:latin typeface="Aarial"/>
                  </a:rPr>
                  <a:t> </a:t>
                </a:r>
                <a:r>
                  <a:rPr lang="en-US" i="1" dirty="0" err="1">
                    <a:latin typeface="Aarial"/>
                  </a:rPr>
                  <a:t>nó</a:t>
                </a:r>
                <a:r>
                  <a:rPr lang="en-US" i="1" dirty="0">
                    <a:latin typeface="Aarial"/>
                  </a:rPr>
                  <a:t> </a:t>
                </a:r>
                <a:r>
                  <a:rPr lang="en-US" i="1" dirty="0" err="1">
                    <a:latin typeface="Aarial"/>
                  </a:rPr>
                  <a:t>đúng</a:t>
                </a:r>
                <a:r>
                  <a:rPr lang="en-US" i="1" dirty="0">
                    <a:latin typeface="Aarial"/>
                  </a:rPr>
                  <a:t> </a:t>
                </a:r>
                <a:r>
                  <a:rPr lang="en-US" i="1" dirty="0" err="1">
                    <a:latin typeface="Aarial"/>
                  </a:rPr>
                  <a:t>bằng</a:t>
                </a:r>
                <a:r>
                  <a:rPr lang="en-US" i="1" dirty="0">
                    <a:latin typeface="Aarial"/>
                  </a:rPr>
                  <a:t> </a:t>
                </a:r>
                <a:r>
                  <a:rPr lang="en-US" i="1" dirty="0" err="1">
                    <a:latin typeface="Aarial"/>
                  </a:rPr>
                  <a:t>bán</a:t>
                </a:r>
                <a:r>
                  <a:rPr lang="en-US" i="1" dirty="0">
                    <a:latin typeface="Aarial"/>
                  </a:rPr>
                  <a:t> </a:t>
                </a:r>
                <a:r>
                  <a:rPr lang="en-US" i="1" dirty="0" err="1">
                    <a:latin typeface="Aarial"/>
                  </a:rPr>
                  <a:t>kính</a:t>
                </a:r>
                <a:r>
                  <a:rPr lang="en-US" i="1" dirty="0">
                    <a:latin typeface="Aarial"/>
                  </a:rPr>
                  <a:t> </a:t>
                </a:r>
                <a14:m>
                  <m:oMath xmlns:m="http://schemas.openxmlformats.org/officeDocument/2006/math">
                    <m:r>
                      <a:rPr lang="en-US" i="1">
                        <a:latin typeface="Cambria Math" panose="02040503050406030204" pitchFamily="18" charset="0"/>
                      </a:rPr>
                      <m:t>𝑅</m:t>
                    </m:r>
                  </m:oMath>
                </a14:m>
                <a:r>
                  <a:rPr lang="en-US" i="1" dirty="0">
                    <a:latin typeface="Aarial"/>
                  </a:rPr>
                  <a:t>. Khi </a:t>
                </a:r>
                <a:r>
                  <a:rPr lang="en-US" i="1" dirty="0" err="1">
                    <a:latin typeface="Aarial"/>
                  </a:rPr>
                  <a:t>đó</a:t>
                </a:r>
                <a:r>
                  <a:rPr lang="en-US" i="1" dirty="0">
                    <a:latin typeface="Aarial"/>
                  </a:rPr>
                  <a:t> ta </a:t>
                </a:r>
                <a:r>
                  <a:rPr lang="en-US" i="1" dirty="0" err="1">
                    <a:latin typeface="Aarial"/>
                  </a:rPr>
                  <a:t>cũng</a:t>
                </a:r>
                <a:r>
                  <a:rPr lang="en-US" i="1" dirty="0">
                    <a:latin typeface="Aarial"/>
                  </a:rPr>
                  <a:t> </a:t>
                </a:r>
                <a:r>
                  <a:rPr lang="en-US" i="1" dirty="0" err="1">
                    <a:latin typeface="Aarial"/>
                  </a:rPr>
                  <a:t>nói</a:t>
                </a:r>
                <a:r>
                  <a:rPr lang="en-US" i="1" dirty="0">
                    <a:latin typeface="Aarial"/>
                  </a:rPr>
                  <a:t> </a:t>
                </a:r>
                <a:r>
                  <a:rPr lang="en-US" i="1" dirty="0" err="1">
                    <a:latin typeface="Aarial"/>
                  </a:rPr>
                  <a:t>rằng</a:t>
                </a:r>
                <a:r>
                  <a:rPr lang="en-US" i="1" dirty="0">
                    <a:latin typeface="Aarial"/>
                  </a:rPr>
                  <a:t> </a:t>
                </a:r>
                <a:r>
                  <a:rPr lang="en-US" i="1" dirty="0" err="1">
                    <a:latin typeface="Aarial"/>
                  </a:rPr>
                  <a:t>góc</a:t>
                </a:r>
                <a:r>
                  <a:rPr lang="en-US" i="1" dirty="0">
                    <a:latin typeface="Aarial"/>
                  </a:rPr>
                  <a:t> </a:t>
                </a:r>
                <a14:m>
                  <m:oMath xmlns:m="http://schemas.openxmlformats.org/officeDocument/2006/math">
                    <m:r>
                      <a:rPr lang="en-US" i="1">
                        <a:latin typeface="Cambria Math" panose="02040503050406030204" pitchFamily="18" charset="0"/>
                      </a:rPr>
                      <m:t>𝐴𝑂𝐵</m:t>
                    </m:r>
                  </m:oMath>
                </a14:m>
                <a:r>
                  <a:rPr lang="en-US" i="1" dirty="0">
                    <a:latin typeface="Aarial"/>
                  </a:rPr>
                  <a:t> </a:t>
                </a:r>
                <a:r>
                  <a:rPr lang="en-US" i="1" dirty="0" err="1">
                    <a:latin typeface="Aarial"/>
                  </a:rPr>
                  <a:t>có</a:t>
                </a:r>
                <a:r>
                  <a:rPr lang="en-US" i="1" dirty="0">
                    <a:latin typeface="Aarial"/>
                  </a:rPr>
                  <a:t> </a:t>
                </a:r>
                <a:r>
                  <a:rPr lang="en-US" i="1" dirty="0" err="1">
                    <a:latin typeface="Aarial"/>
                  </a:rPr>
                  <a:t>số</a:t>
                </a:r>
                <a:r>
                  <a:rPr lang="en-US" i="1" dirty="0">
                    <a:latin typeface="Aarial"/>
                  </a:rPr>
                  <a:t> </a:t>
                </a:r>
                <a:r>
                  <a:rPr lang="en-US" i="1" dirty="0" err="1">
                    <a:latin typeface="Aarial"/>
                  </a:rPr>
                  <a:t>đo</a:t>
                </a:r>
                <a:r>
                  <a:rPr lang="en-US" i="1" dirty="0">
                    <a:latin typeface="Aarial"/>
                  </a:rPr>
                  <a:t> </a:t>
                </a:r>
                <a:r>
                  <a:rPr lang="en-US" i="1" dirty="0" err="1">
                    <a:latin typeface="Aarial"/>
                  </a:rPr>
                  <a:t>bằng</a:t>
                </a:r>
                <a:r>
                  <a:rPr lang="en-US" i="1" dirty="0">
                    <a:latin typeface="Aarial"/>
                  </a:rPr>
                  <a:t> 1 </a:t>
                </a:r>
                <a:r>
                  <a:rPr lang="en-US" i="1" dirty="0" err="1">
                    <a:latin typeface="Aarial"/>
                  </a:rPr>
                  <a:t>rađian</a:t>
                </a:r>
                <a:r>
                  <a:rPr lang="en-US" i="1" dirty="0">
                    <a:latin typeface="Aarial"/>
                  </a:rPr>
                  <a:t> </a:t>
                </a:r>
                <a:r>
                  <a:rPr lang="en-US" i="1" dirty="0" err="1">
                    <a:latin typeface="Aarial"/>
                  </a:rPr>
                  <a:t>và</a:t>
                </a:r>
                <a:r>
                  <a:rPr lang="en-US" i="1" dirty="0">
                    <a:latin typeface="Aarial"/>
                  </a:rPr>
                  <a:t> </a:t>
                </a:r>
                <a:r>
                  <a:rPr lang="en-US" i="1" dirty="0" err="1">
                    <a:latin typeface="Aarial"/>
                  </a:rPr>
                  <a:t>viết</a:t>
                </a:r>
                <a:r>
                  <a:rPr lang="en-US" i="1" dirty="0">
                    <a:latin typeface="Aarial"/>
                  </a:rPr>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𝐴𝑂𝐵</m:t>
                        </m:r>
                      </m:e>
                    </m:acc>
                    <m:r>
                      <a:rPr lang="en-US" i="1">
                        <a:latin typeface="Cambria Math" panose="02040503050406030204" pitchFamily="18" charset="0"/>
                      </a:rPr>
                      <m:t>=1</m:t>
                    </m:r>
                    <m:r>
                      <a:rPr lang="en-US" i="1">
                        <a:latin typeface="Cambria Math" panose="02040503050406030204" pitchFamily="18" charset="0"/>
                      </a:rPr>
                      <m:t>𝑟𝑎𝑑</m:t>
                    </m:r>
                  </m:oMath>
                </a14:m>
                <a:r>
                  <a:rPr lang="en-US" i="1" dirty="0">
                    <a:latin typeface="Aarial"/>
                  </a:rPr>
                  <a:t>. </a:t>
                </a:r>
                <a:endParaRPr lang="en-US" dirty="0">
                  <a:latin typeface="Aarial"/>
                </a:endParaRPr>
              </a:p>
              <a:p>
                <a:endParaRPr lang="en-US" i="1"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b="-1597"/>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132209A-47CA-EE76-C51A-2C41604B924E}"/>
              </a:ext>
            </a:extLst>
          </p:cNvPr>
          <p:cNvPicPr>
            <a:picLocks noChangeAspect="1"/>
          </p:cNvPicPr>
          <p:nvPr/>
        </p:nvPicPr>
        <p:blipFill>
          <a:blip r:embed="rId3"/>
          <a:stretch>
            <a:fillRect/>
          </a:stretch>
        </p:blipFill>
        <p:spPr>
          <a:xfrm>
            <a:off x="5607000" y="2930479"/>
            <a:ext cx="1722332" cy="2174921"/>
          </a:xfrm>
          <a:prstGeom prst="rect">
            <a:avLst/>
          </a:prstGeom>
        </p:spPr>
      </p:pic>
    </p:spTree>
    <p:extLst>
      <p:ext uri="{BB962C8B-B14F-4D97-AF65-F5344CB8AC3E}">
        <p14:creationId xmlns:p14="http://schemas.microsoft.com/office/powerpoint/2010/main" val="1989288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 </a:t>
            </a:r>
            <a:r>
              <a:rPr lang="en-US" sz="3200" b="1" dirty="0" err="1">
                <a:solidFill>
                  <a:srgbClr val="000099"/>
                </a:solidFill>
                <a:effectLst/>
                <a:ea typeface="Calibri" panose="020F0502020204030204" pitchFamily="34" charset="0"/>
                <a:cs typeface="Times New Roman" panose="02020603050405020304" pitchFamily="18" charset="0"/>
              </a:rPr>
              <a:t>Đơn</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vị</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đo</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góc</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và</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độ</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dài</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cung</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tròn</a:t>
            </a:r>
            <a:endParaRPr lang="en-US" sz="3200"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Đơn</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vị</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cung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endParaRPr lang="en-US" b="1" dirty="0">
                  <a:solidFill>
                    <a:srgbClr val="0000FF"/>
                  </a:solidFill>
                  <a:latin typeface="Aarial"/>
                </a:endParaRPr>
              </a:p>
              <a:p>
                <a:pPr algn="just"/>
                <a:r>
                  <a:rPr lang="en-US" b="1" dirty="0">
                    <a:latin typeface="Aarial"/>
                  </a:rPr>
                  <a:t>Quan </a:t>
                </a:r>
                <a:r>
                  <a:rPr lang="en-US" b="1" dirty="0" err="1">
                    <a:latin typeface="Aarial"/>
                  </a:rPr>
                  <a:t>hệ</a:t>
                </a:r>
                <a:r>
                  <a:rPr lang="en-US" b="1" dirty="0">
                    <a:latin typeface="Aarial"/>
                  </a:rPr>
                  <a:t> </a:t>
                </a:r>
                <a:r>
                  <a:rPr lang="en-US" b="1" dirty="0" err="1">
                    <a:latin typeface="Aarial"/>
                  </a:rPr>
                  <a:t>giữa</a:t>
                </a:r>
                <a:r>
                  <a:rPr lang="en-US" b="1" dirty="0">
                    <a:latin typeface="Aarial"/>
                  </a:rPr>
                  <a:t> </a:t>
                </a:r>
                <a:r>
                  <a:rPr lang="en-US" b="1" dirty="0" err="1">
                    <a:latin typeface="Aarial"/>
                  </a:rPr>
                  <a:t>độ</a:t>
                </a:r>
                <a:r>
                  <a:rPr lang="en-US" b="1" dirty="0">
                    <a:latin typeface="Aarial"/>
                  </a:rPr>
                  <a:t> </a:t>
                </a:r>
                <a:r>
                  <a:rPr lang="en-US" b="1" dirty="0" err="1">
                    <a:latin typeface="Aarial"/>
                  </a:rPr>
                  <a:t>và</a:t>
                </a:r>
                <a:r>
                  <a:rPr lang="en-US" b="1" dirty="0">
                    <a:latin typeface="Aarial"/>
                  </a:rPr>
                  <a:t> </a:t>
                </a:r>
                <a:r>
                  <a:rPr lang="en-US" b="1" dirty="0" err="1">
                    <a:latin typeface="Aarial"/>
                  </a:rPr>
                  <a:t>rađian</a:t>
                </a:r>
                <a:r>
                  <a:rPr lang="en-US" b="1" dirty="0">
                    <a:latin typeface="Aarial"/>
                  </a:rPr>
                  <a:t>: </a:t>
                </a:r>
                <a:r>
                  <a:rPr lang="en-US" dirty="0">
                    <a:latin typeface="Aarial"/>
                  </a:rPr>
                  <a:t>Do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có</a:t>
                </a:r>
                <a:r>
                  <a:rPr lang="en-US" dirty="0">
                    <a:latin typeface="Aarial"/>
                  </a:rPr>
                  <a:t> </a:t>
                </a:r>
                <a:r>
                  <a:rPr lang="en-US" dirty="0" err="1">
                    <a:latin typeface="Aarial"/>
                  </a:rPr>
                  <a:t>độ</a:t>
                </a:r>
                <a:r>
                  <a:rPr lang="en-US" dirty="0">
                    <a:latin typeface="Aarial"/>
                  </a:rPr>
                  <a:t> </a:t>
                </a:r>
                <a:r>
                  <a:rPr lang="en-US" dirty="0" err="1">
                    <a:latin typeface="Aarial"/>
                  </a:rPr>
                  <a:t>dài</a:t>
                </a:r>
                <a:r>
                  <a:rPr lang="en-US" dirty="0">
                    <a:latin typeface="Aarial"/>
                  </a:rPr>
                  <a:t>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𝑅</m:t>
                    </m:r>
                  </m:oMath>
                </a14:m>
                <a:r>
                  <a:rPr lang="en-US" dirty="0">
                    <a:latin typeface="Aarial"/>
                  </a:rPr>
                  <a:t> </a:t>
                </a:r>
                <a:r>
                  <a:rPr lang="en-US" dirty="0" err="1">
                    <a:latin typeface="Aarial"/>
                  </a:rPr>
                  <a:t>nên</a:t>
                </a:r>
                <a:r>
                  <a:rPr lang="en-US" dirty="0">
                    <a:latin typeface="Aarial"/>
                  </a:rPr>
                  <a:t> </a:t>
                </a:r>
                <a:r>
                  <a:rPr lang="en-US" dirty="0" err="1">
                    <a:latin typeface="Aarial"/>
                  </a:rPr>
                  <a:t>nó</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𝜋</m:t>
                    </m:r>
                  </m:oMath>
                </a14:m>
                <a:r>
                  <a:rPr lang="en-US" dirty="0">
                    <a:latin typeface="Aarial"/>
                  </a:rPr>
                  <a:t> rad. </a:t>
                </a:r>
                <a:r>
                  <a:rPr lang="en-US" dirty="0" err="1">
                    <a:latin typeface="Aarial"/>
                  </a:rPr>
                  <a:t>Mặt</a:t>
                </a:r>
                <a:r>
                  <a:rPr lang="en-US" dirty="0">
                    <a:latin typeface="Aarial"/>
                  </a:rPr>
                  <a:t> </a:t>
                </a:r>
                <a:r>
                  <a:rPr lang="en-US" dirty="0" err="1">
                    <a:latin typeface="Aarial"/>
                  </a:rPr>
                  <a:t>khác</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bằng</a:t>
                </a:r>
                <a:r>
                  <a:rPr lang="en-US" dirty="0">
                    <a:latin typeface="Aarial"/>
                  </a:rPr>
                  <a:t> </a:t>
                </a:r>
                <a14:m>
                  <m:oMath xmlns:m="http://schemas.openxmlformats.org/officeDocument/2006/math">
                    <m:r>
                      <a:rPr lang="en-US" i="1">
                        <a:latin typeface="Cambria Math" panose="02040503050406030204" pitchFamily="18" charset="0"/>
                      </a:rPr>
                      <m:t>360°=2</m:t>
                    </m:r>
                    <m:r>
                      <a:rPr lang="en-US" i="1">
                        <a:latin typeface="Cambria Math" panose="02040503050406030204" pitchFamily="18" charset="0"/>
                      </a:rPr>
                      <m:t>𝜋</m:t>
                    </m:r>
                  </m:oMath>
                </a14:m>
                <a:r>
                  <a:rPr lang="en-US" dirty="0">
                    <a:latin typeface="Aarial"/>
                  </a:rPr>
                  <a:t>rad . Do </a:t>
                </a:r>
                <a:r>
                  <a:rPr lang="en-US" dirty="0" err="1">
                    <a:latin typeface="Aarial"/>
                  </a:rPr>
                  <a:t>đó</a:t>
                </a:r>
                <a:r>
                  <a:rPr lang="en-US" dirty="0">
                    <a:latin typeface="Aarial"/>
                  </a:rPr>
                  <a:t> ta </a:t>
                </a:r>
                <a:r>
                  <a:rPr lang="en-US" dirty="0" err="1">
                    <a:latin typeface="Aarial"/>
                  </a:rPr>
                  <a:t>viết</a:t>
                </a:r>
                <a:r>
                  <a:rPr lang="en-US" dirty="0">
                    <a:latin typeface="Aarial"/>
                  </a:rPr>
                  <a:t>:</a:t>
                </a:r>
              </a:p>
              <a:p>
                <a:pPr algn="just"/>
                <a14:m>
                  <m:oMath xmlns:m="http://schemas.openxmlformats.org/officeDocument/2006/math">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180</m:t>
                        </m:r>
                      </m:den>
                    </m:f>
                    <m:r>
                      <a:rPr lang="en-US" i="1">
                        <a:latin typeface="Cambria Math" panose="02040503050406030204" pitchFamily="18" charset="0"/>
                      </a:rPr>
                      <m:t>𝑟𝑎𝑑</m:t>
                    </m:r>
                  </m:oMath>
                </a14:m>
                <a:r>
                  <a:rPr lang="en-US" dirty="0">
                    <a:latin typeface="Aarial"/>
                  </a:rPr>
                  <a:t> </a:t>
                </a:r>
                <a:r>
                  <a:rPr lang="en-US" dirty="0" err="1">
                    <a:latin typeface="Aarial"/>
                  </a:rPr>
                  <a:t>và</a:t>
                </a:r>
                <a:r>
                  <a:rPr lang="en-US" dirty="0">
                    <a:latin typeface="Aarial"/>
                  </a:rPr>
                  <a:t>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𝑟𝑎𝑑</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180</m:t>
                                </m:r>
                              </m:num>
                              <m:den>
                                <m:r>
                                  <a:rPr lang="en-US" i="1">
                                    <a:latin typeface="Cambria Math" panose="02040503050406030204" pitchFamily="18" charset="0"/>
                                  </a:rPr>
                                  <m:t>𝜋</m:t>
                                </m:r>
                              </m:den>
                            </m:f>
                          </m:e>
                        </m:d>
                      </m:e>
                      <m:sup>
                        <m:r>
                          <a:rPr lang="en-US" i="1">
                            <a:latin typeface="Cambria Math" panose="02040503050406030204" pitchFamily="18" charset="0"/>
                          </a:rPr>
                          <m:t>𝑜</m:t>
                        </m:r>
                      </m:sup>
                    </m:sSup>
                  </m:oMath>
                </a14:m>
                <a:r>
                  <a:rPr lang="en-US" dirty="0">
                    <a:latin typeface="Aarial"/>
                  </a:rPr>
                  <a:t>.</a:t>
                </a:r>
              </a:p>
              <a:p>
                <a:pPr algn="just">
                  <a:buFont typeface="Wingdings" panose="05000000000000000000" pitchFamily="2" charset="2"/>
                  <a:buChar char="q"/>
                </a:pPr>
                <a:r>
                  <a:rPr lang="en-US" b="1">
                    <a:solidFill>
                      <a:srgbClr val="FF0000"/>
                    </a:solidFill>
                    <a:latin typeface="Aarial"/>
                  </a:rPr>
                  <a:t> Chú </a:t>
                </a:r>
                <a:r>
                  <a:rPr lang="en-US" b="1" dirty="0">
                    <a:solidFill>
                      <a:srgbClr val="FF0000"/>
                    </a:solidFill>
                    <a:latin typeface="Aarial"/>
                  </a:rPr>
                  <a:t>ý: </a:t>
                </a:r>
                <a:r>
                  <a:rPr lang="en-US" dirty="0">
                    <a:latin typeface="Aarial"/>
                  </a:rPr>
                  <a:t>Khi </a:t>
                </a:r>
                <a:r>
                  <a:rPr lang="en-US" dirty="0" err="1">
                    <a:latin typeface="Aarial"/>
                  </a:rPr>
                  <a:t>viết</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một</a:t>
                </a:r>
                <a:r>
                  <a:rPr lang="en-US" dirty="0">
                    <a:latin typeface="Aarial"/>
                  </a:rPr>
                  <a:t> </a:t>
                </a:r>
                <a:r>
                  <a:rPr lang="en-US" dirty="0" err="1">
                    <a:latin typeface="Aarial"/>
                  </a:rPr>
                  <a:t>góc</a:t>
                </a:r>
                <a:r>
                  <a:rPr lang="en-US" dirty="0">
                    <a:latin typeface="Aarial"/>
                  </a:rPr>
                  <a:t> </a:t>
                </a:r>
                <a:r>
                  <a:rPr lang="en-US" dirty="0" err="1">
                    <a:latin typeface="Aarial"/>
                  </a:rPr>
                  <a:t>theo</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rađian</a:t>
                </a:r>
                <a:r>
                  <a:rPr lang="en-US" dirty="0">
                    <a:latin typeface="Aarial"/>
                  </a:rPr>
                  <a:t>, </a:t>
                </a:r>
                <a:r>
                  <a:rPr lang="en-US" dirty="0" err="1">
                    <a:latin typeface="Aarial"/>
                  </a:rPr>
                  <a:t>người</a:t>
                </a:r>
                <a:r>
                  <a:rPr lang="en-US" dirty="0">
                    <a:latin typeface="Aarial"/>
                  </a:rPr>
                  <a:t> ta </a:t>
                </a:r>
                <a:r>
                  <a:rPr lang="en-US" dirty="0" err="1">
                    <a:latin typeface="Aarial"/>
                  </a:rPr>
                  <a:t>thương</a:t>
                </a:r>
                <a:r>
                  <a:rPr lang="en-US" dirty="0">
                    <a:latin typeface="Aarial"/>
                  </a:rPr>
                  <a:t> </a:t>
                </a:r>
                <a:r>
                  <a:rPr lang="en-US" dirty="0" err="1">
                    <a:latin typeface="Aarial"/>
                  </a:rPr>
                  <a:t>không</a:t>
                </a:r>
                <a:r>
                  <a:rPr lang="en-US" dirty="0">
                    <a:latin typeface="Aarial"/>
                  </a:rPr>
                  <a:t> </a:t>
                </a:r>
                <a:r>
                  <a:rPr lang="en-US" dirty="0" err="1">
                    <a:latin typeface="Aarial"/>
                  </a:rPr>
                  <a:t>viết</a:t>
                </a:r>
                <a:r>
                  <a:rPr lang="en-US" dirty="0">
                    <a:latin typeface="Aarial"/>
                  </a:rPr>
                  <a:t> </a:t>
                </a:r>
                <a:r>
                  <a:rPr lang="en-US" dirty="0" err="1">
                    <a:latin typeface="Aarial"/>
                  </a:rPr>
                  <a:t>chữ</a:t>
                </a:r>
                <a:r>
                  <a:rPr lang="en-US" dirty="0">
                    <a:latin typeface="Aarial"/>
                  </a:rPr>
                  <a:t> rad </a:t>
                </a:r>
                <a:r>
                  <a:rPr lang="en-US" dirty="0" err="1">
                    <a:latin typeface="Aarial"/>
                  </a:rPr>
                  <a:t>sau</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Chẳng</a:t>
                </a:r>
                <a:r>
                  <a:rPr lang="en-US" dirty="0">
                    <a:latin typeface="Aarial"/>
                  </a:rPr>
                  <a:t> </a:t>
                </a:r>
                <a:r>
                  <a:rPr lang="en-US" dirty="0" err="1">
                    <a:latin typeface="Aarial"/>
                  </a:rPr>
                  <a:t>hạn</a:t>
                </a:r>
                <a:r>
                  <a:rPr lang="en-US" dirty="0">
                    <a:latin typeface="Aarial"/>
                  </a:rPr>
                  <a:t> </a:t>
                </a:r>
                <a:r>
                  <a:rPr lang="en-US" dirty="0" err="1">
                    <a:latin typeface="Aarial"/>
                  </a:rPr>
                  <a:t>góc</a:t>
                </a:r>
                <a:r>
                  <a:rPr lang="en-US" dirty="0">
                    <a:latin typeface="Aaria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2</m:t>
                        </m:r>
                      </m:den>
                    </m:f>
                  </m:oMath>
                </a14:m>
                <a:r>
                  <a:rPr lang="en-US" dirty="0">
                    <a:latin typeface="Aarial"/>
                  </a:rPr>
                  <a:t> </a:t>
                </a:r>
                <a:r>
                  <a:rPr lang="en-US" dirty="0" err="1">
                    <a:latin typeface="Aarial"/>
                  </a:rPr>
                  <a:t>được</a:t>
                </a:r>
                <a:r>
                  <a:rPr lang="en-US" dirty="0">
                    <a:latin typeface="Aarial"/>
                  </a:rPr>
                  <a:t> </a:t>
                </a:r>
                <a:r>
                  <a:rPr lang="en-US" dirty="0" err="1">
                    <a:latin typeface="Aarial"/>
                  </a:rPr>
                  <a:t>hiểu</a:t>
                </a:r>
                <a:r>
                  <a:rPr lang="en-US" dirty="0">
                    <a:latin typeface="Aarial"/>
                  </a:rPr>
                  <a:t> </a:t>
                </a:r>
                <a:r>
                  <a:rPr lang="en-US" dirty="0" err="1">
                    <a:latin typeface="Aarial"/>
                  </a:rPr>
                  <a:t>là</a:t>
                </a:r>
                <a:r>
                  <a:rPr lang="en-US" dirty="0">
                    <a:latin typeface="Aaria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2</m:t>
                        </m:r>
                      </m:den>
                    </m:f>
                  </m:oMath>
                </a14:m>
                <a:r>
                  <a:rPr lang="en-US" dirty="0">
                    <a:latin typeface="Aarial"/>
                  </a:rPr>
                  <a:t> rad.</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383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1945</Words>
  <Application>Microsoft Office PowerPoint</Application>
  <PresentationFormat>Widescreen</PresentationFormat>
  <Paragraphs>126</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Yu Gothic</vt:lpstr>
      <vt:lpstr>Aarial</vt:lpstr>
      <vt:lpstr>Arial</vt:lpstr>
      <vt:lpstr>Calibri</vt:lpstr>
      <vt:lpstr>Calibri Light</vt:lpstr>
      <vt:lpstr>Cambria Math</vt:lpstr>
      <vt:lpstr>Georgia Pro Cond Black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2024-01-19T10:22:33Z</dcterms:created>
  <dcterms:modified xsi:type="dcterms:W3CDTF">2024-01-19T10:25:45Z</dcterms:modified>
</cp:coreProperties>
</file>