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6" r:id="rId7"/>
    <p:sldId id="261" r:id="rId8"/>
    <p:sldId id="262" r:id="rId9"/>
    <p:sldId id="267" r:id="rId10"/>
    <p:sldId id="263" r:id="rId11"/>
    <p:sldId id="268" r:id="rId12"/>
    <p:sldId id="269" r:id="rId13"/>
    <p:sldId id="265"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2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ECD2273-1D48-4793-8D1C-10894A631C57}" type="datetimeFigureOut">
              <a:rPr lang="en-GB" smtClean="0"/>
              <a:t>29/06/2023</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AF85F02-29A9-400A-B819-BB643825559D}"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CD2273-1D48-4793-8D1C-10894A631C57}"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F85F02-29A9-400A-B819-BB643825559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CD2273-1D48-4793-8D1C-10894A631C57}"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F85F02-29A9-400A-B819-BB643825559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ECD2273-1D48-4793-8D1C-10894A631C57}" type="datetimeFigureOut">
              <a:rPr lang="en-GB" smtClean="0"/>
              <a:t>29/06/2023</a:t>
            </a:fld>
            <a:endParaRPr lang="en-GB"/>
          </a:p>
        </p:txBody>
      </p:sp>
      <p:sp>
        <p:nvSpPr>
          <p:cNvPr id="9" name="Slide Number Placeholder 8"/>
          <p:cNvSpPr>
            <a:spLocks noGrp="1"/>
          </p:cNvSpPr>
          <p:nvPr>
            <p:ph type="sldNum" sz="quarter" idx="15"/>
          </p:nvPr>
        </p:nvSpPr>
        <p:spPr/>
        <p:txBody>
          <a:bodyPr rtlCol="0"/>
          <a:lstStyle/>
          <a:p>
            <a:fld id="{8AF85F02-29A9-400A-B819-BB643825559D}"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ECD2273-1D48-4793-8D1C-10894A631C57}" type="datetimeFigureOut">
              <a:rPr lang="en-GB" smtClean="0"/>
              <a:t>29/06/2023</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AF85F02-29A9-400A-B819-BB643825559D}"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ECD2273-1D48-4793-8D1C-10894A631C57}" type="datetimeFigureOut">
              <a:rPr lang="en-GB" smtClean="0"/>
              <a:t>29/06/2023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F85F02-29A9-400A-B819-BB643825559D}"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ECD2273-1D48-4793-8D1C-10894A631C57}" type="datetimeFigureOut">
              <a:rPr lang="en-GB" smtClean="0"/>
              <a:t>29/06/2023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F85F02-29A9-400A-B819-BB643825559D}"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ECD2273-1D48-4793-8D1C-10894A631C57}" type="datetimeFigureOut">
              <a:rPr lang="en-GB" smtClean="0"/>
              <a:t>29/06/2023</a:t>
            </a:fld>
            <a:endParaRPr lang="en-GB"/>
          </a:p>
        </p:txBody>
      </p:sp>
      <p:sp>
        <p:nvSpPr>
          <p:cNvPr id="7" name="Slide Number Placeholder 6"/>
          <p:cNvSpPr>
            <a:spLocks noGrp="1"/>
          </p:cNvSpPr>
          <p:nvPr>
            <p:ph type="sldNum" sz="quarter" idx="11"/>
          </p:nvPr>
        </p:nvSpPr>
        <p:spPr/>
        <p:txBody>
          <a:bodyPr rtlCol="0"/>
          <a:lstStyle/>
          <a:p>
            <a:fld id="{8AF85F02-29A9-400A-B819-BB643825559D}"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D2273-1D48-4793-8D1C-10894A631C57}" type="datetimeFigureOut">
              <a:rPr lang="en-GB" smtClean="0"/>
              <a:t>29/06/2023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F85F02-29A9-400A-B819-BB643825559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ECD2273-1D48-4793-8D1C-10894A631C57}" type="datetimeFigureOut">
              <a:rPr lang="en-GB" smtClean="0"/>
              <a:t>29/06/2023</a:t>
            </a:fld>
            <a:endParaRPr lang="en-GB"/>
          </a:p>
        </p:txBody>
      </p:sp>
      <p:sp>
        <p:nvSpPr>
          <p:cNvPr id="22" name="Slide Number Placeholder 21"/>
          <p:cNvSpPr>
            <a:spLocks noGrp="1"/>
          </p:cNvSpPr>
          <p:nvPr>
            <p:ph type="sldNum" sz="quarter" idx="15"/>
          </p:nvPr>
        </p:nvSpPr>
        <p:spPr/>
        <p:txBody>
          <a:bodyPr rtlCol="0"/>
          <a:lstStyle/>
          <a:p>
            <a:fld id="{8AF85F02-29A9-400A-B819-BB643825559D}"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ECD2273-1D48-4793-8D1C-10894A631C57}" type="datetimeFigureOut">
              <a:rPr lang="en-GB" smtClean="0"/>
              <a:t>29/06/2023</a:t>
            </a:fld>
            <a:endParaRPr lang="en-GB"/>
          </a:p>
        </p:txBody>
      </p:sp>
      <p:sp>
        <p:nvSpPr>
          <p:cNvPr id="18" name="Slide Number Placeholder 17"/>
          <p:cNvSpPr>
            <a:spLocks noGrp="1"/>
          </p:cNvSpPr>
          <p:nvPr>
            <p:ph type="sldNum" sz="quarter" idx="11"/>
          </p:nvPr>
        </p:nvSpPr>
        <p:spPr/>
        <p:txBody>
          <a:bodyPr rtlCol="0"/>
          <a:lstStyle/>
          <a:p>
            <a:fld id="{8AF85F02-29A9-400A-B819-BB643825559D}"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ECD2273-1D48-4793-8D1C-10894A631C57}" type="datetimeFigureOut">
              <a:rPr lang="en-GB" smtClean="0"/>
              <a:t>29/06/2023</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AF85F02-29A9-400A-B819-BB643825559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C&#225;ch%20l&#234;n%20men%20r&#432;&#7907;u%20t&#7915;%20tinh%20b&#7897;t.mp4" TargetMode="External"/><Relationship Id="rId2" Type="http://schemas.openxmlformats.org/officeDocument/2006/relationships/hyperlink" Target="Ph&#7843;n%20&#7913;ng%20ch&#225;y%20n&#7893;.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01086" cy="6858000"/>
          </a:xfrm>
          <a:prstGeom prst="rect">
            <a:avLst/>
          </a:prstGeom>
        </p:spPr>
      </p:pic>
      <p:sp>
        <p:nvSpPr>
          <p:cNvPr id="2" name="Title 1"/>
          <p:cNvSpPr>
            <a:spLocks noGrp="1"/>
          </p:cNvSpPr>
          <p:nvPr>
            <p:ph type="ctrTitle"/>
          </p:nvPr>
        </p:nvSpPr>
        <p:spPr>
          <a:xfrm>
            <a:off x="1360486" y="1196752"/>
            <a:ext cx="6408712" cy="1656184"/>
          </a:xfrm>
        </p:spPr>
        <p:txBody>
          <a:bodyPr>
            <a:normAutofit/>
          </a:bodyPr>
          <a:lstStyle/>
          <a:p>
            <a:pPr algn="ctr"/>
            <a:r>
              <a:rPr lang="en-GB" sz="3200" dirty="0">
                <a:solidFill>
                  <a:schemeClr val="accent6">
                    <a:lumMod val="50000"/>
                  </a:schemeClr>
                </a:solidFill>
                <a:latin typeface="Times New Roman" pitchFamily="18" charset="0"/>
                <a:cs typeface="Times New Roman" pitchFamily="18" charset="0"/>
              </a:rPr>
              <a:t>CHÀO MỪNG CÁC BẠN ĐÃ ĐẾN VỚI TIẾT HỌC HÔM NAY</a:t>
            </a:r>
          </a:p>
        </p:txBody>
      </p:sp>
      <p:sp>
        <p:nvSpPr>
          <p:cNvPr id="3" name="Subtitle 2"/>
          <p:cNvSpPr>
            <a:spLocks noGrp="1"/>
          </p:cNvSpPr>
          <p:nvPr>
            <p:ph type="subTitle" idx="1"/>
          </p:nvPr>
        </p:nvSpPr>
        <p:spPr>
          <a:xfrm>
            <a:off x="1259632" y="4077072"/>
            <a:ext cx="6912768" cy="1371600"/>
          </a:xfrm>
        </p:spPr>
        <p:txBody>
          <a:bodyPr>
            <a:normAutofit/>
          </a:bodyPr>
          <a:lstStyle/>
          <a:p>
            <a:r>
              <a:rPr lang="en-GB" sz="2400" dirty="0" err="1">
                <a:solidFill>
                  <a:schemeClr val="tx1"/>
                </a:solidFill>
                <a:latin typeface="Times New Roman" pitchFamily="18" charset="0"/>
                <a:cs typeface="Times New Roman" pitchFamily="18" charset="0"/>
              </a:rPr>
              <a:t>Giáo</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viên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giảng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dạy</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Nguyễn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Thị</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Nhung</a:t>
            </a:r>
            <a:endParaRPr lang="en-GB" sz="2400" dirty="0">
              <a:solidFill>
                <a:schemeClr val="tx1"/>
              </a:solidFill>
              <a:latin typeface="Times New Roman" pitchFamily="18" charset="0"/>
              <a:cs typeface="Times New Roman" pitchFamily="18" charset="0"/>
            </a:endParaRPr>
          </a:p>
          <a:p>
            <a:r>
              <a:rPr lang="en-GB" sz="2400" dirty="0" err="1">
                <a:solidFill>
                  <a:schemeClr val="tx1"/>
                </a:solidFill>
                <a:latin typeface="Times New Roman" pitchFamily="18" charset="0"/>
                <a:cs typeface="Times New Roman" pitchFamily="18" charset="0"/>
              </a:rPr>
              <a:t>Trường</a:t>
            </a:r>
            <a:r>
              <a:rPr lang="en-GB" sz="2400" dirty="0">
                <a:solidFill>
                  <a:schemeClr val="tx1"/>
                </a:solidFill>
                <a:latin typeface="Times New Roman" pitchFamily="18" charset="0"/>
                <a:cs typeface="Times New Roman" pitchFamily="18" charset="0"/>
              </a:rPr>
              <a:t> THCS </a:t>
            </a:r>
            <a:r>
              <a:rPr lang="en-GB" sz="2400" dirty="0" err="1">
                <a:solidFill>
                  <a:schemeClr val="tx1"/>
                </a:solidFill>
                <a:latin typeface="Times New Roman" pitchFamily="18" charset="0"/>
                <a:cs typeface="Times New Roman" pitchFamily="18" charset="0"/>
              </a:rPr>
              <a:t>Chiềng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Đông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Tuần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Giáo</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Điện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Biên</a:t>
            </a:r>
            <a:endParaRPr lang="en-GB"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48602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931224" cy="5853264"/>
          </a:xfrm>
        </p:spPr>
        <p:txBody>
          <a:bodyPr/>
          <a:lstStyle/>
          <a:p>
            <a:pPr marL="0" indent="0" algn="just">
              <a:buNone/>
            </a:pPr>
            <a:r>
              <a:rPr lang="nl-NL" sz="3200" b="1" i="1" dirty="0">
                <a:latin typeface="Times New Roman" pitchFamily="18" charset="0"/>
                <a:cs typeface="Times New Roman" pitchFamily="18" charset="0"/>
              </a:rPr>
              <a:t>     Trạm 2: Thí nghiệm ảnh hưởng của nhiệt độ đến tốc độ phản ứng.</a:t>
            </a:r>
            <a:endParaRPr lang="en-GB" sz="3200" b="1" dirty="0">
              <a:latin typeface="Times New Roman" pitchFamily="18" charset="0"/>
              <a:cs typeface="Times New Roman" pitchFamily="18" charset="0"/>
            </a:endParaRPr>
          </a:p>
          <a:p>
            <a:pPr marL="0" indent="0" algn="just">
              <a:buNone/>
            </a:pPr>
            <a:r>
              <a:rPr lang="nl-NL" sz="3200" dirty="0">
                <a:latin typeface="Times New Roman" pitchFamily="18" charset="0"/>
                <a:cs typeface="Times New Roman" pitchFamily="18" charset="0"/>
              </a:rPr>
              <a:t>Câu 1: Phản ứng ở cốc nào xảy ra nhanh hơn?</a:t>
            </a:r>
            <a:endParaRPr lang="en-GB" sz="3200" dirty="0">
              <a:latin typeface="Times New Roman" pitchFamily="18" charset="0"/>
              <a:cs typeface="Times New Roman" pitchFamily="18" charset="0"/>
            </a:endParaRPr>
          </a:p>
          <a:p>
            <a:pPr marL="0" indent="0" algn="just">
              <a:buNone/>
            </a:pPr>
            <a:r>
              <a:rPr lang="nl-NL" sz="3200" dirty="0">
                <a:latin typeface="Times New Roman" pitchFamily="18" charset="0"/>
                <a:cs typeface="Times New Roman" pitchFamily="18" charset="0"/>
              </a:rPr>
              <a:t>Câu 2: Nhiệt độ ảnh hưởng đến tốc độ phản ứng như thế nào?</a:t>
            </a:r>
            <a:endParaRPr lang="en-GB" sz="3200" dirty="0">
              <a:latin typeface="Times New Roman" pitchFamily="18" charset="0"/>
              <a:cs typeface="Times New Roman" pitchFamily="18" charset="0"/>
            </a:endParaRPr>
          </a:p>
          <a:p>
            <a:pPr marL="0" indent="0" algn="just">
              <a:buNone/>
            </a:pPr>
            <a:endParaRPr lang="en-GB"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000" y="2996952"/>
            <a:ext cx="3536304" cy="3384376"/>
          </a:xfrm>
          <a:prstGeom prst="rect">
            <a:avLst/>
          </a:prstGeom>
        </p:spPr>
      </p:pic>
    </p:spTree>
    <p:extLst>
      <p:ext uri="{BB962C8B-B14F-4D97-AF65-F5344CB8AC3E}">
        <p14:creationId xmlns:p14="http://schemas.microsoft.com/office/powerpoint/2010/main" val="347271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96752"/>
            <a:ext cx="7931224" cy="5277200"/>
          </a:xfrm>
        </p:spPr>
        <p:txBody>
          <a:bodyPr/>
          <a:lstStyle/>
          <a:p>
            <a:pPr marL="0" indent="0" algn="just">
              <a:buNone/>
            </a:pPr>
            <a:r>
              <a:rPr lang="nl-NL" sz="3200" b="1" i="1" dirty="0">
                <a:latin typeface="Times New Roman" pitchFamily="18" charset="0"/>
                <a:cs typeface="Times New Roman" pitchFamily="18" charset="0"/>
              </a:rPr>
              <a:t>    Trạm </a:t>
            </a:r>
            <a:r>
              <a:rPr lang="nl-NL" sz="3200" i="1" dirty="0">
                <a:latin typeface="Times New Roman" pitchFamily="18" charset="0"/>
                <a:cs typeface="Times New Roman" pitchFamily="18" charset="0"/>
              </a:rPr>
              <a:t>3</a:t>
            </a:r>
            <a:r>
              <a:rPr lang="nl-NL" sz="3200" b="1" i="1" dirty="0">
                <a:latin typeface="Times New Roman" pitchFamily="18" charset="0"/>
                <a:cs typeface="Times New Roman" pitchFamily="18" charset="0"/>
              </a:rPr>
              <a:t>: Thí nghiệm ảnh hưởng của diện tích bề mặt tiếp xúc đến tốc độ phản ứng.</a:t>
            </a:r>
            <a:endParaRPr lang="en-GB" sz="3200" b="1" dirty="0">
              <a:latin typeface="Times New Roman" pitchFamily="18" charset="0"/>
              <a:cs typeface="Times New Roman" pitchFamily="18" charset="0"/>
            </a:endParaRPr>
          </a:p>
          <a:p>
            <a:pPr marL="0" indent="0" algn="just">
              <a:buNone/>
            </a:pPr>
            <a:r>
              <a:rPr lang="nl-NL" sz="3200" dirty="0">
                <a:latin typeface="Times New Roman" pitchFamily="18" charset="0"/>
                <a:cs typeface="Times New Roman" pitchFamily="18" charset="0"/>
              </a:rPr>
              <a:t>Câu 1: Phản ứng ở ống nghiệm nào xảy ra nhanh hơn? Giải thích?</a:t>
            </a:r>
            <a:endParaRPr lang="en-GB" sz="3200" dirty="0">
              <a:latin typeface="Times New Roman" pitchFamily="18" charset="0"/>
              <a:cs typeface="Times New Roman" pitchFamily="18" charset="0"/>
            </a:endParaRPr>
          </a:p>
          <a:p>
            <a:pPr marL="0" indent="0" algn="just">
              <a:buNone/>
            </a:pPr>
            <a:r>
              <a:rPr lang="nl-NL" sz="3200" dirty="0">
                <a:latin typeface="Times New Roman" pitchFamily="18" charset="0"/>
                <a:cs typeface="Times New Roman" pitchFamily="18" charset="0"/>
              </a:rPr>
              <a:t>Câu 2: Kích thước hạt ảnh hưởng đến tốc độ phản ứng như thế nào?</a:t>
            </a:r>
            <a:endParaRPr lang="en-GB" sz="3200" dirty="0">
              <a:latin typeface="Times New Roman" pitchFamily="18" charset="0"/>
              <a:cs typeface="Times New Roman" pitchFamily="18" charset="0"/>
            </a:endParaRPr>
          </a:p>
          <a:p>
            <a:pPr marL="0" indent="0">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75114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96752"/>
            <a:ext cx="7931224" cy="5277200"/>
          </a:xfrm>
        </p:spPr>
        <p:txBody>
          <a:bodyPr/>
          <a:lstStyle/>
          <a:p>
            <a:pPr marL="0" indent="0" algn="just">
              <a:buNone/>
            </a:pPr>
            <a:r>
              <a:rPr lang="nl-NL" sz="3200" b="1" i="1" dirty="0">
                <a:latin typeface="Times New Roman" pitchFamily="18" charset="0"/>
                <a:cs typeface="Times New Roman" pitchFamily="18" charset="0"/>
              </a:rPr>
              <a:t>     Trạm 4: Thí nghiệm ảnh hưởng của chất xúc tác đến tốc độ phản ứng.</a:t>
            </a:r>
            <a:endParaRPr lang="en-GB" sz="3200" b="1" dirty="0">
              <a:latin typeface="Times New Roman" pitchFamily="18" charset="0"/>
              <a:cs typeface="Times New Roman" pitchFamily="18" charset="0"/>
            </a:endParaRPr>
          </a:p>
          <a:p>
            <a:pPr marL="0" indent="0" algn="just">
              <a:buNone/>
            </a:pPr>
            <a:r>
              <a:rPr lang="nl-NL" sz="3200" dirty="0">
                <a:latin typeface="Times New Roman" pitchFamily="18" charset="0"/>
                <a:cs typeface="Times New Roman" pitchFamily="18" charset="0"/>
              </a:rPr>
              <a:t>Câu 1: Phản ứng ở ống nghiệm nào xảy ra nhanh hơn?.</a:t>
            </a:r>
            <a:endParaRPr lang="en-GB" sz="3200" dirty="0">
              <a:latin typeface="Times New Roman" pitchFamily="18" charset="0"/>
              <a:cs typeface="Times New Roman" pitchFamily="18" charset="0"/>
            </a:endParaRPr>
          </a:p>
          <a:p>
            <a:pPr marL="0" indent="0" algn="just">
              <a:buNone/>
            </a:pP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1751149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68760"/>
            <a:ext cx="7859216" cy="5205192"/>
          </a:xfrm>
        </p:spPr>
        <p:txBody>
          <a:bodyPr>
            <a:normAutofit/>
          </a:bodyPr>
          <a:lstStyle/>
          <a:p>
            <a:pPr marL="0" indent="0" algn="just">
              <a:buNone/>
            </a:pPr>
            <a:r>
              <a:rPr lang="nl-NL" sz="2800" b="1" dirty="0">
                <a:latin typeface="Times New Roman" pitchFamily="18" charset="0"/>
                <a:cs typeface="Times New Roman" pitchFamily="18" charset="0"/>
              </a:rPr>
              <a:t>II. Một số yếu tố ảnh hưởng đến tốc độ phản ứng</a:t>
            </a:r>
            <a:endParaRPr lang="en-GB" sz="2800" dirty="0">
              <a:latin typeface="Times New Roman" pitchFamily="18" charset="0"/>
              <a:cs typeface="Times New Roman" pitchFamily="18" charset="0"/>
            </a:endParaRPr>
          </a:p>
          <a:p>
            <a:pPr marL="0" indent="0" algn="just">
              <a:buNone/>
            </a:pPr>
            <a:r>
              <a:rPr lang="nl-NL" sz="2800" dirty="0">
                <a:latin typeface="Times New Roman" pitchFamily="18" charset="0"/>
                <a:cs typeface="Times New Roman" pitchFamily="18" charset="0"/>
              </a:rPr>
              <a:t>- Tốc độ phản ứng tăng khi làm tăng các yếu tố: nhiệt độ, nồng độ, diện tích bề mặt tiếp xúc, ...</a:t>
            </a:r>
            <a:endParaRPr lang="en-GB" sz="2800" dirty="0">
              <a:latin typeface="Times New Roman" pitchFamily="18" charset="0"/>
              <a:cs typeface="Times New Roman" pitchFamily="18" charset="0"/>
            </a:endParaRPr>
          </a:p>
          <a:p>
            <a:pPr marL="0" indent="0" algn="just">
              <a:buNone/>
            </a:pPr>
            <a:r>
              <a:rPr lang="nl-NL" sz="2800" dirty="0">
                <a:latin typeface="Times New Roman" pitchFamily="18" charset="0"/>
                <a:cs typeface="Times New Roman" pitchFamily="18" charset="0"/>
              </a:rPr>
              <a:t>- Ngoài ra, có thể dung chất xúc tác để làm tăng tốc độ phản ứng.</a:t>
            </a:r>
            <a:endParaRPr lang="en-GB" sz="2800" dirty="0">
              <a:latin typeface="Times New Roman" pitchFamily="18" charset="0"/>
              <a:cs typeface="Times New Roman" pitchFamily="18" charset="0"/>
            </a:endParaRPr>
          </a:p>
          <a:p>
            <a:pPr marL="0" indent="0" algn="just">
              <a:buNone/>
            </a:pPr>
            <a:r>
              <a:rPr lang="nl-NL" sz="2800" dirty="0">
                <a:latin typeface="Times New Roman" pitchFamily="18" charset="0"/>
                <a:cs typeface="Times New Roman" pitchFamily="18" charset="0"/>
              </a:rPr>
              <a:t>- Chất xúc tác là chất làm tăng tốc độ phản ứng nhưng sau phản ứng vẫn giữ nguyên về khối lượng và tính chất hóa học.</a:t>
            </a: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val="3472714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568" y="764704"/>
            <a:ext cx="7241232" cy="5709248"/>
          </a:xfrm>
        </p:spPr>
        <p:txBody>
          <a:bodyPr>
            <a:normAutofit/>
          </a:bodyPr>
          <a:lstStyle/>
          <a:p>
            <a:pPr marL="0" indent="0">
              <a:buNone/>
            </a:pPr>
            <a:r>
              <a:rPr lang="en-GB" sz="2800" b="1" i="1" dirty="0" err="1">
                <a:latin typeface="Times New Roman" pitchFamily="18" charset="0"/>
                <a:cs typeface="Times New Roman" pitchFamily="18" charset="0"/>
              </a:rPr>
              <a:t>Câu</a:t>
            </a:r>
            <a:r>
              <a:rPr lang="en-GB" sz="2800" b="1" i="1" dirty="0">
                <a:latin typeface="Times New Roman" pitchFamily="18" charset="0"/>
                <a:cs typeface="Times New Roman" pitchFamily="18" charset="0"/>
              </a:rPr>
              <a:t> </a:t>
            </a:r>
            <a:r>
              <a:rPr lang="en-GB" sz="2800" b="1" i="1" dirty="0" err="1">
                <a:latin typeface="Times New Roman" pitchFamily="18" charset="0"/>
                <a:cs typeface="Times New Roman" pitchFamily="18" charset="0"/>
              </a:rPr>
              <a:t>hỏi</a:t>
            </a:r>
            <a:r>
              <a:rPr lang="en-GB" sz="2800" b="1" i="1" dirty="0">
                <a:latin typeface="Times New Roman" pitchFamily="18" charset="0"/>
                <a:cs typeface="Times New Roman" pitchFamily="18" charset="0"/>
              </a:rPr>
              <a:t> 2 (SGK-T34):</a:t>
            </a:r>
            <a:endParaRPr lang="en-GB" sz="2800" b="1" dirty="0">
              <a:latin typeface="Times New Roman" pitchFamily="18" charset="0"/>
              <a:cs typeface="Times New Roman" pitchFamily="18" charset="0"/>
            </a:endParaRPr>
          </a:p>
          <a:p>
            <a:pPr marL="0" indent="0">
              <a:buNone/>
            </a:pPr>
            <a:r>
              <a:rPr lang="vi-VN" sz="2800" b="1" dirty="0">
                <a:latin typeface="Times New Roman" pitchFamily="18" charset="0"/>
                <a:cs typeface="Times New Roman" pitchFamily="18" charset="0"/>
              </a:rPr>
              <a:t>1: </a:t>
            </a:r>
            <a:r>
              <a:rPr lang="vi-VN" sz="2800" dirty="0">
                <a:latin typeface="Times New Roman" pitchFamily="18" charset="0"/>
                <a:cs typeface="Times New Roman" pitchFamily="18" charset="0"/>
              </a:rPr>
              <a:t>Than cháy trong bình khí oxygen nhanh hơn cháy trong không khí. Yếu tố nào ảnh hưởng đến tốc độ của phản ứng đối cháy than?</a:t>
            </a:r>
          </a:p>
          <a:p>
            <a:pPr marL="0" indent="0">
              <a:buNone/>
            </a:pPr>
            <a:r>
              <a:rPr lang="vi-VN" sz="2800" b="1" dirty="0">
                <a:latin typeface="Times New Roman" pitchFamily="18" charset="0"/>
                <a:cs typeface="Times New Roman" pitchFamily="18" charset="0"/>
              </a:rPr>
              <a:t>2: </a:t>
            </a:r>
            <a:r>
              <a:rPr lang="vi-VN" sz="2800" dirty="0">
                <a:latin typeface="Times New Roman" pitchFamily="18" charset="0"/>
                <a:cs typeface="Times New Roman" pitchFamily="18" charset="0"/>
              </a:rPr>
              <a:t>Khi “bảo quản thực phẩm trong tủ lạnh để giữ thực phẩm tươi lâu hơn” là đã tác động vào yếu tố gì để làm chậm tốc độ phản ứng?</a:t>
            </a:r>
          </a:p>
          <a:p>
            <a:pPr marL="0" indent="0">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207743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24744"/>
            <a:ext cx="7467600" cy="5349208"/>
          </a:xfrm>
        </p:spPr>
        <p:txBody>
          <a:bodyPr/>
          <a:lstStyle/>
          <a:p>
            <a:pPr marL="0" indent="0">
              <a:buNone/>
            </a:pPr>
            <a:r>
              <a:rPr lang="en-GB" b="1" i="1" dirty="0" err="1">
                <a:latin typeface="Times New Roman" pitchFamily="18" charset="0"/>
                <a:cs typeface="Times New Roman" pitchFamily="18" charset="0"/>
              </a:rPr>
              <a:t>Câu</a:t>
            </a:r>
            <a:r>
              <a:rPr lang="en-GB" b="1" i="1" dirty="0">
                <a:latin typeface="Times New Roman" pitchFamily="18" charset="0"/>
                <a:cs typeface="Times New Roman" pitchFamily="18" charset="0"/>
              </a:rPr>
              <a:t> </a:t>
            </a:r>
            <a:r>
              <a:rPr lang="en-GB" b="1" i="1" dirty="0" err="1">
                <a:latin typeface="Times New Roman" pitchFamily="18" charset="0"/>
                <a:cs typeface="Times New Roman" pitchFamily="18" charset="0"/>
              </a:rPr>
              <a:t>hỏi</a:t>
            </a:r>
            <a:r>
              <a:rPr lang="en-GB" b="1" i="1" dirty="0">
                <a:latin typeface="Times New Roman" pitchFamily="18" charset="0"/>
                <a:cs typeface="Times New Roman" pitchFamily="18" charset="0"/>
              </a:rPr>
              <a:t> 2 (SGK-T34):</a:t>
            </a:r>
            <a:endParaRPr lang="en-GB" b="1" dirty="0">
              <a:latin typeface="Times New Roman" pitchFamily="18" charset="0"/>
              <a:cs typeface="Times New Roman" pitchFamily="18" charset="0"/>
            </a:endParaRPr>
          </a:p>
          <a:p>
            <a:pPr marL="0" indent="0">
              <a:buNone/>
            </a:pPr>
            <a:r>
              <a:rPr lang="vi-VN" b="1" dirty="0">
                <a:latin typeface="Times New Roman" pitchFamily="18" charset="0"/>
                <a:cs typeface="Times New Roman" pitchFamily="18" charset="0"/>
              </a:rPr>
              <a:t>3:</a:t>
            </a:r>
            <a:r>
              <a:rPr lang="vi-VN" dirty="0">
                <a:latin typeface="Times New Roman" pitchFamily="18" charset="0"/>
                <a:cs typeface="Times New Roman" pitchFamily="18" charset="0"/>
              </a:rPr>
              <a:t> Trong quá trình sản xuất sulfuric acid có giai đoạn tổng hợp sulfur trioxide (SO</a:t>
            </a:r>
            <a:r>
              <a:rPr lang="vi-VN" baseline="-25000" dirty="0">
                <a:latin typeface="Times New Roman" pitchFamily="18" charset="0"/>
                <a:cs typeface="Times New Roman" pitchFamily="18" charset="0"/>
              </a:rPr>
              <a:t>3</a:t>
            </a:r>
            <a:r>
              <a:rPr lang="vi-VN" dirty="0">
                <a:latin typeface="Times New Roman" pitchFamily="18" charset="0"/>
                <a:cs typeface="Times New Roman" pitchFamily="18" charset="0"/>
              </a:rPr>
              <a:t>).</a:t>
            </a:r>
          </a:p>
          <a:p>
            <a:pPr marL="0" indent="0">
              <a:buNone/>
            </a:pPr>
            <a:r>
              <a:rPr lang="vi-VN" dirty="0">
                <a:latin typeface="Times New Roman" pitchFamily="18" charset="0"/>
                <a:cs typeface="Times New Roman" pitchFamily="18" charset="0"/>
              </a:rPr>
              <a:t>Phản ứng xảy ra như sau: 2SO</a:t>
            </a:r>
            <a:r>
              <a:rPr lang="vi-VN" baseline="-25000" dirty="0">
                <a:latin typeface="Times New Roman" pitchFamily="18" charset="0"/>
                <a:cs typeface="Times New Roman" pitchFamily="18" charset="0"/>
              </a:rPr>
              <a:t>2</a:t>
            </a:r>
            <a:r>
              <a:rPr lang="vi-VN" dirty="0">
                <a:latin typeface="Times New Roman" pitchFamily="18" charset="0"/>
                <a:cs typeface="Times New Roman" pitchFamily="18" charset="0"/>
              </a:rPr>
              <a:t> + O</a:t>
            </a:r>
            <a:r>
              <a:rPr lang="vi-VN" baseline="-25000" dirty="0">
                <a:latin typeface="Times New Roman" pitchFamily="18" charset="0"/>
                <a:cs typeface="Times New Roman" pitchFamily="18" charset="0"/>
              </a:rPr>
              <a:t>2</a:t>
            </a:r>
            <a:r>
              <a:rPr lang="vi-VN" dirty="0">
                <a:latin typeface="Times New Roman" pitchFamily="18" charset="0"/>
                <a:cs typeface="Times New Roman" pitchFamily="18" charset="0"/>
              </a:rPr>
              <a:t> → 2SO</a:t>
            </a:r>
            <a:r>
              <a:rPr lang="vi-VN" baseline="-25000" dirty="0">
                <a:latin typeface="Times New Roman" pitchFamily="18" charset="0"/>
                <a:cs typeface="Times New Roman" pitchFamily="18" charset="0"/>
              </a:rPr>
              <a:t>3</a:t>
            </a:r>
            <a:endParaRPr lang="vi-VN" dirty="0">
              <a:latin typeface="Times New Roman" pitchFamily="18" charset="0"/>
              <a:cs typeface="Times New Roman" pitchFamily="18" charset="0"/>
            </a:endParaRPr>
          </a:p>
          <a:p>
            <a:pPr marL="0" indent="0">
              <a:buNone/>
            </a:pPr>
            <a:r>
              <a:rPr lang="en-GB" dirty="0">
                <a:latin typeface="Times New Roman" pitchFamily="18" charset="0"/>
                <a:cs typeface="Times New Roman" pitchFamily="18" charset="0"/>
              </a:rPr>
              <a:t>a, </a:t>
            </a:r>
            <a:r>
              <a:rPr lang="vi-VN" dirty="0">
                <a:latin typeface="Times New Roman" pitchFamily="18" charset="0"/>
                <a:cs typeface="Times New Roman" pitchFamily="18" charset="0"/>
              </a:rPr>
              <a:t>Khi có mặt vanadium(V) oxide thì phản ứng xảy ra nhanh hơn.</a:t>
            </a:r>
          </a:p>
          <a:p>
            <a:pPr marL="0" indent="0">
              <a:buNone/>
            </a:pPr>
            <a:r>
              <a:rPr lang="en-GB" dirty="0">
                <a:latin typeface="Times New Roman" pitchFamily="18" charset="0"/>
                <a:cs typeface="Times New Roman" pitchFamily="18" charset="0"/>
              </a:rPr>
              <a:t>b,</a:t>
            </a:r>
            <a:r>
              <a:rPr lang="vi-VN" dirty="0">
                <a:latin typeface="Times New Roman" pitchFamily="18" charset="0"/>
                <a:cs typeface="Times New Roman" pitchFamily="18" charset="0"/>
              </a:rPr>
              <a:t> Vanadium(V) oxide đóng vai trò gì trong phản ứng tổng hợp sulfur trioxide?</a:t>
            </a:r>
          </a:p>
          <a:p>
            <a:pPr marL="0" indent="0">
              <a:buNone/>
            </a:pPr>
            <a:r>
              <a:rPr lang="en-GB" dirty="0">
                <a:latin typeface="Times New Roman" pitchFamily="18" charset="0"/>
                <a:cs typeface="Times New Roman" pitchFamily="18" charset="0"/>
              </a:rPr>
              <a:t>c, </a:t>
            </a:r>
            <a:r>
              <a:rPr lang="vi-VN" dirty="0">
                <a:latin typeface="Times New Roman" pitchFamily="18" charset="0"/>
                <a:cs typeface="Times New Roman" pitchFamily="18" charset="0"/>
              </a:rPr>
              <a:t>Sau phản ứng, khối lượng của vanadium(V) oxide có thay đối không? Giải thích.</a:t>
            </a:r>
          </a:p>
          <a:p>
            <a:pPr marL="0" indent="0">
              <a:buNone/>
            </a:pPr>
            <a:endParaRPr lang="en-GB" dirty="0"/>
          </a:p>
        </p:txBody>
      </p:sp>
    </p:spTree>
    <p:extLst>
      <p:ext uri="{BB962C8B-B14F-4D97-AF65-F5344CB8AC3E}">
        <p14:creationId xmlns:p14="http://schemas.microsoft.com/office/powerpoint/2010/main" val="267819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051720" y="794752"/>
            <a:ext cx="5040560" cy="5082520"/>
            <a:chOff x="2051720" y="794752"/>
            <a:chExt cx="5040560" cy="5082520"/>
          </a:xfrm>
        </p:grpSpPr>
        <p:sp>
          <p:nvSpPr>
            <p:cNvPr id="4" name="Rounded Rectangle 3"/>
            <p:cNvSpPr/>
            <p:nvPr/>
          </p:nvSpPr>
          <p:spPr>
            <a:xfrm>
              <a:off x="2051720" y="1340768"/>
              <a:ext cx="5040560" cy="45365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n-GB" sz="3200" dirty="0" err="1">
                  <a:solidFill>
                    <a:schemeClr val="tx1"/>
                  </a:solidFill>
                  <a:latin typeface="Times New Roman" pitchFamily="18" charset="0"/>
                  <a:cs typeface="Times New Roman" pitchFamily="18" charset="0"/>
                </a:rPr>
                <a:t>Vận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dụng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kiến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thức</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về</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tốc</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độ</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phản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ứng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để</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thúc</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đẩy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những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phản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ứng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có</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lợi</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như</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lên</a:t>
              </a:r>
              <a:r>
                <a:rPr lang="en-GB" sz="3200" dirty="0">
                  <a:solidFill>
                    <a:schemeClr val="tx1"/>
                  </a:solidFill>
                  <a:latin typeface="Times New Roman" pitchFamily="18" charset="0"/>
                  <a:cs typeface="Times New Roman" pitchFamily="18" charset="0"/>
                </a:rPr>
                <a:t> men </a:t>
              </a:r>
              <a:r>
                <a:rPr lang="en-GB" sz="3200" dirty="0" err="1">
                  <a:solidFill>
                    <a:schemeClr val="tx1"/>
                  </a:solidFill>
                  <a:latin typeface="Times New Roman" pitchFamily="18" charset="0"/>
                  <a:cs typeface="Times New Roman" pitchFamily="18" charset="0"/>
                </a:rPr>
                <a:t>giấm</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muối</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dưa</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hoặc</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giảm</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tốc</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độ</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phản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ứng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có</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hại</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như</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thức</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ăn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bị</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ôi</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thiu</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kim</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loại</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bị</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gỉ</a:t>
              </a:r>
              <a:r>
                <a:rPr lang="en-GB" sz="3200" dirty="0">
                  <a:solidFill>
                    <a:schemeClr val="tx1"/>
                  </a:solidFill>
                  <a:latin typeface="Times New Roman" pitchFamily="18" charset="0"/>
                  <a:cs typeface="Times New Roman" pitchFamily="18" charset="0"/>
                </a:rPr>
                <a:t>.</a:t>
              </a:r>
            </a:p>
          </p:txBody>
        </p:sp>
        <p:sp>
          <p:nvSpPr>
            <p:cNvPr id="6" name="Flowchart: Terminator 5"/>
            <p:cNvSpPr/>
            <p:nvPr/>
          </p:nvSpPr>
          <p:spPr>
            <a:xfrm>
              <a:off x="2843808" y="794752"/>
              <a:ext cx="3528392" cy="864096"/>
            </a:xfrm>
            <a:prstGeom prst="flowChartTerminator">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a:latin typeface="Times New Roman" pitchFamily="18" charset="0"/>
                  <a:cs typeface="Times New Roman" pitchFamily="18" charset="0"/>
                </a:rPr>
                <a:t>EM CÓ THỂ</a:t>
              </a:r>
            </a:p>
          </p:txBody>
        </p:sp>
      </p:grpSp>
    </p:spTree>
    <p:extLst>
      <p:ext uri="{BB962C8B-B14F-4D97-AF65-F5344CB8AC3E}">
        <p14:creationId xmlns:p14="http://schemas.microsoft.com/office/powerpoint/2010/main" val="352742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068893" y="1752382"/>
            <a:ext cx="5328592" cy="1323439"/>
          </a:xfrm>
          <a:prstGeom prst="rect">
            <a:avLst/>
          </a:prstGeom>
          <a:noFill/>
        </p:spPr>
        <p:txBody>
          <a:bodyPr wrap="square" rtlCol="0">
            <a:spAutoFit/>
          </a:bodyPr>
          <a:lstStyle/>
          <a:p>
            <a:pPr algn="ctr"/>
            <a:r>
              <a:rPr lang="en-GB" sz="4000" b="1" dirty="0">
                <a:latin typeface="Times New Roman" pitchFamily="18" charset="0"/>
                <a:cs typeface="Times New Roman" pitchFamily="18" charset="0"/>
              </a:rPr>
              <a:t>CẢM ƠN CÁC BẠN </a:t>
            </a:r>
          </a:p>
          <a:p>
            <a:pPr algn="ctr"/>
            <a:r>
              <a:rPr lang="en-GB" sz="4000" b="1" dirty="0">
                <a:latin typeface="Times New Roman" pitchFamily="18" charset="0"/>
                <a:cs typeface="Times New Roman" pitchFamily="18" charset="0"/>
              </a:rPr>
              <a:t>ĐÃ LẮNG NGHE</a:t>
            </a:r>
          </a:p>
        </p:txBody>
      </p:sp>
    </p:spTree>
    <p:extLst>
      <p:ext uri="{BB962C8B-B14F-4D97-AF65-F5344CB8AC3E}">
        <p14:creationId xmlns:p14="http://schemas.microsoft.com/office/powerpoint/2010/main" val="251606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0192" cy="6858000"/>
          </a:xfrm>
          <a:prstGeom prst="rect">
            <a:avLst/>
          </a:prstGeom>
        </p:spPr>
      </p:pic>
      <p:sp>
        <p:nvSpPr>
          <p:cNvPr id="3" name="Content Placeholder 2"/>
          <p:cNvSpPr>
            <a:spLocks noGrp="1"/>
          </p:cNvSpPr>
          <p:nvPr>
            <p:ph sz="quarter" idx="1"/>
          </p:nvPr>
        </p:nvSpPr>
        <p:spPr>
          <a:xfrm>
            <a:off x="971600" y="4797152"/>
            <a:ext cx="7467600" cy="1728192"/>
          </a:xfrm>
          <a:solidFill>
            <a:schemeClr val="bg1"/>
          </a:solidFill>
        </p:spPr>
        <p:txBody>
          <a:bodyPr/>
          <a:lstStyle/>
          <a:p>
            <a:pPr marL="0" indent="0">
              <a:buNone/>
            </a:pPr>
            <a:r>
              <a:rPr lang="en-GB" sz="3200" b="1" dirty="0">
                <a:latin typeface="Times New Roman" pitchFamily="18" charset="0"/>
                <a:cs typeface="Times New Roman" pitchFamily="18" charset="0"/>
              </a:rPr>
              <a:t>CHƯƠNG 1. PHẢN ỨNG HÓA HỌC</a:t>
            </a:r>
            <a:endParaRPr lang="en-GB" sz="3200" dirty="0">
              <a:latin typeface="Times New Roman" pitchFamily="18" charset="0"/>
              <a:cs typeface="Times New Roman" pitchFamily="18" charset="0"/>
            </a:endParaRPr>
          </a:p>
          <a:p>
            <a:pPr marL="0" indent="0" algn="ctr">
              <a:buNone/>
            </a:pPr>
            <a:r>
              <a:rPr lang="en-GB" sz="3200" b="1" dirty="0">
                <a:latin typeface="Times New Roman" pitchFamily="18" charset="0"/>
                <a:cs typeface="Times New Roman" pitchFamily="18" charset="0"/>
              </a:rPr>
              <a:t>BÀI 7. TỐC ĐỘ PHẢN ỨNG VÀ </a:t>
            </a:r>
          </a:p>
          <a:p>
            <a:pPr marL="0" indent="0" algn="ctr">
              <a:buNone/>
            </a:pPr>
            <a:r>
              <a:rPr lang="en-GB" sz="3200" b="1" dirty="0">
                <a:latin typeface="Times New Roman" pitchFamily="18" charset="0"/>
                <a:cs typeface="Times New Roman" pitchFamily="18" charset="0"/>
              </a:rPr>
              <a:t>CHẤT XÚC TÁC</a:t>
            </a:r>
            <a:endParaRPr lang="en-GB" sz="3200" dirty="0">
              <a:latin typeface="Times New Roman" pitchFamily="18" charset="0"/>
              <a:cs typeface="Times New Roman" pitchFamily="18" charset="0"/>
            </a:endParaRPr>
          </a:p>
          <a:p>
            <a:pPr marL="0" indent="0">
              <a:buNone/>
            </a:pPr>
            <a:endParaRPr lang="en-GB" dirty="0"/>
          </a:p>
        </p:txBody>
      </p:sp>
    </p:spTree>
    <p:extLst>
      <p:ext uri="{BB962C8B-B14F-4D97-AF65-F5344CB8AC3E}">
        <p14:creationId xmlns:p14="http://schemas.microsoft.com/office/powerpoint/2010/main" val="3230696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27584" y="1600200"/>
            <a:ext cx="7097216" cy="4873752"/>
          </a:xfrm>
        </p:spPr>
        <p:txBody>
          <a:bodyPr>
            <a:normAutofit/>
          </a:bodyPr>
          <a:lstStyle/>
          <a:p>
            <a:pPr marL="0" indent="0">
              <a:buNone/>
            </a:pPr>
            <a:r>
              <a:rPr lang="en-GB" sz="2800" dirty="0">
                <a:latin typeface="Times New Roman" pitchFamily="18" charset="0"/>
                <a:cs typeface="Times New Roman" pitchFamily="18" charset="0"/>
              </a:rPr>
              <a:t>1, Video </a:t>
            </a:r>
            <a:r>
              <a:rPr lang="en-GB" sz="2800" dirty="0" err="1">
                <a:latin typeface="Times New Roman" pitchFamily="18" charset="0"/>
                <a:cs typeface="Times New Roman" pitchFamily="18" charset="0"/>
              </a:rPr>
              <a:t>về</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phản</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ứng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cháy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nổ</a:t>
            </a:r>
            <a:endParaRPr lang="en-GB" sz="2800" dirty="0">
              <a:latin typeface="Times New Roman" pitchFamily="18" charset="0"/>
              <a:cs typeface="Times New Roman" pitchFamily="18" charset="0"/>
              <a:hlinkClick r:id="rId2" action="ppaction://hlinkfile"/>
            </a:endParaRPr>
          </a:p>
          <a:p>
            <a:pPr marL="0" indent="0">
              <a:buNone/>
            </a:pPr>
            <a:r>
              <a:rPr lang="en-GB" sz="2800" dirty="0" err="1">
                <a:latin typeface="Times New Roman" pitchFamily="18" charset="0"/>
                <a:cs typeface="Times New Roman" pitchFamily="18" charset="0"/>
                <a:hlinkClick r:id="rId2" action="ppaction://hlinkfile"/>
              </a:rPr>
              <a:t>Phản</a:t>
            </a:r>
            <a:r>
              <a:rPr lang="en-GB" sz="2800" dirty="0">
                <a:latin typeface="Times New Roman" pitchFamily="18" charset="0"/>
                <a:cs typeface="Times New Roman" pitchFamily="18" charset="0"/>
                <a:hlinkClick r:id="rId2" action="ppaction://hlinkfile"/>
              </a:rPr>
              <a:t> </a:t>
            </a:r>
            <a:r>
              <a:rPr lang="en-GB" sz="2800" dirty="0" err="1">
                <a:latin typeface="Times New Roman" pitchFamily="18" charset="0"/>
                <a:cs typeface="Times New Roman" pitchFamily="18" charset="0"/>
                <a:hlinkClick r:id="rId2" action="ppaction://hlinkfile"/>
              </a:rPr>
              <a:t>ứng</a:t>
            </a:r>
            <a:r>
              <a:rPr lang="en-GB" sz="2800" dirty="0">
                <a:latin typeface="Times New Roman" pitchFamily="18" charset="0"/>
                <a:cs typeface="Times New Roman" pitchFamily="18" charset="0"/>
                <a:hlinkClick r:id="rId2" action="ppaction://hlinkfile"/>
              </a:rPr>
              <a:t> </a:t>
            </a:r>
            <a:r>
              <a:rPr lang="en-GB" sz="2800" dirty="0" err="1">
                <a:latin typeface="Times New Roman" pitchFamily="18" charset="0"/>
                <a:cs typeface="Times New Roman" pitchFamily="18" charset="0"/>
                <a:hlinkClick r:id="rId2" action="ppaction://hlinkfile"/>
              </a:rPr>
              <a:t>cháy</a:t>
            </a:r>
            <a:r>
              <a:rPr lang="en-GB" sz="2800" dirty="0">
                <a:latin typeface="Times New Roman" pitchFamily="18" charset="0"/>
                <a:cs typeface="Times New Roman" pitchFamily="18" charset="0"/>
                <a:hlinkClick r:id="rId2" action="ppaction://hlinkfile"/>
              </a:rPr>
              <a:t> nổ.mp4</a:t>
            </a:r>
            <a:endParaRPr lang="en-GB" sz="2800" dirty="0">
              <a:latin typeface="Times New Roman" pitchFamily="18" charset="0"/>
              <a:cs typeface="Times New Roman" pitchFamily="18" charset="0"/>
            </a:endParaRPr>
          </a:p>
          <a:p>
            <a:pPr marL="0" indent="0">
              <a:buNone/>
            </a:pPr>
            <a:endParaRPr lang="en-GB" sz="2800" dirty="0">
              <a:latin typeface="Times New Roman" pitchFamily="18" charset="0"/>
              <a:cs typeface="Times New Roman" pitchFamily="18" charset="0"/>
            </a:endParaRPr>
          </a:p>
          <a:p>
            <a:pPr marL="0" indent="0">
              <a:buNone/>
            </a:pPr>
            <a:r>
              <a:rPr lang="en-GB" sz="2800" dirty="0">
                <a:latin typeface="Times New Roman" pitchFamily="18" charset="0"/>
                <a:cs typeface="Times New Roman" pitchFamily="18" charset="0"/>
              </a:rPr>
              <a:t>2, Video </a:t>
            </a:r>
            <a:r>
              <a:rPr lang="en-GB" sz="2800" dirty="0" err="1">
                <a:latin typeface="Times New Roman" pitchFamily="18" charset="0"/>
                <a:cs typeface="Times New Roman" pitchFamily="18" charset="0"/>
              </a:rPr>
              <a:t>về</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phản</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ứng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lên</a:t>
            </a:r>
            <a:r>
              <a:rPr lang="en-GB" sz="2800" dirty="0">
                <a:latin typeface="Times New Roman" pitchFamily="18" charset="0"/>
                <a:cs typeface="Times New Roman" pitchFamily="18" charset="0"/>
              </a:rPr>
              <a:t> men </a:t>
            </a:r>
            <a:r>
              <a:rPr lang="en-GB" sz="2800" dirty="0" err="1">
                <a:latin typeface="Times New Roman" pitchFamily="18" charset="0"/>
                <a:cs typeface="Times New Roman" pitchFamily="18" charset="0"/>
              </a:rPr>
              <a:t>tinh</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bột</a:t>
            </a:r>
            <a:endParaRPr lang="en-GB" sz="2800" dirty="0">
              <a:latin typeface="Times New Roman" pitchFamily="18" charset="0"/>
              <a:cs typeface="Times New Roman" pitchFamily="18" charset="0"/>
            </a:endParaRPr>
          </a:p>
          <a:p>
            <a:pPr marL="0" indent="0">
              <a:buNone/>
            </a:pPr>
            <a:r>
              <a:rPr lang="vi-VN" sz="2800" dirty="0">
                <a:latin typeface="Times New Roman" pitchFamily="18" charset="0"/>
                <a:cs typeface="Times New Roman" pitchFamily="18" charset="0"/>
                <a:hlinkClick r:id="rId3" action="ppaction://hlinkfile"/>
              </a:rPr>
              <a:t>Cách lên men rượu từ tinh bột.mp4</a:t>
            </a: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val="63463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39552" y="908720"/>
            <a:ext cx="7827963" cy="3240360"/>
          </a:xfrm>
        </p:spPr>
      </p:pic>
      <p:sp>
        <p:nvSpPr>
          <p:cNvPr id="6" name="Rectangle 5"/>
          <p:cNvSpPr/>
          <p:nvPr/>
        </p:nvSpPr>
        <p:spPr>
          <a:xfrm>
            <a:off x="1475656" y="4509120"/>
            <a:ext cx="5976664" cy="16561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GB" sz="2800" dirty="0">
                <a:latin typeface="Times New Roman" pitchFamily="18" charset="0"/>
                <a:cs typeface="Times New Roman" pitchFamily="18" charset="0"/>
              </a:rPr>
              <a:t>   </a:t>
            </a:r>
            <a:r>
              <a:rPr lang="nl-NL" sz="2800" dirty="0"/>
              <a:t>Phản ứng sắt bị gỉ xảy ra nhanh hơn hay chậm hơn phản ứng đốt cháy cồn?</a:t>
            </a:r>
            <a:endParaRPr lang="en-GB" sz="2800" dirty="0"/>
          </a:p>
        </p:txBody>
      </p:sp>
    </p:spTree>
    <p:extLst>
      <p:ext uri="{BB962C8B-B14F-4D97-AF65-F5344CB8AC3E}">
        <p14:creationId xmlns:p14="http://schemas.microsoft.com/office/powerpoint/2010/main" val="395809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643192" cy="4873752"/>
          </a:xfrm>
        </p:spPr>
        <p:txBody>
          <a:bodyPr>
            <a:normAutofit/>
          </a:bodyPr>
          <a:lstStyle/>
          <a:p>
            <a:pPr marL="0" indent="0">
              <a:buNone/>
            </a:pPr>
            <a:r>
              <a:rPr lang="nl-NL" sz="3200" b="1" dirty="0">
                <a:latin typeface="Times New Roman" pitchFamily="18" charset="0"/>
                <a:cs typeface="Times New Roman" pitchFamily="18" charset="0"/>
              </a:rPr>
              <a:t>I. Khái niệm tốc độ phản ứng</a:t>
            </a:r>
            <a:endParaRPr lang="en-GB" sz="3200" dirty="0">
              <a:latin typeface="Times New Roman" pitchFamily="18" charset="0"/>
              <a:cs typeface="Times New Roman" pitchFamily="18" charset="0"/>
            </a:endParaRPr>
          </a:p>
          <a:p>
            <a:pPr marL="0" indent="0">
              <a:buNone/>
            </a:pPr>
            <a:r>
              <a:rPr lang="en-GB" sz="3200" dirty="0">
                <a:latin typeface="Times New Roman" pitchFamily="18" charset="0"/>
                <a:cs typeface="Times New Roman" pitchFamily="18" charset="0"/>
              </a:rPr>
              <a:t>    - </a:t>
            </a:r>
            <a:r>
              <a:rPr lang="en-GB" sz="3200" dirty="0" err="1">
                <a:latin typeface="Times New Roman" pitchFamily="18" charset="0"/>
                <a:cs typeface="Times New Roman" pitchFamily="18" charset="0"/>
              </a:rPr>
              <a:t>Tốc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độ</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phản</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ứng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là</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đại</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lượng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đặc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trưng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cho</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sự</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nhanh</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chậm</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của</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phản</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ứng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hóa</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học</a:t>
            </a:r>
            <a:r>
              <a:rPr lang="en-GB" sz="3200" dirty="0">
                <a:latin typeface="Times New Roman" pitchFamily="18" charset="0"/>
                <a:cs typeface="Times New Roman" pitchFamily="18" charset="0"/>
              </a:rPr>
              <a:t>.</a:t>
            </a:r>
          </a:p>
        </p:txBody>
      </p:sp>
    </p:spTree>
    <p:extLst>
      <p:ext uri="{BB962C8B-B14F-4D97-AF65-F5344CB8AC3E}">
        <p14:creationId xmlns:p14="http://schemas.microsoft.com/office/powerpoint/2010/main" val="347271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52736"/>
            <a:ext cx="8147248" cy="5421216"/>
          </a:xfrm>
        </p:spPr>
        <p:txBody>
          <a:bodyPr>
            <a:normAutofit/>
          </a:bodyPr>
          <a:lstStyle/>
          <a:p>
            <a:pPr marL="0" indent="0" algn="just">
              <a:buNone/>
            </a:pPr>
            <a:r>
              <a:rPr lang="en-GB" sz="2800" b="1" i="1" dirty="0" err="1">
                <a:latin typeface="Times New Roman" pitchFamily="18" charset="0"/>
                <a:cs typeface="Times New Roman" pitchFamily="18" charset="0"/>
              </a:rPr>
              <a:t>Câu</a:t>
            </a:r>
            <a:r>
              <a:rPr lang="en-GB" sz="2800" b="1" i="1" dirty="0">
                <a:latin typeface="Times New Roman" pitchFamily="18" charset="0"/>
                <a:cs typeface="Times New Roman" pitchFamily="18" charset="0"/>
              </a:rPr>
              <a:t> </a:t>
            </a:r>
            <a:r>
              <a:rPr lang="en-GB" sz="2800" b="1" i="1" dirty="0" err="1">
                <a:latin typeface="Times New Roman" pitchFamily="18" charset="0"/>
                <a:cs typeface="Times New Roman" pitchFamily="18" charset="0"/>
              </a:rPr>
              <a:t>hỏi</a:t>
            </a:r>
            <a:r>
              <a:rPr lang="en-GB" sz="2800" b="1" i="1" dirty="0">
                <a:latin typeface="Times New Roman" pitchFamily="18" charset="0"/>
                <a:cs typeface="Times New Roman" pitchFamily="18" charset="0"/>
              </a:rPr>
              <a:t> 1 (SGK-T32): </a:t>
            </a:r>
            <a:r>
              <a:rPr lang="vi-VN" sz="2800" b="1" i="1" dirty="0">
                <a:latin typeface="Times New Roman" pitchFamily="18" charset="0"/>
                <a:cs typeface="Times New Roman" pitchFamily="18" charset="0"/>
              </a:rPr>
              <a:t>Một học sinh thực hiện thí nghiệm và ghi lại hiện tượng như sau:</a:t>
            </a:r>
          </a:p>
          <a:p>
            <a:pPr marL="0" indent="0" algn="just">
              <a:buNone/>
            </a:pPr>
            <a:r>
              <a:rPr lang="vi-VN" sz="2800" dirty="0">
                <a:latin typeface="Times New Roman" pitchFamily="18" charset="0"/>
                <a:cs typeface="Times New Roman" pitchFamily="18" charset="0"/>
              </a:rPr>
              <a:t>Cho cùng một lượng hydrochloric acid vào hai ống nghiệm đựng cùng một lượng đá vôi ở dạng bột ống nghiệm (1) và dạng viên (ống nghiệm (2). Quan sát hiện tượng thấy rằng ở ống nghiệm (1) bọt khí xuất hiện nhiều hơn và đá vôi tan hết trước. Phản ứng giữa hydrochloric acid với đá vôi dạng bột xảy ra nhanh hơn hay chậm hơn so với phản ứng giữa hydrochloric acid với đá vôi dạng viên?</a:t>
            </a:r>
          </a:p>
          <a:p>
            <a:pPr marL="0" indent="0" algn="just">
              <a:buNone/>
            </a:pP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val="406832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2644469246"/>
              </p:ext>
            </p:extLst>
          </p:nvPr>
        </p:nvGraphicFramePr>
        <p:xfrm>
          <a:off x="755576" y="1628800"/>
          <a:ext cx="7467600" cy="3989040"/>
        </p:xfrm>
        <a:graphic>
          <a:graphicData uri="http://schemas.openxmlformats.org/drawingml/2006/table">
            <a:tbl>
              <a:tblPr firstRow="1" bandRow="1">
                <a:tableStyleId>{E8B1032C-EA38-4F05-BA0D-38AFFFC7BED3}</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1994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nl-NL" sz="2800" b="1" i="0" kern="1200" dirty="0">
                          <a:solidFill>
                            <a:schemeClr val="tx1"/>
                          </a:solidFill>
                          <a:effectLst/>
                          <a:latin typeface="Times New Roman" pitchFamily="18" charset="0"/>
                          <a:ea typeface="+mn-ea"/>
                          <a:cs typeface="Times New Roman" pitchFamily="18" charset="0"/>
                        </a:rPr>
                        <a:t>+ Trạm 1</a:t>
                      </a:r>
                      <a:r>
                        <a:rPr kumimoji="0" lang="nl-NL" sz="2800" b="0" i="0" kern="1200" dirty="0">
                          <a:solidFill>
                            <a:schemeClr val="tx1"/>
                          </a:solidFill>
                          <a:effectLst/>
                          <a:latin typeface="Times New Roman" pitchFamily="18" charset="0"/>
                          <a:ea typeface="+mn-ea"/>
                          <a:cs typeface="Times New Roman" pitchFamily="18" charset="0"/>
                        </a:rPr>
                        <a:t>: Thí nghiệm ảnh hưởng của nồng độ đến tốc độ phản ứng.</a:t>
                      </a:r>
                      <a:endParaRPr kumimoji="0" lang="en-GB" sz="2800" b="0" i="0" kern="1200" dirty="0">
                        <a:solidFill>
                          <a:schemeClr val="tx1"/>
                        </a:solidFill>
                        <a:effectLst/>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nl-NL" sz="2800" b="1" i="0" kern="1200" dirty="0">
                          <a:solidFill>
                            <a:schemeClr val="tx1"/>
                          </a:solidFill>
                          <a:effectLst/>
                          <a:latin typeface="Times New Roman" pitchFamily="18" charset="0"/>
                          <a:ea typeface="+mn-ea"/>
                          <a:cs typeface="Times New Roman" pitchFamily="18" charset="0"/>
                        </a:rPr>
                        <a:t>+ Trạm 2</a:t>
                      </a:r>
                      <a:r>
                        <a:rPr kumimoji="0" lang="nl-NL" sz="2800" b="0" i="0" kern="1200" dirty="0">
                          <a:solidFill>
                            <a:schemeClr val="tx1"/>
                          </a:solidFill>
                          <a:effectLst/>
                          <a:latin typeface="Times New Roman" pitchFamily="18" charset="0"/>
                          <a:ea typeface="+mn-ea"/>
                          <a:cs typeface="Times New Roman" pitchFamily="18" charset="0"/>
                        </a:rPr>
                        <a:t>: Thí nghiệm ảnh hưởng của nhiệt độ đến tốc độ phản ứng.</a:t>
                      </a:r>
                      <a:endParaRPr kumimoji="0" lang="en-GB" sz="2800" b="0" i="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1994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nl-NL" sz="2800" b="1" i="0" kern="1200" dirty="0">
                          <a:solidFill>
                            <a:schemeClr val="tx1"/>
                          </a:solidFill>
                          <a:effectLst/>
                          <a:latin typeface="Times New Roman" pitchFamily="18" charset="0"/>
                          <a:ea typeface="+mn-ea"/>
                          <a:cs typeface="Times New Roman" pitchFamily="18" charset="0"/>
                        </a:rPr>
                        <a:t>+ Trạm 3</a:t>
                      </a:r>
                      <a:r>
                        <a:rPr kumimoji="0" lang="nl-NL" sz="2800" b="0" i="0" kern="1200" dirty="0">
                          <a:solidFill>
                            <a:schemeClr val="tx1"/>
                          </a:solidFill>
                          <a:effectLst/>
                          <a:latin typeface="Times New Roman" pitchFamily="18" charset="0"/>
                          <a:ea typeface="+mn-ea"/>
                          <a:cs typeface="Times New Roman" pitchFamily="18" charset="0"/>
                        </a:rPr>
                        <a:t>: Thí nghiệm ảnh hưởng của diện tích bề mặt tiếp xúc đến tốc độ phản ứng.</a:t>
                      </a:r>
                      <a:endParaRPr kumimoji="0" lang="en-GB" sz="2800" b="0" i="0" kern="1200" dirty="0">
                        <a:solidFill>
                          <a:schemeClr val="tx1"/>
                        </a:solidFill>
                        <a:effectLst/>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nl-NL" sz="2800" b="1" i="0" kern="1200" dirty="0">
                          <a:solidFill>
                            <a:schemeClr val="tx1"/>
                          </a:solidFill>
                          <a:effectLst/>
                          <a:latin typeface="Times New Roman" pitchFamily="18" charset="0"/>
                          <a:ea typeface="+mn-ea"/>
                          <a:cs typeface="Times New Roman" pitchFamily="18" charset="0"/>
                        </a:rPr>
                        <a:t>+ Trạm 4</a:t>
                      </a:r>
                      <a:r>
                        <a:rPr kumimoji="0" lang="nl-NL" sz="2800" b="0" i="0" kern="1200" dirty="0">
                          <a:solidFill>
                            <a:schemeClr val="tx1"/>
                          </a:solidFill>
                          <a:effectLst/>
                          <a:latin typeface="Times New Roman" pitchFamily="18" charset="0"/>
                          <a:ea typeface="+mn-ea"/>
                          <a:cs typeface="Times New Roman" pitchFamily="18" charset="0"/>
                        </a:rPr>
                        <a:t>: Thí nghiệm ảnh hưởng của chất xúc tác đến tốc độ phản ứng.</a:t>
                      </a:r>
                      <a:endParaRPr kumimoji="0" lang="en-GB" sz="2800" b="0" i="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733644" y="404664"/>
            <a:ext cx="576064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Times New Roman" pitchFamily="18" charset="0"/>
                <a:cs typeface="Times New Roman" pitchFamily="18" charset="0"/>
              </a:rPr>
              <a:t>HOẠT ĐỘNG GÓC – TRẠM</a:t>
            </a:r>
          </a:p>
        </p:txBody>
      </p:sp>
    </p:spTree>
    <p:extLst>
      <p:ext uri="{BB962C8B-B14F-4D97-AF65-F5344CB8AC3E}">
        <p14:creationId xmlns:p14="http://schemas.microsoft.com/office/powerpoint/2010/main" val="347271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365004205"/>
              </p:ext>
            </p:extLst>
          </p:nvPr>
        </p:nvGraphicFramePr>
        <p:xfrm>
          <a:off x="182369" y="1484784"/>
          <a:ext cx="8496944" cy="3206496"/>
        </p:xfrm>
        <a:graphic>
          <a:graphicData uri="http://schemas.openxmlformats.org/drawingml/2006/table">
            <a:tbl>
              <a:tblPr firstRow="1" bandRow="1">
                <a:tableStyleId>{5940675A-B579-460E-94D1-54222C63F5DA}</a:tableStyleId>
              </a:tblPr>
              <a:tblGrid>
                <a:gridCol w="2346095">
                  <a:extLst>
                    <a:ext uri="{9D8B030D-6E8A-4147-A177-3AD203B41FA5}">
                      <a16:colId xmlns:a16="http://schemas.microsoft.com/office/drawing/2014/main" val="20000"/>
                    </a:ext>
                  </a:extLst>
                </a:gridCol>
                <a:gridCol w="3414545">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370840">
                <a:tc>
                  <a:txBody>
                    <a:bodyPr/>
                    <a:lstStyle/>
                    <a:p>
                      <a:pPr algn="ctr">
                        <a:lnSpc>
                          <a:spcPct val="115000"/>
                        </a:lnSpc>
                        <a:spcAft>
                          <a:spcPts val="0"/>
                        </a:spcAft>
                      </a:pPr>
                      <a:r>
                        <a:rPr lang="en-US" sz="2800" b="1" dirty="0" err="1">
                          <a:effectLst/>
                          <a:latin typeface="Times New Roman" pitchFamily="18" charset="0"/>
                          <a:ea typeface="Times New Roman"/>
                          <a:cs typeface="Times New Roman" pitchFamily="18" charset="0"/>
                        </a:rPr>
                        <a:t>Tên</a:t>
                      </a:r>
                      <a:r>
                        <a:rPr lang="en-US" sz="2800" b="1" dirty="0">
                          <a:effectLst/>
                          <a:latin typeface="Times New Roman" pitchFamily="18" charset="0"/>
                          <a:ea typeface="Times New Roman"/>
                          <a:cs typeface="Times New Roman" pitchFamily="18" charset="0"/>
                        </a:rPr>
                        <a:t> </a:t>
                      </a:r>
                      <a:r>
                        <a:rPr lang="en-US" sz="2800" b="1" dirty="0" err="1">
                          <a:effectLst/>
                          <a:latin typeface="Times New Roman" pitchFamily="18" charset="0"/>
                          <a:ea typeface="Times New Roman"/>
                          <a:cs typeface="Times New Roman" pitchFamily="18" charset="0"/>
                        </a:rPr>
                        <a:t>thí</a:t>
                      </a:r>
                      <a:r>
                        <a:rPr lang="en-US" sz="2800" b="1" dirty="0">
                          <a:effectLst/>
                          <a:latin typeface="Times New Roman" pitchFamily="18" charset="0"/>
                          <a:ea typeface="Times New Roman"/>
                          <a:cs typeface="Times New Roman" pitchFamily="18" charset="0"/>
                        </a:rPr>
                        <a:t> </a:t>
                      </a:r>
                      <a:r>
                        <a:rPr lang="en-US" sz="2800" b="1" dirty="0" err="1">
                          <a:effectLst/>
                          <a:latin typeface="Times New Roman" pitchFamily="18" charset="0"/>
                          <a:ea typeface="Times New Roman"/>
                          <a:cs typeface="Times New Roman" pitchFamily="18" charset="0"/>
                        </a:rPr>
                        <a:t>nghiệm</a:t>
                      </a:r>
                      <a:endParaRPr lang="en-GB" sz="28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2800" b="1" dirty="0" err="1">
                          <a:effectLst/>
                          <a:latin typeface="Times New Roman" pitchFamily="18" charset="0"/>
                          <a:ea typeface="Times New Roman"/>
                          <a:cs typeface="Times New Roman" pitchFamily="18" charset="0"/>
                        </a:rPr>
                        <a:t>Cách</a:t>
                      </a:r>
                      <a:r>
                        <a:rPr lang="en-US" sz="2800" b="1" dirty="0">
                          <a:effectLst/>
                          <a:latin typeface="Times New Roman" pitchFamily="18" charset="0"/>
                          <a:ea typeface="Times New Roman"/>
                          <a:cs typeface="Times New Roman" pitchFamily="18" charset="0"/>
                        </a:rPr>
                        <a:t> </a:t>
                      </a:r>
                      <a:r>
                        <a:rPr lang="en-US" sz="2800" b="1" dirty="0" err="1">
                          <a:effectLst/>
                          <a:latin typeface="Times New Roman" pitchFamily="18" charset="0"/>
                          <a:ea typeface="Times New Roman"/>
                          <a:cs typeface="Times New Roman" pitchFamily="18" charset="0"/>
                        </a:rPr>
                        <a:t>tiến</a:t>
                      </a:r>
                      <a:r>
                        <a:rPr lang="en-US" sz="2800" b="1" dirty="0">
                          <a:effectLst/>
                          <a:latin typeface="Times New Roman" pitchFamily="18" charset="0"/>
                          <a:ea typeface="Times New Roman"/>
                          <a:cs typeface="Times New Roman" pitchFamily="18" charset="0"/>
                        </a:rPr>
                        <a:t> </a:t>
                      </a:r>
                      <a:r>
                        <a:rPr lang="en-US" sz="2800" b="1" dirty="0" err="1">
                          <a:effectLst/>
                          <a:latin typeface="Times New Roman" pitchFamily="18" charset="0"/>
                          <a:ea typeface="Times New Roman"/>
                          <a:cs typeface="Times New Roman" pitchFamily="18" charset="0"/>
                        </a:rPr>
                        <a:t>hành</a:t>
                      </a:r>
                      <a:endParaRPr lang="en-GB" sz="28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2800" b="1" dirty="0" err="1">
                          <a:effectLst/>
                          <a:latin typeface="Times New Roman" pitchFamily="18" charset="0"/>
                          <a:ea typeface="Times New Roman"/>
                          <a:cs typeface="Times New Roman" pitchFamily="18" charset="0"/>
                        </a:rPr>
                        <a:t>Hiện</a:t>
                      </a:r>
                      <a:r>
                        <a:rPr lang="en-US" sz="2800" b="1" dirty="0">
                          <a:effectLst/>
                          <a:latin typeface="Times New Roman" pitchFamily="18" charset="0"/>
                          <a:ea typeface="Times New Roman"/>
                          <a:cs typeface="Times New Roman" pitchFamily="18" charset="0"/>
                        </a:rPr>
                        <a:t> </a:t>
                      </a:r>
                      <a:r>
                        <a:rPr lang="en-US" sz="2800" b="1" dirty="0" err="1">
                          <a:effectLst/>
                          <a:latin typeface="Times New Roman" pitchFamily="18" charset="0"/>
                          <a:ea typeface="Times New Roman"/>
                          <a:cs typeface="Times New Roman" pitchFamily="18" charset="0"/>
                        </a:rPr>
                        <a:t>tượng</a:t>
                      </a:r>
                      <a:endParaRPr lang="en-GB" sz="28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800" kern="1200" dirty="0" err="1">
                          <a:solidFill>
                            <a:schemeClr val="tx1"/>
                          </a:solidFill>
                          <a:effectLst/>
                          <a:latin typeface="Times New Roman" pitchFamily="18" charset="0"/>
                          <a:ea typeface="+mn-ea"/>
                          <a:cs typeface="Times New Roman" pitchFamily="18" charset="0"/>
                        </a:rPr>
                        <a:t>Thí</a:t>
                      </a:r>
                      <a:r>
                        <a:rPr kumimoji="0" lang="en-GB" sz="2800" kern="1200" dirty="0">
                          <a:solidFill>
                            <a:schemeClr val="tx1"/>
                          </a:solidFill>
                          <a:effectLst/>
                          <a:latin typeface="Times New Roman" pitchFamily="18" charset="0"/>
                          <a:ea typeface="+mn-ea"/>
                          <a:cs typeface="Times New Roman" pitchFamily="18" charset="0"/>
                        </a:rPr>
                        <a:t> </a:t>
                      </a:r>
                      <a:r>
                        <a:rPr kumimoji="0" lang="en-GB" sz="2800" kern="1200" dirty="0" err="1">
                          <a:solidFill>
                            <a:schemeClr val="tx1"/>
                          </a:solidFill>
                          <a:effectLst/>
                          <a:latin typeface="Times New Roman" pitchFamily="18" charset="0"/>
                          <a:ea typeface="+mn-ea"/>
                          <a:cs typeface="Times New Roman" pitchFamily="18" charset="0"/>
                        </a:rPr>
                        <a:t>nghiệm</a:t>
                      </a:r>
                      <a:r>
                        <a:rPr kumimoji="0" lang="en-GB" sz="2800" kern="1200" dirty="0">
                          <a:solidFill>
                            <a:schemeClr val="tx1"/>
                          </a:solidFill>
                          <a:effectLst/>
                          <a:latin typeface="Times New Roman" pitchFamily="18" charset="0"/>
                          <a:ea typeface="+mn-ea"/>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2800" kern="1200" dirty="0">
                        <a:solidFill>
                          <a:schemeClr val="tx1"/>
                        </a:solidFill>
                        <a:effectLst/>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2800" kern="1200" dirty="0">
                        <a:solidFill>
                          <a:schemeClr val="tx1"/>
                        </a:solidFill>
                        <a:effectLst/>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2800" kern="1200" dirty="0">
                        <a:solidFill>
                          <a:schemeClr val="tx1"/>
                        </a:solidFill>
                        <a:effectLst/>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2800" kern="1200" dirty="0">
                        <a:solidFill>
                          <a:schemeClr val="tx1"/>
                        </a:solidFill>
                        <a:effectLst/>
                        <a:latin typeface="Times New Roman" pitchFamily="18" charset="0"/>
                        <a:ea typeface="+mn-ea"/>
                        <a:cs typeface="Times New Roman" pitchFamily="18" charset="0"/>
                      </a:endParaRPr>
                    </a:p>
                  </a:txBody>
                  <a:tcPr/>
                </a:tc>
                <a:tc>
                  <a:txBody>
                    <a:bodyPr/>
                    <a:lstStyle/>
                    <a:p>
                      <a:endParaRPr lang="en-GB" sz="2800" dirty="0">
                        <a:latin typeface="Times New Roman" pitchFamily="18" charset="0"/>
                        <a:cs typeface="Times New Roman" pitchFamily="18" charset="0"/>
                      </a:endParaRPr>
                    </a:p>
                  </a:txBody>
                  <a:tcPr/>
                </a:tc>
                <a:tc>
                  <a:txBody>
                    <a:bodyPr/>
                    <a:lstStyle/>
                    <a:p>
                      <a:endParaRPr lang="en-GB"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1733644" y="404664"/>
            <a:ext cx="576064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Times New Roman" pitchFamily="18" charset="0"/>
                <a:cs typeface="Times New Roman" pitchFamily="18" charset="0"/>
              </a:rPr>
              <a:t>PHIẾU HỌC TẬP SỐ 1</a:t>
            </a:r>
          </a:p>
        </p:txBody>
      </p:sp>
      <p:sp>
        <p:nvSpPr>
          <p:cNvPr id="6" name="Rectangle 5"/>
          <p:cNvSpPr/>
          <p:nvPr/>
        </p:nvSpPr>
        <p:spPr>
          <a:xfrm>
            <a:off x="179512" y="4869160"/>
            <a:ext cx="8496944" cy="172819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GB" sz="2800" b="1" dirty="0"/>
              <a:t>*</a:t>
            </a:r>
            <a:r>
              <a:rPr lang="en-GB" sz="2800" b="1" dirty="0" err="1"/>
              <a:t>Kết</a:t>
            </a:r>
            <a:r>
              <a:rPr lang="en-GB" sz="2800" b="1" dirty="0"/>
              <a:t> </a:t>
            </a:r>
            <a:r>
              <a:rPr lang="en-GB" sz="2800" b="1" dirty="0" err="1"/>
              <a:t>luận</a:t>
            </a:r>
            <a:r>
              <a:rPr lang="en-GB" sz="2800" b="1" dirty="0"/>
              <a:t> </a:t>
            </a:r>
            <a:r>
              <a:rPr lang="en-GB" sz="2800" b="1" dirty="0" err="1"/>
              <a:t>thí</a:t>
            </a:r>
            <a:r>
              <a:rPr lang="en-GB" sz="2800" b="1" dirty="0"/>
              <a:t> </a:t>
            </a:r>
            <a:r>
              <a:rPr lang="en-GB" sz="2800" b="1" dirty="0" err="1"/>
              <a:t>nghiệm</a:t>
            </a:r>
            <a:r>
              <a:rPr lang="en-GB" sz="2800" b="1" dirty="0"/>
              <a:t>: </a:t>
            </a:r>
            <a:r>
              <a:rPr lang="en-GB" sz="2800" dirty="0"/>
              <a:t>............................................................................................................................................................................................................................................................</a:t>
            </a:r>
            <a:endParaRPr lang="en-GB"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472714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931224" cy="6069288"/>
          </a:xfrm>
        </p:spPr>
        <p:txBody>
          <a:bodyPr/>
          <a:lstStyle/>
          <a:p>
            <a:pPr marL="0" indent="0" algn="just">
              <a:buNone/>
            </a:pPr>
            <a:r>
              <a:rPr lang="nl-NL" sz="3200" b="1" i="1" dirty="0">
                <a:latin typeface="Times New Roman" pitchFamily="18" charset="0"/>
                <a:cs typeface="Times New Roman" pitchFamily="18" charset="0"/>
              </a:rPr>
              <a:t>     Trạm 1: Thí nghiệm ảnh hưởng của nồng độ đến tốc độ phản ứng.</a:t>
            </a:r>
            <a:endParaRPr lang="en-GB" sz="3200" b="1" dirty="0">
              <a:latin typeface="Times New Roman" pitchFamily="18" charset="0"/>
              <a:cs typeface="Times New Roman" pitchFamily="18" charset="0"/>
            </a:endParaRPr>
          </a:p>
          <a:p>
            <a:pPr marL="0" indent="0" algn="just">
              <a:buNone/>
            </a:pPr>
            <a:r>
              <a:rPr lang="nl-NL" sz="3200" dirty="0">
                <a:latin typeface="Times New Roman" pitchFamily="18" charset="0"/>
                <a:cs typeface="Times New Roman" pitchFamily="18" charset="0"/>
              </a:rPr>
              <a:t>Câu 1: Phản ứng ở ống nghiệm nào xảy ra nhanh hơn?</a:t>
            </a:r>
            <a:endParaRPr lang="en-GB" sz="3200" dirty="0">
              <a:latin typeface="Times New Roman" pitchFamily="18" charset="0"/>
              <a:cs typeface="Times New Roman" pitchFamily="18" charset="0"/>
            </a:endParaRPr>
          </a:p>
          <a:p>
            <a:pPr marL="0" indent="0" algn="just">
              <a:buNone/>
            </a:pPr>
            <a:r>
              <a:rPr lang="nl-NL" sz="3200" dirty="0">
                <a:latin typeface="Times New Roman" pitchFamily="18" charset="0"/>
                <a:cs typeface="Times New Roman" pitchFamily="18" charset="0"/>
              </a:rPr>
              <a:t>Câu 2: Nồng độ ảnh hưởng đến tốc độ phản ứng như thế nào?</a:t>
            </a:r>
            <a:endParaRPr lang="en-GB" sz="3200" dirty="0">
              <a:latin typeface="Times New Roman" pitchFamily="18" charset="0"/>
              <a:cs typeface="Times New Roman" pitchFamily="18" charset="0"/>
            </a:endParaRPr>
          </a:p>
          <a:p>
            <a:pPr marL="0" indent="0" algn="just">
              <a:buNone/>
            </a:pPr>
            <a:endParaRPr lang="en-GB"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329789"/>
            <a:ext cx="3024336" cy="2979531"/>
          </a:xfrm>
          <a:prstGeom prst="rect">
            <a:avLst/>
          </a:prstGeom>
        </p:spPr>
      </p:pic>
    </p:spTree>
    <p:extLst>
      <p:ext uri="{BB962C8B-B14F-4D97-AF65-F5344CB8AC3E}">
        <p14:creationId xmlns:p14="http://schemas.microsoft.com/office/powerpoint/2010/main" val="1751149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1815</TotalTime>
  <Words>826</Words>
  <PresentationFormat>Trình chiếu Trên màn hình (4:3)</PresentationFormat>
  <Paragraphs>57</Paragraphs>
  <Slides>17</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17</vt:i4>
      </vt:variant>
    </vt:vector>
  </HeadingPairs>
  <TitlesOfParts>
    <vt:vector size="22" baseType="lpstr">
      <vt:lpstr>Century Schoolbook</vt:lpstr>
      <vt:lpstr>Times New Roman</vt:lpstr>
      <vt:lpstr>Wingdings</vt:lpstr>
      <vt:lpstr>Wingdings 2</vt:lpstr>
      <vt:lpstr>Oriel</vt:lpstr>
      <vt:lpstr>CHÀO MỪNG CÁC BẠN ĐÃ ĐẾN VỚI TIẾT HỌC HÔM NAY</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2023-06-22T07:54:55Z</dcterms:created>
  <dcterms:modified xsi:type="dcterms:W3CDTF">2023-06-29T02:10:57Z</dcterms:modified>
</cp:coreProperties>
</file>