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sldIdLst>
    <p:sldId id="256" r:id="rId2"/>
    <p:sldId id="257" r:id="rId3"/>
    <p:sldId id="258" r:id="rId4"/>
    <p:sldId id="259" r:id="rId5"/>
    <p:sldId id="276" r:id="rId6"/>
    <p:sldId id="262" r:id="rId7"/>
    <p:sldId id="283" r:id="rId8"/>
    <p:sldId id="284" r:id="rId9"/>
    <p:sldId id="277" r:id="rId10"/>
    <p:sldId id="278" r:id="rId11"/>
    <p:sldId id="287" r:id="rId12"/>
    <p:sldId id="288" r:id="rId13"/>
    <p:sldId id="266" r:id="rId14"/>
    <p:sldId id="308" r:id="rId15"/>
    <p:sldId id="319" r:id="rId16"/>
    <p:sldId id="311" r:id="rId17"/>
    <p:sldId id="313" r:id="rId18"/>
    <p:sldId id="312" r:id="rId19"/>
    <p:sldId id="289" r:id="rId20"/>
    <p:sldId id="290" r:id="rId21"/>
    <p:sldId id="291" r:id="rId22"/>
    <p:sldId id="320" r:id="rId23"/>
    <p:sldId id="321" r:id="rId24"/>
    <p:sldId id="322" r:id="rId25"/>
    <p:sldId id="307" r:id="rId26"/>
    <p:sldId id="298" r:id="rId27"/>
    <p:sldId id="293" r:id="rId28"/>
    <p:sldId id="294" r:id="rId29"/>
    <p:sldId id="295" r:id="rId30"/>
    <p:sldId id="296" r:id="rId31"/>
    <p:sldId id="297" r:id="rId32"/>
    <p:sldId id="315" r:id="rId33"/>
    <p:sldId id="300" r:id="rId34"/>
    <p:sldId id="316" r:id="rId35"/>
    <p:sldId id="305" r:id="rId36"/>
    <p:sldId id="306" r:id="rId37"/>
    <p:sldId id="303" r:id="rId38"/>
    <p:sldId id="2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2"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CC99FF"/>
    <a:srgbClr val="3399FF"/>
    <a:srgbClr val="009999"/>
    <a:srgbClr val="00CC99"/>
    <a:srgbClr val="CCECFF"/>
    <a:srgbClr val="00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74" autoAdjust="0"/>
    <p:restoredTop sz="94660"/>
  </p:normalViewPr>
  <p:slideViewPr>
    <p:cSldViewPr snapToGrid="0" showGuides="1">
      <p:cViewPr varScale="1">
        <p:scale>
          <a:sx n="65" d="100"/>
          <a:sy n="65" d="100"/>
        </p:scale>
        <p:origin x="342" y="54"/>
      </p:cViewPr>
      <p:guideLst>
        <p:guide orient="horz" pos="3792"/>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1ABA749-0E80-4FBC-8E79-A5C159A8E88F}"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2F95A-15AA-4438-81FC-179F15C79485}" type="slidenum">
              <a:rPr lang="en-US" smtClean="0"/>
              <a:t>‹#›</a:t>
            </a:fld>
            <a:endParaRPr lang="en-US"/>
          </a:p>
        </p:txBody>
      </p:sp>
    </p:spTree>
    <p:extLst>
      <p:ext uri="{BB962C8B-B14F-4D97-AF65-F5344CB8AC3E}">
        <p14:creationId xmlns:p14="http://schemas.microsoft.com/office/powerpoint/2010/main" val="1722320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1ABA749-0E80-4FBC-8E79-A5C159A8E88F}"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2F95A-15AA-4438-81FC-179F15C79485}" type="slidenum">
              <a:rPr lang="en-US" smtClean="0"/>
              <a:t>‹#›</a:t>
            </a:fld>
            <a:endParaRPr lang="en-US"/>
          </a:p>
        </p:txBody>
      </p:sp>
    </p:spTree>
    <p:extLst>
      <p:ext uri="{BB962C8B-B14F-4D97-AF65-F5344CB8AC3E}">
        <p14:creationId xmlns:p14="http://schemas.microsoft.com/office/powerpoint/2010/main" val="1015953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1ABA749-0E80-4FBC-8E79-A5C159A8E88F}"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2F95A-15AA-4438-81FC-179F15C79485}"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23689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1ABA749-0E80-4FBC-8E79-A5C159A8E88F}"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2F95A-15AA-4438-81FC-179F15C79485}" type="slidenum">
              <a:rPr lang="en-US" smtClean="0"/>
              <a:t>‹#›</a:t>
            </a:fld>
            <a:endParaRPr lang="en-US"/>
          </a:p>
        </p:txBody>
      </p:sp>
    </p:spTree>
    <p:extLst>
      <p:ext uri="{BB962C8B-B14F-4D97-AF65-F5344CB8AC3E}">
        <p14:creationId xmlns:p14="http://schemas.microsoft.com/office/powerpoint/2010/main" val="2837938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1ABA749-0E80-4FBC-8E79-A5C159A8E88F}"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2F95A-15AA-4438-81FC-179F15C79485}"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635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1ABA749-0E80-4FBC-8E79-A5C159A8E88F}"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2F95A-15AA-4438-81FC-179F15C79485}" type="slidenum">
              <a:rPr lang="en-US" smtClean="0"/>
              <a:t>‹#›</a:t>
            </a:fld>
            <a:endParaRPr lang="en-US"/>
          </a:p>
        </p:txBody>
      </p:sp>
    </p:spTree>
    <p:extLst>
      <p:ext uri="{BB962C8B-B14F-4D97-AF65-F5344CB8AC3E}">
        <p14:creationId xmlns:p14="http://schemas.microsoft.com/office/powerpoint/2010/main" val="3088978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ABA749-0E80-4FBC-8E79-A5C159A8E88F}"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2F95A-15AA-4438-81FC-179F15C79485}" type="slidenum">
              <a:rPr lang="en-US" smtClean="0"/>
              <a:t>‹#›</a:t>
            </a:fld>
            <a:endParaRPr lang="en-US"/>
          </a:p>
        </p:txBody>
      </p:sp>
    </p:spTree>
    <p:extLst>
      <p:ext uri="{BB962C8B-B14F-4D97-AF65-F5344CB8AC3E}">
        <p14:creationId xmlns:p14="http://schemas.microsoft.com/office/powerpoint/2010/main" val="4169559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ABA749-0E80-4FBC-8E79-A5C159A8E88F}"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2F95A-15AA-4438-81FC-179F15C79485}" type="slidenum">
              <a:rPr lang="en-US" smtClean="0"/>
              <a:t>‹#›</a:t>
            </a:fld>
            <a:endParaRPr lang="en-US"/>
          </a:p>
        </p:txBody>
      </p:sp>
    </p:spTree>
    <p:extLst>
      <p:ext uri="{BB962C8B-B14F-4D97-AF65-F5344CB8AC3E}">
        <p14:creationId xmlns:p14="http://schemas.microsoft.com/office/powerpoint/2010/main" val="3036899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ABA749-0E80-4FBC-8E79-A5C159A8E88F}"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2F95A-15AA-4438-81FC-179F15C79485}" type="slidenum">
              <a:rPr lang="en-US" smtClean="0"/>
              <a:t>‹#›</a:t>
            </a:fld>
            <a:endParaRPr lang="en-US"/>
          </a:p>
        </p:txBody>
      </p:sp>
    </p:spTree>
    <p:extLst>
      <p:ext uri="{BB962C8B-B14F-4D97-AF65-F5344CB8AC3E}">
        <p14:creationId xmlns:p14="http://schemas.microsoft.com/office/powerpoint/2010/main" val="751671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1ABA749-0E80-4FBC-8E79-A5C159A8E88F}"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2F95A-15AA-4438-81FC-179F15C79485}" type="slidenum">
              <a:rPr lang="en-US" smtClean="0"/>
              <a:t>‹#›</a:t>
            </a:fld>
            <a:endParaRPr lang="en-US"/>
          </a:p>
        </p:txBody>
      </p:sp>
    </p:spTree>
    <p:extLst>
      <p:ext uri="{BB962C8B-B14F-4D97-AF65-F5344CB8AC3E}">
        <p14:creationId xmlns:p14="http://schemas.microsoft.com/office/powerpoint/2010/main" val="566800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1ABA749-0E80-4FBC-8E79-A5C159A8E88F}"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2F95A-15AA-4438-81FC-179F15C79485}" type="slidenum">
              <a:rPr lang="en-US" smtClean="0"/>
              <a:t>‹#›</a:t>
            </a:fld>
            <a:endParaRPr lang="en-US"/>
          </a:p>
        </p:txBody>
      </p:sp>
    </p:spTree>
    <p:extLst>
      <p:ext uri="{BB962C8B-B14F-4D97-AF65-F5344CB8AC3E}">
        <p14:creationId xmlns:p14="http://schemas.microsoft.com/office/powerpoint/2010/main" val="3515049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1ABA749-0E80-4FBC-8E79-A5C159A8E88F}"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B2F95A-15AA-4438-81FC-179F15C79485}" type="slidenum">
              <a:rPr lang="en-US" smtClean="0"/>
              <a:t>‹#›</a:t>
            </a:fld>
            <a:endParaRPr lang="en-US"/>
          </a:p>
        </p:txBody>
      </p:sp>
    </p:spTree>
    <p:extLst>
      <p:ext uri="{BB962C8B-B14F-4D97-AF65-F5344CB8AC3E}">
        <p14:creationId xmlns:p14="http://schemas.microsoft.com/office/powerpoint/2010/main" val="1545889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1ABA749-0E80-4FBC-8E79-A5C159A8E88F}"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B2F95A-15AA-4438-81FC-179F15C79485}" type="slidenum">
              <a:rPr lang="en-US" smtClean="0"/>
              <a:t>‹#›</a:t>
            </a:fld>
            <a:endParaRPr lang="en-US"/>
          </a:p>
        </p:txBody>
      </p:sp>
    </p:spTree>
    <p:extLst>
      <p:ext uri="{BB962C8B-B14F-4D97-AF65-F5344CB8AC3E}">
        <p14:creationId xmlns:p14="http://schemas.microsoft.com/office/powerpoint/2010/main" val="703024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ABA749-0E80-4FBC-8E79-A5C159A8E88F}" type="datetimeFigureOut">
              <a:rPr lang="en-US" smtClean="0"/>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B2F95A-15AA-4438-81FC-179F15C79485}" type="slidenum">
              <a:rPr lang="en-US" smtClean="0"/>
              <a:t>‹#›</a:t>
            </a:fld>
            <a:endParaRPr lang="en-US"/>
          </a:p>
        </p:txBody>
      </p:sp>
    </p:spTree>
    <p:extLst>
      <p:ext uri="{BB962C8B-B14F-4D97-AF65-F5344CB8AC3E}">
        <p14:creationId xmlns:p14="http://schemas.microsoft.com/office/powerpoint/2010/main" val="702599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ABA749-0E80-4FBC-8E79-A5C159A8E88F}"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2F95A-15AA-4438-81FC-179F15C79485}" type="slidenum">
              <a:rPr lang="en-US" smtClean="0"/>
              <a:t>‹#›</a:t>
            </a:fld>
            <a:endParaRPr lang="en-US"/>
          </a:p>
        </p:txBody>
      </p:sp>
    </p:spTree>
    <p:extLst>
      <p:ext uri="{BB962C8B-B14F-4D97-AF65-F5344CB8AC3E}">
        <p14:creationId xmlns:p14="http://schemas.microsoft.com/office/powerpoint/2010/main" val="4051737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1ABA749-0E80-4FBC-8E79-A5C159A8E88F}"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2F95A-15AA-4438-81FC-179F15C79485}" type="slidenum">
              <a:rPr lang="en-US" smtClean="0"/>
              <a:t>‹#›</a:t>
            </a:fld>
            <a:endParaRPr lang="en-US"/>
          </a:p>
        </p:txBody>
      </p:sp>
    </p:spTree>
    <p:extLst>
      <p:ext uri="{BB962C8B-B14F-4D97-AF65-F5344CB8AC3E}">
        <p14:creationId xmlns:p14="http://schemas.microsoft.com/office/powerpoint/2010/main" val="3054599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ABA749-0E80-4FBC-8E79-A5C159A8E88F}" type="datetimeFigureOut">
              <a:rPr lang="en-US" smtClean="0"/>
              <a:t>7/25/2024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07B2F95A-15AA-4438-81FC-179F15C79485}" type="slidenum">
              <a:rPr lang="en-US" smtClean="0"/>
              <a:t>‹#›</a:t>
            </a:fld>
            <a:endParaRPr lang="en-US"/>
          </a:p>
        </p:txBody>
      </p:sp>
    </p:spTree>
    <p:extLst>
      <p:ext uri="{BB962C8B-B14F-4D97-AF65-F5344CB8AC3E}">
        <p14:creationId xmlns:p14="http://schemas.microsoft.com/office/powerpoint/2010/main" val="156666305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https://www.youtube.com/embed/bTsQVz81ec0" TargetMode="Externa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video" Target="https://www.youtube.com/embed/G3jsoFaytq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2520" y="3119284"/>
            <a:ext cx="2224077" cy="1839973"/>
          </a:xfrm>
          <a:blipFill dpi="0" rotWithShape="1">
            <a:blip r:embed="rId3">
              <a:alphaModFix amt="98000"/>
            </a:blip>
            <a:srcRect/>
            <a:tile tx="0" ty="0" sx="100000" sy="100000" flip="none" algn="tl"/>
          </a:blipFill>
        </p:spPr>
        <p:txBody>
          <a:bodyPr/>
          <a:lstStyle/>
          <a:p>
            <a:pPr algn="ctr"/>
            <a:r>
              <a:rPr lang="en-US" dirty="0" smtClean="0">
                <a:latin typeface="Times New Roman" panose="02020603050405020304" pitchFamily="18" charset="0"/>
                <a:cs typeface="Times New Roman" panose="02020603050405020304" pitchFamily="18" charset="0"/>
              </a:rPr>
              <a:t>KHỞI ĐỘNG</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855638" y="1605714"/>
            <a:ext cx="1577843" cy="1314466"/>
          </a:xfrm>
          <a:prstGeom prst="rect">
            <a:avLst/>
          </a:prstGeom>
        </p:spPr>
      </p:pic>
      <p:pic>
        <p:nvPicPr>
          <p:cNvPr id="5" name="bTsQVz81ec0"/>
          <p:cNvPicPr>
            <a:picLocks noRot="1" noChangeAspect="1"/>
          </p:cNvPicPr>
          <p:nvPr>
            <a:videoFile r:link="rId1"/>
          </p:nvPr>
        </p:nvPicPr>
        <p:blipFill>
          <a:blip r:embed="rId5"/>
          <a:stretch>
            <a:fillRect/>
          </a:stretch>
        </p:blipFill>
        <p:spPr>
          <a:xfrm>
            <a:off x="3008671" y="0"/>
            <a:ext cx="9183329" cy="6858000"/>
          </a:xfrm>
          <a:prstGeom prst="rect">
            <a:avLst/>
          </a:prstGeom>
        </p:spPr>
      </p:pic>
    </p:spTree>
    <p:extLst>
      <p:ext uri="{BB962C8B-B14F-4D97-AF65-F5344CB8AC3E}">
        <p14:creationId xmlns:p14="http://schemas.microsoft.com/office/powerpoint/2010/main" val="20355193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665" y="135326"/>
            <a:ext cx="8175721" cy="817418"/>
          </a:xfrm>
          <a:solidFill>
            <a:srgbClr val="FFFFCC"/>
          </a:solidFill>
        </p:spPr>
        <p:txBody>
          <a:bodyPr>
            <a:normAutofit fontScale="90000"/>
          </a:bodyPr>
          <a:lstStyle/>
          <a:p>
            <a:pPr algn="ctr"/>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đời</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sống</a:t>
            </a:r>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người</a:t>
            </a:r>
            <a:endParaRPr lang="en-US" dirty="0"/>
          </a:p>
        </p:txBody>
      </p:sp>
      <p:sp>
        <p:nvSpPr>
          <p:cNvPr id="3" name="Content Placeholder 2"/>
          <p:cNvSpPr>
            <a:spLocks noGrp="1"/>
          </p:cNvSpPr>
          <p:nvPr>
            <p:ph idx="1"/>
          </p:nvPr>
        </p:nvSpPr>
        <p:spPr>
          <a:xfrm>
            <a:off x="1548853" y="1152585"/>
            <a:ext cx="9079343" cy="582611"/>
          </a:xfrm>
          <a:solidFill>
            <a:srgbClr val="CCECFF"/>
          </a:solidFill>
        </p:spPr>
        <p:txBody>
          <a:bodyPr>
            <a:noAutofit/>
          </a:bodyPr>
          <a:lstStyle/>
          <a:p>
            <a:pPr marL="0" indent="0">
              <a:buNone/>
            </a:pPr>
            <a:r>
              <a:rPr lang="en-US" sz="2400" dirty="0" err="1">
                <a:solidFill>
                  <a:schemeClr val="accent6">
                    <a:lumMod val="50000"/>
                  </a:schemeClr>
                </a:solidFill>
                <a:latin typeface="Times New Roman" panose="02020603050405020304" pitchFamily="18" charset="0"/>
                <a:cs typeface="Times New Roman" panose="02020603050405020304" pitchFamily="18" charset="0"/>
              </a:rPr>
              <a:t>Cung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cấp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lâm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sản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đặc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sản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cây</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công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nghiệp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cho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tiêu</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dùng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xuất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khẩu</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1548854" y="1857091"/>
            <a:ext cx="9079342" cy="582611"/>
          </a:xfrm>
          <a:prstGeom prst="rect">
            <a:avLst/>
          </a:prstGeom>
          <a:solidFill>
            <a:srgbClr val="00FFCC"/>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dirty="0" err="1">
                <a:solidFill>
                  <a:srgbClr val="FF0000"/>
                </a:solidFill>
                <a:latin typeface="Times New Roman" panose="02020603050405020304" pitchFamily="18" charset="0"/>
                <a:cs typeface="Times New Roman" panose="02020603050405020304" pitchFamily="18" charset="0"/>
              </a:rPr>
              <a:t>Cung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cấp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nghiệp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nghiệp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dựng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bản</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6" name="Content Placeholder 2"/>
          <p:cNvSpPr txBox="1">
            <a:spLocks/>
          </p:cNvSpPr>
          <p:nvPr/>
        </p:nvSpPr>
        <p:spPr>
          <a:xfrm>
            <a:off x="2413620" y="3376284"/>
            <a:ext cx="3511154" cy="582611"/>
          </a:xfrm>
          <a:prstGeom prst="rect">
            <a:avLst/>
          </a:prstGeom>
          <a:solidFill>
            <a:schemeClr val="accent1">
              <a:lumMod val="75000"/>
            </a:schemeClr>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2400" dirty="0" err="1">
                <a:solidFill>
                  <a:schemeClr val="bg1"/>
                </a:solidFill>
                <a:latin typeface="Times New Roman" panose="02020603050405020304" pitchFamily="18" charset="0"/>
                <a:cs typeface="Times New Roman" panose="02020603050405020304" pitchFamily="18" charset="0"/>
              </a:rPr>
              <a:t>Cung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cấp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quý</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Content Placeholder 2"/>
          <p:cNvSpPr txBox="1">
            <a:spLocks/>
          </p:cNvSpPr>
          <p:nvPr/>
        </p:nvSpPr>
        <p:spPr>
          <a:xfrm>
            <a:off x="913544" y="5411753"/>
            <a:ext cx="10288712" cy="493106"/>
          </a:xfrm>
          <a:prstGeom prst="rect">
            <a:avLst/>
          </a:prstGeom>
          <a:solidFill>
            <a:srgbClr val="CC99FF"/>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ăn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mang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lại</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thu</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nhập</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bào</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tộc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miền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núi</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8" name="Content Placeholder 2"/>
          <p:cNvSpPr txBox="1">
            <a:spLocks/>
          </p:cNvSpPr>
          <p:nvPr/>
        </p:nvSpPr>
        <p:spPr>
          <a:xfrm>
            <a:off x="1901685" y="6151412"/>
            <a:ext cx="8304197" cy="582611"/>
          </a:xfrm>
          <a:prstGeom prst="rect">
            <a:avLst/>
          </a:prstGeom>
          <a:solidFill>
            <a:srgbClr val="00CC99"/>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dirty="0" err="1">
                <a:solidFill>
                  <a:srgbClr val="FFFF00"/>
                </a:solidFill>
                <a:latin typeface="Times New Roman" panose="02020603050405020304" pitchFamily="18" charset="0"/>
                <a:cs typeface="Times New Roman" panose="02020603050405020304" pitchFamily="18" charset="0"/>
              </a:rPr>
              <a:t>Có</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vai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trò</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tâm</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linh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đối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với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đời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sống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tinh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thần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của</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dân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tộc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thiểu</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số</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9" name="Cloud 8"/>
          <p:cNvSpPr/>
          <p:nvPr/>
        </p:nvSpPr>
        <p:spPr>
          <a:xfrm>
            <a:off x="6206512" y="2603948"/>
            <a:ext cx="3379940" cy="2561252"/>
          </a:xfrm>
          <a:prstGeom prst="cloud">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618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072" y="1358261"/>
            <a:ext cx="3541306" cy="2085975"/>
          </a:xfrm>
          <a:prstGeom prst="rect">
            <a:avLst/>
          </a:prstGeom>
        </p:spPr>
      </p:pic>
      <p:pic>
        <p:nvPicPr>
          <p:cNvPr id="5" name="Picture 4"/>
          <p:cNvPicPr>
            <a:picLocks noChangeAspect="1"/>
          </p:cNvPicPr>
          <p:nvPr/>
        </p:nvPicPr>
        <p:blipFill>
          <a:blip r:embed="rId3"/>
          <a:stretch>
            <a:fillRect/>
          </a:stretch>
        </p:blipFill>
        <p:spPr>
          <a:xfrm>
            <a:off x="6390661" y="1373890"/>
            <a:ext cx="3394640" cy="2124075"/>
          </a:xfrm>
          <a:prstGeom prst="rect">
            <a:avLst/>
          </a:prstGeom>
        </p:spPr>
      </p:pic>
      <p:pic>
        <p:nvPicPr>
          <p:cNvPr id="6" name="Picture 5"/>
          <p:cNvPicPr>
            <a:picLocks noChangeAspect="1"/>
          </p:cNvPicPr>
          <p:nvPr/>
        </p:nvPicPr>
        <p:blipFill>
          <a:blip r:embed="rId4"/>
          <a:stretch>
            <a:fillRect/>
          </a:stretch>
        </p:blipFill>
        <p:spPr>
          <a:xfrm>
            <a:off x="0" y="4808709"/>
            <a:ext cx="3553070" cy="2049291"/>
          </a:xfrm>
          <a:prstGeom prst="rect">
            <a:avLst/>
          </a:prstGeom>
        </p:spPr>
      </p:pic>
      <p:pic>
        <p:nvPicPr>
          <p:cNvPr id="7" name="Picture 6"/>
          <p:cNvPicPr>
            <a:picLocks noChangeAspect="1"/>
          </p:cNvPicPr>
          <p:nvPr/>
        </p:nvPicPr>
        <p:blipFill>
          <a:blip r:embed="rId5"/>
          <a:stretch>
            <a:fillRect/>
          </a:stretch>
        </p:blipFill>
        <p:spPr>
          <a:xfrm>
            <a:off x="6386693" y="4850956"/>
            <a:ext cx="3402576" cy="2007044"/>
          </a:xfrm>
          <a:prstGeom prst="rect">
            <a:avLst/>
          </a:prstGeom>
        </p:spPr>
      </p:pic>
      <p:sp>
        <p:nvSpPr>
          <p:cNvPr id="9" name="Rectangle 8"/>
          <p:cNvSpPr/>
          <p:nvPr/>
        </p:nvSpPr>
        <p:spPr>
          <a:xfrm>
            <a:off x="5524500" y="1135380"/>
            <a:ext cx="2621280" cy="281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3520584" y="1358262"/>
            <a:ext cx="2397842" cy="2124077"/>
            <a:chOff x="3736547" y="907526"/>
            <a:chExt cx="2621280" cy="2330228"/>
          </a:xfrm>
        </p:grpSpPr>
        <p:sp>
          <p:nvSpPr>
            <p:cNvPr id="8" name="Rectangular Callout 7"/>
            <p:cNvSpPr/>
            <p:nvPr/>
          </p:nvSpPr>
          <p:spPr>
            <a:xfrm rot="5400000">
              <a:off x="3882073" y="762000"/>
              <a:ext cx="2330228" cy="2621280"/>
            </a:xfrm>
            <a:prstGeom prst="wedgeRectCallou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0" name="Rectangle 9"/>
            <p:cNvSpPr/>
            <p:nvPr/>
          </p:nvSpPr>
          <p:spPr>
            <a:xfrm>
              <a:off x="3927336" y="1005840"/>
              <a:ext cx="2359453" cy="1987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Giấy</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tập</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đóng</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gói</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in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ấn</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9800880" y="4868369"/>
            <a:ext cx="2447840" cy="2049291"/>
            <a:chOff x="9800880" y="4868369"/>
            <a:chExt cx="2447840" cy="2049291"/>
          </a:xfrm>
        </p:grpSpPr>
        <p:sp>
          <p:nvSpPr>
            <p:cNvPr id="12" name="Rectangular Callout 11"/>
            <p:cNvSpPr/>
            <p:nvPr/>
          </p:nvSpPr>
          <p:spPr>
            <a:xfrm rot="5400000">
              <a:off x="9994349" y="4674900"/>
              <a:ext cx="2049291" cy="2436229"/>
            </a:xfrm>
            <a:prstGeom prst="wedgeRectCallou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14" name="Rectangle 13"/>
            <p:cNvSpPr/>
            <p:nvPr/>
          </p:nvSpPr>
          <p:spPr>
            <a:xfrm>
              <a:off x="9889267" y="4993020"/>
              <a:ext cx="2359453" cy="1747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smtClean="0">
                  <a:solidFill>
                    <a:schemeClr val="tx1">
                      <a:lumMod val="95000"/>
                      <a:lumOff val="5000"/>
                    </a:schemeClr>
                  </a:solidFill>
                  <a:latin typeface="Times New Roman" panose="02020603050405020304" pitchFamily="18" charset="0"/>
                  <a:cs typeface="Times New Roman" panose="02020603050405020304" pitchFamily="18" charset="0"/>
                </a:rPr>
                <a:t>Bàn</a:t>
              </a:r>
              <a:r>
                <a:rPr lang="en-US" sz="27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dirty="0" err="1" smtClean="0">
                  <a:solidFill>
                    <a:schemeClr val="tx1">
                      <a:lumMod val="95000"/>
                      <a:lumOff val="5000"/>
                    </a:schemeClr>
                  </a:solidFill>
                  <a:latin typeface="Times New Roman" panose="02020603050405020304" pitchFamily="18" charset="0"/>
                  <a:cs typeface="Times New Roman" panose="02020603050405020304" pitchFamily="18" charset="0"/>
                </a:rPr>
                <a:t>ghế</a:t>
              </a:r>
              <a:r>
                <a:rPr lang="en-US" sz="27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dirty="0" err="1" smtClean="0">
                  <a:solidFill>
                    <a:schemeClr val="tx1">
                      <a:lumMod val="95000"/>
                      <a:lumOff val="5000"/>
                    </a:schemeClr>
                  </a:solidFill>
                  <a:latin typeface="Times New Roman" panose="02020603050405020304" pitchFamily="18" charset="0"/>
                  <a:cs typeface="Times New Roman" panose="02020603050405020304" pitchFamily="18" charset="0"/>
                </a:rPr>
                <a:t>bàn</a:t>
              </a:r>
              <a:r>
                <a:rPr lang="en-US" sz="27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dirty="0" err="1" smtClean="0">
                  <a:solidFill>
                    <a:schemeClr val="tx1">
                      <a:lumMod val="95000"/>
                      <a:lumOff val="5000"/>
                    </a:schemeClr>
                  </a:solidFill>
                  <a:latin typeface="Times New Roman" panose="02020603050405020304" pitchFamily="18" charset="0"/>
                  <a:cs typeface="Times New Roman" panose="02020603050405020304" pitchFamily="18" charset="0"/>
                </a:rPr>
                <a:t>uống</a:t>
              </a:r>
              <a:r>
                <a:rPr lang="en-US" sz="27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dirty="0" err="1" smtClean="0">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7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dirty="0" err="1" smtClean="0">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27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dirty="0" err="1" smtClean="0">
                  <a:solidFill>
                    <a:schemeClr val="tx1">
                      <a:lumMod val="95000"/>
                      <a:lumOff val="5000"/>
                    </a:schemeClr>
                  </a:solidFill>
                  <a:latin typeface="Times New Roman" panose="02020603050405020304" pitchFamily="18" charset="0"/>
                  <a:cs typeface="Times New Roman" panose="02020603050405020304" pitchFamily="18" charset="0"/>
                </a:rPr>
                <a:t>tập</a:t>
              </a:r>
              <a:r>
                <a:rPr lang="en-US" sz="27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dirty="0" err="1" smtClean="0">
                  <a:solidFill>
                    <a:schemeClr val="tx1">
                      <a:lumMod val="95000"/>
                      <a:lumOff val="5000"/>
                    </a:schemeClr>
                  </a:solidFill>
                  <a:latin typeface="Times New Roman" panose="02020603050405020304" pitchFamily="18" charset="0"/>
                  <a:cs typeface="Times New Roman" panose="02020603050405020304" pitchFamily="18" charset="0"/>
                </a:rPr>
                <a:t>trang</a:t>
              </a:r>
              <a:r>
                <a:rPr lang="en-US" sz="27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dirty="0" err="1" smtClean="0">
                  <a:solidFill>
                    <a:schemeClr val="tx1">
                      <a:lumMod val="95000"/>
                      <a:lumOff val="5000"/>
                    </a:schemeClr>
                  </a:solidFill>
                  <a:latin typeface="Times New Roman" panose="02020603050405020304" pitchFamily="18" charset="0"/>
                  <a:cs typeface="Times New Roman" panose="02020603050405020304" pitchFamily="18" charset="0"/>
                </a:rPr>
                <a:t>trí</a:t>
              </a:r>
              <a:r>
                <a:rPr lang="en-US" sz="27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dirty="0" err="1" smtClean="0">
                  <a:solidFill>
                    <a:schemeClr val="tx1">
                      <a:lumMod val="95000"/>
                      <a:lumOff val="5000"/>
                    </a:schemeClr>
                  </a:solidFill>
                  <a:latin typeface="Times New Roman" panose="02020603050405020304" pitchFamily="18" charset="0"/>
                  <a:cs typeface="Times New Roman" panose="02020603050405020304" pitchFamily="18" charset="0"/>
                </a:rPr>
                <a:t>phòng</a:t>
              </a:r>
              <a:r>
                <a:rPr lang="en-US" sz="27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dirty="0" err="1" smtClean="0">
                  <a:solidFill>
                    <a:schemeClr val="tx1">
                      <a:lumMod val="95000"/>
                      <a:lumOff val="5000"/>
                    </a:schemeClr>
                  </a:solidFill>
                  <a:latin typeface="Times New Roman" panose="02020603050405020304" pitchFamily="18" charset="0"/>
                  <a:cs typeface="Times New Roman" panose="02020603050405020304" pitchFamily="18" charset="0"/>
                </a:rPr>
                <a:t>khách</a:t>
              </a:r>
              <a:r>
                <a:rPr lang="en-US" sz="2700" dirty="0" smtClean="0">
                  <a:solidFill>
                    <a:schemeClr val="tx1">
                      <a:lumMod val="95000"/>
                      <a:lumOff val="5000"/>
                    </a:schemeClr>
                  </a:solidFill>
                  <a:latin typeface="Times New Roman" panose="02020603050405020304" pitchFamily="18" charset="0"/>
                  <a:cs typeface="Times New Roman" panose="02020603050405020304" pitchFamily="18" charset="0"/>
                </a:rPr>
                <a:t> </a:t>
              </a:r>
              <a:endParaRPr lang="en-US" sz="27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9755770" y="1358263"/>
            <a:ext cx="2436230" cy="2124077"/>
            <a:chOff x="9755770" y="1152113"/>
            <a:chExt cx="2436230" cy="2330228"/>
          </a:xfrm>
        </p:grpSpPr>
        <p:sp>
          <p:nvSpPr>
            <p:cNvPr id="13" name="Rectangular Callout 12"/>
            <p:cNvSpPr/>
            <p:nvPr/>
          </p:nvSpPr>
          <p:spPr>
            <a:xfrm rot="5400000">
              <a:off x="9808771" y="1099112"/>
              <a:ext cx="2330228" cy="2436229"/>
            </a:xfrm>
            <a:prstGeom prst="wedgeRectCallou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5" name="Rectangle 14"/>
            <p:cNvSpPr/>
            <p:nvPr/>
          </p:nvSpPr>
          <p:spPr>
            <a:xfrm>
              <a:off x="9832547" y="1358264"/>
              <a:ext cx="2359453" cy="1987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Sâm</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tang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cường</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miễn</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dịch</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khỏe</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tim</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mạch</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3513109" y="4668240"/>
            <a:ext cx="2621280" cy="2189759"/>
            <a:chOff x="3513109" y="4668240"/>
            <a:chExt cx="2621280" cy="2189759"/>
          </a:xfrm>
        </p:grpSpPr>
        <p:sp>
          <p:nvSpPr>
            <p:cNvPr id="11" name="Rectangular Callout 10"/>
            <p:cNvSpPr/>
            <p:nvPr/>
          </p:nvSpPr>
          <p:spPr>
            <a:xfrm rot="5400000">
              <a:off x="3799103" y="4522714"/>
              <a:ext cx="2049291" cy="2621280"/>
            </a:xfrm>
            <a:prstGeom prst="wedgeRectCallou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6" name="Rectangle 15"/>
            <p:cNvSpPr/>
            <p:nvPr/>
          </p:nvSpPr>
          <p:spPr>
            <a:xfrm>
              <a:off x="3736547" y="4668240"/>
              <a:ext cx="2359453" cy="1987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Mật</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ong</a:t>
              </a:r>
              <a:endPar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hỗ</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trợ</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tiêu</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hóa</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7454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80">
                                          <p:stCondLst>
                                            <p:cond delay="0"/>
                                          </p:stCondLst>
                                        </p:cTn>
                                        <p:tgtEl>
                                          <p:spTgt spid="21"/>
                                        </p:tgtEl>
                                      </p:cBhvr>
                                    </p:animEffect>
                                    <p:anim calcmode="lin" valueType="num">
                                      <p:cBhvr>
                                        <p:cTn id="5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63" dur="26">
                                          <p:stCondLst>
                                            <p:cond delay="650"/>
                                          </p:stCondLst>
                                        </p:cTn>
                                        <p:tgtEl>
                                          <p:spTgt spid="21"/>
                                        </p:tgtEl>
                                      </p:cBhvr>
                                      <p:to x="100000" y="60000"/>
                                    </p:animScale>
                                    <p:animScale>
                                      <p:cBhvr>
                                        <p:cTn id="64" dur="166" decel="50000">
                                          <p:stCondLst>
                                            <p:cond delay="676"/>
                                          </p:stCondLst>
                                        </p:cTn>
                                        <p:tgtEl>
                                          <p:spTgt spid="21"/>
                                        </p:tgtEl>
                                      </p:cBhvr>
                                      <p:to x="100000" y="100000"/>
                                    </p:animScale>
                                    <p:animScale>
                                      <p:cBhvr>
                                        <p:cTn id="65" dur="26">
                                          <p:stCondLst>
                                            <p:cond delay="1312"/>
                                          </p:stCondLst>
                                        </p:cTn>
                                        <p:tgtEl>
                                          <p:spTgt spid="21"/>
                                        </p:tgtEl>
                                      </p:cBhvr>
                                      <p:to x="100000" y="80000"/>
                                    </p:animScale>
                                    <p:animScale>
                                      <p:cBhvr>
                                        <p:cTn id="66" dur="166" decel="50000">
                                          <p:stCondLst>
                                            <p:cond delay="1338"/>
                                          </p:stCondLst>
                                        </p:cTn>
                                        <p:tgtEl>
                                          <p:spTgt spid="21"/>
                                        </p:tgtEl>
                                      </p:cBhvr>
                                      <p:to x="100000" y="100000"/>
                                    </p:animScale>
                                    <p:animScale>
                                      <p:cBhvr>
                                        <p:cTn id="67" dur="26">
                                          <p:stCondLst>
                                            <p:cond delay="1642"/>
                                          </p:stCondLst>
                                        </p:cTn>
                                        <p:tgtEl>
                                          <p:spTgt spid="21"/>
                                        </p:tgtEl>
                                      </p:cBhvr>
                                      <p:to x="100000" y="90000"/>
                                    </p:animScale>
                                    <p:animScale>
                                      <p:cBhvr>
                                        <p:cTn id="68" dur="166" decel="50000">
                                          <p:stCondLst>
                                            <p:cond delay="1668"/>
                                          </p:stCondLst>
                                        </p:cTn>
                                        <p:tgtEl>
                                          <p:spTgt spid="21"/>
                                        </p:tgtEl>
                                      </p:cBhvr>
                                      <p:to x="100000" y="100000"/>
                                    </p:animScale>
                                    <p:animScale>
                                      <p:cBhvr>
                                        <p:cTn id="69" dur="26">
                                          <p:stCondLst>
                                            <p:cond delay="1808"/>
                                          </p:stCondLst>
                                        </p:cTn>
                                        <p:tgtEl>
                                          <p:spTgt spid="21"/>
                                        </p:tgtEl>
                                      </p:cBhvr>
                                      <p:to x="100000" y="95000"/>
                                    </p:animScale>
                                    <p:animScale>
                                      <p:cBhvr>
                                        <p:cTn id="7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1166477"/>
            <a:ext cx="4732871" cy="1998406"/>
          </a:xfrm>
          <a:solidFill>
            <a:schemeClr val="accent5">
              <a:lumMod val="20000"/>
              <a:lumOff val="80000"/>
            </a:schemeClr>
          </a:solidFill>
        </p:spPr>
        <p:txBody>
          <a:bodyPr>
            <a:normAutofit lnSpcReduction="10000"/>
          </a:bodyPr>
          <a:lstStyle/>
          <a:p>
            <a:r>
              <a:rPr lang="en-US" sz="2800" dirty="0" err="1" smtClean="0">
                <a:latin typeface="Times New Roman" panose="02020603050405020304" pitchFamily="18" charset="0"/>
                <a:cs typeface="Times New Roman" panose="02020603050405020304" pitchFamily="18" charset="0"/>
              </a:rPr>
              <a:t>Sàn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gỗ</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thất</a:t>
            </a:r>
            <a:endParaRPr lang="en-US" sz="2800" dirty="0" smtClean="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a:t>
            </a:r>
            <a:r>
              <a:rPr lang="en-US" sz="2800" dirty="0" smtClean="0">
                <a:latin typeface="Times New Roman" panose="02020603050405020304" pitchFamily="18" charset="0"/>
                <a:cs typeface="Times New Roman" panose="02020603050405020304" pitchFamily="18" charset="0"/>
              </a:rPr>
              <a:t> dung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bếp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thớt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đũa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muỗng</a:t>
            </a:r>
            <a:r>
              <a:rPr lang="en-US" sz="2800" dirty="0" smtClean="0">
                <a:latin typeface="Times New Roman" panose="02020603050405020304" pitchFamily="18" charset="0"/>
                <a:cs typeface="Times New Roman" panose="02020603050405020304" pitchFamily="18" charset="0"/>
              </a:rPr>
              <a:t> dung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bữa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endParaRPr lang="en-US" sz="2800" dirty="0" smtClean="0">
              <a:latin typeface="Times New Roman" panose="02020603050405020304" pitchFamily="18" charset="0"/>
              <a:cs typeface="Times New Roman" panose="02020603050405020304" pitchFamily="18" charset="0"/>
            </a:endParaRPr>
          </a:p>
          <a:p>
            <a:pPr marL="0" indent="0">
              <a:buNone/>
            </a:pP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4" name="Cloud Callout 3"/>
          <p:cNvSpPr/>
          <p:nvPr/>
        </p:nvSpPr>
        <p:spPr>
          <a:xfrm rot="20780356">
            <a:off x="-66889" y="394202"/>
            <a:ext cx="5627497" cy="2743200"/>
          </a:xfrm>
          <a:prstGeom prst="cloudCallout">
            <a:avLst>
              <a:gd name="adj1" fmla="val 49869"/>
              <a:gd name="adj2" fmla="val 699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Hãy</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kể</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thêm</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tên</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một</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số</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sản</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phẩm</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được</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sản</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xuất</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từ</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gỗ</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và</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lâm</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sản</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ngoài</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gỗ</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a:t>
            </a:r>
            <a:endParaRPr lang="en-US" sz="32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2" name="Arc 11"/>
          <p:cNvSpPr/>
          <p:nvPr/>
        </p:nvSpPr>
        <p:spPr>
          <a:xfrm>
            <a:off x="8229600" y="1056290"/>
            <a:ext cx="2948152" cy="294815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a:off x="8734097" y="449317"/>
            <a:ext cx="2092808" cy="199433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Group 20"/>
          <p:cNvGrpSpPr/>
          <p:nvPr/>
        </p:nvGrpSpPr>
        <p:grpSpPr>
          <a:xfrm rot="5400000" flipH="1">
            <a:off x="-3457790" y="2375246"/>
            <a:ext cx="6915579" cy="9007847"/>
            <a:chOff x="6421186" y="536027"/>
            <a:chExt cx="4256689" cy="3988676"/>
          </a:xfrm>
          <a:blipFill dpi="0" rotWithShape="1">
            <a:blip r:embed="rId2">
              <a:extLst>
                <a:ext uri="{28A0092B-C50C-407E-A947-70E740481C1C}">
                  <a14:useLocalDpi xmlns:a14="http://schemas.microsoft.com/office/drawing/2010/main" val="0"/>
                </a:ext>
              </a:extLst>
            </a:blip>
            <a:srcRect/>
            <a:stretch>
              <a:fillRect/>
            </a:stretch>
          </a:blipFill>
        </p:grpSpPr>
        <p:cxnSp>
          <p:nvCxnSpPr>
            <p:cNvPr id="17" name="Straight Connector 16"/>
            <p:cNvCxnSpPr/>
            <p:nvPr/>
          </p:nvCxnSpPr>
          <p:spPr>
            <a:xfrm>
              <a:off x="8526432" y="536027"/>
              <a:ext cx="0" cy="1994338"/>
            </a:xfrm>
            <a:prstGeom prst="line">
              <a:avLst/>
            </a:prstGeom>
            <a:grpFill/>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421186" y="536027"/>
              <a:ext cx="4256689" cy="3988676"/>
              <a:chOff x="6425806" y="536027"/>
              <a:chExt cx="4256689" cy="3988676"/>
            </a:xfrm>
            <a:grpFill/>
          </p:grpSpPr>
          <p:sp>
            <p:nvSpPr>
              <p:cNvPr id="14" name="Arc 13"/>
              <p:cNvSpPr/>
              <p:nvPr/>
            </p:nvSpPr>
            <p:spPr>
              <a:xfrm>
                <a:off x="6425806" y="536027"/>
                <a:ext cx="4256689" cy="3988676"/>
              </a:xfrm>
              <a:prstGeom prst="arc">
                <a:avLst/>
              </a:prstGeom>
              <a:grp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18"/>
              <p:cNvCxnSpPr>
                <a:endCxn id="14" idx="2"/>
              </p:cNvCxnSpPr>
              <p:nvPr/>
            </p:nvCxnSpPr>
            <p:spPr>
              <a:xfrm>
                <a:off x="8531052" y="2530365"/>
                <a:ext cx="2151443" cy="0"/>
              </a:xfrm>
              <a:prstGeom prst="line">
                <a:avLst/>
              </a:prstGeom>
              <a:grpFill/>
            </p:spPr>
            <p:style>
              <a:lnRef idx="1">
                <a:schemeClr val="accent1"/>
              </a:lnRef>
              <a:fillRef idx="0">
                <a:schemeClr val="accent1"/>
              </a:fillRef>
              <a:effectRef idx="0">
                <a:schemeClr val="accent1"/>
              </a:effectRef>
              <a:fontRef idx="minor">
                <a:schemeClr val="tx1"/>
              </a:fontRef>
            </p:style>
          </p:cxnSp>
        </p:grpSp>
      </p:grpSp>
      <p:sp>
        <p:nvSpPr>
          <p:cNvPr id="11" name="Content Placeholder 2"/>
          <p:cNvSpPr txBox="1">
            <a:spLocks/>
          </p:cNvSpPr>
          <p:nvPr/>
        </p:nvSpPr>
        <p:spPr>
          <a:xfrm>
            <a:off x="6094578" y="3709052"/>
            <a:ext cx="4732328" cy="2455774"/>
          </a:xfrm>
          <a:prstGeom prst="rect">
            <a:avLst/>
          </a:prstGeom>
          <a:solidFill>
            <a:srgbClr val="CCECFF"/>
          </a:solidFill>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err="1" smtClean="0">
                <a:latin typeface="Times New Roman" panose="02020603050405020304" pitchFamily="18" charset="0"/>
                <a:cs typeface="Times New Roman" panose="02020603050405020304" pitchFamily="18" charset="0"/>
              </a:rPr>
              <a:t>Thuốc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chữa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bệnh</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liệu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dầu</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Nhựa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keo</a:t>
            </a:r>
            <a:endParaRPr lang="en-US" sz="2800" dirty="0" smtClean="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nấm</a:t>
            </a:r>
            <a:r>
              <a:rPr lang="en-US" sz="2800" dirty="0" smtClean="0">
                <a:latin typeface="Times New Roman" panose="02020603050405020304" pitchFamily="18" charset="0"/>
                <a:cs typeface="Times New Roman" panose="02020603050405020304" pitchFamily="18" charset="0"/>
              </a:rPr>
              <a:t>,…</a:t>
            </a:r>
          </a:p>
          <a:p>
            <a:pPr marL="0" indent="0">
              <a:buFont typeface="Wingdings 3" charset="2"/>
              <a:buNone/>
            </a:pP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875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wipe(down)">
                                      <p:cBhvr>
                                        <p:cTn id="18" dur="580">
                                          <p:stCondLst>
                                            <p:cond delay="0"/>
                                          </p:stCondLst>
                                        </p:cTn>
                                        <p:tgtEl>
                                          <p:spTgt spid="3">
                                            <p:bg/>
                                          </p:spTgt>
                                        </p:tgtEl>
                                      </p:cBhvr>
                                    </p:animEffect>
                                    <p:anim calcmode="lin" valueType="num">
                                      <p:cBhvr>
                                        <p:cTn id="19" dur="1822" tmFilter="0,0; 0.14,0.36; 0.43,0.73; 0.71,0.91; 1.0,1.0">
                                          <p:stCondLst>
                                            <p:cond delay="0"/>
                                          </p:stCondLst>
                                        </p:cTn>
                                        <p:tgtEl>
                                          <p:spTgt spid="3">
                                            <p:bg/>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bg/>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bg/>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bg/>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bg/>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bg/>
                                          </p:spTgt>
                                        </p:tgtEl>
                                      </p:cBhvr>
                                      <p:to x="100000" y="60000"/>
                                    </p:animScale>
                                    <p:animScale>
                                      <p:cBhvr>
                                        <p:cTn id="25" dur="166" decel="50000">
                                          <p:stCondLst>
                                            <p:cond delay="676"/>
                                          </p:stCondLst>
                                        </p:cTn>
                                        <p:tgtEl>
                                          <p:spTgt spid="3">
                                            <p:bg/>
                                          </p:spTgt>
                                        </p:tgtEl>
                                      </p:cBhvr>
                                      <p:to x="100000" y="100000"/>
                                    </p:animScale>
                                    <p:animScale>
                                      <p:cBhvr>
                                        <p:cTn id="26" dur="26">
                                          <p:stCondLst>
                                            <p:cond delay="1312"/>
                                          </p:stCondLst>
                                        </p:cTn>
                                        <p:tgtEl>
                                          <p:spTgt spid="3">
                                            <p:bg/>
                                          </p:spTgt>
                                        </p:tgtEl>
                                      </p:cBhvr>
                                      <p:to x="100000" y="80000"/>
                                    </p:animScale>
                                    <p:animScale>
                                      <p:cBhvr>
                                        <p:cTn id="27" dur="166" decel="50000">
                                          <p:stCondLst>
                                            <p:cond delay="1338"/>
                                          </p:stCondLst>
                                        </p:cTn>
                                        <p:tgtEl>
                                          <p:spTgt spid="3">
                                            <p:bg/>
                                          </p:spTgt>
                                        </p:tgtEl>
                                      </p:cBhvr>
                                      <p:to x="100000" y="100000"/>
                                    </p:animScale>
                                    <p:animScale>
                                      <p:cBhvr>
                                        <p:cTn id="28" dur="26">
                                          <p:stCondLst>
                                            <p:cond delay="1642"/>
                                          </p:stCondLst>
                                        </p:cTn>
                                        <p:tgtEl>
                                          <p:spTgt spid="3">
                                            <p:bg/>
                                          </p:spTgt>
                                        </p:tgtEl>
                                      </p:cBhvr>
                                      <p:to x="100000" y="90000"/>
                                    </p:animScale>
                                    <p:animScale>
                                      <p:cBhvr>
                                        <p:cTn id="29" dur="166" decel="50000">
                                          <p:stCondLst>
                                            <p:cond delay="1668"/>
                                          </p:stCondLst>
                                        </p:cTn>
                                        <p:tgtEl>
                                          <p:spTgt spid="3">
                                            <p:bg/>
                                          </p:spTgt>
                                        </p:tgtEl>
                                      </p:cBhvr>
                                      <p:to x="100000" y="100000"/>
                                    </p:animScale>
                                    <p:animScale>
                                      <p:cBhvr>
                                        <p:cTn id="30" dur="26">
                                          <p:stCondLst>
                                            <p:cond delay="1808"/>
                                          </p:stCondLst>
                                        </p:cTn>
                                        <p:tgtEl>
                                          <p:spTgt spid="3">
                                            <p:bg/>
                                          </p:spTgt>
                                        </p:tgtEl>
                                      </p:cBhvr>
                                      <p:to x="100000" y="95000"/>
                                    </p:animScale>
                                    <p:animScale>
                                      <p:cBhvr>
                                        <p:cTn id="31" dur="166" decel="50000">
                                          <p:stCondLst>
                                            <p:cond delay="1834"/>
                                          </p:stCondLst>
                                        </p:cTn>
                                        <p:tgtEl>
                                          <p:spTgt spid="3">
                                            <p:bg/>
                                          </p:spTgt>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wipe(down)">
                                      <p:cBhvr>
                                        <p:cTn id="36" dur="580">
                                          <p:stCondLst>
                                            <p:cond delay="0"/>
                                          </p:stCondLst>
                                        </p:cTn>
                                        <p:tgtEl>
                                          <p:spTgt spid="3">
                                            <p:txEl>
                                              <p:pRg st="0" end="0"/>
                                            </p:txEl>
                                          </p:spTgt>
                                        </p:tgtEl>
                                      </p:cBhvr>
                                    </p:animEffect>
                                    <p:anim calcmode="lin" valueType="num">
                                      <p:cBhvr>
                                        <p:cTn id="37"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3">
                                            <p:txEl>
                                              <p:pRg st="0" end="0"/>
                                            </p:txEl>
                                          </p:spTgt>
                                        </p:tgtEl>
                                      </p:cBhvr>
                                      <p:to x="100000" y="60000"/>
                                    </p:animScale>
                                    <p:animScale>
                                      <p:cBhvr>
                                        <p:cTn id="43" dur="166" decel="50000">
                                          <p:stCondLst>
                                            <p:cond delay="676"/>
                                          </p:stCondLst>
                                        </p:cTn>
                                        <p:tgtEl>
                                          <p:spTgt spid="3">
                                            <p:txEl>
                                              <p:pRg st="0" end="0"/>
                                            </p:txEl>
                                          </p:spTgt>
                                        </p:tgtEl>
                                      </p:cBhvr>
                                      <p:to x="100000" y="100000"/>
                                    </p:animScale>
                                    <p:animScale>
                                      <p:cBhvr>
                                        <p:cTn id="44" dur="26">
                                          <p:stCondLst>
                                            <p:cond delay="1312"/>
                                          </p:stCondLst>
                                        </p:cTn>
                                        <p:tgtEl>
                                          <p:spTgt spid="3">
                                            <p:txEl>
                                              <p:pRg st="0" end="0"/>
                                            </p:txEl>
                                          </p:spTgt>
                                        </p:tgtEl>
                                      </p:cBhvr>
                                      <p:to x="100000" y="80000"/>
                                    </p:animScale>
                                    <p:animScale>
                                      <p:cBhvr>
                                        <p:cTn id="45" dur="166" decel="50000">
                                          <p:stCondLst>
                                            <p:cond delay="1338"/>
                                          </p:stCondLst>
                                        </p:cTn>
                                        <p:tgtEl>
                                          <p:spTgt spid="3">
                                            <p:txEl>
                                              <p:pRg st="0" end="0"/>
                                            </p:txEl>
                                          </p:spTgt>
                                        </p:tgtEl>
                                      </p:cBhvr>
                                      <p:to x="100000" y="100000"/>
                                    </p:animScale>
                                    <p:animScale>
                                      <p:cBhvr>
                                        <p:cTn id="46" dur="26">
                                          <p:stCondLst>
                                            <p:cond delay="1642"/>
                                          </p:stCondLst>
                                        </p:cTn>
                                        <p:tgtEl>
                                          <p:spTgt spid="3">
                                            <p:txEl>
                                              <p:pRg st="0" end="0"/>
                                            </p:txEl>
                                          </p:spTgt>
                                        </p:tgtEl>
                                      </p:cBhvr>
                                      <p:to x="100000" y="90000"/>
                                    </p:animScale>
                                    <p:animScale>
                                      <p:cBhvr>
                                        <p:cTn id="47" dur="166" decel="50000">
                                          <p:stCondLst>
                                            <p:cond delay="1668"/>
                                          </p:stCondLst>
                                        </p:cTn>
                                        <p:tgtEl>
                                          <p:spTgt spid="3">
                                            <p:txEl>
                                              <p:pRg st="0" end="0"/>
                                            </p:txEl>
                                          </p:spTgt>
                                        </p:tgtEl>
                                      </p:cBhvr>
                                      <p:to x="100000" y="100000"/>
                                    </p:animScale>
                                    <p:animScale>
                                      <p:cBhvr>
                                        <p:cTn id="48" dur="26">
                                          <p:stCondLst>
                                            <p:cond delay="1808"/>
                                          </p:stCondLst>
                                        </p:cTn>
                                        <p:tgtEl>
                                          <p:spTgt spid="3">
                                            <p:txEl>
                                              <p:pRg st="0" end="0"/>
                                            </p:txEl>
                                          </p:spTgt>
                                        </p:tgtEl>
                                      </p:cBhvr>
                                      <p:to x="100000" y="95000"/>
                                    </p:animScale>
                                    <p:animScale>
                                      <p:cBhvr>
                                        <p:cTn id="49" dur="166" decel="50000">
                                          <p:stCondLst>
                                            <p:cond delay="1834"/>
                                          </p:stCondLst>
                                        </p:cTn>
                                        <p:tgtEl>
                                          <p:spTgt spid="3">
                                            <p:txEl>
                                              <p:pRg st="0" end="0"/>
                                            </p:txEl>
                                          </p:spTgt>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3">
                                            <p:txEl>
                                              <p:pRg st="1" end="1"/>
                                            </p:txEl>
                                          </p:spTgt>
                                        </p:tgtEl>
                                        <p:attrNameLst>
                                          <p:attrName>style.visibility</p:attrName>
                                        </p:attrNameLst>
                                      </p:cBhvr>
                                      <p:to>
                                        <p:strVal val="visible"/>
                                      </p:to>
                                    </p:set>
                                    <p:animEffect transition="in" filter="wipe(down)">
                                      <p:cBhvr>
                                        <p:cTn id="54" dur="580">
                                          <p:stCondLst>
                                            <p:cond delay="0"/>
                                          </p:stCondLst>
                                        </p:cTn>
                                        <p:tgtEl>
                                          <p:spTgt spid="3">
                                            <p:txEl>
                                              <p:pRg st="1" end="1"/>
                                            </p:txEl>
                                          </p:spTgt>
                                        </p:tgtEl>
                                      </p:cBhvr>
                                    </p:animEffect>
                                    <p:anim calcmode="lin" valueType="num">
                                      <p:cBhvr>
                                        <p:cTn id="55"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60" dur="26">
                                          <p:stCondLst>
                                            <p:cond delay="650"/>
                                          </p:stCondLst>
                                        </p:cTn>
                                        <p:tgtEl>
                                          <p:spTgt spid="3">
                                            <p:txEl>
                                              <p:pRg st="1" end="1"/>
                                            </p:txEl>
                                          </p:spTgt>
                                        </p:tgtEl>
                                      </p:cBhvr>
                                      <p:to x="100000" y="60000"/>
                                    </p:animScale>
                                    <p:animScale>
                                      <p:cBhvr>
                                        <p:cTn id="61" dur="166" decel="50000">
                                          <p:stCondLst>
                                            <p:cond delay="676"/>
                                          </p:stCondLst>
                                        </p:cTn>
                                        <p:tgtEl>
                                          <p:spTgt spid="3">
                                            <p:txEl>
                                              <p:pRg st="1" end="1"/>
                                            </p:txEl>
                                          </p:spTgt>
                                        </p:tgtEl>
                                      </p:cBhvr>
                                      <p:to x="100000" y="100000"/>
                                    </p:animScale>
                                    <p:animScale>
                                      <p:cBhvr>
                                        <p:cTn id="62" dur="26">
                                          <p:stCondLst>
                                            <p:cond delay="1312"/>
                                          </p:stCondLst>
                                        </p:cTn>
                                        <p:tgtEl>
                                          <p:spTgt spid="3">
                                            <p:txEl>
                                              <p:pRg st="1" end="1"/>
                                            </p:txEl>
                                          </p:spTgt>
                                        </p:tgtEl>
                                      </p:cBhvr>
                                      <p:to x="100000" y="80000"/>
                                    </p:animScale>
                                    <p:animScale>
                                      <p:cBhvr>
                                        <p:cTn id="63" dur="166" decel="50000">
                                          <p:stCondLst>
                                            <p:cond delay="1338"/>
                                          </p:stCondLst>
                                        </p:cTn>
                                        <p:tgtEl>
                                          <p:spTgt spid="3">
                                            <p:txEl>
                                              <p:pRg st="1" end="1"/>
                                            </p:txEl>
                                          </p:spTgt>
                                        </p:tgtEl>
                                      </p:cBhvr>
                                      <p:to x="100000" y="100000"/>
                                    </p:animScale>
                                    <p:animScale>
                                      <p:cBhvr>
                                        <p:cTn id="64" dur="26">
                                          <p:stCondLst>
                                            <p:cond delay="1642"/>
                                          </p:stCondLst>
                                        </p:cTn>
                                        <p:tgtEl>
                                          <p:spTgt spid="3">
                                            <p:txEl>
                                              <p:pRg st="1" end="1"/>
                                            </p:txEl>
                                          </p:spTgt>
                                        </p:tgtEl>
                                      </p:cBhvr>
                                      <p:to x="100000" y="90000"/>
                                    </p:animScale>
                                    <p:animScale>
                                      <p:cBhvr>
                                        <p:cTn id="65" dur="166" decel="50000">
                                          <p:stCondLst>
                                            <p:cond delay="1668"/>
                                          </p:stCondLst>
                                        </p:cTn>
                                        <p:tgtEl>
                                          <p:spTgt spid="3">
                                            <p:txEl>
                                              <p:pRg st="1" end="1"/>
                                            </p:txEl>
                                          </p:spTgt>
                                        </p:tgtEl>
                                      </p:cBhvr>
                                      <p:to x="100000" y="100000"/>
                                    </p:animScale>
                                    <p:animScale>
                                      <p:cBhvr>
                                        <p:cTn id="66" dur="26">
                                          <p:stCondLst>
                                            <p:cond delay="1808"/>
                                          </p:stCondLst>
                                        </p:cTn>
                                        <p:tgtEl>
                                          <p:spTgt spid="3">
                                            <p:txEl>
                                              <p:pRg st="1" end="1"/>
                                            </p:txEl>
                                          </p:spTgt>
                                        </p:tgtEl>
                                      </p:cBhvr>
                                      <p:to x="100000" y="95000"/>
                                    </p:animScale>
                                    <p:animScale>
                                      <p:cBhvr>
                                        <p:cTn id="67" dur="166" decel="50000">
                                          <p:stCondLst>
                                            <p:cond delay="1834"/>
                                          </p:stCondLst>
                                        </p:cTn>
                                        <p:tgtEl>
                                          <p:spTgt spid="3">
                                            <p:txEl>
                                              <p:pRg st="1" end="1"/>
                                            </p:txEl>
                                          </p:spTgt>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grpId="0" nodeType="clickEffect">
                                  <p:stCondLst>
                                    <p:cond delay="0"/>
                                  </p:stCondLst>
                                  <p:childTnLst>
                                    <p:set>
                                      <p:cBhvr>
                                        <p:cTn id="71" dur="1" fill="hold">
                                          <p:stCondLst>
                                            <p:cond delay="0"/>
                                          </p:stCondLst>
                                        </p:cTn>
                                        <p:tgtEl>
                                          <p:spTgt spid="3">
                                            <p:txEl>
                                              <p:pRg st="2" end="2"/>
                                            </p:txEl>
                                          </p:spTgt>
                                        </p:tgtEl>
                                        <p:attrNameLst>
                                          <p:attrName>style.visibility</p:attrName>
                                        </p:attrNameLst>
                                      </p:cBhvr>
                                      <p:to>
                                        <p:strVal val="visible"/>
                                      </p:to>
                                    </p:set>
                                    <p:animEffect transition="in" filter="wipe(down)">
                                      <p:cBhvr>
                                        <p:cTn id="72" dur="580">
                                          <p:stCondLst>
                                            <p:cond delay="0"/>
                                          </p:stCondLst>
                                        </p:cTn>
                                        <p:tgtEl>
                                          <p:spTgt spid="3">
                                            <p:txEl>
                                              <p:pRg st="2" end="2"/>
                                            </p:txEl>
                                          </p:spTgt>
                                        </p:tgtEl>
                                      </p:cBhvr>
                                    </p:animEffect>
                                    <p:anim calcmode="lin" valueType="num">
                                      <p:cBhvr>
                                        <p:cTn id="73"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78" dur="26">
                                          <p:stCondLst>
                                            <p:cond delay="650"/>
                                          </p:stCondLst>
                                        </p:cTn>
                                        <p:tgtEl>
                                          <p:spTgt spid="3">
                                            <p:txEl>
                                              <p:pRg st="2" end="2"/>
                                            </p:txEl>
                                          </p:spTgt>
                                        </p:tgtEl>
                                      </p:cBhvr>
                                      <p:to x="100000" y="60000"/>
                                    </p:animScale>
                                    <p:animScale>
                                      <p:cBhvr>
                                        <p:cTn id="79" dur="166" decel="50000">
                                          <p:stCondLst>
                                            <p:cond delay="676"/>
                                          </p:stCondLst>
                                        </p:cTn>
                                        <p:tgtEl>
                                          <p:spTgt spid="3">
                                            <p:txEl>
                                              <p:pRg st="2" end="2"/>
                                            </p:txEl>
                                          </p:spTgt>
                                        </p:tgtEl>
                                      </p:cBhvr>
                                      <p:to x="100000" y="100000"/>
                                    </p:animScale>
                                    <p:animScale>
                                      <p:cBhvr>
                                        <p:cTn id="80" dur="26">
                                          <p:stCondLst>
                                            <p:cond delay="1312"/>
                                          </p:stCondLst>
                                        </p:cTn>
                                        <p:tgtEl>
                                          <p:spTgt spid="3">
                                            <p:txEl>
                                              <p:pRg st="2" end="2"/>
                                            </p:txEl>
                                          </p:spTgt>
                                        </p:tgtEl>
                                      </p:cBhvr>
                                      <p:to x="100000" y="80000"/>
                                    </p:animScale>
                                    <p:animScale>
                                      <p:cBhvr>
                                        <p:cTn id="81" dur="166" decel="50000">
                                          <p:stCondLst>
                                            <p:cond delay="1338"/>
                                          </p:stCondLst>
                                        </p:cTn>
                                        <p:tgtEl>
                                          <p:spTgt spid="3">
                                            <p:txEl>
                                              <p:pRg st="2" end="2"/>
                                            </p:txEl>
                                          </p:spTgt>
                                        </p:tgtEl>
                                      </p:cBhvr>
                                      <p:to x="100000" y="100000"/>
                                    </p:animScale>
                                    <p:animScale>
                                      <p:cBhvr>
                                        <p:cTn id="82" dur="26">
                                          <p:stCondLst>
                                            <p:cond delay="1642"/>
                                          </p:stCondLst>
                                        </p:cTn>
                                        <p:tgtEl>
                                          <p:spTgt spid="3">
                                            <p:txEl>
                                              <p:pRg st="2" end="2"/>
                                            </p:txEl>
                                          </p:spTgt>
                                        </p:tgtEl>
                                      </p:cBhvr>
                                      <p:to x="100000" y="90000"/>
                                    </p:animScale>
                                    <p:animScale>
                                      <p:cBhvr>
                                        <p:cTn id="83" dur="166" decel="50000">
                                          <p:stCondLst>
                                            <p:cond delay="1668"/>
                                          </p:stCondLst>
                                        </p:cTn>
                                        <p:tgtEl>
                                          <p:spTgt spid="3">
                                            <p:txEl>
                                              <p:pRg st="2" end="2"/>
                                            </p:txEl>
                                          </p:spTgt>
                                        </p:tgtEl>
                                      </p:cBhvr>
                                      <p:to x="100000" y="100000"/>
                                    </p:animScale>
                                    <p:animScale>
                                      <p:cBhvr>
                                        <p:cTn id="84" dur="26">
                                          <p:stCondLst>
                                            <p:cond delay="1808"/>
                                          </p:stCondLst>
                                        </p:cTn>
                                        <p:tgtEl>
                                          <p:spTgt spid="3">
                                            <p:txEl>
                                              <p:pRg st="2" end="2"/>
                                            </p:txEl>
                                          </p:spTgt>
                                        </p:tgtEl>
                                      </p:cBhvr>
                                      <p:to x="100000" y="95000"/>
                                    </p:animScale>
                                    <p:animScale>
                                      <p:cBhvr>
                                        <p:cTn id="85" dur="166" decel="50000">
                                          <p:stCondLst>
                                            <p:cond delay="1834"/>
                                          </p:stCondLst>
                                        </p:cTn>
                                        <p:tgtEl>
                                          <p:spTgt spid="3">
                                            <p:txEl>
                                              <p:pRg st="2" end="2"/>
                                            </p:txEl>
                                          </p:spTgt>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barn(inVertical)">
                                      <p:cBhvr>
                                        <p:cTn id="9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rot="492403">
            <a:off x="856146" y="616482"/>
            <a:ext cx="2697480" cy="1051557"/>
          </a:xfrm>
          <a:prstGeom prst="plaque">
            <a:avLst/>
          </a:prstGeom>
          <a:solidFill>
            <a:srgbClr val="0070C0"/>
          </a:solidFill>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MỞ RỘNG</a:t>
            </a:r>
          </a:p>
        </p:txBody>
      </p:sp>
      <p:sp>
        <p:nvSpPr>
          <p:cNvPr id="3" name="Content Placeholder 2"/>
          <p:cNvSpPr>
            <a:spLocks noGrp="1"/>
          </p:cNvSpPr>
          <p:nvPr>
            <p:ph idx="1"/>
          </p:nvPr>
        </p:nvSpPr>
        <p:spPr>
          <a:xfrm>
            <a:off x="2" y="1796845"/>
            <a:ext cx="4409768" cy="3569108"/>
          </a:xfrm>
          <a:blipFill>
            <a:blip r:embed="rId2"/>
            <a:tile tx="0" ty="0" sx="100000" sy="100000" flip="none" algn="tl"/>
          </a:blipFill>
          <a:scene3d>
            <a:camera prst="isometricOffAxis1Right"/>
            <a:lightRig rig="threePt" dir="t"/>
          </a:scene3d>
          <a:sp3d>
            <a:bevelT/>
          </a:sp3d>
        </p:spPr>
        <p:txBody>
          <a:bodyPr>
            <a:noAutofit/>
          </a:bodyPr>
          <a:lstStyle/>
          <a:p>
            <a:r>
              <a:rPr lang="en-US" sz="3200" dirty="0" err="1" smtClean="0">
                <a:latin typeface="Times New Roman" panose="02020603050405020304" pitchFamily="18" charset="0"/>
                <a:cs typeface="Times New Roman" panose="02020603050405020304" pitchFamily="18" charset="0"/>
              </a:rPr>
              <a:t>Nâng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thức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tầm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quan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trọng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rừng</a:t>
            </a:r>
            <a:r>
              <a:rPr lang="en-US" sz="3200" dirty="0" smtClean="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Giúp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giảm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nóng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ngày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nghiêm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trọng</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4291781" y="1"/>
            <a:ext cx="7900220" cy="6858000"/>
          </a:xfrm>
          <a:prstGeom prst="rect">
            <a:avLst/>
          </a:prstGeom>
        </p:spPr>
      </p:pic>
    </p:spTree>
    <p:extLst>
      <p:ext uri="{BB962C8B-B14F-4D97-AF65-F5344CB8AC3E}">
        <p14:creationId xmlns:p14="http://schemas.microsoft.com/office/powerpoint/2010/main" val="156522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7358" y="152403"/>
            <a:ext cx="6829595" cy="801189"/>
          </a:xfrm>
        </p:spPr>
        <p:txBody>
          <a:bodyPr/>
          <a:lstStyle/>
          <a:p>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thái</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949631" y="1166452"/>
            <a:ext cx="3257754" cy="730094"/>
          </a:xfrm>
        </p:spPr>
        <p:txBody>
          <a:bodyPr>
            <a:normAutofit/>
          </a:bodyPr>
          <a:lstStyle/>
          <a:p>
            <a:pPr marL="0" indent="0">
              <a:buNone/>
            </a:pP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chảy</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179363" y="2141236"/>
            <a:ext cx="3899566" cy="2597756"/>
          </a:xfrm>
          <a:prstGeom prst="rect">
            <a:avLst/>
          </a:prstGeom>
        </p:spPr>
      </p:pic>
      <p:pic>
        <p:nvPicPr>
          <p:cNvPr id="6" name="Picture 2" descr="Quan sát hình, so sánh lượng chảy của dòng nước mưa trên mặt đất ở 2 nơi có  rừng với đồi trọ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99" y="1718559"/>
            <a:ext cx="4039419" cy="279082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8388555" y="1436355"/>
            <a:ext cx="3803445" cy="7048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err="1" smtClean="0">
                <a:latin typeface="Times New Roman" panose="02020603050405020304" pitchFamily="18" charset="0"/>
                <a:cs typeface="Times New Roman" panose="02020603050405020304" pitchFamily="18" charset="0"/>
              </a:rPr>
              <a:t>giữ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ổn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nguồn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sp>
        <p:nvSpPr>
          <p:cNvPr id="8" name="Content Placeholder 2"/>
          <p:cNvSpPr txBox="1">
            <a:spLocks/>
          </p:cNvSpPr>
          <p:nvPr/>
        </p:nvSpPr>
        <p:spPr>
          <a:xfrm>
            <a:off x="5484838" y="5300791"/>
            <a:ext cx="3954207" cy="143801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err="1" smtClean="0">
                <a:latin typeface="Times New Roman" panose="02020603050405020304" pitchFamily="18" charset="0"/>
                <a:cs typeface="Times New Roman" panose="02020603050405020304" pitchFamily="18" charset="0"/>
              </a:rPr>
              <a:t>chống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xói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rửa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trôi</a:t>
            </a:r>
            <a:r>
              <a:rPr lang="en-US" sz="2800" dirty="0" smtClean="0">
                <a:latin typeface="Times New Roman" panose="02020603050405020304" pitchFamily="18" charset="0"/>
                <a:cs typeface="Times New Roman" panose="02020603050405020304" pitchFamily="18" charset="0"/>
              </a:rPr>
              <a:t>;</a:t>
            </a:r>
          </a:p>
          <a:p>
            <a:pPr marL="0" indent="0">
              <a:buFont typeface="Wingdings 3" charset="2"/>
              <a:buNone/>
            </a:pPr>
            <a:r>
              <a:rPr lang="en-US" sz="2800" dirty="0" err="1" smtClean="0">
                <a:latin typeface="Times New Roman" panose="02020603050405020304" pitchFamily="18" charset="0"/>
                <a:cs typeface="Times New Roman" panose="02020603050405020304" pitchFamily="18" charset="0"/>
              </a:rPr>
              <a:t>giảm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hán</a:t>
            </a:r>
            <a:endParaRPr lang="en-US" sz="2800" dirty="0" smtClean="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1447466" y="4751369"/>
            <a:ext cx="3889407" cy="2118991"/>
          </a:xfrm>
          <a:prstGeom prst="rect">
            <a:avLst/>
          </a:prstGeom>
        </p:spPr>
      </p:pic>
      <p:pic>
        <p:nvPicPr>
          <p:cNvPr id="11" name="Picture 10"/>
          <p:cNvPicPr>
            <a:picLocks noChangeAspect="1"/>
          </p:cNvPicPr>
          <p:nvPr/>
        </p:nvPicPr>
        <p:blipFill>
          <a:blip r:embed="rId5"/>
          <a:stretch>
            <a:fillRect/>
          </a:stretch>
        </p:blipFill>
        <p:spPr>
          <a:xfrm>
            <a:off x="1447466" y="929097"/>
            <a:ext cx="8842811" cy="5928903"/>
          </a:xfrm>
          <a:prstGeom prst="rect">
            <a:avLst/>
          </a:prstGeom>
        </p:spPr>
      </p:pic>
    </p:spTree>
    <p:extLst>
      <p:ext uri="{BB962C8B-B14F-4D97-AF65-F5344CB8AC3E}">
        <p14:creationId xmlns:p14="http://schemas.microsoft.com/office/powerpoint/2010/main" val="379970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ệ sinh thái phân theo môi trường s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49436" cy="32464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195528" y="1"/>
            <a:ext cx="6016970" cy="3246438"/>
          </a:xfrm>
          <a:prstGeom prst="rect">
            <a:avLst/>
          </a:prstGeom>
        </p:spPr>
      </p:pic>
      <p:pic>
        <p:nvPicPr>
          <p:cNvPr id="6" name="Picture 5"/>
          <p:cNvPicPr>
            <a:picLocks noChangeAspect="1"/>
          </p:cNvPicPr>
          <p:nvPr/>
        </p:nvPicPr>
        <p:blipFill>
          <a:blip r:embed="rId4"/>
          <a:stretch>
            <a:fillRect/>
          </a:stretch>
        </p:blipFill>
        <p:spPr>
          <a:xfrm>
            <a:off x="3563920" y="3345375"/>
            <a:ext cx="5263216" cy="3512625"/>
          </a:xfrm>
          <a:prstGeom prst="rect">
            <a:avLst/>
          </a:prstGeom>
        </p:spPr>
      </p:pic>
    </p:spTree>
    <p:extLst>
      <p:ext uri="{BB962C8B-B14F-4D97-AF65-F5344CB8AC3E}">
        <p14:creationId xmlns:p14="http://schemas.microsoft.com/office/powerpoint/2010/main" val="26466337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484102" y="923931"/>
            <a:ext cx="8973890" cy="181926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3200" dirty="0" err="1" smtClean="0">
                <a:latin typeface="Times New Roman" panose="02020603050405020304" pitchFamily="18" charset="0"/>
                <a:cs typeface="Times New Roman" panose="02020603050405020304" pitchFamily="18" charset="0"/>
              </a:rPr>
              <a:t>chắn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cát</a:t>
            </a:r>
            <a:r>
              <a:rPr lang="en-US" sz="3200" dirty="0" smtClean="0">
                <a:latin typeface="Times New Roman" panose="02020603050405020304" pitchFamily="18" charset="0"/>
                <a:cs typeface="Times New Roman" panose="02020603050405020304" pitchFamily="18" charset="0"/>
              </a:rPr>
              <a:t> bay, </a:t>
            </a:r>
            <a:r>
              <a:rPr lang="en-US" sz="3200" dirty="0" err="1" smtClean="0">
                <a:latin typeface="Times New Roman" panose="02020603050405020304" pitchFamily="18" charset="0"/>
                <a:cs typeface="Times New Roman" panose="02020603050405020304" pitchFamily="18" charset="0"/>
              </a:rPr>
              <a:t>chống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xâm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nhập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mặn</a:t>
            </a:r>
            <a:r>
              <a:rPr lang="en-US" sz="3200" dirty="0" smtClean="0">
                <a:latin typeface="Times New Roman" panose="02020603050405020304" pitchFamily="18" charset="0"/>
                <a:cs typeface="Times New Roman" panose="02020603050405020304" pitchFamily="18" charset="0"/>
              </a:rPr>
              <a:t>, .... </a:t>
            </a:r>
            <a:r>
              <a:rPr lang="en-US" sz="3200" dirty="0" err="1" smtClean="0">
                <a:latin typeface="Times New Roman" panose="02020603050405020304" pitchFamily="18" charset="0"/>
                <a:cs typeface="Times New Roman" panose="02020603050405020304" pitchFamily="18" charset="0"/>
              </a:rPr>
              <a:t>bảo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vệ</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đồng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ruộng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cư</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ven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biển</a:t>
            </a:r>
            <a:r>
              <a:rPr lang="en-US" sz="3200" dirty="0" smtClean="0">
                <a:latin typeface="Times New Roman" panose="02020603050405020304" pitchFamily="18" charset="0"/>
                <a:cs typeface="Times New Roman" panose="02020603050405020304" pitchFamily="18" charset="0"/>
              </a:rPr>
              <a:t>.</a:t>
            </a:r>
          </a:p>
          <a:p>
            <a:pPr marL="0" indent="0" algn="ctr">
              <a:buNone/>
            </a:pPr>
            <a:endParaRPr lang="en-US"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0" y="3124320"/>
            <a:ext cx="4049486" cy="3733680"/>
          </a:xfrm>
          <a:prstGeom prst="rect">
            <a:avLst/>
          </a:prstGeom>
        </p:spPr>
      </p:pic>
      <p:pic>
        <p:nvPicPr>
          <p:cNvPr id="7" name="Picture 6"/>
          <p:cNvPicPr>
            <a:picLocks noChangeAspect="1"/>
          </p:cNvPicPr>
          <p:nvPr/>
        </p:nvPicPr>
        <p:blipFill>
          <a:blip r:embed="rId3"/>
          <a:stretch>
            <a:fillRect/>
          </a:stretch>
        </p:blipFill>
        <p:spPr>
          <a:xfrm>
            <a:off x="4201908" y="3124320"/>
            <a:ext cx="3953047" cy="3733680"/>
          </a:xfrm>
          <a:prstGeom prst="rect">
            <a:avLst/>
          </a:prstGeom>
        </p:spPr>
      </p:pic>
      <p:pic>
        <p:nvPicPr>
          <p:cNvPr id="8" name="Picture 2" descr="Ninh Thuận bảo vệ và phát triển diện tích rừng phòng hộ, đặc dụng ven biể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7378" y="3124320"/>
            <a:ext cx="3884622" cy="3733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97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72969" y="250722"/>
            <a:ext cx="11007754" cy="247772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US" sz="3200" dirty="0" smtClean="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sạch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giảm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thiểu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tiếng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ồn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hòa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hậu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môi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người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nghiệp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triển</a:t>
            </a:r>
            <a:r>
              <a:rPr lang="en-US" sz="3200" dirty="0" smtClean="0">
                <a:latin typeface="Times New Roman" panose="02020603050405020304" pitchFamily="18" charset="0"/>
                <a:cs typeface="Times New Roman" panose="02020603050405020304" pitchFamily="18" charset="0"/>
              </a:rPr>
              <a:t>.</a:t>
            </a:r>
          </a:p>
          <a:p>
            <a:pPr marL="0" indent="0">
              <a:buNone/>
            </a:pPr>
            <a:endParaRPr lang="en-US"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86612" y="2970112"/>
            <a:ext cx="5075853" cy="3887887"/>
          </a:xfrm>
          <a:prstGeom prst="rect">
            <a:avLst/>
          </a:prstGeom>
        </p:spPr>
      </p:pic>
      <p:pic>
        <p:nvPicPr>
          <p:cNvPr id="6" name="Picture 5"/>
          <p:cNvPicPr>
            <a:picLocks noChangeAspect="1"/>
          </p:cNvPicPr>
          <p:nvPr/>
        </p:nvPicPr>
        <p:blipFill>
          <a:blip r:embed="rId3"/>
          <a:stretch>
            <a:fillRect/>
          </a:stretch>
        </p:blipFill>
        <p:spPr>
          <a:xfrm>
            <a:off x="6057900" y="2970112"/>
            <a:ext cx="6104438" cy="3887888"/>
          </a:xfrm>
          <a:prstGeom prst="rect">
            <a:avLst/>
          </a:prstGeom>
        </p:spPr>
      </p:pic>
    </p:spTree>
    <p:extLst>
      <p:ext uri="{BB962C8B-B14F-4D97-AF65-F5344CB8AC3E}">
        <p14:creationId xmlns:p14="http://schemas.microsoft.com/office/powerpoint/2010/main" val="363094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703234" y="495930"/>
            <a:ext cx="8709332" cy="112338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môi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loài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vi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bảo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tồn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r>
              <a:rPr lang="en-US" sz="3200" dirty="0" smtClean="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594119" y="2362357"/>
            <a:ext cx="8927560" cy="4495643"/>
          </a:xfrm>
          <a:prstGeom prst="rect">
            <a:avLst/>
          </a:prstGeom>
        </p:spPr>
      </p:pic>
    </p:spTree>
    <p:extLst>
      <p:ext uri="{BB962C8B-B14F-4D97-AF65-F5344CB8AC3E}">
        <p14:creationId xmlns:p14="http://schemas.microsoft.com/office/powerpoint/2010/main" val="246014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16826" y="539999"/>
            <a:ext cx="6758294" cy="827029"/>
          </a:xfrm>
          <a:prstGeom prst="rect">
            <a:avLst/>
          </a:prstGeom>
          <a:solidFill>
            <a:schemeClr val="accent5">
              <a:lumMod val="40000"/>
              <a:lumOff val="60000"/>
            </a:schemeClr>
          </a:solidFill>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solidFill>
                  <a:schemeClr val="accent3">
                    <a:lumMod val="50000"/>
                  </a:schemeClr>
                </a:solidFill>
                <a:latin typeface="Times New Roman" panose="02020603050405020304" pitchFamily="18" charset="0"/>
                <a:cs typeface="Times New Roman" panose="02020603050405020304" pitchFamily="18" charset="0"/>
              </a:rPr>
              <a:t>TRIỂN VỌNG CỦA LÂM NGHIỆP</a:t>
            </a:r>
            <a:endParaRPr lang="en-US"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5" name="Flowchart: Sequential Access Storage 4"/>
          <p:cNvSpPr/>
          <p:nvPr/>
        </p:nvSpPr>
        <p:spPr>
          <a:xfrm>
            <a:off x="1703741" y="588834"/>
            <a:ext cx="858982" cy="713509"/>
          </a:xfrm>
          <a:prstGeom prst="flowChartMagneticTap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3">
                    <a:lumMod val="50000"/>
                  </a:schemeClr>
                </a:solidFill>
                <a:latin typeface="Times New Roman" panose="02020603050405020304" pitchFamily="18" charset="0"/>
                <a:cs typeface="Times New Roman" panose="02020603050405020304" pitchFamily="18" charset="0"/>
              </a:rPr>
              <a:t>II</a:t>
            </a:r>
            <a:endParaRPr lang="en-US" sz="32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8" name="Isosceles Triangle 7"/>
          <p:cNvSpPr/>
          <p:nvPr/>
        </p:nvSpPr>
        <p:spPr>
          <a:xfrm>
            <a:off x="2401701" y="1504337"/>
            <a:ext cx="7312397" cy="5102942"/>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711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87017" y="5864054"/>
            <a:ext cx="10396292" cy="635827"/>
          </a:xfrm>
        </p:spPr>
        <p:txBody>
          <a:bodyPr>
            <a:noAutofit/>
          </a:bodyPr>
          <a:lstStyle/>
          <a:p>
            <a:r>
              <a:rPr lang="en-US" sz="2800" dirty="0" err="1" smtClean="0">
                <a:latin typeface="Times New Roman" panose="02020603050405020304" pitchFamily="18" charset="0"/>
                <a:cs typeface="Times New Roman" panose="02020603050405020304" pitchFamily="18" charset="0"/>
              </a:rPr>
              <a:t>Hãy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nêu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207108" y="0"/>
            <a:ext cx="7777783" cy="4543592"/>
          </a:xfrm>
          <a:prstGeom prst="rect">
            <a:avLst/>
          </a:prstGeom>
        </p:spPr>
      </p:pic>
      <p:pic>
        <p:nvPicPr>
          <p:cNvPr id="4" name="Picture 3"/>
          <p:cNvPicPr>
            <a:picLocks noChangeAspect="1"/>
          </p:cNvPicPr>
          <p:nvPr/>
        </p:nvPicPr>
        <p:blipFill>
          <a:blip r:embed="rId3">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900315" y="4267310"/>
            <a:ext cx="2391367" cy="1914657"/>
          </a:xfrm>
          <a:prstGeom prst="rect">
            <a:avLst/>
          </a:prstGeom>
          <a:noFill/>
        </p:spPr>
      </p:pic>
    </p:spTree>
    <p:extLst>
      <p:ext uri="{BB962C8B-B14F-4D97-AF65-F5344CB8AC3E}">
        <p14:creationId xmlns:p14="http://schemas.microsoft.com/office/powerpoint/2010/main" val="429320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79" y="-40446"/>
            <a:ext cx="11286461" cy="1708246"/>
          </a:xfrm>
        </p:spPr>
        <p:txBody>
          <a:bodyPr>
            <a:noAutofit/>
          </a:bodyPr>
          <a:lstStyle/>
          <a:p>
            <a:pPr algn="ctr"/>
            <a:r>
              <a:rPr lang="en-US" dirty="0" err="1">
                <a:latin typeface="Times New Roman" panose="02020603050405020304" pitchFamily="18" charset="0"/>
                <a:cs typeface="Times New Roman" panose="02020603050405020304" pitchFamily="18" charset="0"/>
              </a:rPr>
              <a:t>N</a:t>
            </a:r>
            <a:r>
              <a:rPr lang="en-US" dirty="0" err="1" smtClean="0">
                <a:latin typeface="Times New Roman" panose="02020603050405020304" pitchFamily="18" charset="0"/>
                <a:cs typeface="Times New Roman" panose="02020603050405020304" pitchFamily="18" charset="0"/>
              </a:rPr>
              <a:t>ghiên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mục</a:t>
            </a:r>
            <a:r>
              <a:rPr lang="en-US" dirty="0">
                <a:latin typeface="Times New Roman" panose="02020603050405020304" pitchFamily="18" charset="0"/>
                <a:cs typeface="Times New Roman" panose="02020603050405020304" pitchFamily="18" charset="0"/>
              </a:rPr>
              <a:t> II.1, </a:t>
            </a:r>
            <a:r>
              <a:rPr lang="en-US" dirty="0" err="1">
                <a:latin typeface="Times New Roman" panose="02020603050405020304" pitchFamily="18" charset="0"/>
                <a:cs typeface="Times New Roman" panose="02020603050405020304" pitchFamily="18" charset="0"/>
              </a:rPr>
              <a:t>mục</a:t>
            </a:r>
            <a:r>
              <a:rPr lang="en-US" dirty="0">
                <a:latin typeface="Times New Roman" panose="02020603050405020304" pitchFamily="18" charset="0"/>
                <a:cs typeface="Times New Roman" panose="02020603050405020304" pitchFamily="18" charset="0"/>
              </a:rPr>
              <a:t> II.2, </a:t>
            </a:r>
            <a:r>
              <a:rPr lang="en-US" dirty="0" err="1">
                <a:latin typeface="Times New Roman" panose="02020603050405020304" pitchFamily="18" charset="0"/>
                <a:cs typeface="Times New Roman" panose="02020603050405020304" pitchFamily="18" charset="0"/>
              </a:rPr>
              <a:t>mục</a:t>
            </a:r>
            <a:r>
              <a:rPr lang="en-US" dirty="0">
                <a:latin typeface="Times New Roman" panose="02020603050405020304" pitchFamily="18" charset="0"/>
                <a:cs typeface="Times New Roman" panose="02020603050405020304" pitchFamily="18" charset="0"/>
              </a:rPr>
              <a:t> II.3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SGK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nhiệm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vụ</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hoàn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phiếu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tập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1:</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343900" y="1872192"/>
            <a:ext cx="8908818" cy="1057620"/>
          </a:xfrm>
          <a:solidFill>
            <a:schemeClr val="accent6">
              <a:lumMod val="40000"/>
              <a:lumOff val="60000"/>
            </a:schemeClr>
          </a:solidFill>
        </p:spPr>
        <p:txBody>
          <a:bodyPr>
            <a:normAutofit/>
          </a:bodyPr>
          <a:lstStyle/>
          <a:p>
            <a:pPr marL="0" indent="0">
              <a:buNone/>
            </a:pPr>
            <a:r>
              <a:rPr lang="en-US" sz="2800" dirty="0" err="1" smtClean="0">
                <a:latin typeface="Times New Roman" panose="02020603050405020304" pitchFamily="18" charset="0"/>
                <a:cs typeface="Times New Roman" panose="02020603050405020304" pitchFamily="18" charset="0"/>
              </a:rPr>
              <a:t>Giải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a:t>
            </a:r>
          </a:p>
        </p:txBody>
      </p:sp>
      <p:sp>
        <p:nvSpPr>
          <p:cNvPr id="4" name="Content Placeholder 2"/>
          <p:cNvSpPr txBox="1">
            <a:spLocks/>
          </p:cNvSpPr>
          <p:nvPr/>
        </p:nvSpPr>
        <p:spPr>
          <a:xfrm>
            <a:off x="2343900" y="3886635"/>
            <a:ext cx="8908818" cy="1057620"/>
          </a:xfrm>
          <a:prstGeom prst="rect">
            <a:avLst/>
          </a:prstGeom>
          <a:solidFill>
            <a:srgbClr val="009999"/>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dirty="0" err="1" smtClean="0">
                <a:solidFill>
                  <a:srgbClr val="FFFF00"/>
                </a:solidFill>
                <a:latin typeface="Times New Roman" panose="02020603050405020304" pitchFamily="18" charset="0"/>
                <a:cs typeface="Times New Roman" panose="02020603050405020304" pitchFamily="18" charset="0"/>
              </a:rPr>
              <a:t>Giải</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thích</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vì</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sao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lâm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nghiệp</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có</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triển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vọng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phát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triển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để</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phục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vụ</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nhu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cầu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tiêu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dùng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xuất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khẩu</a:t>
            </a:r>
            <a:r>
              <a:rPr lang="en-US" sz="2800" dirty="0">
                <a:solidFill>
                  <a:srgbClr val="FFFF00"/>
                </a:solidFill>
                <a:latin typeface="Times New Roman" panose="02020603050405020304" pitchFamily="18" charset="0"/>
                <a:cs typeface="Times New Roman" panose="02020603050405020304" pitchFamily="18" charset="0"/>
              </a:rPr>
              <a:t>?</a:t>
            </a:r>
          </a:p>
        </p:txBody>
      </p:sp>
      <p:sp>
        <p:nvSpPr>
          <p:cNvPr id="5" name="Content Placeholder 2"/>
          <p:cNvSpPr txBox="1">
            <a:spLocks/>
          </p:cNvSpPr>
          <p:nvPr/>
        </p:nvSpPr>
        <p:spPr>
          <a:xfrm>
            <a:off x="2343900" y="5888053"/>
            <a:ext cx="8908818" cy="1057620"/>
          </a:xfrm>
          <a:prstGeom prst="rect">
            <a:avLst/>
          </a:prstGeom>
          <a:solidFill>
            <a:schemeClr val="accent5">
              <a:lumMod val="40000"/>
              <a:lumOff val="60000"/>
            </a:schemeClr>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dirty="0" err="1" smtClean="0">
                <a:latin typeface="Times New Roman" panose="02020603050405020304" pitchFamily="18" charset="0"/>
                <a:cs typeface="Times New Roman" panose="02020603050405020304" pitchFamily="18" charset="0"/>
              </a:rPr>
              <a:t>Giải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a:t>
            </a:r>
          </a:p>
        </p:txBody>
      </p:sp>
      <p:sp>
        <p:nvSpPr>
          <p:cNvPr id="6" name="Right Arrow 5"/>
          <p:cNvSpPr/>
          <p:nvPr/>
        </p:nvSpPr>
        <p:spPr>
          <a:xfrm>
            <a:off x="176981" y="1565571"/>
            <a:ext cx="1849354" cy="1686567"/>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1</a:t>
            </a:r>
          </a:p>
        </p:txBody>
      </p:sp>
      <p:sp>
        <p:nvSpPr>
          <p:cNvPr id="9" name="Right Arrow 8"/>
          <p:cNvSpPr/>
          <p:nvPr/>
        </p:nvSpPr>
        <p:spPr>
          <a:xfrm>
            <a:off x="176980" y="3557952"/>
            <a:ext cx="1849354" cy="1686567"/>
          </a:xfrm>
          <a:prstGeom prst="righ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2</a:t>
            </a:r>
            <a:endParaRPr lang="en-US" sz="2800" dirty="0">
              <a:latin typeface="Times New Roman" panose="02020603050405020304" pitchFamily="18" charset="0"/>
              <a:cs typeface="Times New Roman" panose="02020603050405020304" pitchFamily="18" charset="0"/>
            </a:endParaRPr>
          </a:p>
        </p:txBody>
      </p:sp>
      <p:sp>
        <p:nvSpPr>
          <p:cNvPr id="10" name="Right Arrow 9"/>
          <p:cNvSpPr/>
          <p:nvPr/>
        </p:nvSpPr>
        <p:spPr>
          <a:xfrm>
            <a:off x="176979" y="5443720"/>
            <a:ext cx="1849354" cy="1686567"/>
          </a:xfrm>
          <a:prstGeom prst="right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875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anim calcmode="lin" valueType="num">
                                      <p:cBhvr>
                                        <p:cTn id="13" dur="1000" fill="hold"/>
                                        <p:tgtEl>
                                          <p:spTgt spid="3">
                                            <p:bg/>
                                          </p:spTgt>
                                        </p:tgtEl>
                                        <p:attrNameLst>
                                          <p:attrName>ppt_x</p:attrName>
                                        </p:attrNameLst>
                                      </p:cBhvr>
                                      <p:tavLst>
                                        <p:tav tm="0">
                                          <p:val>
                                            <p:strVal val="#ppt_x"/>
                                          </p:val>
                                        </p:tav>
                                        <p:tav tm="100000">
                                          <p:val>
                                            <p:strVal val="#ppt_x"/>
                                          </p:val>
                                        </p:tav>
                                      </p:tavLst>
                                    </p:anim>
                                    <p:anim calcmode="lin" valueType="num">
                                      <p:cBhvr>
                                        <p:cTn id="14"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P spid="6"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26720"/>
            <a:ext cx="10713477" cy="1320800"/>
          </a:xfrm>
        </p:spPr>
        <p:txBody>
          <a:bodyPr>
            <a:normAutofit/>
          </a:bodyPr>
          <a:lstStyle/>
          <a:p>
            <a:r>
              <a:rPr lang="en-US" b="1" dirty="0">
                <a:latin typeface="Times New Roman" panose="02020603050405020304" pitchFamily="18" charset="0"/>
                <a:cs typeface="Times New Roman" panose="02020603050405020304" pitchFamily="18" charset="0"/>
              </a:rPr>
              <a:t>PHIẾU HỌC TẬP SỐ 1. </a:t>
            </a:r>
            <a:r>
              <a:rPr lang="en-US" b="1" dirty="0" err="1">
                <a:latin typeface="Times New Roman" panose="02020603050405020304" pitchFamily="18" charset="0"/>
                <a:cs typeface="Times New Roman" panose="02020603050405020304" pitchFamily="18" charset="0"/>
              </a:rPr>
              <a:t>Triển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vọng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lâm</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258929416"/>
              </p:ext>
            </p:extLst>
          </p:nvPr>
        </p:nvGraphicFramePr>
        <p:xfrm>
          <a:off x="294968" y="1747520"/>
          <a:ext cx="11356258" cy="3454206"/>
        </p:xfrm>
        <a:graphic>
          <a:graphicData uri="http://schemas.openxmlformats.org/drawingml/2006/table">
            <a:tbl>
              <a:tblPr firstRow="1" firstCol="1" bandRow="1">
                <a:tableStyleId>{5C22544A-7EE6-4342-B048-85BDC9FD1C3A}</a:tableStyleId>
              </a:tblPr>
              <a:tblGrid>
                <a:gridCol w="9425947">
                  <a:extLst>
                    <a:ext uri="{9D8B030D-6E8A-4147-A177-3AD203B41FA5}">
                      <a16:colId xmlns:a16="http://schemas.microsoft.com/office/drawing/2014/main" val="2258338167"/>
                    </a:ext>
                  </a:extLst>
                </a:gridCol>
                <a:gridCol w="1930311">
                  <a:extLst>
                    <a:ext uri="{9D8B030D-6E8A-4147-A177-3AD203B41FA5}">
                      <a16:colId xmlns:a16="http://schemas.microsoft.com/office/drawing/2014/main" val="849701566"/>
                    </a:ext>
                  </a:extLst>
                </a:gridCol>
              </a:tblGrid>
              <a:tr h="772063">
                <a:tc>
                  <a:txBody>
                    <a:bodyPr/>
                    <a:lstStyle/>
                    <a:p>
                      <a:pPr algn="ctr">
                        <a:lnSpc>
                          <a:spcPct val="107000"/>
                        </a:lnSpc>
                        <a:spcAft>
                          <a:spcPts val="600"/>
                        </a:spcAft>
                      </a:pPr>
                      <a:r>
                        <a:rPr lang="en-US" sz="2800" dirty="0" err="1">
                          <a:solidFill>
                            <a:srgbClr val="FFFF00"/>
                          </a:solidFill>
                          <a:effectLst/>
                          <a:latin typeface="Times New Roman" panose="02020603050405020304" pitchFamily="18" charset="0"/>
                          <a:cs typeface="Times New Roman" panose="02020603050405020304" pitchFamily="18" charset="0"/>
                        </a:rPr>
                        <a:t>Triển</a:t>
                      </a:r>
                      <a:r>
                        <a:rPr lang="en-US" sz="2800" dirty="0">
                          <a:solidFill>
                            <a:srgbClr val="FFFF00"/>
                          </a:solidFill>
                          <a:effectLst/>
                          <a:latin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cs typeface="Times New Roman" panose="02020603050405020304" pitchFamily="18" charset="0"/>
                        </a:rPr>
                        <a:t>vọng</a:t>
                      </a:r>
                      <a:r>
                        <a:rPr lang="en-US" sz="2800" dirty="0">
                          <a:solidFill>
                            <a:srgbClr val="FFFF00"/>
                          </a:solidFill>
                          <a:effectLst/>
                          <a:latin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cs typeface="Times New Roman" panose="02020603050405020304" pitchFamily="18" charset="0"/>
                        </a:rPr>
                        <a:t>của</a:t>
                      </a:r>
                      <a:r>
                        <a:rPr lang="en-US" sz="2800" dirty="0">
                          <a:solidFill>
                            <a:srgbClr val="FFFF00"/>
                          </a:solidFill>
                          <a:effectLst/>
                          <a:latin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cs typeface="Times New Roman" panose="02020603050405020304" pitchFamily="18" charset="0"/>
                        </a:rPr>
                        <a:t>lâm</a:t>
                      </a:r>
                      <a:r>
                        <a:rPr lang="en-US" sz="2800" dirty="0">
                          <a:solidFill>
                            <a:srgbClr val="FFFF00"/>
                          </a:solidFill>
                          <a:effectLst/>
                          <a:latin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cs typeface="Times New Roman" panose="02020603050405020304" pitchFamily="18" charset="0"/>
                        </a:rPr>
                        <a:t>nghiệp</a:t>
                      </a:r>
                      <a:endPar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lnSpc>
                          <a:spcPct val="107000"/>
                        </a:lnSpc>
                        <a:spcAft>
                          <a:spcPts val="600"/>
                        </a:spcAft>
                      </a:pPr>
                      <a:r>
                        <a:rPr lang="en-US" sz="2800" dirty="0" err="1">
                          <a:solidFill>
                            <a:srgbClr val="00FFCC"/>
                          </a:solidFill>
                          <a:effectLst/>
                          <a:latin typeface="Times New Roman" panose="02020603050405020304" pitchFamily="18" charset="0"/>
                          <a:cs typeface="Times New Roman" panose="02020603050405020304" pitchFamily="18" charset="0"/>
                        </a:rPr>
                        <a:t>Giải</a:t>
                      </a:r>
                      <a:r>
                        <a:rPr lang="en-US" sz="2800" dirty="0">
                          <a:solidFill>
                            <a:srgbClr val="00FFCC"/>
                          </a:solidFill>
                          <a:effectLst/>
                          <a:latin typeface="Times New Roman" panose="02020603050405020304" pitchFamily="18" charset="0"/>
                          <a:cs typeface="Times New Roman" panose="02020603050405020304" pitchFamily="18" charset="0"/>
                        </a:rPr>
                        <a:t> </a:t>
                      </a:r>
                      <a:r>
                        <a:rPr lang="en-US" sz="2800" dirty="0" err="1">
                          <a:solidFill>
                            <a:srgbClr val="00FFCC"/>
                          </a:solidFill>
                          <a:effectLst/>
                          <a:latin typeface="Times New Roman" panose="02020603050405020304" pitchFamily="18" charset="0"/>
                          <a:cs typeface="Times New Roman" panose="02020603050405020304" pitchFamily="18" charset="0"/>
                        </a:rPr>
                        <a:t>thích</a:t>
                      </a:r>
                      <a:endParaRPr lang="en-US" sz="2800" dirty="0">
                        <a:solidFill>
                          <a:srgbClr val="00FF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3402440372"/>
                  </a:ext>
                </a:extLst>
              </a:tr>
              <a:tr h="1138017">
                <a:tc>
                  <a:txBody>
                    <a:bodyPr/>
                    <a:lstStyle/>
                    <a:p>
                      <a:pPr>
                        <a:lnSpc>
                          <a:spcPct val="107000"/>
                        </a:lnSpc>
                        <a:spcAft>
                          <a:spcPts val="600"/>
                        </a:spcAft>
                      </a:pP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để</a:t>
                      </a:r>
                      <a:r>
                        <a:rPr lang="en-US" sz="2800" baseline="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bảo</a:t>
                      </a:r>
                      <a:r>
                        <a:rPr lang="en-US" sz="2800" dirty="0" smtClean="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tồn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thái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lnSpc>
                          <a:spcPct val="107000"/>
                        </a:lnSpc>
                        <a:spcAft>
                          <a:spcPts val="600"/>
                        </a:spcAft>
                      </a:pPr>
                      <a:r>
                        <a:rPr lang="en-US" sz="2800" dirty="0" smtClean="0">
                          <a:effectLst/>
                          <a:latin typeface="Times New Roman" panose="02020603050405020304" pitchFamily="18" charset="0"/>
                          <a:cs typeface="Times New Roman" panose="02020603050405020304" pitchFamily="18" charset="0"/>
                        </a:rPr>
                        <a:t>NV</a:t>
                      </a:r>
                      <a:r>
                        <a:rPr lang="en-US" sz="2800" baseline="0" dirty="0" smtClean="0">
                          <a:effectLst/>
                          <a:latin typeface="Times New Roman" panose="02020603050405020304" pitchFamily="18" charset="0"/>
                          <a:cs typeface="Times New Roman" panose="02020603050405020304" pitchFamily="18" charset="0"/>
                        </a:rPr>
                        <a:t>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3364464680"/>
                  </a:ext>
                </a:extLst>
              </a:tr>
              <a:tr h="772063">
                <a:tc>
                  <a:txBody>
                    <a:bodyPr/>
                    <a:lstStyle/>
                    <a:p>
                      <a:pPr>
                        <a:lnSpc>
                          <a:spcPct val="107000"/>
                        </a:lnSpc>
                        <a:spcAft>
                          <a:spcPts val="600"/>
                        </a:spcAft>
                      </a:pP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khẩu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lnSpc>
                          <a:spcPct val="107000"/>
                        </a:lnSpc>
                        <a:spcAft>
                          <a:spcPts val="600"/>
                        </a:spcAft>
                      </a:pPr>
                      <a:r>
                        <a:rPr lang="en-US" sz="2800" dirty="0" smtClean="0">
                          <a:effectLst/>
                          <a:latin typeface="Times New Roman" panose="02020603050405020304" pitchFamily="18" charset="0"/>
                          <a:cs typeface="Times New Roman" panose="02020603050405020304" pitchFamily="18" charset="0"/>
                        </a:rPr>
                        <a:t>NV 2</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179689763"/>
                  </a:ext>
                </a:extLst>
              </a:tr>
              <a:tr h="772063">
                <a:tc>
                  <a:txBody>
                    <a:bodyPr/>
                    <a:lstStyle/>
                    <a:p>
                      <a:pPr>
                        <a:lnSpc>
                          <a:spcPct val="107000"/>
                        </a:lnSpc>
                        <a:spcAft>
                          <a:spcPts val="600"/>
                        </a:spcAft>
                      </a:pP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thực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rừng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lnSpc>
                          <a:spcPct val="107000"/>
                        </a:lnSpc>
                        <a:spcAft>
                          <a:spcPts val="600"/>
                        </a:spcAft>
                      </a:pPr>
                      <a:r>
                        <a:rPr lang="en-US" sz="2800" dirty="0" smtClean="0">
                          <a:effectLst/>
                          <a:latin typeface="Times New Roman" panose="02020603050405020304" pitchFamily="18" charset="0"/>
                          <a:cs typeface="Times New Roman" panose="02020603050405020304" pitchFamily="18" charset="0"/>
                        </a:rPr>
                        <a:t>NV 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945529149"/>
                  </a:ext>
                </a:extLst>
              </a:tr>
            </a:tbl>
          </a:graphicData>
        </a:graphic>
      </p:graphicFrame>
    </p:spTree>
    <p:extLst>
      <p:ext uri="{BB962C8B-B14F-4D97-AF65-F5344CB8AC3E}">
        <p14:creationId xmlns:p14="http://schemas.microsoft.com/office/powerpoint/2010/main" val="27210660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70" y="550655"/>
            <a:ext cx="6459794" cy="1189655"/>
          </a:xfrm>
          <a:solidFill>
            <a:schemeClr val="accent1">
              <a:lumMod val="20000"/>
              <a:lumOff val="80000"/>
            </a:schemeClr>
          </a:solidFill>
        </p:spPr>
        <p:txBody>
          <a:bodyPr>
            <a:normAutofit fontScale="90000"/>
          </a:bodyPr>
          <a:lstStyle/>
          <a:p>
            <a:pPr algn="ctr"/>
            <a:r>
              <a:rPr lang="en-US" dirty="0" err="1">
                <a:solidFill>
                  <a:srgbClr val="002060"/>
                </a:solidFill>
                <a:latin typeface="Times New Roman" panose="02020603050405020304" pitchFamily="18" charset="0"/>
                <a:cs typeface="Times New Roman" panose="02020603050405020304" pitchFamily="18" charset="0"/>
              </a:rPr>
              <a:t>Phát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triển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để</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bảo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tồn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sinh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học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bảo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vệ</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môi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trường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sinh</a:t>
            </a:r>
            <a:r>
              <a:rPr lang="en-US" dirty="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tháí</a:t>
            </a:r>
            <a:endParaRPr lang="en-US" dirty="0"/>
          </a:p>
        </p:txBody>
      </p:sp>
      <p:pic>
        <p:nvPicPr>
          <p:cNvPr id="4" name="Picture 3"/>
          <p:cNvPicPr>
            <a:picLocks noChangeAspect="1"/>
          </p:cNvPicPr>
          <p:nvPr/>
        </p:nvPicPr>
        <p:blipFill>
          <a:blip r:embed="rId2"/>
          <a:stretch>
            <a:fillRect/>
          </a:stretch>
        </p:blipFill>
        <p:spPr>
          <a:xfrm>
            <a:off x="265470" y="1740310"/>
            <a:ext cx="6459794" cy="4601184"/>
          </a:xfrm>
          <a:prstGeom prst="rect">
            <a:avLst/>
          </a:prstGeom>
        </p:spPr>
      </p:pic>
      <p:sp>
        <p:nvSpPr>
          <p:cNvPr id="5" name="Vertical Scroll 4"/>
          <p:cNvSpPr/>
          <p:nvPr/>
        </p:nvSpPr>
        <p:spPr>
          <a:xfrm>
            <a:off x="7079224" y="1108899"/>
            <a:ext cx="4714567" cy="4910901"/>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rgbClr val="00B0F0"/>
              </a:solidFill>
              <a:latin typeface="Times New Roman" panose="02020603050405020304" pitchFamily="18" charset="0"/>
              <a:cs typeface="Times New Roman" panose="02020603050405020304" pitchFamily="18" charset="0"/>
            </a:endParaRPr>
          </a:p>
          <a:p>
            <a:pPr algn="ctr"/>
            <a:r>
              <a:rPr lang="en-US" sz="3200" dirty="0" err="1" smtClean="0">
                <a:solidFill>
                  <a:srgbClr val="00B0F0"/>
                </a:solidFill>
                <a:latin typeface="Times New Roman" panose="02020603050405020304" pitchFamily="18" charset="0"/>
                <a:cs typeface="Times New Roman" panose="02020603050405020304" pitchFamily="18" charset="0"/>
              </a:rPr>
              <a:t>Rừng</a:t>
            </a:r>
            <a:r>
              <a:rPr lang="en-US" sz="3200" dirty="0" smtClean="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là</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môi</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trường</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sống</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của</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nhiều</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loài</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thực</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vật</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động</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vật</a:t>
            </a:r>
            <a:r>
              <a:rPr lang="en-US" sz="3200" dirty="0">
                <a:solidFill>
                  <a:srgbClr val="00B0F0"/>
                </a:solidFill>
                <a:latin typeface="Times New Roman" panose="02020603050405020304" pitchFamily="18" charset="0"/>
                <a:cs typeface="Times New Roman" panose="02020603050405020304" pitchFamily="18" charset="0"/>
              </a:rPr>
              <a:t>, vi </a:t>
            </a:r>
            <a:r>
              <a:rPr lang="en-US" sz="3200" dirty="0" err="1">
                <a:solidFill>
                  <a:srgbClr val="00B0F0"/>
                </a:solidFill>
                <a:latin typeface="Times New Roman" panose="02020603050405020304" pitchFamily="18" charset="0"/>
                <a:cs typeface="Times New Roman" panose="02020603050405020304" pitchFamily="18" charset="0"/>
              </a:rPr>
              <a:t>sinh</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vật</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rừng</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điều</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hoà</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không</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khí</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bảo</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vệ</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nguồn</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nước</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chống</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biến</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đổi</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khí</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hậu</a:t>
            </a:r>
            <a:r>
              <a:rPr lang="en-US" sz="3200" dirty="0">
                <a:solidFill>
                  <a:srgbClr val="00B0F0"/>
                </a:solidFill>
                <a:latin typeface="Times New Roman" panose="02020603050405020304" pitchFamily="18" charset="0"/>
                <a:cs typeface="Times New Roman" panose="02020603050405020304" pitchFamily="18" charset="0"/>
              </a:rPr>
              <a:t>,...</a:t>
            </a:r>
          </a:p>
          <a:p>
            <a:pPr algn="ctr"/>
            <a:endParaRPr lang="en-US" dirty="0"/>
          </a:p>
        </p:txBody>
      </p:sp>
    </p:spTree>
    <p:extLst>
      <p:ext uri="{BB962C8B-B14F-4D97-AF65-F5344CB8AC3E}">
        <p14:creationId xmlns:p14="http://schemas.microsoft.com/office/powerpoint/2010/main" val="145840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581995"/>
            <a:ext cx="6223820" cy="1189655"/>
          </a:xfrm>
          <a:prstGeom prst="rect">
            <a:avLst/>
          </a:prstGeom>
          <a:solidFill>
            <a:schemeClr val="accent6">
              <a:lumMod val="40000"/>
              <a:lumOff val="60000"/>
            </a:schemeClr>
          </a:solidFill>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err="1">
                <a:solidFill>
                  <a:schemeClr val="accent6">
                    <a:lumMod val="50000"/>
                  </a:schemeClr>
                </a:solidFill>
                <a:latin typeface="Times New Roman" panose="02020603050405020304" pitchFamily="18" charset="0"/>
                <a:cs typeface="Times New Roman" panose="02020603050405020304" pitchFamily="18" charset="0"/>
              </a:rPr>
              <a:t>Phát</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triển</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để</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phục</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vụ</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tiêu</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dùng</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và</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xuất</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khẩu</a:t>
            </a:r>
            <a:endParaRPr lang="en-US" dirty="0"/>
          </a:p>
        </p:txBody>
      </p:sp>
      <p:sp>
        <p:nvSpPr>
          <p:cNvPr id="5" name="Vertical Scroll 4"/>
          <p:cNvSpPr/>
          <p:nvPr/>
        </p:nvSpPr>
        <p:spPr>
          <a:xfrm>
            <a:off x="6474542" y="250723"/>
            <a:ext cx="5545393" cy="6459793"/>
          </a:xfrm>
          <a:prstGeom prst="verticalScroll">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rgbClr val="FFFF00"/>
              </a:solidFill>
              <a:latin typeface="Times New Roman" panose="02020603050405020304" pitchFamily="18" charset="0"/>
              <a:cs typeface="Times New Roman" panose="02020603050405020304" pitchFamily="18" charset="0"/>
            </a:endParaRPr>
          </a:p>
          <a:p>
            <a:pPr algn="ctr"/>
            <a:r>
              <a:rPr lang="en-US" sz="3200" dirty="0" err="1" smtClean="0">
                <a:solidFill>
                  <a:srgbClr val="FFFF00"/>
                </a:solidFill>
                <a:latin typeface="Times New Roman" panose="02020603050405020304" pitchFamily="18" charset="0"/>
                <a:cs typeface="Times New Roman" panose="02020603050405020304" pitchFamily="18" charset="0"/>
              </a:rPr>
              <a:t>Lâm</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nghiệp</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có</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vai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trò</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rất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quan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trọng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trong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đời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sống</a:t>
            </a:r>
            <a:r>
              <a:rPr lang="en-US" sz="3200" dirty="0">
                <a:solidFill>
                  <a:srgbClr val="FFFF00"/>
                </a:solidFill>
                <a:latin typeface="Times New Roman" panose="02020603050405020304" pitchFamily="18" charset="0"/>
                <a:cs typeface="Times New Roman" panose="02020603050405020304" pitchFamily="18" charset="0"/>
              </a:rPr>
              <a:t> con </a:t>
            </a:r>
            <a:r>
              <a:rPr lang="en-US" sz="3200" dirty="0" err="1">
                <a:solidFill>
                  <a:srgbClr val="FFFF00"/>
                </a:solidFill>
                <a:latin typeface="Times New Roman" panose="02020603050405020304" pitchFamily="18" charset="0"/>
                <a:cs typeface="Times New Roman" panose="02020603050405020304" pitchFamily="18" charset="0"/>
              </a:rPr>
              <a:t>người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như</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cung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cấp</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lâm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sản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đặc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sản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cây</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công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nghiệp</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cho</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tiêu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dùng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và</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xuất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khẩu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nguyên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liệu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cho</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công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nghiệp</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nông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nghiệp</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xây</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dựng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cơ</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bản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cung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cấp</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dược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liệu</a:t>
            </a:r>
            <a:r>
              <a:rPr lang="en-US" sz="3200" dirty="0" smtClean="0">
                <a:solidFill>
                  <a:srgbClr val="FFFF00"/>
                </a:solidFill>
                <a:latin typeface="Times New Roman" panose="02020603050405020304" pitchFamily="18" charset="0"/>
                <a:cs typeface="Times New Roman" panose="02020603050405020304" pitchFamily="18" charset="0"/>
              </a:rPr>
              <a:t>.</a:t>
            </a:r>
            <a:endParaRPr lang="en-US" sz="3200" dirty="0">
              <a:solidFill>
                <a:srgbClr val="FFFF00"/>
              </a:solidFill>
              <a:latin typeface="Times New Roman" panose="02020603050405020304" pitchFamily="18" charset="0"/>
              <a:cs typeface="Times New Roman" panose="02020603050405020304" pitchFamily="18" charset="0"/>
            </a:endParaRPr>
          </a:p>
          <a:p>
            <a:pPr algn="ctr"/>
            <a:endParaRPr lang="en-US" dirty="0">
              <a:solidFill>
                <a:srgbClr val="FFFF00"/>
              </a:solidFill>
            </a:endParaRPr>
          </a:p>
        </p:txBody>
      </p:sp>
      <p:pic>
        <p:nvPicPr>
          <p:cNvPr id="6" name="Picture 5"/>
          <p:cNvPicPr>
            <a:picLocks noChangeAspect="1"/>
          </p:cNvPicPr>
          <p:nvPr/>
        </p:nvPicPr>
        <p:blipFill>
          <a:blip r:embed="rId2"/>
          <a:stretch>
            <a:fillRect/>
          </a:stretch>
        </p:blipFill>
        <p:spPr>
          <a:xfrm>
            <a:off x="0" y="1771650"/>
            <a:ext cx="6223820" cy="4466918"/>
          </a:xfrm>
          <a:prstGeom prst="rect">
            <a:avLst/>
          </a:prstGeom>
        </p:spPr>
      </p:pic>
    </p:spTree>
    <p:extLst>
      <p:ext uri="{BB962C8B-B14F-4D97-AF65-F5344CB8AC3E}">
        <p14:creationId xmlns:p14="http://schemas.microsoft.com/office/powerpoint/2010/main" val="227630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83391"/>
            <a:ext cx="6057900" cy="1189655"/>
          </a:xfrm>
          <a:prstGeom prst="rect">
            <a:avLst/>
          </a:prstGeom>
          <a:solidFill>
            <a:schemeClr val="accent1">
              <a:lumMod val="20000"/>
              <a:lumOff val="80000"/>
            </a:schemeClr>
          </a:solidFill>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defRPr/>
            </a:pPr>
            <a:r>
              <a:rPr lang="en-US" dirty="0" err="1">
                <a:solidFill>
                  <a:schemeClr val="accent1">
                    <a:lumMod val="50000"/>
                  </a:schemeClr>
                </a:solidFill>
                <a:latin typeface="Times New Roman" panose="02020603050405020304" pitchFamily="18" charset="0"/>
                <a:cs typeface="Times New Roman" panose="02020603050405020304" pitchFamily="18" charset="0"/>
              </a:rPr>
              <a:t>Phát</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triển</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để</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thực</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hiện</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chức</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năng</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xã</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hội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của</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rừng</a:t>
            </a:r>
            <a:endParaRPr lang="en-US"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ular Callout 5"/>
          <p:cNvSpPr/>
          <p:nvPr/>
        </p:nvSpPr>
        <p:spPr>
          <a:xfrm>
            <a:off x="6430297" y="683391"/>
            <a:ext cx="5545394" cy="5761654"/>
          </a:xfrm>
          <a:prstGeom prst="wedgeRectCallout">
            <a:avLst>
              <a:gd name="adj1" fmla="val -55673"/>
              <a:gd name="adj2" fmla="val -39463"/>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rgbClr val="FFC000"/>
              </a:solidFill>
              <a:latin typeface="Times New Roman" panose="02020603050405020304" pitchFamily="18" charset="0"/>
              <a:cs typeface="Times New Roman" panose="02020603050405020304" pitchFamily="18" charset="0"/>
            </a:endParaRPr>
          </a:p>
          <a:p>
            <a:pPr algn="ctr"/>
            <a:r>
              <a:rPr lang="en-US" sz="3200" dirty="0" err="1" smtClean="0">
                <a:solidFill>
                  <a:srgbClr val="FFC000"/>
                </a:solidFill>
                <a:latin typeface="Times New Roman" panose="02020603050405020304" pitchFamily="18" charset="0"/>
                <a:cs typeface="Times New Roman" panose="02020603050405020304" pitchFamily="18" charset="0"/>
              </a:rPr>
              <a:t>Lâm</a:t>
            </a:r>
            <a:r>
              <a:rPr lang="en-US" sz="3200" dirty="0" smtClean="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nghiệp</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đã</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tạo</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công</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ăn</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việc</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làm</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mang</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lại</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nguồn</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thu</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nhập</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chính</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giúp</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ổn</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định</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đời</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sống</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của</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đồng</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bào</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các</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dân</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tộc</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miền</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núi</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thông</a:t>
            </a:r>
            <a:r>
              <a:rPr lang="en-US" sz="3200" dirty="0">
                <a:solidFill>
                  <a:srgbClr val="FFC000"/>
                </a:solidFill>
                <a:latin typeface="Times New Roman" panose="02020603050405020304" pitchFamily="18" charset="0"/>
                <a:cs typeface="Times New Roman" panose="02020603050405020304" pitchFamily="18" charset="0"/>
              </a:rPr>
              <a:t> qua </a:t>
            </a:r>
            <a:r>
              <a:rPr lang="en-US" sz="3200" dirty="0" err="1">
                <a:solidFill>
                  <a:srgbClr val="FFC000"/>
                </a:solidFill>
                <a:latin typeface="Times New Roman" panose="02020603050405020304" pitchFamily="18" charset="0"/>
                <a:cs typeface="Times New Roman" panose="02020603050405020304" pitchFamily="18" charset="0"/>
              </a:rPr>
              <a:t>đó</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làm</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tăng</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tỉ</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lệ</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lao</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động</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có</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việc</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làm</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giảm</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tỉ</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lệ</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hộ</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nghèo</a:t>
            </a:r>
            <a:r>
              <a:rPr lang="en-US" sz="3200" dirty="0">
                <a:solidFill>
                  <a:srgbClr val="FFC000"/>
                </a:solidFill>
                <a:latin typeface="Times New Roman" panose="02020603050405020304" pitchFamily="18" charset="0"/>
                <a:cs typeface="Times New Roman" panose="02020603050405020304" pitchFamily="18" charset="0"/>
              </a:rPr>
              <a:t> ở </a:t>
            </a:r>
            <a:r>
              <a:rPr lang="en-US" sz="3200" dirty="0" err="1">
                <a:solidFill>
                  <a:srgbClr val="FFC000"/>
                </a:solidFill>
                <a:latin typeface="Times New Roman" panose="02020603050405020304" pitchFamily="18" charset="0"/>
                <a:cs typeface="Times New Roman" panose="02020603050405020304" pitchFamily="18" charset="0"/>
              </a:rPr>
              <a:t>vùng</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đồng</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bào</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dân</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tộc</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thiểu</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số</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góp</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phần</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quan</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trọng</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trong</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việc</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xây</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dựng</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đất</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nước</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phát</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triển</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kinh</a:t>
            </a:r>
            <a:r>
              <a:rPr lang="en-US" sz="3200" dirty="0">
                <a:solidFill>
                  <a:srgbClr val="FFC000"/>
                </a:solidFill>
                <a:latin typeface="Times New Roman" panose="02020603050405020304" pitchFamily="18" charset="0"/>
                <a:cs typeface="Times New Roman" panose="02020603050405020304" pitchFamily="18" charset="0"/>
              </a:rPr>
              <a:t> </a:t>
            </a:r>
            <a:r>
              <a:rPr lang="en-US" sz="3200" dirty="0" err="1">
                <a:solidFill>
                  <a:srgbClr val="FFC000"/>
                </a:solidFill>
                <a:latin typeface="Times New Roman" panose="02020603050405020304" pitchFamily="18" charset="0"/>
                <a:cs typeface="Times New Roman" panose="02020603050405020304" pitchFamily="18" charset="0"/>
              </a:rPr>
              <a:t>tế</a:t>
            </a:r>
            <a:endParaRPr lang="en-US" sz="3200" dirty="0">
              <a:solidFill>
                <a:srgbClr val="FFC000"/>
              </a:solidFill>
              <a:latin typeface="Times New Roman" panose="02020603050405020304" pitchFamily="18" charset="0"/>
              <a:cs typeface="Times New Roman" panose="02020603050405020304" pitchFamily="18" charset="0"/>
            </a:endParaRPr>
          </a:p>
          <a:p>
            <a:pPr algn="ctr"/>
            <a:endParaRPr lang="en-US" sz="3200" dirty="0">
              <a:solidFill>
                <a:srgbClr val="FFC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0" y="1873046"/>
            <a:ext cx="6057900" cy="4350927"/>
          </a:xfrm>
          <a:prstGeom prst="rect">
            <a:avLst/>
          </a:prstGeom>
        </p:spPr>
      </p:pic>
    </p:spTree>
    <p:extLst>
      <p:ext uri="{BB962C8B-B14F-4D97-AF65-F5344CB8AC3E}">
        <p14:creationId xmlns:p14="http://schemas.microsoft.com/office/powerpoint/2010/main" val="321891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31574" y="306133"/>
            <a:ext cx="7369278" cy="827029"/>
          </a:xfrm>
          <a:prstGeom prst="rect">
            <a:avLst/>
          </a:prstGeom>
          <a:solidFill>
            <a:schemeClr val="accent5">
              <a:lumMod val="40000"/>
              <a:lumOff val="60000"/>
            </a:schemeClr>
          </a:solidFill>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dirty="0" err="1">
                <a:latin typeface="Times New Roman" panose="02020603050405020304" pitchFamily="18" charset="0"/>
                <a:cs typeface="Times New Roman" panose="02020603050405020304" pitchFamily="18" charset="0"/>
              </a:rPr>
              <a:t>Đặc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trưng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sản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lâm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nghiệp</a:t>
            </a:r>
            <a:endParaRPr lang="en-US" sz="4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Flowchart: Sequential Access Storage 5"/>
          <p:cNvSpPr/>
          <p:nvPr/>
        </p:nvSpPr>
        <p:spPr>
          <a:xfrm>
            <a:off x="1696064" y="306134"/>
            <a:ext cx="1132129" cy="770268"/>
          </a:xfrm>
          <a:prstGeom prst="flowChartMagneticTap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III</a:t>
            </a:r>
            <a:endParaRPr lang="en-US" sz="40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696064" y="1290891"/>
            <a:ext cx="8804788" cy="5567109"/>
          </a:xfrm>
          <a:prstGeom prst="rect">
            <a:avLst/>
          </a:prstGeom>
        </p:spPr>
      </p:pic>
    </p:spTree>
    <p:extLst>
      <p:ext uri="{BB962C8B-B14F-4D97-AF65-F5344CB8AC3E}">
        <p14:creationId xmlns:p14="http://schemas.microsoft.com/office/powerpoint/2010/main" val="404969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 y="143070"/>
            <a:ext cx="11704320" cy="1320800"/>
          </a:xfrm>
        </p:spPr>
        <p:txBody>
          <a:bodyPr>
            <a:normAutofit/>
          </a:bodyPr>
          <a:lstStyle/>
          <a:p>
            <a:pPr algn="ctr"/>
            <a:r>
              <a:rPr lang="en-US" dirty="0" err="1">
                <a:latin typeface="Times New Roman" panose="02020603050405020304" pitchFamily="18" charset="0"/>
                <a:cs typeface="Times New Roman" panose="02020603050405020304" pitchFamily="18" charset="0"/>
              </a:rPr>
              <a:t>N</a:t>
            </a:r>
            <a:r>
              <a:rPr lang="en-US" dirty="0" err="1" smtClean="0">
                <a:latin typeface="Times New Roman" panose="02020603050405020304" pitchFamily="18" charset="0"/>
                <a:cs typeface="Times New Roman" panose="02020603050405020304" pitchFamily="18" charset="0"/>
              </a:rPr>
              <a:t>ghiên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mục</a:t>
            </a:r>
            <a:r>
              <a:rPr lang="en-US" dirty="0">
                <a:latin typeface="Times New Roman" panose="02020603050405020304" pitchFamily="18" charset="0"/>
                <a:cs typeface="Times New Roman" panose="02020603050405020304" pitchFamily="18" charset="0"/>
              </a:rPr>
              <a:t> III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SGK,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phiếu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2 ( 5 </a:t>
            </a:r>
            <a:r>
              <a:rPr lang="en-US" dirty="0" err="1">
                <a:latin typeface="Times New Roman" panose="02020603050405020304" pitchFamily="18" charset="0"/>
                <a:cs typeface="Times New Roman" panose="02020603050405020304" pitchFamily="18" charset="0"/>
              </a:rPr>
              <a:t>phút</a:t>
            </a:r>
            <a:r>
              <a:rPr lang="en-US"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205740" y="2073420"/>
            <a:ext cx="11704320" cy="739365"/>
          </a:xfrm>
        </p:spPr>
        <p:txBody>
          <a:bodyPr>
            <a:noAutofit/>
          </a:bodyPr>
          <a:lstStyle/>
          <a:p>
            <a:r>
              <a:rPr lang="en-US" sz="2800" dirty="0" err="1">
                <a:solidFill>
                  <a:srgbClr val="3399FF"/>
                </a:solidFill>
                <a:latin typeface="Times New Roman" panose="02020603050405020304" pitchFamily="18" charset="0"/>
                <a:cs typeface="Times New Roman" panose="02020603050405020304" pitchFamily="18" charset="0"/>
              </a:rPr>
              <a:t>Nhóm</a:t>
            </a:r>
            <a:r>
              <a:rPr lang="en-US" sz="2800" dirty="0">
                <a:solidFill>
                  <a:srgbClr val="3399FF"/>
                </a:solidFill>
                <a:latin typeface="Times New Roman" panose="02020603050405020304" pitchFamily="18" charset="0"/>
                <a:cs typeface="Times New Roman" panose="02020603050405020304" pitchFamily="18" charset="0"/>
              </a:rPr>
              <a:t> 1</a:t>
            </a:r>
            <a:r>
              <a:rPr lang="en-US" sz="2800" dirty="0">
                <a:solidFill>
                  <a:schemeClr val="accent4">
                    <a:lumMod val="50000"/>
                  </a:schemeClr>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a:t>
            </a:r>
          </a:p>
        </p:txBody>
      </p:sp>
      <p:sp>
        <p:nvSpPr>
          <p:cNvPr id="4" name="Content Placeholder 2"/>
          <p:cNvSpPr txBox="1">
            <a:spLocks/>
          </p:cNvSpPr>
          <p:nvPr/>
        </p:nvSpPr>
        <p:spPr>
          <a:xfrm>
            <a:off x="205740" y="3070689"/>
            <a:ext cx="12057016" cy="73936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err="1">
                <a:solidFill>
                  <a:schemeClr val="accent1">
                    <a:lumMod val="50000"/>
                  </a:schemeClr>
                </a:solidFill>
                <a:latin typeface="Times New Roman" panose="02020603050405020304" pitchFamily="18" charset="0"/>
                <a:cs typeface="Times New Roman" panose="02020603050405020304" pitchFamily="18" charset="0"/>
              </a:rPr>
              <a:t>Nhóm</a:t>
            </a:r>
            <a:r>
              <a:rPr lang="en-US" sz="2800" dirty="0">
                <a:solidFill>
                  <a:schemeClr val="accent1">
                    <a:lumMod val="50000"/>
                  </a:schemeClr>
                </a:solidFill>
                <a:latin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a:t>
            </a:r>
          </a:p>
        </p:txBody>
      </p:sp>
      <p:sp>
        <p:nvSpPr>
          <p:cNvPr id="5" name="Content Placeholder 2"/>
          <p:cNvSpPr txBox="1">
            <a:spLocks/>
          </p:cNvSpPr>
          <p:nvPr/>
        </p:nvSpPr>
        <p:spPr>
          <a:xfrm>
            <a:off x="205740" y="4325862"/>
            <a:ext cx="11685935" cy="73936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err="1">
                <a:solidFill>
                  <a:srgbClr val="FF0000"/>
                </a:solidFill>
                <a:latin typeface="Times New Roman" panose="02020603050405020304" pitchFamily="18" charset="0"/>
                <a:cs typeface="Times New Roman" panose="02020603050405020304" pitchFamily="18" charset="0"/>
              </a:rPr>
              <a:t>Nhóm</a:t>
            </a:r>
            <a:r>
              <a:rPr lang="en-US" sz="2800" dirty="0">
                <a:solidFill>
                  <a:srgbClr val="FF0000"/>
                </a:solidFill>
                <a:latin typeface="Times New Roman" panose="02020603050405020304" pitchFamily="18" charset="0"/>
                <a:cs typeface="Times New Roman" panose="02020603050405020304" pitchFamily="18" charset="0"/>
              </a:rPr>
              <a:t> 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thù</a:t>
            </a:r>
            <a:r>
              <a:rPr lang="en-US" sz="2800" dirty="0">
                <a:latin typeface="Times New Roman" panose="02020603050405020304" pitchFamily="18" charset="0"/>
                <a:cs typeface="Times New Roman" panose="02020603050405020304" pitchFamily="18" charset="0"/>
              </a:rPr>
              <a:t>.</a:t>
            </a:r>
          </a:p>
        </p:txBody>
      </p:sp>
      <p:sp>
        <p:nvSpPr>
          <p:cNvPr id="6" name="Content Placeholder 2"/>
          <p:cNvSpPr txBox="1">
            <a:spLocks/>
          </p:cNvSpPr>
          <p:nvPr/>
        </p:nvSpPr>
        <p:spPr>
          <a:xfrm>
            <a:off x="205740" y="5581035"/>
            <a:ext cx="11572739" cy="73936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err="1">
                <a:solidFill>
                  <a:srgbClr val="0070C0"/>
                </a:solidFill>
                <a:latin typeface="Times New Roman" panose="02020603050405020304" pitchFamily="18" charset="0"/>
                <a:cs typeface="Times New Roman" panose="02020603050405020304" pitchFamily="18" charset="0"/>
              </a:rPr>
              <a:t>Nhóm</a:t>
            </a:r>
            <a:r>
              <a:rPr lang="en-US" sz="2800" dirty="0">
                <a:solidFill>
                  <a:srgbClr val="0070C0"/>
                </a:solidFill>
                <a:latin typeface="Times New Roman" panose="02020603050405020304" pitchFamily="18" charset="0"/>
                <a:cs typeface="Times New Roman" panose="02020603050405020304" pitchFamily="18" charset="0"/>
              </a:rPr>
              <a:t> 4</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970830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12192000" cy="1320800"/>
          </a:xfrm>
        </p:spPr>
        <p:txBody>
          <a:bodyPr>
            <a:normAutofit fontScale="90000"/>
          </a:bodyPr>
          <a:lstStyle/>
          <a:p>
            <a:r>
              <a:rPr lang="en-US" b="1" dirty="0">
                <a:latin typeface="Times New Roman" panose="02020603050405020304" pitchFamily="18" charset="0"/>
                <a:cs typeface="Times New Roman" panose="02020603050405020304" pitchFamily="18" charset="0"/>
              </a:rPr>
              <a:t>PHIẾU HỌC TẬP SỐ 2. </a:t>
            </a:r>
            <a:r>
              <a:rPr lang="en-US" b="1" dirty="0" err="1">
                <a:latin typeface="Times New Roman" panose="02020603050405020304" pitchFamily="18" charset="0"/>
                <a:cs typeface="Times New Roman" panose="02020603050405020304" pitchFamily="18" charset="0"/>
              </a:rPr>
              <a:t>Đặc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trưng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sản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xuất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394055719"/>
              </p:ext>
            </p:extLst>
          </p:nvPr>
        </p:nvGraphicFramePr>
        <p:xfrm>
          <a:off x="0" y="1844403"/>
          <a:ext cx="11930743" cy="3652520"/>
        </p:xfrm>
        <a:graphic>
          <a:graphicData uri="http://schemas.openxmlformats.org/drawingml/2006/table">
            <a:tbl>
              <a:tblPr firstRow="1" firstCol="1" bandRow="1">
                <a:tableStyleId>{5C22544A-7EE6-4342-B048-85BDC9FD1C3A}</a:tableStyleId>
              </a:tblPr>
              <a:tblGrid>
                <a:gridCol w="8334103">
                  <a:extLst>
                    <a:ext uri="{9D8B030D-6E8A-4147-A177-3AD203B41FA5}">
                      <a16:colId xmlns:a16="http://schemas.microsoft.com/office/drawing/2014/main" val="3404356862"/>
                    </a:ext>
                  </a:extLst>
                </a:gridCol>
                <a:gridCol w="3596640">
                  <a:extLst>
                    <a:ext uri="{9D8B030D-6E8A-4147-A177-3AD203B41FA5}">
                      <a16:colId xmlns:a16="http://schemas.microsoft.com/office/drawing/2014/main" val="1865547348"/>
                    </a:ext>
                  </a:extLst>
                </a:gridCol>
              </a:tblGrid>
              <a:tr h="0">
                <a:tc>
                  <a:txBody>
                    <a:bodyPr/>
                    <a:lstStyle/>
                    <a:p>
                      <a:pPr algn="just">
                        <a:lnSpc>
                          <a:spcPct val="107000"/>
                        </a:lnSpc>
                        <a:spcAft>
                          <a:spcPts val="600"/>
                        </a:spcAft>
                      </a:pP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lâm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lưu</a:t>
                      </a:r>
                      <a:r>
                        <a:rPr lang="en-US" sz="2800" dirty="0">
                          <a:effectLst/>
                          <a:latin typeface="Times New Roman" panose="02020603050405020304" pitchFamily="18" charset="0"/>
                          <a:cs typeface="Times New Roman" panose="02020603050405020304" pitchFamily="18" charset="0"/>
                        </a:rPr>
                        <a:t> 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7086957"/>
                  </a:ext>
                </a:extLst>
              </a:tr>
              <a:tr h="0">
                <a:tc>
                  <a:txBody>
                    <a:bodyPr/>
                    <a:lstStyle/>
                    <a:p>
                      <a:pPr algn="just">
                        <a:lnSpc>
                          <a:spcPct val="107000"/>
                        </a:lnSpc>
                        <a:spcAft>
                          <a:spcPts val="600"/>
                        </a:spcAft>
                      </a:pP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trưởng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dài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0966075"/>
                  </a:ext>
                </a:extLst>
              </a:tr>
              <a:tr h="0">
                <a:tc>
                  <a:txBody>
                    <a:bodyPr/>
                    <a:lstStyle/>
                    <a:p>
                      <a:pPr algn="just">
                        <a:lnSpc>
                          <a:spcPct val="107000"/>
                        </a:lnSpc>
                        <a:spcAft>
                          <a:spcPts val="600"/>
                        </a:spcAft>
                      </a:pPr>
                      <a:r>
                        <a:rPr lang="en-US" sz="2800" spc="10" dirty="0" err="1">
                          <a:effectLst/>
                          <a:latin typeface="Times New Roman" panose="02020603050405020304" pitchFamily="18" charset="0"/>
                          <a:cs typeface="Times New Roman" panose="02020603050405020304" pitchFamily="18" charset="0"/>
                        </a:rPr>
                        <a:t>Địa</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bàn</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rộng</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lớn</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khó</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khăn</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về</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giao</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thông</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và</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cơ</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sở</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vật</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chất</a:t>
                      </a:r>
                      <a:r>
                        <a:rPr lang="en-US" sz="2800" spc="1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1189576"/>
                  </a:ext>
                </a:extLst>
              </a:tr>
              <a:tr h="0">
                <a:tc>
                  <a:txBody>
                    <a:bodyPr/>
                    <a:lstStyle/>
                    <a:p>
                      <a:pPr algn="just">
                        <a:lnSpc>
                          <a:spcPct val="107000"/>
                        </a:lnSpc>
                        <a:spcAft>
                          <a:spcPts val="600"/>
                        </a:spcAft>
                      </a:pPr>
                      <a:r>
                        <a:rPr lang="en-US" sz="2800" spc="10" dirty="0" err="1">
                          <a:effectLst/>
                          <a:latin typeface="Times New Roman" panose="02020603050405020304" pitchFamily="18" charset="0"/>
                          <a:cs typeface="Times New Roman" panose="02020603050405020304" pitchFamily="18" charset="0"/>
                        </a:rPr>
                        <a:t>Ngành</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sản</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xuất</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đa</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dạng</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sản</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phẩm</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và</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có</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nhiều</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lợi</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ích</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đặc</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thù</a:t>
                      </a:r>
                      <a:r>
                        <a:rPr lang="en-US" sz="2800" spc="1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4035004"/>
                  </a:ext>
                </a:extLst>
              </a:tr>
            </a:tbl>
          </a:graphicData>
        </a:graphic>
      </p:graphicFrame>
    </p:spTree>
    <p:extLst>
      <p:ext uri="{BB962C8B-B14F-4D97-AF65-F5344CB8AC3E}">
        <p14:creationId xmlns:p14="http://schemas.microsoft.com/office/powerpoint/2010/main" val="1060648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678" y="174885"/>
            <a:ext cx="12039321" cy="889417"/>
          </a:xfrm>
        </p:spPr>
        <p:txBody>
          <a:bodyPr/>
          <a:lstStyle/>
          <a:p>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276945"/>
            <a:ext cx="6484096" cy="737418"/>
          </a:xfrm>
        </p:spPr>
        <p:txBody>
          <a:bodyPr>
            <a:noAutofit/>
          </a:bodyPr>
          <a:lstStyle/>
          <a:p>
            <a:pPr algn="just"/>
            <a:r>
              <a:rPr lang="en-US" sz="2800" dirty="0" err="1">
                <a:latin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769510" y="1064302"/>
            <a:ext cx="5422489" cy="5793697"/>
          </a:xfrm>
          <a:prstGeom prst="rect">
            <a:avLst/>
          </a:prstGeom>
        </p:spPr>
      </p:pic>
      <p:sp>
        <p:nvSpPr>
          <p:cNvPr id="5" name="Content Placeholder 2"/>
          <p:cNvSpPr txBox="1">
            <a:spLocks/>
          </p:cNvSpPr>
          <p:nvPr/>
        </p:nvSpPr>
        <p:spPr>
          <a:xfrm>
            <a:off x="76338" y="2700826"/>
            <a:ext cx="6484096" cy="103238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n-US" sz="2800" dirty="0" err="1" smtClean="0">
                <a:latin typeface="Times New Roman" panose="02020603050405020304" pitchFamily="18" charset="0"/>
                <a:cs typeface="Times New Roman" panose="02020603050405020304" pitchFamily="18" charset="0"/>
              </a:rPr>
              <a:t>Lập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rừng</a:t>
            </a:r>
            <a:r>
              <a:rPr lang="en-US" sz="2800" dirty="0" smtClean="0">
                <a:latin typeface="Times New Roman" panose="02020603050405020304" pitchFamily="18" charset="0"/>
                <a:cs typeface="Times New Roman" panose="02020603050405020304" pitchFamily="18" charset="0"/>
              </a:rPr>
              <a:t>.</a:t>
            </a:r>
          </a:p>
        </p:txBody>
      </p:sp>
      <p:sp>
        <p:nvSpPr>
          <p:cNvPr id="8" name="Content Placeholder 2"/>
          <p:cNvSpPr txBox="1">
            <a:spLocks/>
          </p:cNvSpPr>
          <p:nvPr/>
        </p:nvSpPr>
        <p:spPr>
          <a:xfrm>
            <a:off x="0" y="5369738"/>
            <a:ext cx="6560434" cy="103238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chọn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duy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a:t>
            </a:r>
          </a:p>
          <a:p>
            <a:pPr marL="0" indent="0" algn="just">
              <a:buNone/>
            </a:pPr>
            <a:endParaRPr lang="en-US" sz="2800" dirty="0" smtClean="0">
              <a:latin typeface="Times New Roman" panose="02020603050405020304" pitchFamily="18" charset="0"/>
              <a:cs typeface="Times New Roman" panose="02020603050405020304" pitchFamily="18" charset="0"/>
            </a:endParaRPr>
          </a:p>
        </p:txBody>
      </p:sp>
      <p:sp>
        <p:nvSpPr>
          <p:cNvPr id="9" name="Content Placeholder 2"/>
          <p:cNvSpPr txBox="1">
            <a:spLocks/>
          </p:cNvSpPr>
          <p:nvPr/>
        </p:nvSpPr>
        <p:spPr>
          <a:xfrm>
            <a:off x="76338" y="5452064"/>
            <a:ext cx="6484096" cy="103238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endParaRPr lang="en-US" sz="2800" dirty="0" smtClean="0">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a:xfrm>
            <a:off x="0" y="4337351"/>
            <a:ext cx="6484096" cy="103238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err="1" smtClean="0">
                <a:latin typeface="Times New Roman" panose="02020603050405020304" pitchFamily="18" charset="0"/>
                <a:cs typeface="Times New Roman" panose="02020603050405020304" pitchFamily="18" charset="0"/>
              </a:rPr>
              <a:t>Trồng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ngày</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marL="0" indent="0">
              <a:buNone/>
            </a:pPr>
            <a:endParaRPr lang="en-US" sz="2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274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8"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137" y="37019"/>
            <a:ext cx="8333931" cy="1320800"/>
          </a:xfrm>
        </p:spPr>
        <p:txBody>
          <a:bodyPr>
            <a:normAutofit/>
          </a:bodyPr>
          <a:lstStyle/>
          <a:p>
            <a:pPr algn="ctr"/>
            <a:r>
              <a:rPr lang="en-US" dirty="0" err="1">
                <a:latin typeface="Times New Roman" panose="02020603050405020304" pitchFamily="18" charset="0"/>
                <a:cs typeface="Times New Roman" panose="02020603050405020304" pitchFamily="18" charset="0"/>
              </a:rPr>
              <a:t>Địa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9769" y="1357819"/>
            <a:ext cx="8596668" cy="680673"/>
          </a:xfrm>
        </p:spPr>
        <p:txBody>
          <a:bodyPr>
            <a:normAutofit/>
          </a:bodyPr>
          <a:lstStyle/>
          <a:p>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23607" y="4697411"/>
            <a:ext cx="2917997" cy="2126276"/>
          </a:xfrm>
          <a:prstGeom prst="rect">
            <a:avLst/>
          </a:prstGeom>
        </p:spPr>
      </p:pic>
      <p:pic>
        <p:nvPicPr>
          <p:cNvPr id="6" name="Picture 5"/>
          <p:cNvPicPr>
            <a:picLocks noChangeAspect="1"/>
          </p:cNvPicPr>
          <p:nvPr/>
        </p:nvPicPr>
        <p:blipFill>
          <a:blip r:embed="rId3"/>
          <a:stretch>
            <a:fillRect/>
          </a:stretch>
        </p:blipFill>
        <p:spPr>
          <a:xfrm>
            <a:off x="5182283" y="4697411"/>
            <a:ext cx="2917998" cy="2160589"/>
          </a:xfrm>
          <a:prstGeom prst="rect">
            <a:avLst/>
          </a:prstGeom>
        </p:spPr>
      </p:pic>
      <p:pic>
        <p:nvPicPr>
          <p:cNvPr id="8194" name="Picture 2" descr="https://storage-vnportal.vnpt.vn/btn-ubnd/sitefolders/snnptnt/4804/hinhanh/nam-2022/thang-11/lam-nghiep-bai-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6534" y="0"/>
            <a:ext cx="2465465" cy="20814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9726534" y="2235739"/>
            <a:ext cx="2465465" cy="2219221"/>
          </a:xfrm>
          <a:prstGeom prst="rect">
            <a:avLst/>
          </a:prstGeom>
        </p:spPr>
      </p:pic>
      <p:pic>
        <p:nvPicPr>
          <p:cNvPr id="8" name="Picture 7"/>
          <p:cNvPicPr>
            <a:picLocks noChangeAspect="1"/>
          </p:cNvPicPr>
          <p:nvPr/>
        </p:nvPicPr>
        <p:blipFill>
          <a:blip r:embed="rId6"/>
          <a:stretch>
            <a:fillRect/>
          </a:stretch>
        </p:blipFill>
        <p:spPr>
          <a:xfrm>
            <a:off x="9726534" y="4636549"/>
            <a:ext cx="2465130" cy="2219222"/>
          </a:xfrm>
          <a:prstGeom prst="rect">
            <a:avLst/>
          </a:prstGeom>
        </p:spPr>
      </p:pic>
      <p:sp>
        <p:nvSpPr>
          <p:cNvPr id="10" name="Content Placeholder 2"/>
          <p:cNvSpPr txBox="1">
            <a:spLocks/>
          </p:cNvSpPr>
          <p:nvPr/>
        </p:nvSpPr>
        <p:spPr>
          <a:xfrm>
            <a:off x="249769" y="2081417"/>
            <a:ext cx="8596668" cy="142873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err="1" smtClean="0">
                <a:latin typeface="Times New Roman" panose="02020603050405020304" pitchFamily="18" charset="0"/>
                <a:cs typeface="Times New Roman" panose="02020603050405020304" pitchFamily="18" charset="0"/>
              </a:rPr>
              <a:t>Xây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hướng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doanh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sở</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nghiệp</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từng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vùng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a:xfrm>
            <a:off x="249769" y="3522702"/>
            <a:ext cx="8596668" cy="6806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err="1" smtClean="0">
                <a:latin typeface="Times New Roman" panose="02020603050405020304" pitchFamily="18" charset="0"/>
                <a:cs typeface="Times New Roman" panose="02020603050405020304" pitchFamily="18" charset="0"/>
              </a:rPr>
              <a:t>Tiến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rưng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72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additive="base">
                                        <p:cTn id="12" dur="500" fill="hold"/>
                                        <p:tgtEl>
                                          <p:spTgt spid="8194"/>
                                        </p:tgtEl>
                                        <p:attrNameLst>
                                          <p:attrName>ppt_x</p:attrName>
                                        </p:attrNameLst>
                                      </p:cBhvr>
                                      <p:tavLst>
                                        <p:tav tm="0">
                                          <p:val>
                                            <p:strVal val="#ppt_x"/>
                                          </p:val>
                                        </p:tav>
                                        <p:tav tm="100000">
                                          <p:val>
                                            <p:strVal val="#ppt_x"/>
                                          </p:val>
                                        </p:tav>
                                      </p:tavLst>
                                    </p:anim>
                                    <p:anim calcmode="lin" valueType="num">
                                      <p:cBhvr additive="base">
                                        <p:cTn id="13"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7" y="184666"/>
            <a:ext cx="8514388" cy="655992"/>
          </a:xfrm>
        </p:spPr>
        <p:txBody>
          <a:bodyPr>
            <a:normAutofit fontScale="90000"/>
          </a:bodyPr>
          <a:lstStyle/>
          <a:p>
            <a:r>
              <a:rPr lang="en-US" b="1" dirty="0" err="1" smtClean="0">
                <a:latin typeface="Times New Roman" panose="02020603050405020304" pitchFamily="18" charset="0"/>
                <a:cs typeface="Times New Roman" panose="02020603050405020304" pitchFamily="18" charset="0"/>
              </a:rPr>
              <a:t>Vai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trò</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Rừng</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chúng</a:t>
            </a:r>
            <a:r>
              <a:rPr lang="en-US" b="1" dirty="0">
                <a:latin typeface="Times New Roman" panose="02020603050405020304" pitchFamily="18" charset="0"/>
                <a:cs typeface="Times New Roman" panose="02020603050405020304" pitchFamily="18" charset="0"/>
              </a:rPr>
              <a:t> ta</a:t>
            </a:r>
            <a:br>
              <a:rPr lang="en-US" b="1" dirty="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189509" y="4107436"/>
            <a:ext cx="5684235" cy="1074586"/>
          </a:xfrm>
          <a:solidFill>
            <a:schemeClr val="accent3">
              <a:lumMod val="40000"/>
              <a:lumOff val="60000"/>
            </a:schemeClr>
          </a:solidFill>
        </p:spPr>
        <p:txBody>
          <a:bodyPr>
            <a:normAutofit/>
          </a:bodyPr>
          <a:lstStyle/>
          <a:p>
            <a:pPr marL="0" indent="0">
              <a:buNone/>
            </a:pPr>
            <a:r>
              <a:rPr lang="en-US" sz="2400" i="1" dirty="0" err="1" smtClean="0">
                <a:latin typeface="Times New Roman" panose="02020603050405020304" pitchFamily="18" charset="0"/>
                <a:cs typeface="Times New Roman" panose="02020603050405020304" pitchFamily="18" charset="0"/>
              </a:rPr>
              <a:t>Là</a:t>
            </a:r>
            <a:r>
              <a:rPr lang="en-US" sz="2400" i="1" dirty="0" smtClean="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trú</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loại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loại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vật</a:t>
            </a:r>
            <a:r>
              <a:rPr lang="en-US" sz="2400" i="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6" name="Rectangle 1"/>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b="1">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8853055" y="398206"/>
            <a:ext cx="3338943" cy="1835902"/>
          </a:xfrm>
          <a:prstGeom prst="rect">
            <a:avLst/>
          </a:prstGeom>
        </p:spPr>
      </p:pic>
      <p:pic>
        <p:nvPicPr>
          <p:cNvPr id="10" name="Picture 9"/>
          <p:cNvPicPr>
            <a:picLocks noChangeAspect="1"/>
          </p:cNvPicPr>
          <p:nvPr/>
        </p:nvPicPr>
        <p:blipFill>
          <a:blip r:embed="rId3"/>
          <a:stretch>
            <a:fillRect/>
          </a:stretch>
        </p:blipFill>
        <p:spPr>
          <a:xfrm>
            <a:off x="8853058" y="2277087"/>
            <a:ext cx="3338942" cy="1834824"/>
          </a:xfrm>
          <a:prstGeom prst="rect">
            <a:avLst/>
          </a:prstGeom>
        </p:spPr>
      </p:pic>
      <p:pic>
        <p:nvPicPr>
          <p:cNvPr id="11" name="Picture 10"/>
          <p:cNvPicPr>
            <a:picLocks noChangeAspect="1"/>
          </p:cNvPicPr>
          <p:nvPr/>
        </p:nvPicPr>
        <p:blipFill>
          <a:blip r:embed="rId4"/>
          <a:stretch>
            <a:fillRect/>
          </a:stretch>
        </p:blipFill>
        <p:spPr>
          <a:xfrm>
            <a:off x="-1" y="3600148"/>
            <a:ext cx="3156155" cy="1597703"/>
          </a:xfrm>
          <a:prstGeom prst="rect">
            <a:avLst/>
          </a:prstGeom>
        </p:spPr>
      </p:pic>
      <p:pic>
        <p:nvPicPr>
          <p:cNvPr id="12" name="Picture 11"/>
          <p:cNvPicPr>
            <a:picLocks noChangeAspect="1"/>
          </p:cNvPicPr>
          <p:nvPr/>
        </p:nvPicPr>
        <p:blipFill>
          <a:blip r:embed="rId5"/>
          <a:stretch>
            <a:fillRect/>
          </a:stretch>
        </p:blipFill>
        <p:spPr>
          <a:xfrm>
            <a:off x="-1" y="5309419"/>
            <a:ext cx="3156155" cy="1548581"/>
          </a:xfrm>
          <a:prstGeom prst="rect">
            <a:avLst/>
          </a:prstGeom>
        </p:spPr>
      </p:pic>
      <p:sp>
        <p:nvSpPr>
          <p:cNvPr id="13" name="Content Placeholder 2"/>
          <p:cNvSpPr txBox="1">
            <a:spLocks/>
          </p:cNvSpPr>
          <p:nvPr/>
        </p:nvSpPr>
        <p:spPr>
          <a:xfrm>
            <a:off x="3168820" y="2302878"/>
            <a:ext cx="5684235" cy="879631"/>
          </a:xfrm>
          <a:prstGeom prst="rect">
            <a:avLst/>
          </a:prstGeom>
          <a:solidFill>
            <a:srgbClr val="CC99FF"/>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i="1" dirty="0" err="1" smtClean="0">
                <a:latin typeface="Times New Roman" panose="02020603050405020304" pitchFamily="18" charset="0"/>
                <a:cs typeface="Times New Roman" panose="02020603050405020304" pitchFamily="18" charset="0"/>
              </a:rPr>
              <a:t>Cung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cấp</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củi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nguồn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gỗ</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điều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hòa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nước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và</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không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khí</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tạo</a:t>
            </a:r>
            <a:r>
              <a:rPr lang="en-US" sz="2400" i="1" dirty="0" smtClean="0">
                <a:latin typeface="Times New Roman" panose="02020603050405020304" pitchFamily="18" charset="0"/>
                <a:cs typeface="Times New Roman" panose="02020603050405020304" pitchFamily="18" charset="0"/>
              </a:rPr>
              <a:t> oxygen.</a:t>
            </a:r>
            <a:endParaRPr lang="en-US" sz="2400" dirty="0" smtClean="0">
              <a:latin typeface="Times New Roman" panose="02020603050405020304" pitchFamily="18" charset="0"/>
              <a:cs typeface="Times New Roman" panose="02020603050405020304" pitchFamily="18" charset="0"/>
            </a:endParaRPr>
          </a:p>
        </p:txBody>
      </p:sp>
      <p:sp>
        <p:nvSpPr>
          <p:cNvPr id="14" name="Content Placeholder 2"/>
          <p:cNvSpPr txBox="1">
            <a:spLocks/>
          </p:cNvSpPr>
          <p:nvPr/>
        </p:nvSpPr>
        <p:spPr>
          <a:xfrm>
            <a:off x="3156154" y="1384257"/>
            <a:ext cx="5655521" cy="784286"/>
          </a:xfrm>
          <a:prstGeom prst="rect">
            <a:avLst/>
          </a:prstGeom>
          <a:solidFill>
            <a:srgbClr val="CCECFF"/>
          </a:solidFill>
          <a:ln>
            <a:solidFill>
              <a:srgbClr val="00CC99"/>
            </a:solidFill>
          </a:ln>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i="1" dirty="0" err="1" smtClean="0">
                <a:latin typeface="Times New Roman" panose="02020603050405020304" pitchFamily="18" charset="0"/>
                <a:cs typeface="Times New Roman" panose="02020603050405020304" pitchFamily="18" charset="0"/>
              </a:rPr>
              <a:t>Rừng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là</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lá</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phổi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xanh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của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trái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đất</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giữ</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vai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trò</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chủ</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đạo</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trong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mối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quan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hệ</a:t>
            </a:r>
            <a:r>
              <a:rPr lang="en-US" sz="2400" i="1"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p:txBody>
      </p:sp>
      <p:sp>
        <p:nvSpPr>
          <p:cNvPr id="15" name="Content Placeholder 2"/>
          <p:cNvSpPr txBox="1">
            <a:spLocks/>
          </p:cNvSpPr>
          <p:nvPr/>
        </p:nvSpPr>
        <p:spPr>
          <a:xfrm>
            <a:off x="3189509" y="5309419"/>
            <a:ext cx="5642855" cy="613311"/>
          </a:xfrm>
          <a:prstGeom prst="rect">
            <a:avLst/>
          </a:prstGeom>
          <a:solidFill>
            <a:schemeClr val="tx2">
              <a:lumMod val="40000"/>
              <a:lumOff val="60000"/>
            </a:schemeClr>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i="1" dirty="0" err="1" smtClean="0">
                <a:latin typeface="Times New Roman" panose="02020603050405020304" pitchFamily="18" charset="0"/>
                <a:cs typeface="Times New Roman" panose="02020603050405020304" pitchFamily="18" charset="0"/>
              </a:rPr>
              <a:t>Ngăn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chặn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gió</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bão</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chống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xói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mòn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đất</a:t>
            </a:r>
            <a:r>
              <a:rPr lang="en-US" sz="2400" i="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988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bg/>
                                          </p:spTgt>
                                        </p:tgtEl>
                                        <p:attrNameLst>
                                          <p:attrName>style.visibility</p:attrName>
                                        </p:attrNameLst>
                                      </p:cBhvr>
                                      <p:to>
                                        <p:strVal val="visible"/>
                                      </p:to>
                                    </p:set>
                                    <p:animEffect transition="in" filter="wipe(down)">
                                      <p:cBhvr>
                                        <p:cTn id="31" dur="500"/>
                                        <p:tgtEl>
                                          <p:spTgt spid="3">
                                            <p:bg/>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wipe(down)">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2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heel(1)">
                                      <p:cBhvr>
                                        <p:cTn id="46" dur="20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623" y="0"/>
            <a:ext cx="11534331" cy="781665"/>
          </a:xfrm>
        </p:spPr>
        <p:txBody>
          <a:bodyPr/>
          <a:lstStyle/>
          <a:p>
            <a:r>
              <a:rPr lang="en-US" dirty="0" err="1">
                <a:latin typeface="Times New Roman" panose="02020603050405020304" pitchFamily="18" charset="0"/>
                <a:cs typeface="Times New Roman" panose="02020603050405020304" pitchFamily="18" charset="0"/>
              </a:rPr>
              <a:t>Ngành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thù</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27322" y="913573"/>
            <a:ext cx="10826408" cy="683914"/>
          </a:xfrm>
        </p:spPr>
        <p:txBody>
          <a:bodyPr>
            <a:noAutofit/>
          </a:bodyPr>
          <a:lstStyle/>
          <a:p>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a:t>
            </a:r>
          </a:p>
          <a:p>
            <a:pPr marL="0" indent="0">
              <a:buNone/>
            </a:pP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0" y="3864076"/>
            <a:ext cx="3731342" cy="2993923"/>
          </a:xfrm>
          <a:prstGeom prst="rect">
            <a:avLst/>
          </a:prstGeom>
        </p:spPr>
      </p:pic>
      <p:pic>
        <p:nvPicPr>
          <p:cNvPr id="5" name="Picture 4"/>
          <p:cNvPicPr>
            <a:picLocks noChangeAspect="1"/>
          </p:cNvPicPr>
          <p:nvPr/>
        </p:nvPicPr>
        <p:blipFill>
          <a:blip r:embed="rId3"/>
          <a:stretch>
            <a:fillRect/>
          </a:stretch>
        </p:blipFill>
        <p:spPr>
          <a:xfrm>
            <a:off x="4020164" y="3864074"/>
            <a:ext cx="3988210" cy="2993925"/>
          </a:xfrm>
          <a:prstGeom prst="rect">
            <a:avLst/>
          </a:prstGeom>
        </p:spPr>
      </p:pic>
      <p:pic>
        <p:nvPicPr>
          <p:cNvPr id="6" name="Picture 5"/>
          <p:cNvPicPr>
            <a:picLocks noChangeAspect="1"/>
          </p:cNvPicPr>
          <p:nvPr/>
        </p:nvPicPr>
        <p:blipFill>
          <a:blip r:embed="rId4"/>
          <a:stretch>
            <a:fillRect/>
          </a:stretch>
        </p:blipFill>
        <p:spPr>
          <a:xfrm>
            <a:off x="8229600" y="3864075"/>
            <a:ext cx="3962400" cy="2993923"/>
          </a:xfrm>
          <a:prstGeom prst="rect">
            <a:avLst/>
          </a:prstGeom>
        </p:spPr>
      </p:pic>
      <p:sp>
        <p:nvSpPr>
          <p:cNvPr id="7" name="Content Placeholder 2"/>
          <p:cNvSpPr txBox="1">
            <a:spLocks/>
          </p:cNvSpPr>
          <p:nvPr/>
        </p:nvSpPr>
        <p:spPr>
          <a:xfrm>
            <a:off x="527322" y="1729395"/>
            <a:ext cx="10708421" cy="85540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err="1" smtClean="0">
                <a:latin typeface="Times New Roman" panose="02020603050405020304" pitchFamily="18" charset="0"/>
                <a:cs typeface="Times New Roman" panose="02020603050405020304" pitchFamily="18" charset="0"/>
              </a:rPr>
              <a:t>Đảm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ích</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kinh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tế</a:t>
            </a:r>
            <a:r>
              <a:rPr lang="en-US" sz="2800" dirty="0" smtClean="0">
                <a:latin typeface="Times New Roman" panose="02020603050405020304" pitchFamily="18" charset="0"/>
                <a:cs typeface="Times New Roman" panose="02020603050405020304" pitchFamily="18" charset="0"/>
              </a:rPr>
              <a:t>, an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phòng</a:t>
            </a:r>
            <a:r>
              <a:rPr lang="en-US" sz="2800" dirty="0" smtClean="0">
                <a:latin typeface="Times New Roman" panose="02020603050405020304" pitchFamily="18" charset="0"/>
                <a:cs typeface="Times New Roman" panose="02020603050405020304" pitchFamily="18" charset="0"/>
              </a:rPr>
              <a:t>, an </a:t>
            </a:r>
            <a:r>
              <a:rPr lang="en-US" sz="2800" dirty="0" err="1" smtClean="0">
                <a:latin typeface="Times New Roman" panose="02020603050405020304" pitchFamily="18" charset="0"/>
                <a:cs typeface="Times New Roman" panose="02020603050405020304" pitchFamily="18" charset="0"/>
              </a:rPr>
              <a:t>ninh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hậu</a:t>
            </a:r>
            <a:r>
              <a:rPr lang="en-US" sz="2800" dirty="0" smtClean="0">
                <a:latin typeface="Times New Roman" panose="02020603050405020304" pitchFamily="18" charset="0"/>
                <a:cs typeface="Times New Roman" panose="02020603050405020304" pitchFamily="18" charset="0"/>
              </a:rPr>
              <a:t>,...).</a:t>
            </a:r>
          </a:p>
          <a:p>
            <a:pPr marL="0" indent="0">
              <a:buNone/>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822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434" y="137385"/>
            <a:ext cx="8938615" cy="1320800"/>
          </a:xfrm>
        </p:spPr>
        <p:txBody>
          <a:bodyPr/>
          <a:lstStyle/>
          <a:p>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05384" y="910588"/>
            <a:ext cx="11339869" cy="1123154"/>
          </a:xfrm>
        </p:spPr>
        <p:txBody>
          <a:bodyPr>
            <a:normAutofit/>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móc</a:t>
            </a:r>
            <a:r>
              <a:rPr lang="en-US" sz="2800"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2"/>
          <a:stretch>
            <a:fillRect/>
          </a:stretch>
        </p:blipFill>
        <p:spPr>
          <a:xfrm>
            <a:off x="2698634" y="3128936"/>
            <a:ext cx="5750217" cy="3729064"/>
          </a:xfrm>
          <a:prstGeom prst="rect">
            <a:avLst/>
          </a:prstGeom>
        </p:spPr>
      </p:pic>
      <p:sp>
        <p:nvSpPr>
          <p:cNvPr id="5" name="Content Placeholder 2"/>
          <p:cNvSpPr txBox="1">
            <a:spLocks/>
          </p:cNvSpPr>
          <p:nvPr/>
        </p:nvSpPr>
        <p:spPr>
          <a:xfrm>
            <a:off x="205384" y="2005783"/>
            <a:ext cx="11339868" cy="112315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xen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dịch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nghiệp</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907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66568" y="213300"/>
            <a:ext cx="8981767" cy="1052827"/>
          </a:xfrm>
          <a:prstGeom prst="rect">
            <a:avLst/>
          </a:prstGeom>
          <a:solidFill>
            <a:schemeClr val="accent5">
              <a:lumMod val="40000"/>
              <a:lumOff val="60000"/>
            </a:schemeClr>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Một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số</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yêu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cầu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cơ</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bản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đối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người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lao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động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một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số</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ngành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nghề</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phổ</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biến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lâm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nghiệp</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6" name="Flowchart: Sequential Access Storage 5"/>
          <p:cNvSpPr/>
          <p:nvPr/>
        </p:nvSpPr>
        <p:spPr>
          <a:xfrm>
            <a:off x="676025" y="382958"/>
            <a:ext cx="858982" cy="713509"/>
          </a:xfrm>
          <a:prstGeom prst="flowChartMagneticTap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70C0"/>
                </a:solidFill>
                <a:latin typeface="Times New Roman" panose="02020603050405020304" pitchFamily="18" charset="0"/>
                <a:cs typeface="Times New Roman" panose="02020603050405020304" pitchFamily="18" charset="0"/>
              </a:rPr>
              <a:t>IV</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8" name="Cloud 7"/>
          <p:cNvSpPr/>
          <p:nvPr/>
        </p:nvSpPr>
        <p:spPr>
          <a:xfrm rot="20989938">
            <a:off x="1419753" y="2083661"/>
            <a:ext cx="9077934" cy="4367757"/>
          </a:xfrm>
          <a:prstGeom prst="cloud">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3200" dirty="0" err="1" smtClean="0">
                <a:solidFill>
                  <a:schemeClr val="tx1">
                    <a:lumMod val="95000"/>
                    <a:lumOff val="5000"/>
                  </a:schemeClr>
                </a:solidFill>
                <a:latin typeface="Times New Roman" panose="02020603050405020304" pitchFamily="18" charset="0"/>
                <a:cs typeface="Times New Roman" panose="02020603050405020304" pitchFamily="18" charset="0"/>
              </a:rPr>
              <a:t>Nghiên</a:t>
            </a:r>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cứu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IV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SGK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cầu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cơ</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lao</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ngành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nghề</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phổ</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lâm</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nghiệp</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ct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227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4068" y="1875573"/>
            <a:ext cx="8596668" cy="536891"/>
          </a:xfrm>
        </p:spPr>
        <p:txBody>
          <a:bodyPr>
            <a:noAutofit/>
          </a:bodyPr>
          <a:lstStyle/>
          <a:p>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a:t>
            </a: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677334" y="257545"/>
            <a:ext cx="9699522" cy="1052827"/>
          </a:xfrm>
          <a:prstGeom prst="rect">
            <a:avLst/>
          </a:prstGeom>
          <a:solidFill>
            <a:schemeClr val="accent5">
              <a:lumMod val="40000"/>
              <a:lumOff val="60000"/>
            </a:schemeClr>
          </a:solidFill>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smtClean="0">
                <a:latin typeface="Times New Roman" panose="02020603050405020304" pitchFamily="18" charset="0"/>
                <a:cs typeface="Times New Roman" panose="02020603050405020304" pitchFamily="18" charset="0"/>
              </a:rPr>
              <a:t>IV. </a:t>
            </a:r>
            <a:r>
              <a:rPr lang="en-US" b="1" dirty="0" err="1" smtClean="0">
                <a:latin typeface="Times New Roman" panose="02020603050405020304" pitchFamily="18" charset="0"/>
                <a:cs typeface="Times New Roman" panose="02020603050405020304" pitchFamily="18" charset="0"/>
              </a:rPr>
              <a:t>Một</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yêu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cầu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đối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nghiệp</a:t>
            </a:r>
            <a:endParaRPr lang="en-US"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Content Placeholder 2"/>
          <p:cNvSpPr txBox="1">
            <a:spLocks/>
          </p:cNvSpPr>
          <p:nvPr/>
        </p:nvSpPr>
        <p:spPr>
          <a:xfrm>
            <a:off x="364068" y="2589219"/>
            <a:ext cx="7970137" cy="1235964"/>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US" sz="2800" dirty="0" smtClean="0">
              <a:latin typeface="Times New Roman" panose="02020603050405020304" pitchFamily="18" charset="0"/>
              <a:cs typeface="Times New Roman" panose="02020603050405020304" pitchFamily="18" charset="0"/>
            </a:endParaRPr>
          </a:p>
          <a:p>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rừng</a:t>
            </a:r>
            <a:r>
              <a:rPr lang="en-US" sz="2800" dirty="0" smtClean="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sp>
        <p:nvSpPr>
          <p:cNvPr id="7" name="Content Placeholder 2"/>
          <p:cNvSpPr txBox="1">
            <a:spLocks/>
          </p:cNvSpPr>
          <p:nvPr/>
        </p:nvSpPr>
        <p:spPr>
          <a:xfrm>
            <a:off x="364068" y="4051448"/>
            <a:ext cx="8596668" cy="84487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sóc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rừng</a:t>
            </a:r>
            <a:r>
              <a:rPr lang="en-US" sz="2800" dirty="0" smtClean="0">
                <a:latin typeface="Times New Roman" panose="02020603050405020304" pitchFamily="18" charset="0"/>
                <a:cs typeface="Times New Roman" panose="02020603050405020304" pitchFamily="18" charset="0"/>
              </a:rPr>
              <a:t>.</a:t>
            </a:r>
          </a:p>
        </p:txBody>
      </p:sp>
      <p:sp>
        <p:nvSpPr>
          <p:cNvPr id="8" name="Content Placeholder 2"/>
          <p:cNvSpPr txBox="1">
            <a:spLocks/>
          </p:cNvSpPr>
          <p:nvPr/>
        </p:nvSpPr>
        <p:spPr>
          <a:xfrm>
            <a:off x="364068" y="5348852"/>
            <a:ext cx="8596668" cy="78218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err="1" smtClean="0">
                <a:latin typeface="Times New Roman" panose="02020603050405020304" pitchFamily="18" charset="0"/>
                <a:cs typeface="Times New Roman" panose="02020603050405020304" pitchFamily="18" charset="0"/>
              </a:rPr>
              <a:t>Tuân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thủ</a:t>
            </a:r>
            <a:r>
              <a:rPr lang="en-US" sz="2800" dirty="0" smtClean="0">
                <a:latin typeface="Times New Roman" panose="02020603050405020304" pitchFamily="18" charset="0"/>
                <a:cs typeface="Times New Roman" panose="02020603050405020304" pitchFamily="18" charset="0"/>
              </a:rPr>
              <a:t> an </a:t>
            </a:r>
            <a:r>
              <a:rPr lang="en-US" sz="2800" dirty="0" err="1" smtClean="0">
                <a:latin typeface="Times New Roman" panose="02020603050405020304" pitchFamily="18" charset="0"/>
                <a:cs typeface="Times New Roman" panose="02020603050405020304" pitchFamily="18" charset="0"/>
              </a:rPr>
              <a:t>toàn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rừng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ý </a:t>
            </a:r>
            <a:r>
              <a:rPr lang="en-US" sz="2800"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9137990" y="4705146"/>
            <a:ext cx="3054010" cy="2152854"/>
          </a:xfrm>
          <a:prstGeom prst="rect">
            <a:avLst/>
          </a:prstGeom>
        </p:spPr>
      </p:pic>
      <p:pic>
        <p:nvPicPr>
          <p:cNvPr id="10" name="Picture 9"/>
          <p:cNvPicPr>
            <a:picLocks noChangeAspect="1"/>
          </p:cNvPicPr>
          <p:nvPr/>
        </p:nvPicPr>
        <p:blipFill>
          <a:blip r:embed="rId3"/>
          <a:stretch>
            <a:fillRect/>
          </a:stretch>
        </p:blipFill>
        <p:spPr>
          <a:xfrm>
            <a:off x="9158747" y="1875572"/>
            <a:ext cx="3033253" cy="2175875"/>
          </a:xfrm>
          <a:prstGeom prst="rect">
            <a:avLst/>
          </a:prstGeom>
        </p:spPr>
      </p:pic>
    </p:spTree>
    <p:extLst>
      <p:ext uri="{BB962C8B-B14F-4D97-AF65-F5344CB8AC3E}">
        <p14:creationId xmlns:p14="http://schemas.microsoft.com/office/powerpoint/2010/main" val="116520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214" y="2593769"/>
            <a:ext cx="3418416" cy="3880773"/>
          </a:xfrm>
        </p:spPr>
        <p:txBody>
          <a:bodyPr>
            <a:normAutofit/>
          </a:bodyPr>
          <a:lstStyle/>
          <a:p>
            <a:r>
              <a:rPr lang="vi-VN" sz="2000" dirty="0">
                <a:latin typeface="Times New Roman" panose="02020603050405020304" pitchFamily="18" charset="0"/>
                <a:cs typeface="Times New Roman" panose="02020603050405020304" pitchFamily="18" charset="0"/>
              </a:rPr>
              <a:t>Kỹ sư lâm </a:t>
            </a:r>
            <a:r>
              <a:rPr lang="vi-VN" sz="2000" dirty="0" smtClean="0">
                <a:latin typeface="Times New Roman" panose="02020603050405020304" pitchFamily="18" charset="0"/>
                <a:cs typeface="Times New Roman" panose="02020603050405020304" pitchFamily="18" charset="0"/>
              </a:rPr>
              <a:t>sinh</a:t>
            </a:r>
            <a:endParaRPr lang="en-US" sz="2000" dirty="0" smtClean="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Kỹ sư công nghệ sinh </a:t>
            </a:r>
            <a:r>
              <a:rPr lang="vi-VN" sz="2000" dirty="0" smtClean="0">
                <a:latin typeface="Times New Roman" panose="02020603050405020304" pitchFamily="18" charset="0"/>
                <a:cs typeface="Times New Roman" panose="02020603050405020304" pitchFamily="18" charset="0"/>
              </a:rPr>
              <a:t>học</a:t>
            </a:r>
            <a:endParaRPr lang="en-US" sz="2000" dirty="0" smtClean="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Kỹ sư chế biến lâm </a:t>
            </a:r>
            <a:r>
              <a:rPr lang="vi-VN" sz="2000" dirty="0" smtClean="0">
                <a:latin typeface="Times New Roman" panose="02020603050405020304" pitchFamily="18" charset="0"/>
                <a:cs typeface="Times New Roman" panose="02020603050405020304" pitchFamily="18" charset="0"/>
              </a:rPr>
              <a:t>sản</a:t>
            </a:r>
            <a:endParaRPr lang="en-US" sz="2000" dirty="0" smtClean="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lâm</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nghiệp</a:t>
            </a:r>
            <a:endParaRPr lang="en-US" sz="2000" dirty="0" smtClean="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thất</a:t>
            </a:r>
            <a:endParaRPr lang="en-US" sz="2000" dirty="0" smtClean="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quan</a:t>
            </a:r>
            <a:endParaRPr lang="en-US" sz="2000" dirty="0">
              <a:latin typeface="Times New Roman" panose="02020603050405020304" pitchFamily="18" charset="0"/>
              <a:cs typeface="Times New Roman" panose="02020603050405020304" pitchFamily="18" charset="0"/>
            </a:endParaRPr>
          </a:p>
          <a:p>
            <a:r>
              <a:rPr lang="en-US" sz="2000" dirty="0" err="1" smtClean="0">
                <a:latin typeface="Times New Roman" panose="02020603050405020304" pitchFamily="18" charset="0"/>
                <a:cs typeface="Times New Roman" panose="02020603050405020304" pitchFamily="18" charset="0"/>
              </a:rPr>
              <a:t>Cán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lâm</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677334" y="257545"/>
            <a:ext cx="9699522" cy="1052827"/>
          </a:xfrm>
          <a:prstGeom prst="rect">
            <a:avLst/>
          </a:prstGeom>
          <a:solidFill>
            <a:schemeClr val="accent5">
              <a:lumMod val="40000"/>
              <a:lumOff val="60000"/>
            </a:schemeClr>
          </a:solidFill>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smtClean="0">
                <a:latin typeface="Times New Roman" panose="02020603050405020304" pitchFamily="18" charset="0"/>
                <a:cs typeface="Times New Roman" panose="02020603050405020304" pitchFamily="18" charset="0"/>
              </a:rPr>
              <a:t>IV. </a:t>
            </a:r>
            <a:r>
              <a:rPr lang="en-US" b="1" dirty="0" err="1" smtClean="0">
                <a:latin typeface="Times New Roman" panose="02020603050405020304" pitchFamily="18" charset="0"/>
                <a:cs typeface="Times New Roman" panose="02020603050405020304" pitchFamily="18" charset="0"/>
              </a:rPr>
              <a:t>Một</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yêu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cầu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đối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nghiệp</a:t>
            </a:r>
            <a:endParaRPr lang="en-US"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Content Placeholder 2"/>
          <p:cNvSpPr txBox="1">
            <a:spLocks/>
          </p:cNvSpPr>
          <p:nvPr/>
        </p:nvSpPr>
        <p:spPr>
          <a:xfrm>
            <a:off x="4340277" y="2466918"/>
            <a:ext cx="3933567" cy="38807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smtClean="0">
                <a:latin typeface="Times New Roman" panose="02020603050405020304" pitchFamily="18" charset="0"/>
                <a:cs typeface="Times New Roman" panose="02020603050405020304" pitchFamily="18" charset="0"/>
              </a:rPr>
              <a:t>T</a:t>
            </a:r>
            <a:r>
              <a:rPr lang="vi-VN" sz="2000" dirty="0" smtClean="0">
                <a:latin typeface="Times New Roman" panose="02020603050405020304" pitchFamily="18" charset="0"/>
                <a:cs typeface="Times New Roman" panose="02020603050405020304" pitchFamily="18" charset="0"/>
              </a:rPr>
              <a:t>rường </a:t>
            </a:r>
            <a:r>
              <a:rPr lang="vi-VN" sz="2000" dirty="0">
                <a:latin typeface="Times New Roman" panose="02020603050405020304" pitchFamily="18" charset="0"/>
                <a:cs typeface="Times New Roman" panose="02020603050405020304" pitchFamily="18" charset="0"/>
              </a:rPr>
              <a:t>Đại học Lâm nghiệp, </a:t>
            </a:r>
            <a:endParaRPr lang="en-US" sz="2000" dirty="0" smtClean="0">
              <a:latin typeface="Times New Roman" panose="02020603050405020304" pitchFamily="18" charset="0"/>
              <a:cs typeface="Times New Roman" panose="02020603050405020304" pitchFamily="18" charset="0"/>
            </a:endParaRPr>
          </a:p>
          <a:p>
            <a:r>
              <a:rPr lang="vi-VN" sz="2000" dirty="0" smtClean="0">
                <a:latin typeface="Times New Roman" panose="02020603050405020304" pitchFamily="18" charset="0"/>
                <a:cs typeface="Times New Roman" panose="02020603050405020304" pitchFamily="18" charset="0"/>
              </a:rPr>
              <a:t>Trường </a:t>
            </a:r>
            <a:r>
              <a:rPr lang="vi-VN" sz="2000" dirty="0">
                <a:latin typeface="Times New Roman" panose="02020603050405020304" pitchFamily="18" charset="0"/>
                <a:cs typeface="Times New Roman" panose="02020603050405020304" pitchFamily="18" charset="0"/>
              </a:rPr>
              <a:t>Đại học Nông - Lâm Thái Nguyên, </a:t>
            </a:r>
            <a:endParaRPr lang="en-US" sz="2000" dirty="0" smtClean="0">
              <a:latin typeface="Times New Roman" panose="02020603050405020304" pitchFamily="18" charset="0"/>
              <a:cs typeface="Times New Roman" panose="02020603050405020304" pitchFamily="18" charset="0"/>
            </a:endParaRPr>
          </a:p>
          <a:p>
            <a:r>
              <a:rPr lang="vi-VN" sz="2000" dirty="0" smtClean="0">
                <a:latin typeface="Times New Roman" panose="02020603050405020304" pitchFamily="18" charset="0"/>
                <a:cs typeface="Times New Roman" panose="02020603050405020304" pitchFamily="18" charset="0"/>
              </a:rPr>
              <a:t>Trường </a:t>
            </a:r>
            <a:r>
              <a:rPr lang="vi-VN" sz="2000" dirty="0">
                <a:latin typeface="Times New Roman" panose="02020603050405020304" pitchFamily="18" charset="0"/>
                <a:cs typeface="Times New Roman" panose="02020603050405020304" pitchFamily="18" charset="0"/>
              </a:rPr>
              <a:t>Đại học Nông - Lâm Huế, </a:t>
            </a:r>
            <a:endParaRPr lang="en-US" sz="2000" dirty="0" smtClean="0">
              <a:latin typeface="Times New Roman" panose="02020603050405020304" pitchFamily="18" charset="0"/>
              <a:cs typeface="Times New Roman" panose="02020603050405020304" pitchFamily="18" charset="0"/>
            </a:endParaRPr>
          </a:p>
          <a:p>
            <a:r>
              <a:rPr lang="vi-VN" sz="2000" dirty="0" smtClean="0">
                <a:latin typeface="Times New Roman" panose="02020603050405020304" pitchFamily="18" charset="0"/>
                <a:cs typeface="Times New Roman" panose="02020603050405020304" pitchFamily="18" charset="0"/>
              </a:rPr>
              <a:t>Trường </a:t>
            </a:r>
            <a:r>
              <a:rPr lang="vi-VN" sz="2000" dirty="0">
                <a:latin typeface="Times New Roman" panose="02020603050405020304" pitchFamily="18" charset="0"/>
                <a:cs typeface="Times New Roman" panose="02020603050405020304" pitchFamily="18" charset="0"/>
              </a:rPr>
              <a:t>Đại học Tây Nguyên, </a:t>
            </a:r>
            <a:endParaRPr lang="en-US" sz="2000" dirty="0" smtClean="0">
              <a:latin typeface="Times New Roman" panose="02020603050405020304" pitchFamily="18" charset="0"/>
              <a:cs typeface="Times New Roman" panose="02020603050405020304" pitchFamily="18" charset="0"/>
            </a:endParaRPr>
          </a:p>
          <a:p>
            <a:r>
              <a:rPr lang="vi-VN" sz="2000" dirty="0" smtClean="0">
                <a:latin typeface="Times New Roman" panose="02020603050405020304" pitchFamily="18" charset="0"/>
                <a:cs typeface="Times New Roman" panose="02020603050405020304" pitchFamily="18" charset="0"/>
              </a:rPr>
              <a:t>Trường </a:t>
            </a:r>
            <a:r>
              <a:rPr lang="vi-VN" sz="2000" dirty="0">
                <a:latin typeface="Times New Roman" panose="02020603050405020304" pitchFamily="18" charset="0"/>
                <a:cs typeface="Times New Roman" panose="02020603050405020304" pitchFamily="18" charset="0"/>
              </a:rPr>
              <a:t>Đại học Nông - Lâm Tp. Hồ Chí Minh, </a:t>
            </a:r>
            <a:endParaRPr lang="en-US" sz="2000" dirty="0" smtClean="0">
              <a:latin typeface="Times New Roman" panose="02020603050405020304" pitchFamily="18" charset="0"/>
              <a:cs typeface="Times New Roman" panose="02020603050405020304" pitchFamily="18" charset="0"/>
            </a:endParaRPr>
          </a:p>
          <a:p>
            <a:r>
              <a:rPr lang="vi-VN" sz="2000" dirty="0" smtClean="0">
                <a:latin typeface="Times New Roman" panose="02020603050405020304" pitchFamily="18" charset="0"/>
                <a:cs typeface="Times New Roman" panose="02020603050405020304" pitchFamily="18" charset="0"/>
              </a:rPr>
              <a:t>Trường </a:t>
            </a:r>
            <a:r>
              <a:rPr lang="vi-VN" sz="2000" dirty="0">
                <a:latin typeface="Times New Roman" panose="02020603050405020304" pitchFamily="18" charset="0"/>
                <a:cs typeface="Times New Roman" panose="02020603050405020304" pitchFamily="18" charset="0"/>
              </a:rPr>
              <a:t>Đại học Tây Bắc v.v...</a:t>
            </a:r>
            <a:endParaRPr lang="en-US" sz="2000" dirty="0">
              <a:latin typeface="Times New Roman" panose="02020603050405020304" pitchFamily="18" charset="0"/>
              <a:cs typeface="Times New Roman" panose="02020603050405020304" pitchFamily="18" charset="0"/>
            </a:endParaRPr>
          </a:p>
        </p:txBody>
      </p:sp>
      <p:sp>
        <p:nvSpPr>
          <p:cNvPr id="7" name="Content Placeholder 2"/>
          <p:cNvSpPr txBox="1">
            <a:spLocks/>
          </p:cNvSpPr>
          <p:nvPr/>
        </p:nvSpPr>
        <p:spPr>
          <a:xfrm>
            <a:off x="231214" y="1728113"/>
            <a:ext cx="3418416" cy="702354"/>
          </a:xfrm>
          <a:prstGeom prst="rect">
            <a:avLst/>
          </a:prstGeom>
          <a:solidFill>
            <a:schemeClr val="accent6">
              <a:lumMod val="60000"/>
              <a:lumOff val="40000"/>
            </a:schemeClr>
          </a:solidFill>
          <a:ln>
            <a:solidFill>
              <a:schemeClr val="accent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nghiệp</a:t>
            </a:r>
            <a:endParaRPr lang="en-US" sz="2000" dirty="0">
              <a:latin typeface="Times New Roman" panose="02020603050405020304" pitchFamily="18" charset="0"/>
              <a:cs typeface="Times New Roman" panose="02020603050405020304" pitchFamily="18" charset="0"/>
            </a:endParaRPr>
          </a:p>
          <a:p>
            <a:pPr marL="0" indent="0" algn="ctr">
              <a:buNone/>
            </a:pPr>
            <a:endParaRPr lang="en-US" sz="20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8449340" y="1952070"/>
            <a:ext cx="3742660" cy="4657725"/>
          </a:xfrm>
          <a:prstGeom prst="rect">
            <a:avLst/>
          </a:prstGeom>
        </p:spPr>
      </p:pic>
      <p:sp>
        <p:nvSpPr>
          <p:cNvPr id="9" name="Content Placeholder 2"/>
          <p:cNvSpPr txBox="1">
            <a:spLocks/>
          </p:cNvSpPr>
          <p:nvPr/>
        </p:nvSpPr>
        <p:spPr>
          <a:xfrm>
            <a:off x="4340277" y="1728113"/>
            <a:ext cx="3418416" cy="702354"/>
          </a:xfrm>
          <a:prstGeom prst="rect">
            <a:avLst/>
          </a:prstGeom>
          <a:solidFill>
            <a:srgbClr val="CCECFF"/>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đào</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tạo</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847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p:bldP spid="7"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74728"/>
            <a:ext cx="10869561" cy="2437537"/>
          </a:xfrm>
        </p:spPr>
        <p:txBody>
          <a:bodyPr>
            <a:noAutofit/>
          </a:bodyPr>
          <a:lstStyle/>
          <a:p>
            <a:pPr marL="0" indent="0">
              <a:buNone/>
            </a:pP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 b, c, d. </a:t>
            </a:r>
          </a:p>
          <a:p>
            <a:pPr marL="0" indent="0">
              <a:buNone/>
            </a:pPr>
            <a:r>
              <a:rPr lang="en-US" sz="2400" dirty="0" smtClean="0">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khẩu</a:t>
            </a:r>
            <a:r>
              <a:rPr lang="en-US" sz="2400" dirty="0">
                <a:latin typeface="Times New Roman" panose="02020603050405020304" pitchFamily="18" charset="0"/>
                <a:cs typeface="Times New Roman" panose="02020603050405020304" pitchFamily="18" charset="0"/>
              </a:rPr>
              <a:t>. </a:t>
            </a:r>
          </a:p>
          <a:p>
            <a:pPr marL="0" indent="0">
              <a:buNone/>
            </a:pPr>
            <a:r>
              <a:rPr lang="en-US" sz="2400" dirty="0" smtClean="0">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p>
          <a:p>
            <a:pPr marL="0" indent="0">
              <a:buNone/>
            </a:pPr>
            <a:r>
              <a:rPr lang="en-US" sz="2400" dirty="0" smtClean="0">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ổn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r>
              <a:rPr lang="en-US" sz="2400" dirty="0">
                <a:latin typeface="Times New Roman" panose="02020603050405020304" pitchFamily="18" charset="0"/>
                <a:cs typeface="Times New Roman" panose="02020603050405020304" pitchFamily="18" charset="0"/>
              </a:rPr>
              <a:t>.</a:t>
            </a:r>
          </a:p>
          <a:p>
            <a:pPr marL="0" indent="0">
              <a:buNone/>
            </a:pPr>
            <a:r>
              <a:rPr lang="en-US" sz="2400" dirty="0" smtClean="0">
                <a:latin typeface="Times New Roman" panose="02020603050405020304" pitchFamily="18" charset="0"/>
                <a:cs typeface="Times New Roman" panose="02020603050405020304" pitchFamily="18" charset="0"/>
              </a:rPr>
              <a:t>	4</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nâng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khoẻ</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Title 1"/>
          <p:cNvSpPr>
            <a:spLocks noGrp="1"/>
          </p:cNvSpPr>
          <p:nvPr>
            <p:ph type="title"/>
          </p:nvPr>
        </p:nvSpPr>
        <p:spPr>
          <a:xfrm>
            <a:off x="0" y="0"/>
            <a:ext cx="8596668" cy="1320800"/>
          </a:xfrm>
        </p:spPr>
        <p:txBody>
          <a:bodyPr/>
          <a:lstStyle/>
          <a:p>
            <a:r>
              <a:rPr lang="en-US" b="1" dirty="0" err="1">
                <a:latin typeface="Times New Roman" panose="02020603050405020304" pitchFamily="18" charset="0"/>
                <a:cs typeface="Times New Roman" panose="02020603050405020304" pitchFamily="18" charset="0"/>
              </a:rPr>
              <a:t>L</a:t>
            </a:r>
            <a:r>
              <a:rPr lang="en-US" b="1" dirty="0" err="1" smtClean="0">
                <a:latin typeface="Times New Roman" panose="02020603050405020304" pitchFamily="18" charset="0"/>
                <a:cs typeface="Times New Roman" panose="02020603050405020304" pitchFamily="18" charset="0"/>
              </a:rPr>
              <a:t>uyện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tập</a:t>
            </a:r>
            <a:r>
              <a:rPr lang="en-US" b="1"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111454" y="4572351"/>
            <a:ext cx="2005758" cy="1414395"/>
          </a:xfrm>
          <a:prstGeom prst="rect">
            <a:avLst/>
          </a:prstGeom>
        </p:spPr>
      </p:pic>
      <p:pic>
        <p:nvPicPr>
          <p:cNvPr id="6" name="Picture 5"/>
          <p:cNvPicPr>
            <a:picLocks noChangeAspect="1"/>
          </p:cNvPicPr>
          <p:nvPr/>
        </p:nvPicPr>
        <p:blipFill>
          <a:blip r:embed="rId3"/>
          <a:stretch>
            <a:fillRect/>
          </a:stretch>
        </p:blipFill>
        <p:spPr>
          <a:xfrm>
            <a:off x="3758208" y="4578448"/>
            <a:ext cx="1999661" cy="1408298"/>
          </a:xfrm>
          <a:prstGeom prst="rect">
            <a:avLst/>
          </a:prstGeom>
        </p:spPr>
      </p:pic>
      <p:pic>
        <p:nvPicPr>
          <p:cNvPr id="7" name="Picture 6"/>
          <p:cNvPicPr>
            <a:picLocks noChangeAspect="1"/>
          </p:cNvPicPr>
          <p:nvPr/>
        </p:nvPicPr>
        <p:blipFill>
          <a:blip r:embed="rId4"/>
          <a:stretch>
            <a:fillRect/>
          </a:stretch>
        </p:blipFill>
        <p:spPr>
          <a:xfrm>
            <a:off x="6156765" y="4554062"/>
            <a:ext cx="1999661" cy="1432684"/>
          </a:xfrm>
          <a:prstGeom prst="rect">
            <a:avLst/>
          </a:prstGeom>
        </p:spPr>
      </p:pic>
      <p:pic>
        <p:nvPicPr>
          <p:cNvPr id="8" name="Picture 7"/>
          <p:cNvPicPr>
            <a:picLocks noChangeAspect="1"/>
          </p:cNvPicPr>
          <p:nvPr/>
        </p:nvPicPr>
        <p:blipFill>
          <a:blip r:embed="rId5"/>
          <a:stretch>
            <a:fillRect/>
          </a:stretch>
        </p:blipFill>
        <p:spPr>
          <a:xfrm>
            <a:off x="8555322" y="4554062"/>
            <a:ext cx="1975275" cy="1377815"/>
          </a:xfrm>
          <a:prstGeom prst="rect">
            <a:avLst/>
          </a:prstGeom>
        </p:spPr>
      </p:pic>
      <p:sp>
        <p:nvSpPr>
          <p:cNvPr id="2" name="Rectangle 1"/>
          <p:cNvSpPr/>
          <p:nvPr/>
        </p:nvSpPr>
        <p:spPr>
          <a:xfrm>
            <a:off x="1713318" y="6343028"/>
            <a:ext cx="693174" cy="4596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9" name="Rectangle 8"/>
          <p:cNvSpPr/>
          <p:nvPr/>
        </p:nvSpPr>
        <p:spPr>
          <a:xfrm>
            <a:off x="4411451" y="6338560"/>
            <a:ext cx="693174" cy="459658"/>
          </a:xfrm>
          <a:prstGeom prst="rect">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t>
            </a:r>
            <a:endParaRPr lang="en-US" dirty="0"/>
          </a:p>
        </p:txBody>
      </p:sp>
      <p:sp>
        <p:nvSpPr>
          <p:cNvPr id="10" name="Rectangle 9"/>
          <p:cNvSpPr/>
          <p:nvPr/>
        </p:nvSpPr>
        <p:spPr>
          <a:xfrm>
            <a:off x="6810008" y="6343028"/>
            <a:ext cx="693174" cy="459658"/>
          </a:xfrm>
          <a:prstGeom prst="rect">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1" name="Rectangle 10"/>
          <p:cNvSpPr/>
          <p:nvPr/>
        </p:nvSpPr>
        <p:spPr>
          <a:xfrm>
            <a:off x="9251058" y="6338560"/>
            <a:ext cx="693174" cy="45965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
            </a:r>
            <a:endParaRPr lang="en-US" dirty="0"/>
          </a:p>
        </p:txBody>
      </p:sp>
      <p:sp>
        <p:nvSpPr>
          <p:cNvPr id="13" name="Cloud Callout 12"/>
          <p:cNvSpPr/>
          <p:nvPr/>
        </p:nvSpPr>
        <p:spPr>
          <a:xfrm>
            <a:off x="10117393" y="1737121"/>
            <a:ext cx="1887793" cy="2816941"/>
          </a:xfrm>
          <a:prstGeom prst="cloudCallout">
            <a:avLst>
              <a:gd name="adj1" fmla="val -91098"/>
              <a:gd name="adj2" fmla="val 3894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1-c</a:t>
            </a:r>
          </a:p>
          <a:p>
            <a:pPr algn="ctr"/>
            <a:r>
              <a:rPr lang="en-US" sz="3200" dirty="0" smtClean="0">
                <a:latin typeface="Times New Roman" panose="02020603050405020304" pitchFamily="18" charset="0"/>
                <a:cs typeface="Times New Roman" panose="02020603050405020304" pitchFamily="18" charset="0"/>
              </a:rPr>
              <a:t>2-b</a:t>
            </a:r>
          </a:p>
          <a:p>
            <a:pPr algn="ctr"/>
            <a:r>
              <a:rPr lang="en-US" sz="3200" dirty="0" smtClean="0">
                <a:latin typeface="Times New Roman" panose="02020603050405020304" pitchFamily="18" charset="0"/>
                <a:cs typeface="Times New Roman" panose="02020603050405020304" pitchFamily="18" charset="0"/>
              </a:rPr>
              <a:t>3-d</a:t>
            </a:r>
          </a:p>
          <a:p>
            <a:pPr algn="ctr"/>
            <a:r>
              <a:rPr lang="en-US" sz="3200" dirty="0" smtClean="0">
                <a:latin typeface="Times New Roman" panose="02020603050405020304" pitchFamily="18" charset="0"/>
                <a:cs typeface="Times New Roman" panose="02020603050405020304" pitchFamily="18" charset="0"/>
              </a:rPr>
              <a:t>4-a</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901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ppt_x"/>
                                          </p:val>
                                        </p:tav>
                                        <p:tav tm="100000">
                                          <p:val>
                                            <p:strVal val="#ppt_x"/>
                                          </p:val>
                                        </p:tav>
                                      </p:tavLst>
                                    </p:anim>
                                    <p:anim calcmode="lin" valueType="num">
                                      <p:cBhvr additive="base">
                                        <p:cTn id="64" dur="500" fill="hold"/>
                                        <p:tgtEl>
                                          <p:spTgt spid="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500" fill="hold"/>
                                        <p:tgtEl>
                                          <p:spTgt spid="10"/>
                                        </p:tgtEl>
                                        <p:attrNameLst>
                                          <p:attrName>ppt_x</p:attrName>
                                        </p:attrNameLst>
                                      </p:cBhvr>
                                      <p:tavLst>
                                        <p:tav tm="0">
                                          <p:val>
                                            <p:strVal val="#ppt_x"/>
                                          </p:val>
                                        </p:tav>
                                        <p:tav tm="100000">
                                          <p:val>
                                            <p:strVal val="#ppt_x"/>
                                          </p:val>
                                        </p:tav>
                                      </p:tavLst>
                                    </p:anim>
                                    <p:anim calcmode="lin" valueType="num">
                                      <p:cBhvr additive="base">
                                        <p:cTn id="72" dur="500" fill="hold"/>
                                        <p:tgtEl>
                                          <p:spTgt spid="1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cBhvr additive="base">
                                        <p:cTn id="75" dur="500" fill="hold"/>
                                        <p:tgtEl>
                                          <p:spTgt spid="11"/>
                                        </p:tgtEl>
                                        <p:attrNameLst>
                                          <p:attrName>ppt_x</p:attrName>
                                        </p:attrNameLst>
                                      </p:cBhvr>
                                      <p:tavLst>
                                        <p:tav tm="0">
                                          <p:val>
                                            <p:strVal val="#ppt_x"/>
                                          </p:val>
                                        </p:tav>
                                        <p:tav tm="100000">
                                          <p:val>
                                            <p:strVal val="#ppt_x"/>
                                          </p:val>
                                        </p:tav>
                                      </p:tavLst>
                                    </p:anim>
                                    <p:anim calcmode="lin" valueType="num">
                                      <p:cBhvr additive="base">
                                        <p:cTn id="7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P spid="9" grpId="0" animBg="1"/>
      <p:bldP spid="10" grpId="0" animBg="1"/>
      <p:bldP spid="11"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28" y="137651"/>
            <a:ext cx="12114571" cy="2281084"/>
          </a:xfrm>
        </p:spPr>
        <p:txBody>
          <a:bodyPr>
            <a:noAutofit/>
          </a:bodyPr>
          <a:lstStyle/>
          <a:p>
            <a:pPr algn="just"/>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nhiên</a:t>
            </a:r>
            <a:r>
              <a:rPr lang="en-US" sz="2800" dirty="0" smtClean="0">
                <a:latin typeface="Times New Roman" panose="02020603050405020304" pitchFamily="18" charset="0"/>
                <a:cs typeface="Times New Roman" panose="02020603050405020304" pitchFamily="18" charset="0"/>
              </a:rPr>
              <a:t>.</a:t>
            </a:r>
            <a:br>
              <a:rPr lang="en-US" sz="2800" dirty="0" smtClean="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endParaRPr lang="en-US" sz="2800" dirty="0"/>
          </a:p>
        </p:txBody>
      </p:sp>
      <p:sp>
        <p:nvSpPr>
          <p:cNvPr id="3" name="Content Placeholder 2"/>
          <p:cNvSpPr>
            <a:spLocks noGrp="1"/>
          </p:cNvSpPr>
          <p:nvPr>
            <p:ph idx="1"/>
          </p:nvPr>
        </p:nvSpPr>
        <p:spPr>
          <a:xfrm>
            <a:off x="263080" y="2791388"/>
            <a:ext cx="11589639" cy="3880773"/>
          </a:xfrm>
        </p:spPr>
        <p:txBody>
          <a:bodyPr>
            <a:noAutofit/>
          </a:bodyPr>
          <a:lstStyle/>
          <a:p>
            <a:pPr marL="0" indent="0">
              <a:buNone/>
            </a:pPr>
            <a:r>
              <a:rPr lang="en-US" sz="2800" dirty="0" smtClean="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a:t>
            </a:r>
          </a:p>
          <a:p>
            <a:pPr marL="0" indent="0">
              <a:buNone/>
            </a:pPr>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a:t>
            </a:r>
          </a:p>
          <a:p>
            <a:pPr marL="0" indent="0">
              <a:buNone/>
            </a:pPr>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p>
          <a:p>
            <a:pPr marL="0" indent="0">
              <a:buNone/>
            </a:pPr>
            <a:r>
              <a:rPr lang="en-US" sz="2800" dirty="0">
                <a:latin typeface="Times New Roman" panose="02020603050405020304" pitchFamily="18" charset="0"/>
                <a:cs typeface="Times New Roman" panose="02020603050405020304" pitchFamily="18" charset="0"/>
              </a:rPr>
              <a:t>4.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a:t>
            </a:r>
          </a:p>
        </p:txBody>
      </p:sp>
      <p:sp>
        <p:nvSpPr>
          <p:cNvPr id="5" name="Oval 4"/>
          <p:cNvSpPr/>
          <p:nvPr/>
        </p:nvSpPr>
        <p:spPr>
          <a:xfrm>
            <a:off x="11150319" y="2810080"/>
            <a:ext cx="521651" cy="516194"/>
          </a:xfrm>
          <a:prstGeom prst="ellipse">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50000"/>
                  </a:schemeClr>
                </a:solidFill>
                <a:latin typeface="Times New Roman" panose="02020603050405020304" pitchFamily="18" charset="0"/>
                <a:cs typeface="Times New Roman" panose="02020603050405020304" pitchFamily="18" charset="0"/>
              </a:rPr>
              <a:t>Đ</a:t>
            </a:r>
          </a:p>
        </p:txBody>
      </p:sp>
      <p:sp>
        <p:nvSpPr>
          <p:cNvPr id="6" name="Oval 5"/>
          <p:cNvSpPr/>
          <p:nvPr/>
        </p:nvSpPr>
        <p:spPr>
          <a:xfrm>
            <a:off x="10813159" y="6192787"/>
            <a:ext cx="471949" cy="523619"/>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accent2">
                    <a:lumMod val="50000"/>
                  </a:schemeClr>
                </a:solidFill>
                <a:latin typeface="Times New Roman" panose="02020603050405020304" pitchFamily="18" charset="0"/>
                <a:cs typeface="Times New Roman" panose="02020603050405020304" pitchFamily="18" charset="0"/>
              </a:rPr>
              <a:t>S</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 name="Oval 6"/>
          <p:cNvSpPr/>
          <p:nvPr/>
        </p:nvSpPr>
        <p:spPr>
          <a:xfrm>
            <a:off x="2138514" y="5255343"/>
            <a:ext cx="521651" cy="516194"/>
          </a:xfrm>
          <a:prstGeom prst="ellipse">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50000"/>
                  </a:schemeClr>
                </a:solidFill>
                <a:latin typeface="Times New Roman" panose="02020603050405020304" pitchFamily="18" charset="0"/>
                <a:cs typeface="Times New Roman" panose="02020603050405020304" pitchFamily="18" charset="0"/>
              </a:rPr>
              <a:t>Đ</a:t>
            </a:r>
          </a:p>
        </p:txBody>
      </p:sp>
      <p:sp>
        <p:nvSpPr>
          <p:cNvPr id="8" name="Oval 7"/>
          <p:cNvSpPr/>
          <p:nvPr/>
        </p:nvSpPr>
        <p:spPr>
          <a:xfrm>
            <a:off x="6612192" y="3757125"/>
            <a:ext cx="471949" cy="523619"/>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accent2">
                    <a:lumMod val="50000"/>
                  </a:schemeClr>
                </a:solidFill>
                <a:latin typeface="Times New Roman" panose="02020603050405020304" pitchFamily="18" charset="0"/>
                <a:cs typeface="Times New Roman" panose="02020603050405020304" pitchFamily="18" charset="0"/>
              </a:rPr>
              <a:t>S</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35826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circle(in)">
                                      <p:cBhvr>
                                        <p:cTn id="5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176981" y="88483"/>
            <a:ext cx="2359742" cy="1342106"/>
          </a:xfrm>
          <a:prstGeom prst="cloudCallout">
            <a:avLst>
              <a:gd name="adj1" fmla="val 101613"/>
              <a:gd name="adj2" fmla="val 36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imes New Roman" panose="02020603050405020304" pitchFamily="18" charset="0"/>
                <a:cs typeface="Times New Roman" panose="02020603050405020304" pitchFamily="18" charset="0"/>
              </a:rPr>
              <a:t>vận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dụng</a:t>
            </a:r>
            <a:endParaRPr lang="en-US" sz="4000" dirty="0"/>
          </a:p>
        </p:txBody>
      </p:sp>
      <p:sp>
        <p:nvSpPr>
          <p:cNvPr id="6" name="Content Placeholder 2"/>
          <p:cNvSpPr>
            <a:spLocks noGrp="1"/>
          </p:cNvSpPr>
          <p:nvPr>
            <p:ph idx="1"/>
          </p:nvPr>
        </p:nvSpPr>
        <p:spPr>
          <a:xfrm>
            <a:off x="176980" y="1877660"/>
            <a:ext cx="11897033" cy="4980340"/>
          </a:xfrm>
        </p:spPr>
        <p:txBody>
          <a:bodyPr>
            <a:noAutofit/>
          </a:bodyPr>
          <a:lstStyle/>
          <a:p>
            <a:pPr marL="0" indent="0" algn="just">
              <a:buNone/>
            </a:pP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Người </a:t>
            </a:r>
            <a:r>
              <a:rPr lang="vi-VN" sz="2000" dirty="0">
                <a:latin typeface="Times New Roman" panose="02020603050405020304" pitchFamily="18" charset="0"/>
                <a:cs typeface="Times New Roman" panose="02020603050405020304" pitchFamily="18" charset="0"/>
              </a:rPr>
              <a:t>ta vẫn thường hay có câu “rừng vàng, biển bạc” để thể hiện giá trị, vai trò của rừng và biển; đặc biệt là vai trò của rừng đối với sự tồn tại và phát triển của tất cả các loài sinh vật sống trên Trái đất. Rừng mang lại rất nhiều lợi ích cho chúng ta, một số có thể kể đến như: Rừng như một “cỗ máy” cung cấp oxi, hấp thụ khí các bo níc, thanh lọc không khí mát lành cho con người. “Bà mẹ muôn loài ấy” còn dang rộng cánh tay ra bảo vệ muôn loài trước những thiên tai dữ dằn như bão, lũ, sạt lở đất đá,… Có lẽ “bà mẹ ấy” đã oằn mình luôn nhẹ nhàng, vỗ về, ôm ấp và mang lại nhiều điều tốt đẹp cho ta, “mẹ” hi sinh thân mình để cung cấp gỗ làm nguyên liệu cho các ngành sản xuất: giấy, nội thất nhà cửa,… chia một phần chất dinh dưỡng của bản thân để chăm sóc cho những cây dược liệu, thảo dược mang lại giá trị sức khỏe cao đối với con người. Ngoài những vai trò rất quan trọng trên, rừng còn nhằm khẳng định phạm vi, chủ quyền lãnh thổ, quốc gia trên đất liền; giúp cha ông ta đã đánh thắng những trận đánh chủ chốt trong cuộc kháng chiến trường kỳ của nước ta. “Người mẹ” ấy đã dâng hiến tất cả những gì tốt đẹp nhất đối với chúng ta, vậy có bao giờ tự hỏi ta đã làm gì để xứng đáng với sự hi sinh đó chưa? Những cánh rừng ngày càng thu hẹp diện tích, động vật quý hiếm ngày càng tuyệt chủng, tầng ozôn mỏng dần, không khí ô nhiễm,… là lời cảnh tỉnh đối với mỗi chúng ta với sự tức giận của Thiên nhiên. Vì vậy, để tiếp tục sống và sinh sôi, mỗi chúng ta hãy nâng cao ý thức cá nhân, tích cực trồng rừng và bảo vệ rừng, đặc biệt là rừng đầu nguồn, hãy lan tỏa những vai trò tuyệt vời của rừng đối với tất cả mọi người xung quanh bạn nhé!</a:t>
            </a:r>
            <a:endParaRPr lang="en-US" sz="2000" dirty="0">
              <a:latin typeface="Times New Roman" panose="02020603050405020304" pitchFamily="18" charset="0"/>
              <a:cs typeface="Times New Roman" panose="02020603050405020304" pitchFamily="18" charset="0"/>
            </a:endParaRPr>
          </a:p>
        </p:txBody>
      </p:sp>
      <p:sp>
        <p:nvSpPr>
          <p:cNvPr id="7" name="Title 1"/>
          <p:cNvSpPr>
            <a:spLocks noGrp="1"/>
          </p:cNvSpPr>
          <p:nvPr>
            <p:ph type="title"/>
          </p:nvPr>
        </p:nvSpPr>
        <p:spPr>
          <a:xfrm>
            <a:off x="3878826" y="187630"/>
            <a:ext cx="8082116" cy="1320800"/>
          </a:xfrm>
        </p:spPr>
        <p:txBody>
          <a:bodyPr>
            <a:normAutofit fontScale="90000"/>
          </a:bodyPr>
          <a:lstStyle/>
          <a:p>
            <a:pPr algn="ctr"/>
            <a:r>
              <a:rPr lang="en-US" b="1" dirty="0" err="1">
                <a:solidFill>
                  <a:srgbClr val="00B0F0"/>
                </a:solidFill>
                <a:latin typeface="Times New Roman" panose="02020603050405020304" pitchFamily="18" charset="0"/>
                <a:cs typeface="Times New Roman" panose="02020603050405020304" pitchFamily="18" charset="0"/>
              </a:rPr>
              <a:t>Viết</a:t>
            </a:r>
            <a:r>
              <a:rPr lang="en-US" b="1" dirty="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một</a:t>
            </a:r>
            <a:r>
              <a:rPr lang="en-US" b="1" dirty="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đoạn</a:t>
            </a:r>
            <a:r>
              <a:rPr lang="en-US" b="1" dirty="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văn</a:t>
            </a:r>
            <a:r>
              <a:rPr lang="en-US" b="1" dirty="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hoặc</a:t>
            </a:r>
            <a:r>
              <a:rPr lang="en-US" b="1" dirty="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kể</a:t>
            </a:r>
            <a:r>
              <a:rPr lang="en-US" b="1" dirty="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một</a:t>
            </a:r>
            <a:r>
              <a:rPr lang="en-US" b="1" dirty="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câu</a:t>
            </a:r>
            <a:r>
              <a:rPr lang="en-US" b="1" dirty="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chuyện</a:t>
            </a:r>
            <a:r>
              <a:rPr lang="en-US" b="1" dirty="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có</a:t>
            </a:r>
            <a:r>
              <a:rPr lang="en-US" b="1" dirty="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nội</a:t>
            </a:r>
            <a:r>
              <a:rPr lang="en-US" b="1" dirty="0">
                <a:solidFill>
                  <a:srgbClr val="00B0F0"/>
                </a:solidFill>
                <a:latin typeface="Times New Roman" panose="02020603050405020304" pitchFamily="18" charset="0"/>
                <a:cs typeface="Times New Roman" panose="02020603050405020304" pitchFamily="18" charset="0"/>
              </a:rPr>
              <a:t> dung </a:t>
            </a:r>
            <a:r>
              <a:rPr lang="en-US" b="1" dirty="0" err="1">
                <a:solidFill>
                  <a:srgbClr val="00B0F0"/>
                </a:solidFill>
                <a:latin typeface="Times New Roman" panose="02020603050405020304" pitchFamily="18" charset="0"/>
                <a:cs typeface="Times New Roman" panose="02020603050405020304" pitchFamily="18" charset="0"/>
              </a:rPr>
              <a:t>đề</a:t>
            </a:r>
            <a:r>
              <a:rPr lang="en-US" b="1" dirty="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cập</a:t>
            </a:r>
            <a:r>
              <a:rPr lang="en-US" b="1" dirty="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đến</a:t>
            </a:r>
            <a:r>
              <a:rPr lang="en-US" b="1" dirty="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vai</a:t>
            </a:r>
            <a:r>
              <a:rPr lang="en-US" b="1" dirty="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trò</a:t>
            </a:r>
            <a:r>
              <a:rPr lang="en-US" b="1" dirty="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của</a:t>
            </a:r>
            <a:r>
              <a:rPr lang="en-US" b="1" dirty="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rừng</a:t>
            </a:r>
            <a:r>
              <a:rPr lang="en-US" b="1" dirty="0">
                <a:solidFill>
                  <a:srgbClr val="00B0F0"/>
                </a:solidFill>
                <a:latin typeface="Times New Roman" panose="02020603050405020304" pitchFamily="18" charset="0"/>
                <a:cs typeface="Times New Roman" panose="02020603050405020304" pitchFamily="18" charset="0"/>
              </a:rPr>
              <a:t/>
            </a:r>
            <a:br>
              <a:rPr lang="en-US" b="1" dirty="0">
                <a:solidFill>
                  <a:srgbClr val="00B0F0"/>
                </a:solidFill>
                <a:latin typeface="Times New Roman" panose="02020603050405020304" pitchFamily="18" charset="0"/>
                <a:cs typeface="Times New Roman" panose="02020603050405020304" pitchFamily="18" charset="0"/>
              </a:rPr>
            </a:br>
            <a:r>
              <a:rPr lang="en-US" dirty="0">
                <a:solidFill>
                  <a:srgbClr val="00B0F0"/>
                </a:solidFill>
                <a:latin typeface="Times New Roman" panose="02020603050405020304" pitchFamily="18" charset="0"/>
                <a:cs typeface="Times New Roman" panose="02020603050405020304" pitchFamily="18" charset="0"/>
              </a:rPr>
              <a:t/>
            </a:r>
            <a:br>
              <a:rPr lang="en-US" dirty="0">
                <a:solidFill>
                  <a:srgbClr val="00B0F0"/>
                </a:solidFill>
                <a:latin typeface="Times New Roman" panose="02020603050405020304" pitchFamily="18" charset="0"/>
                <a:cs typeface="Times New Roman" panose="02020603050405020304" pitchFamily="18" charset="0"/>
              </a:rPr>
            </a:b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76980" y="3015"/>
            <a:ext cx="3274143" cy="1690030"/>
          </a:xfrm>
          <a:prstGeom prst="rect">
            <a:avLst/>
          </a:prstGeom>
        </p:spPr>
      </p:pic>
    </p:spTree>
    <p:extLst>
      <p:ext uri="{BB962C8B-B14F-4D97-AF65-F5344CB8AC3E}">
        <p14:creationId xmlns:p14="http://schemas.microsoft.com/office/powerpoint/2010/main" val="139902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additive="base">
                                        <p:cTn id="2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build="p"/>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336" y="6020231"/>
            <a:ext cx="3131128" cy="705716"/>
          </a:xfrm>
        </p:spPr>
        <p:txBody>
          <a:bodyPr/>
          <a:lstStyle/>
          <a:p>
            <a:pPr algn="ctr"/>
            <a:r>
              <a:rPr lang="en-US" dirty="0" smtClean="0">
                <a:latin typeface="..vnKimTram" panose="02020500000000000000" pitchFamily="18" charset="0"/>
                <a:cs typeface="Times New Roman" panose="02020603050405020304" pitchFamily="18" charset="0"/>
              </a:rPr>
              <a:t>The end!</a:t>
            </a:r>
            <a:endParaRPr lang="en-US" dirty="0">
              <a:latin typeface="..vnKimTram" panose="02020500000000000000" pitchFamily="18" charset="0"/>
              <a:cs typeface="Times New Roman" panose="02020603050405020304" pitchFamily="18" charset="0"/>
            </a:endParaRPr>
          </a:p>
        </p:txBody>
      </p:sp>
      <p:pic>
        <p:nvPicPr>
          <p:cNvPr id="6" name="G3jsoFaytqg"/>
          <p:cNvPicPr>
            <a:picLocks noGrp="1" noRot="1" noChangeAspect="1"/>
          </p:cNvPicPr>
          <p:nvPr>
            <p:ph idx="1"/>
            <a:videoFile r:link="rId1"/>
          </p:nvPr>
        </p:nvPicPr>
        <p:blipFill>
          <a:blip r:embed="rId3"/>
          <a:stretch>
            <a:fillRect/>
          </a:stretch>
        </p:blipFill>
        <p:spPr>
          <a:xfrm>
            <a:off x="1155289" y="0"/>
            <a:ext cx="9773266" cy="6019800"/>
          </a:xfrm>
          <a:prstGeom prst="rect">
            <a:avLst/>
          </a:prstGeom>
        </p:spPr>
      </p:pic>
    </p:spTree>
    <p:extLst>
      <p:ext uri="{BB962C8B-B14F-4D97-AF65-F5344CB8AC3E}">
        <p14:creationId xmlns:p14="http://schemas.microsoft.com/office/powerpoint/2010/main" val="361222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447" y="1327803"/>
            <a:ext cx="5547378" cy="858982"/>
          </a:xfrm>
        </p:spPr>
        <p:txBody>
          <a:bodyPr>
            <a:normAutofit fontScale="90000"/>
          </a:bodyPr>
          <a:lstStyle/>
          <a:p>
            <a:r>
              <a:rPr lang="en-US" dirty="0" err="1">
                <a:latin typeface="Times New Roman" panose="02020603050405020304" pitchFamily="18" charset="0"/>
                <a:cs typeface="Times New Roman" panose="02020603050405020304" pitchFamily="18" charset="0"/>
              </a:rPr>
              <a:t>Rừng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 ta?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5" name="Oval 4"/>
          <p:cNvSpPr/>
          <p:nvPr/>
        </p:nvSpPr>
        <p:spPr>
          <a:xfrm>
            <a:off x="1018883" y="2954371"/>
            <a:ext cx="4142507" cy="357447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306988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DFDFD"/>
              </a:clrFrom>
              <a:clrTo>
                <a:srgbClr val="FDFDFD">
                  <a:alpha val="0"/>
                </a:srgbClr>
              </a:clrTo>
            </a:clrChange>
            <a:extLst>
              <a:ext uri="{BEBA8EAE-BF5A-486C-A8C5-ECC9F3942E4B}">
                <a14:imgProps xmlns:a14="http://schemas.microsoft.com/office/drawing/2010/main">
                  <a14:imgLayer r:embed="rId3">
                    <a14:imgEffect>
                      <a14:backgroundRemoval t="7362" b="98160" l="6280" r="89614">
                        <a14:foregroundMark x1="26087" y1="54908" x2="18599" y2="54601"/>
                        <a14:foregroundMark x1="22705" y1="79141" x2="22705" y2="79141"/>
                        <a14:foregroundMark x1="25845" y1="83436" x2="26087" y2="92638"/>
                        <a14:foregroundMark x1="28744" y1="80982" x2="30193" y2="78221"/>
                        <a14:foregroundMark x1="16184" y1="96012" x2="21498" y2="96012"/>
                        <a14:foregroundMark x1="69082" y1="93865" x2="84058" y2="98160"/>
                        <a14:foregroundMark x1="80435" y1="53988" x2="80435" y2="53988"/>
                        <a14:foregroundMark x1="85266" y1="68712" x2="85266" y2="68712"/>
                        <a14:foregroundMark x1="64734" y1="7362" x2="64734" y2="7362"/>
                        <a14:foregroundMark x1="6280" y1="65337" x2="6280" y2="65337"/>
                        <a14:foregroundMark x1="8213" y1="71166" x2="8213" y2="71166"/>
                        <a14:foregroundMark x1="8696" y1="92638" x2="13285" y2="90798"/>
                        <a14:foregroundMark x1="15942" y1="87730" x2="12802" y2="73926"/>
                        <a14:foregroundMark x1="10628" y1="77607" x2="11111" y2="67791"/>
                        <a14:foregroundMark x1="26087" y1="23313" x2="26087" y2="23313"/>
                        <a14:foregroundMark x1="20773" y1="46933" x2="21739" y2="45092"/>
                        <a14:foregroundMark x1="8696" y1="49080" x2="10386" y2="49080"/>
                        <a14:backgroundMark x1="10386" y1="65644" x2="14976" y2="81902"/>
                        <a14:backgroundMark x1="10386" y1="74847" x2="10386" y2="74847"/>
                        <a14:backgroundMark x1="14734" y1="82209" x2="16184" y2="89571"/>
                        <a14:backgroundMark x1="10628" y1="70245" x2="9903" y2="76687"/>
                      </a14:backgroundRemoval>
                    </a14:imgEffect>
                    <a14:imgEffect>
                      <a14:brightnessContrast bright="20000" contrast="-20000"/>
                    </a14:imgEffect>
                  </a14:imgLayer>
                </a14:imgProps>
              </a:ext>
            </a:extLst>
          </a:blip>
          <a:stretch>
            <a:fillRect/>
          </a:stretch>
        </p:blipFill>
        <p:spPr>
          <a:xfrm>
            <a:off x="1651807" y="1553118"/>
            <a:ext cx="8812186" cy="5304882"/>
          </a:xfrm>
          <a:prstGeom prst="rect">
            <a:avLst/>
          </a:prstGeom>
          <a:noFill/>
        </p:spPr>
      </p:pic>
      <p:sp>
        <p:nvSpPr>
          <p:cNvPr id="2" name="Title 1"/>
          <p:cNvSpPr>
            <a:spLocks noGrp="1"/>
          </p:cNvSpPr>
          <p:nvPr>
            <p:ph type="title"/>
          </p:nvPr>
        </p:nvSpPr>
        <p:spPr>
          <a:xfrm>
            <a:off x="1494752" y="401422"/>
            <a:ext cx="8596668" cy="1320800"/>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CHƯƠNG I</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GIỚI THIỆU CHUNG VỀ LÂM NGHIỆP</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797665" y="1553118"/>
            <a:ext cx="8596668" cy="610320"/>
          </a:xfrm>
        </p:spPr>
        <p:txBody>
          <a:bodyPr>
            <a:noAutofit/>
          </a:bodyPr>
          <a:lstStyle/>
          <a:p>
            <a:pPr marL="0" indent="0" algn="ctr">
              <a:buNone/>
            </a:pPr>
            <a:r>
              <a:rPr lang="en-US" sz="2400" b="1" dirty="0">
                <a:latin typeface="Times New Roman" panose="02020603050405020304" pitchFamily="18" charset="0"/>
                <a:cs typeface="Times New Roman" panose="02020603050405020304" pitchFamily="18" charset="0"/>
              </a:rPr>
              <a:t>BÀI 1. VAI TRÒ VÀ TRIỂN VỌNG CỦA LÂM NGHIỆP</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074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8491"/>
            <a:ext cx="4587393" cy="766622"/>
          </a:xfrm>
        </p:spPr>
        <p:txBody>
          <a:bodyPr/>
          <a:lstStyle/>
          <a:p>
            <a:r>
              <a:rPr lang="en-US" dirty="0" smtClean="0">
                <a:latin typeface="Times New Roman" panose="02020603050405020304" pitchFamily="18" charset="0"/>
                <a:cs typeface="Times New Roman" panose="02020603050405020304" pitchFamily="18" charset="0"/>
              </a:rPr>
              <a:t>NỘI DUNG BÀI HỌC</a:t>
            </a:r>
            <a:endParaRPr lang="en-US" dirty="0">
              <a:latin typeface="Times New Roman" panose="02020603050405020304" pitchFamily="18" charset="0"/>
              <a:cs typeface="Times New Roman" panose="02020603050405020304" pitchFamily="18" charset="0"/>
            </a:endParaRPr>
          </a:p>
        </p:txBody>
      </p:sp>
      <p:sp>
        <p:nvSpPr>
          <p:cNvPr id="9" name="Snip Diagonal Corner Rectangle 8"/>
          <p:cNvSpPr/>
          <p:nvPr/>
        </p:nvSpPr>
        <p:spPr>
          <a:xfrm>
            <a:off x="268627" y="1039092"/>
            <a:ext cx="3158835" cy="937494"/>
          </a:xfrm>
          <a:prstGeom prst="snip2Diag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1. </a:t>
            </a:r>
            <a:r>
              <a:rPr lang="en-US" b="1" dirty="0" err="1" smtClean="0">
                <a:solidFill>
                  <a:schemeClr val="tx1">
                    <a:lumMod val="95000"/>
                    <a:lumOff val="5000"/>
                  </a:schemeClr>
                </a:solidFill>
                <a:latin typeface="Times New Roman" panose="02020603050405020304" pitchFamily="18" charset="0"/>
                <a:cs typeface="Times New Roman" panose="02020603050405020304" pitchFamily="18" charset="0"/>
              </a:rPr>
              <a:t>Vai</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trò</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lâm</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nghiệp</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ctr"/>
            <a:endParaRPr lang="en-US"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Snip Diagonal Corner Rectangle 9"/>
          <p:cNvSpPr/>
          <p:nvPr/>
        </p:nvSpPr>
        <p:spPr>
          <a:xfrm>
            <a:off x="421027" y="2149764"/>
            <a:ext cx="3361265" cy="981364"/>
          </a:xfrm>
          <a:prstGeom prst="snip2Diag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r>
              <a:rPr lang="en-US" b="1" dirty="0" err="1" smtClean="0">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vọng</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lâm</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nghiệp</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ctr"/>
            <a:endParaRPr lang="en-US"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Snip Diagonal Corner Rectangle 10"/>
          <p:cNvSpPr/>
          <p:nvPr/>
        </p:nvSpPr>
        <p:spPr>
          <a:xfrm>
            <a:off x="4362565" y="1013691"/>
            <a:ext cx="5169363" cy="937494"/>
          </a:xfrm>
          <a:prstGeom prst="snip2DiagRect">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3. </a:t>
            </a:r>
            <a:r>
              <a:rPr lang="en-US" b="1" dirty="0" err="1" smtClean="0">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trưng</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cơ</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sản</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lâm</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nghiệp</a:t>
            </a:r>
            <a:endParaRPr lang="en-US"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endParaRPr lang="en-US"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Snip Diagonal Corner Rectangle 11"/>
          <p:cNvSpPr/>
          <p:nvPr/>
        </p:nvSpPr>
        <p:spPr>
          <a:xfrm>
            <a:off x="4571357" y="2149763"/>
            <a:ext cx="5278582" cy="981365"/>
          </a:xfrm>
          <a:prstGeom prst="snip2Diag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FFFF00"/>
                </a:solidFill>
                <a:latin typeface="Times New Roman" panose="02020603050405020304" pitchFamily="18" charset="0"/>
                <a:cs typeface="Times New Roman" panose="02020603050405020304" pitchFamily="18" charset="0"/>
              </a:rPr>
              <a:t>4. </a:t>
            </a:r>
            <a:r>
              <a:rPr lang="en-US" b="1" dirty="0" err="1" smtClean="0">
                <a:solidFill>
                  <a:srgbClr val="FFFF00"/>
                </a:solidFill>
                <a:latin typeface="Times New Roman" panose="02020603050405020304" pitchFamily="18" charset="0"/>
                <a:cs typeface="Times New Roman" panose="02020603050405020304" pitchFamily="18" charset="0"/>
              </a:rPr>
              <a:t>Một</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số</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yêu</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cầu</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cơ</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bản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đối</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với</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người</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lao</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động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của</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một</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số</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ngành</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nghề</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phổ</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biến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trong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lâm</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nghiệp</a:t>
            </a:r>
            <a:endParaRPr lang="en-US" b="1" dirty="0">
              <a:solidFill>
                <a:srgbClr val="FFFF00"/>
              </a:solidFill>
              <a:latin typeface="Times New Roman" panose="02020603050405020304" pitchFamily="18" charset="0"/>
              <a:cs typeface="Times New Roman" panose="02020603050405020304" pitchFamily="18" charset="0"/>
            </a:endParaRPr>
          </a:p>
          <a:p>
            <a:pPr algn="ctr"/>
            <a:endParaRPr lang="en-US" b="1" dirty="0">
              <a:solidFill>
                <a:srgbClr val="FFFF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0" y="3489039"/>
            <a:ext cx="12192000" cy="3453242"/>
          </a:xfrm>
          <a:prstGeom prst="rect">
            <a:avLst/>
          </a:prstGeom>
        </p:spPr>
      </p:pic>
    </p:spTree>
    <p:extLst>
      <p:ext uri="{BB962C8B-B14F-4D97-AF65-F5344CB8AC3E}">
        <p14:creationId xmlns:p14="http://schemas.microsoft.com/office/powerpoint/2010/main" val="167037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80">
                                          <p:stCondLst>
                                            <p:cond delay="0"/>
                                          </p:stCondLst>
                                        </p:cTn>
                                        <p:tgtEl>
                                          <p:spTgt spid="12"/>
                                        </p:tgtEl>
                                      </p:cBhvr>
                                    </p:animEffect>
                                    <p:anim calcmode="lin" valueType="num">
                                      <p:cBhvr>
                                        <p:cTn id="4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7" dur="26">
                                          <p:stCondLst>
                                            <p:cond delay="650"/>
                                          </p:stCondLst>
                                        </p:cTn>
                                        <p:tgtEl>
                                          <p:spTgt spid="12"/>
                                        </p:tgtEl>
                                      </p:cBhvr>
                                      <p:to x="100000" y="60000"/>
                                    </p:animScale>
                                    <p:animScale>
                                      <p:cBhvr>
                                        <p:cTn id="48" dur="166" decel="50000">
                                          <p:stCondLst>
                                            <p:cond delay="676"/>
                                          </p:stCondLst>
                                        </p:cTn>
                                        <p:tgtEl>
                                          <p:spTgt spid="12"/>
                                        </p:tgtEl>
                                      </p:cBhvr>
                                      <p:to x="100000" y="100000"/>
                                    </p:animScale>
                                    <p:animScale>
                                      <p:cBhvr>
                                        <p:cTn id="49" dur="26">
                                          <p:stCondLst>
                                            <p:cond delay="1312"/>
                                          </p:stCondLst>
                                        </p:cTn>
                                        <p:tgtEl>
                                          <p:spTgt spid="12"/>
                                        </p:tgtEl>
                                      </p:cBhvr>
                                      <p:to x="100000" y="80000"/>
                                    </p:animScale>
                                    <p:animScale>
                                      <p:cBhvr>
                                        <p:cTn id="50" dur="166" decel="50000">
                                          <p:stCondLst>
                                            <p:cond delay="1338"/>
                                          </p:stCondLst>
                                        </p:cTn>
                                        <p:tgtEl>
                                          <p:spTgt spid="12"/>
                                        </p:tgtEl>
                                      </p:cBhvr>
                                      <p:to x="100000" y="100000"/>
                                    </p:animScale>
                                    <p:animScale>
                                      <p:cBhvr>
                                        <p:cTn id="51" dur="26">
                                          <p:stCondLst>
                                            <p:cond delay="1642"/>
                                          </p:stCondLst>
                                        </p:cTn>
                                        <p:tgtEl>
                                          <p:spTgt spid="12"/>
                                        </p:tgtEl>
                                      </p:cBhvr>
                                      <p:to x="100000" y="90000"/>
                                    </p:animScale>
                                    <p:animScale>
                                      <p:cBhvr>
                                        <p:cTn id="52" dur="166" decel="50000">
                                          <p:stCondLst>
                                            <p:cond delay="1668"/>
                                          </p:stCondLst>
                                        </p:cTn>
                                        <p:tgtEl>
                                          <p:spTgt spid="12"/>
                                        </p:tgtEl>
                                      </p:cBhvr>
                                      <p:to x="100000" y="100000"/>
                                    </p:animScale>
                                    <p:animScale>
                                      <p:cBhvr>
                                        <p:cTn id="53" dur="26">
                                          <p:stCondLst>
                                            <p:cond delay="1808"/>
                                          </p:stCondLst>
                                        </p:cTn>
                                        <p:tgtEl>
                                          <p:spTgt spid="12"/>
                                        </p:tgtEl>
                                      </p:cBhvr>
                                      <p:to x="100000" y="95000"/>
                                    </p:animScale>
                                    <p:animScale>
                                      <p:cBhvr>
                                        <p:cTn id="54" dur="166" decel="50000">
                                          <p:stCondLst>
                                            <p:cond delay="1834"/>
                                          </p:stCondLst>
                                        </p:cTn>
                                        <p:tgtEl>
                                          <p:spTgt spid="12"/>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800580">
            <a:off x="3071457" y="3079173"/>
            <a:ext cx="6166811" cy="969818"/>
          </a:xfrm>
        </p:spPr>
        <p:txBody>
          <a:bodyPr/>
          <a:lstStyle/>
          <a:p>
            <a:r>
              <a:rPr lang="en-US" dirty="0" smtClean="0">
                <a:latin typeface="Times New Roman" panose="02020603050405020304" pitchFamily="18" charset="0"/>
                <a:cs typeface="Times New Roman" panose="02020603050405020304" pitchFamily="18" charset="0"/>
              </a:rPr>
              <a:t>VAI TRÒ CỦA LÂM NGHIỆP</a:t>
            </a:r>
            <a:endParaRPr lang="en-US" dirty="0">
              <a:latin typeface="Times New Roman" panose="02020603050405020304" pitchFamily="18" charset="0"/>
              <a:cs typeface="Times New Roman" panose="02020603050405020304" pitchFamily="18" charset="0"/>
            </a:endParaRPr>
          </a:p>
        </p:txBody>
      </p:sp>
      <p:sp>
        <p:nvSpPr>
          <p:cNvPr id="4" name="Flowchart: Sequential Access Storage 3"/>
          <p:cNvSpPr/>
          <p:nvPr/>
        </p:nvSpPr>
        <p:spPr>
          <a:xfrm rot="20665786">
            <a:off x="2066187" y="3893368"/>
            <a:ext cx="858982" cy="713509"/>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a:t>
            </a:r>
            <a:endParaRPr lang="en-US" dirty="0"/>
          </a:p>
        </p:txBody>
      </p:sp>
      <p:sp>
        <p:nvSpPr>
          <p:cNvPr id="5" name="Cloud 4"/>
          <p:cNvSpPr/>
          <p:nvPr/>
        </p:nvSpPr>
        <p:spPr>
          <a:xfrm rot="20982600">
            <a:off x="-1766227" y="-1467664"/>
            <a:ext cx="8025186" cy="4578891"/>
          </a:xfrm>
          <a:prstGeom prst="cloud">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 name="Cloud 5"/>
          <p:cNvSpPr/>
          <p:nvPr/>
        </p:nvSpPr>
        <p:spPr>
          <a:xfrm rot="21127410">
            <a:off x="4894812" y="4087141"/>
            <a:ext cx="8257308" cy="4354808"/>
          </a:xfrm>
          <a:prstGeom prst="cloud">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81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56214" y="-19818"/>
            <a:ext cx="4879571" cy="3049732"/>
          </a:xfrm>
          <a:prstGeom prst="rect">
            <a:avLst/>
          </a:prstGeom>
        </p:spPr>
      </p:pic>
      <p:sp>
        <p:nvSpPr>
          <p:cNvPr id="9" name="Arc 8"/>
          <p:cNvSpPr/>
          <p:nvPr/>
        </p:nvSpPr>
        <p:spPr>
          <a:xfrm>
            <a:off x="3875117" y="3953163"/>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 name="Group 25"/>
          <p:cNvGrpSpPr/>
          <p:nvPr/>
        </p:nvGrpSpPr>
        <p:grpSpPr>
          <a:xfrm>
            <a:off x="6792657" y="3677886"/>
            <a:ext cx="3699295" cy="3221182"/>
            <a:chOff x="119379" y="2724264"/>
            <a:chExt cx="2816893" cy="2549236"/>
          </a:xfrm>
        </p:grpSpPr>
        <p:sp>
          <p:nvSpPr>
            <p:cNvPr id="6" name="Oval 5"/>
            <p:cNvSpPr/>
            <p:nvPr/>
          </p:nvSpPr>
          <p:spPr>
            <a:xfrm>
              <a:off x="137654" y="2724264"/>
              <a:ext cx="2798618" cy="2549236"/>
            </a:xfrm>
            <a:prstGeom prst="ellipse">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endPar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môi</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trường</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thái</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119379" y="2744815"/>
              <a:ext cx="2798618" cy="2528685"/>
              <a:chOff x="137654" y="2724264"/>
              <a:chExt cx="2798618" cy="2528685"/>
            </a:xfrm>
          </p:grpSpPr>
          <p:sp>
            <p:nvSpPr>
              <p:cNvPr id="12" name="Arc 11"/>
              <p:cNvSpPr/>
              <p:nvPr/>
            </p:nvSpPr>
            <p:spPr>
              <a:xfrm>
                <a:off x="137654" y="2724264"/>
                <a:ext cx="2798618" cy="2528685"/>
              </a:xfrm>
              <a:prstGeom prst="arc">
                <a:avLst>
                  <a:gd name="adj1" fmla="val 10677861"/>
                  <a:gd name="adj2" fmla="val 0"/>
                </a:avLst>
              </a:prstGeom>
              <a:blipFill dpi="0" rotWithShape="1">
                <a:blip r:embed="rId3">
                  <a:extLst>
                    <a:ext uri="{28A0092B-C50C-407E-A947-70E740481C1C}">
                      <a14:useLocalDpi xmlns:a14="http://schemas.microsoft.com/office/drawing/2010/main" val="0"/>
                    </a:ext>
                  </a:extLst>
                </a:blip>
                <a:srcRect/>
                <a:stretch>
                  <a:fillRect/>
                </a:stretch>
              </a:blipFill>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cxnSp>
            <p:nvCxnSpPr>
              <p:cNvPr id="16" name="Straight Connector 15"/>
              <p:cNvCxnSpPr>
                <a:stCxn id="12" idx="0"/>
              </p:cNvCxnSpPr>
              <p:nvPr/>
            </p:nvCxnSpPr>
            <p:spPr>
              <a:xfrm flipV="1">
                <a:off x="138735" y="3991957"/>
                <a:ext cx="2751818" cy="46348"/>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27" name="Group 26"/>
          <p:cNvGrpSpPr/>
          <p:nvPr/>
        </p:nvGrpSpPr>
        <p:grpSpPr>
          <a:xfrm>
            <a:off x="1704292" y="3688754"/>
            <a:ext cx="3635385" cy="3221182"/>
            <a:chOff x="6543595" y="3840756"/>
            <a:chExt cx="2862255" cy="2549236"/>
          </a:xfrm>
        </p:grpSpPr>
        <p:sp>
          <p:nvSpPr>
            <p:cNvPr id="7" name="Oval 6"/>
            <p:cNvSpPr/>
            <p:nvPr/>
          </p:nvSpPr>
          <p:spPr>
            <a:xfrm>
              <a:off x="6543595" y="3840756"/>
              <a:ext cx="2862255" cy="2549236"/>
            </a:xfrm>
            <a:prstGeom prst="ellipse">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endPar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endPar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hoạt</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sản</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xuất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Arc 21"/>
            <p:cNvSpPr/>
            <p:nvPr/>
          </p:nvSpPr>
          <p:spPr>
            <a:xfrm>
              <a:off x="6543595" y="3840756"/>
              <a:ext cx="2862255" cy="2532035"/>
            </a:xfrm>
            <a:prstGeom prst="arc">
              <a:avLst>
                <a:gd name="adj1" fmla="val 10656048"/>
                <a:gd name="adj2" fmla="val 0"/>
              </a:avLst>
            </a:prstGeom>
            <a:blipFill dpi="0" rotWithShape="1">
              <a:blip r:embed="rId4">
                <a:extLst>
                  <a:ext uri="{28A0092B-C50C-407E-A947-70E740481C1C}">
                    <a14:useLocalDpi xmlns:a14="http://schemas.microsoft.com/office/drawing/2010/main" val="0"/>
                  </a:ext>
                </a:extLst>
              </a:blip>
              <a:srcRect/>
              <a:stretch>
                <a:fillRect/>
              </a:stretch>
            </a:blip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3521985" y="3055882"/>
            <a:ext cx="5148030" cy="606904"/>
            <a:chOff x="3521985" y="3029914"/>
            <a:chExt cx="5148030" cy="606904"/>
          </a:xfrm>
        </p:grpSpPr>
        <p:grpSp>
          <p:nvGrpSpPr>
            <p:cNvPr id="39" name="Group 38"/>
            <p:cNvGrpSpPr/>
            <p:nvPr/>
          </p:nvGrpSpPr>
          <p:grpSpPr>
            <a:xfrm>
              <a:off x="3521985" y="3200400"/>
              <a:ext cx="5148030" cy="436418"/>
              <a:chOff x="3387755" y="3429000"/>
              <a:chExt cx="5148030" cy="207818"/>
            </a:xfrm>
          </p:grpSpPr>
          <p:cxnSp>
            <p:nvCxnSpPr>
              <p:cNvPr id="29" name="Straight Connector 28"/>
              <p:cNvCxnSpPr/>
              <p:nvPr/>
            </p:nvCxnSpPr>
            <p:spPr>
              <a:xfrm>
                <a:off x="3387755" y="3429000"/>
                <a:ext cx="512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387755" y="3429000"/>
                <a:ext cx="0" cy="2078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8535785" y="3429000"/>
                <a:ext cx="0" cy="2078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3" name="Straight Connector 2"/>
            <p:cNvCxnSpPr>
              <a:stCxn id="5" idx="2"/>
            </p:cNvCxnSpPr>
            <p:nvPr/>
          </p:nvCxnSpPr>
          <p:spPr>
            <a:xfrm>
              <a:off x="6096000" y="3029914"/>
              <a:ext cx="0" cy="170486"/>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56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8345" y="938292"/>
            <a:ext cx="11323655" cy="855152"/>
          </a:xfrm>
        </p:spPr>
        <p:txBody>
          <a:bodyPr>
            <a:noAutofit/>
          </a:bodyPr>
          <a:lstStyle/>
          <a:p>
            <a:pPr marL="0" indent="0">
              <a:buNone/>
            </a:pPr>
            <a:r>
              <a:rPr lang="en-US" sz="2800" dirty="0" err="1">
                <a:latin typeface="Times New Roman" panose="02020603050405020304" pitchFamily="18" charset="0"/>
                <a:cs typeface="Times New Roman" panose="02020603050405020304" pitchFamily="18" charset="0"/>
              </a:rPr>
              <a:t>N</a:t>
            </a:r>
            <a:r>
              <a:rPr lang="en-US" sz="2800" dirty="0" err="1" smtClean="0">
                <a:latin typeface="Times New Roman" panose="02020603050405020304" pitchFamily="18" charset="0"/>
                <a:cs typeface="Times New Roman" panose="02020603050405020304" pitchFamily="18" charset="0"/>
              </a:rPr>
              <a:t>ghiên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I.1,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1.2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SGK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Nêu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endParaRPr lang="en-US" sz="2800" dirty="0">
              <a:latin typeface="Times New Roman" panose="02020603050405020304" pitchFamily="18" charset="0"/>
              <a:cs typeface="Times New Roman" panose="02020603050405020304" pitchFamily="18" charset="0"/>
            </a:endParaRPr>
          </a:p>
        </p:txBody>
      </p:sp>
      <p:sp>
        <p:nvSpPr>
          <p:cNvPr id="6" name="Round Diagonal Corner Rectangle 5"/>
          <p:cNvSpPr/>
          <p:nvPr/>
        </p:nvSpPr>
        <p:spPr>
          <a:xfrm>
            <a:off x="1956993" y="32102"/>
            <a:ext cx="8278014" cy="781769"/>
          </a:xfrm>
          <a:prstGeom prst="round2Diag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1.1. </a:t>
            </a:r>
            <a:r>
              <a:rPr lang="en-US" sz="3600" dirty="0" err="1" smtClean="0">
                <a:latin typeface="Times New Roman" panose="02020603050405020304" pitchFamily="18" charset="0"/>
                <a:cs typeface="Times New Roman" panose="02020603050405020304" pitchFamily="18" charset="0"/>
              </a:rPr>
              <a:t>Vai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trò</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lâm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nghiệp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với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sống</a:t>
            </a:r>
            <a:r>
              <a:rPr lang="en-US" sz="3600"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189944" y="2042286"/>
            <a:ext cx="3541306" cy="2085975"/>
          </a:xfrm>
          <a:prstGeom prst="rect">
            <a:avLst/>
          </a:prstGeom>
        </p:spPr>
      </p:pic>
      <p:pic>
        <p:nvPicPr>
          <p:cNvPr id="8" name="Picture 7"/>
          <p:cNvPicPr>
            <a:picLocks noChangeAspect="1"/>
          </p:cNvPicPr>
          <p:nvPr/>
        </p:nvPicPr>
        <p:blipFill>
          <a:blip r:embed="rId3"/>
          <a:stretch>
            <a:fillRect/>
          </a:stretch>
        </p:blipFill>
        <p:spPr>
          <a:xfrm>
            <a:off x="6889613" y="2055551"/>
            <a:ext cx="3394640" cy="2124075"/>
          </a:xfrm>
          <a:prstGeom prst="rect">
            <a:avLst/>
          </a:prstGeom>
        </p:spPr>
      </p:pic>
      <p:pic>
        <p:nvPicPr>
          <p:cNvPr id="9" name="Picture 8"/>
          <p:cNvPicPr>
            <a:picLocks noChangeAspect="1"/>
          </p:cNvPicPr>
          <p:nvPr/>
        </p:nvPicPr>
        <p:blipFill>
          <a:blip r:embed="rId4"/>
          <a:stretch>
            <a:fillRect/>
          </a:stretch>
        </p:blipFill>
        <p:spPr>
          <a:xfrm>
            <a:off x="2806165" y="4705473"/>
            <a:ext cx="3553070" cy="2049291"/>
          </a:xfrm>
          <a:prstGeom prst="rect">
            <a:avLst/>
          </a:prstGeom>
        </p:spPr>
      </p:pic>
      <p:pic>
        <p:nvPicPr>
          <p:cNvPr id="11" name="Picture 10"/>
          <p:cNvPicPr>
            <a:picLocks noChangeAspect="1"/>
          </p:cNvPicPr>
          <p:nvPr/>
        </p:nvPicPr>
        <p:blipFill>
          <a:blip r:embed="rId5"/>
          <a:stretch>
            <a:fillRect/>
          </a:stretch>
        </p:blipFill>
        <p:spPr>
          <a:xfrm>
            <a:off x="8586933" y="4726597"/>
            <a:ext cx="3402576" cy="2007044"/>
          </a:xfrm>
          <a:prstGeom prst="rect">
            <a:avLst/>
          </a:prstGeom>
        </p:spPr>
      </p:pic>
      <p:sp>
        <p:nvSpPr>
          <p:cNvPr id="12" name="Rectangle 11"/>
          <p:cNvSpPr/>
          <p:nvPr/>
        </p:nvSpPr>
        <p:spPr>
          <a:xfrm>
            <a:off x="220917" y="2424455"/>
            <a:ext cx="900545" cy="152180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Giấy</a:t>
            </a:r>
            <a:endParaRPr lang="en-US" sz="2800" dirty="0">
              <a:latin typeface="Times New Roman" panose="02020603050405020304" pitchFamily="18" charset="0"/>
              <a:cs typeface="Times New Roman" panose="02020603050405020304" pitchFamily="18" charset="0"/>
            </a:endParaRPr>
          </a:p>
        </p:txBody>
      </p:sp>
      <p:sp>
        <p:nvSpPr>
          <p:cNvPr id="13" name="Rectangle 12"/>
          <p:cNvSpPr/>
          <p:nvPr/>
        </p:nvSpPr>
        <p:spPr>
          <a:xfrm>
            <a:off x="1704108" y="4907031"/>
            <a:ext cx="900545" cy="152180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Mật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rừng</a:t>
            </a:r>
            <a:endParaRPr lang="en-US" sz="2800" dirty="0">
              <a:latin typeface="Times New Roman" panose="02020603050405020304" pitchFamily="18" charset="0"/>
              <a:cs typeface="Times New Roman" panose="02020603050405020304" pitchFamily="18" charset="0"/>
            </a:endParaRPr>
          </a:p>
        </p:txBody>
      </p:sp>
      <p:sp>
        <p:nvSpPr>
          <p:cNvPr id="14" name="Rectangle 13"/>
          <p:cNvSpPr/>
          <p:nvPr/>
        </p:nvSpPr>
        <p:spPr>
          <a:xfrm>
            <a:off x="7614138" y="4969213"/>
            <a:ext cx="900545" cy="152180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Bàn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ghế</a:t>
            </a:r>
            <a:endParaRPr lang="en-US" sz="2800" dirty="0">
              <a:latin typeface="Times New Roman" panose="02020603050405020304" pitchFamily="18" charset="0"/>
              <a:cs typeface="Times New Roman" panose="02020603050405020304" pitchFamily="18" charset="0"/>
            </a:endParaRPr>
          </a:p>
        </p:txBody>
      </p:sp>
      <p:sp>
        <p:nvSpPr>
          <p:cNvPr id="15" name="Rectangle 14"/>
          <p:cNvSpPr/>
          <p:nvPr/>
        </p:nvSpPr>
        <p:spPr>
          <a:xfrm>
            <a:off x="5920586" y="2443431"/>
            <a:ext cx="900545" cy="152180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Sâm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566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12" grpId="0" animBg="1"/>
      <p:bldP spid="13" grpId="0" animBg="1"/>
      <p:bldP spid="14" grpId="0" animBg="1"/>
      <p:bldP spid="15"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2019</TotalTime>
  <Words>1969</Words>
  <PresentationFormat>Widescreen</PresentationFormat>
  <Paragraphs>175</Paragraphs>
  <Slides>38</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..vnKimTram</vt:lpstr>
      <vt:lpstr>Arial</vt:lpstr>
      <vt:lpstr>Calibri</vt:lpstr>
      <vt:lpstr>Times New Roman</vt:lpstr>
      <vt:lpstr>Trebuchet MS</vt:lpstr>
      <vt:lpstr>Wingdings 3</vt:lpstr>
      <vt:lpstr>Facet</vt:lpstr>
      <vt:lpstr>KHỞI ĐỘNG</vt:lpstr>
      <vt:lpstr>PowerPoint Presentation</vt:lpstr>
      <vt:lpstr>Vai trò của Rừng trong cuộc sống của chúng ta  </vt:lpstr>
      <vt:lpstr>Rừng có tác động đến chúng ta?  </vt:lpstr>
      <vt:lpstr>CHƯƠNG I GIỚI THIỆU CHUNG VỀ LÂM NGHIỆP </vt:lpstr>
      <vt:lpstr>NỘI DUNG BÀI HỌC</vt:lpstr>
      <vt:lpstr>VAI TRÒ CỦA LÂM NGHIỆP</vt:lpstr>
      <vt:lpstr>PowerPoint Presentation</vt:lpstr>
      <vt:lpstr>PowerPoint Presentation</vt:lpstr>
      <vt:lpstr>Vai trò của lâm nghiệp với đời sống con người</vt:lpstr>
      <vt:lpstr>PowerPoint Presentation</vt:lpstr>
      <vt:lpstr>PowerPoint Presentation</vt:lpstr>
      <vt:lpstr>PowerPoint Presentation</vt:lpstr>
      <vt:lpstr>Vai trò đối với môi trường sinh thái</vt:lpstr>
      <vt:lpstr>PowerPoint Presentation</vt:lpstr>
      <vt:lpstr>PowerPoint Presentation</vt:lpstr>
      <vt:lpstr>PowerPoint Presentation</vt:lpstr>
      <vt:lpstr>PowerPoint Presentation</vt:lpstr>
      <vt:lpstr>PowerPoint Presentation</vt:lpstr>
      <vt:lpstr>Nghiên cứu nội dung mục II.1, mục II.2, mục II.3 trong SGK thảo luận nhóm để thực hiện các nhiệm vụ, hoàn thành phiếu học tập số 1: </vt:lpstr>
      <vt:lpstr>PHIẾU HỌC TẬP SỐ 1. Triển vọng của lâm nghiệp </vt:lpstr>
      <vt:lpstr>Phát triển để bảo tồn đa dạng sinh học và bảo vệ môi trường sinh tháí</vt:lpstr>
      <vt:lpstr>PowerPoint Presentation</vt:lpstr>
      <vt:lpstr>PowerPoint Presentation</vt:lpstr>
      <vt:lpstr>PowerPoint Presentation</vt:lpstr>
      <vt:lpstr>Nghiên cứu nội dung mục III trong SGK, thảo luận nhóm và hoàn thành phiếu học tập số 2 ( 5 phút)</vt:lpstr>
      <vt:lpstr>PHIẾU HỌC TẬP SỐ 2. Đặc trưng cơ bản của sản xuất lâm nghiệp </vt:lpstr>
      <vt:lpstr>Đối tượng là các cơ thể sống, có chu kì sinh trưởng dài</vt:lpstr>
      <vt:lpstr>Địa bàn rộng lớn, khó khăn về giao thông và cơ sở vật chất</vt:lpstr>
      <vt:lpstr>Ngành sản xuất đa dạng sản phẩm và có nhiều lợi ích đặc thù</vt:lpstr>
      <vt:lpstr>Sản xuất lâm nghiệp mang tính thời vụ cao</vt:lpstr>
      <vt:lpstr>PowerPoint Presentation</vt:lpstr>
      <vt:lpstr>PowerPoint Presentation</vt:lpstr>
      <vt:lpstr>PowerPoint Presentation</vt:lpstr>
      <vt:lpstr>Luyện tập </vt:lpstr>
      <vt:lpstr>Câu 2. Bạn Nam là người có sức khoẻ tốt, chăm chỉ, chịu khó; có kiến thức cơ bản về quy luật phát sinh, phát triển của cây rừng; có khả năng sử dụng, vận hành các thiết bị, máy móc trong trồng, chăm sóc, khai thác và bảo vệ rừng; có ý thức tuân thủ an toàn lao động, có ý thức bảo vệ môi trường, yêu thiên nhiên. Trong các nhận định sau, nhận định nào đúng, nhận định nào là sai? </vt:lpstr>
      <vt:lpstr>Viết một đoạn văn hoặc kể một câu chuyện có nội dung đề cập đến vai trò của rừng  </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2024-06-08T09:48:39Z</dcterms:created>
  <dcterms:modified xsi:type="dcterms:W3CDTF">2024-07-25T14:13:00Z</dcterms:modified>
</cp:coreProperties>
</file>