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7" r:id="rId4"/>
    <p:sldId id="288" r:id="rId5"/>
    <p:sldId id="269" r:id="rId6"/>
    <p:sldId id="271" r:id="rId7"/>
    <p:sldId id="289" r:id="rId8"/>
    <p:sldId id="286" r:id="rId9"/>
    <p:sldId id="284" r:id="rId10"/>
    <p:sldId id="28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036433"/>
    <a:srgbClr val="185410"/>
    <a:srgbClr val="216D5B"/>
    <a:srgbClr val="1B452F"/>
    <a:srgbClr val="0D5329"/>
    <a:srgbClr val="223E22"/>
    <a:srgbClr val="18623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BE04-970C-4374-9EEF-DFD9EB35190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83F4-4D0D-41E4-A99A-9D78503DFB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%20hoa.wp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6072" y="4955773"/>
            <a:ext cx="986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18445" y="438234"/>
            <a:ext cx="74606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TỈNH THỪA THIÊN H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UẾ</a:t>
            </a:r>
            <a:endParaRPr lang="vi-V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</a:t>
            </a:r>
          </a:p>
        </p:txBody>
      </p:sp>
      <p:sp>
        <p:nvSpPr>
          <p:cNvPr id="7" name="Rectangles 6"/>
          <p:cNvSpPr/>
          <p:nvPr/>
        </p:nvSpPr>
        <p:spPr>
          <a:xfrm>
            <a:off x="1652952" y="1998156"/>
            <a:ext cx="89916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</a:t>
            </a:r>
            <a:r>
              <a:rPr lang="vi-V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Tiếng </a:t>
            </a:r>
            <a:r>
              <a:rPr lang="vi-VN" alt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Việt</a:t>
            </a:r>
            <a:endParaRPr lang="en-US" altLang="en-US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BÀI VIẾT 1</a:t>
            </a:r>
          </a:p>
          <a:p>
            <a:pPr algn="ctr"/>
            <a:r>
              <a:rPr lang="vi-VN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GIỜ RA CHƠI</a:t>
            </a:r>
          </a:p>
          <a:p>
            <a:pPr algn="ctr"/>
            <a:r>
              <a:rPr lang="vi-VN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CHỮ HOA C</a:t>
            </a:r>
            <a:endParaRPr lang="vi-VN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318757057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929" y="815007"/>
            <a:ext cx="9647583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426720"/>
            <a:ext cx="11334098" cy="6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2043" y="94596"/>
            <a:ext cx="386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82" y="1080990"/>
            <a:ext cx="7038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</a:rPr>
              <a:t>Chỗ này những bạn gái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Ch</a:t>
            </a:r>
            <a:r>
              <a:rPr lang="en-US" sz="4000" dirty="0" err="1" smtClean="0">
                <a:solidFill>
                  <a:srgbClr val="FFFF00"/>
                </a:solidFill>
              </a:rPr>
              <a:t>ơi</a:t>
            </a:r>
            <a:r>
              <a:rPr lang="vi-VN" sz="4000" dirty="0" smtClean="0">
                <a:solidFill>
                  <a:srgbClr val="FFFF00"/>
                </a:solidFill>
              </a:rPr>
              <a:t> nhảy dây nhịp nhàng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Tiếng vui cười thoải mái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Chao nghiêng cánh lá bàng.</a:t>
            </a:r>
            <a:r>
              <a:rPr lang="vi-VN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67343" y="3690715"/>
            <a:ext cx="6931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</a:rPr>
              <a:t>Đằng kia những bạn trai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Đá cầu bay vun vút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Dưới nắng hồng ban mai</a:t>
            </a:r>
          </a:p>
          <a:p>
            <a:r>
              <a:rPr lang="vi-VN" sz="4000" dirty="0" smtClean="0">
                <a:solidFill>
                  <a:srgbClr val="FFFF00"/>
                </a:solidFill>
              </a:rPr>
              <a:t>Niềm vui dâng náo nức.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382" y="6111837"/>
            <a:ext cx="508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NGUYỄN LÃM THẮNG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83144" y="4903594"/>
            <a:ext cx="1645920" cy="1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94304" y="3528926"/>
            <a:ext cx="3011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9605" y="2292096"/>
            <a:ext cx="2435899" cy="1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650" y="1578559"/>
            <a:ext cx="9553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chemeClr val="bg1"/>
                </a:solidFill>
              </a:rPr>
              <a:t>Hạt      eo tới tấp 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ả</a:t>
            </a:r>
            <a:r>
              <a:rPr lang="vi-VN" sz="4000" dirty="0" smtClean="0">
                <a:solidFill>
                  <a:schemeClr val="bg1"/>
                </a:solidFill>
              </a:rPr>
              <a:t>i khắp    uộng đồng 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Nhưng hạ</a:t>
            </a:r>
            <a:r>
              <a:rPr lang="en-US" sz="4000" dirty="0" smtClean="0">
                <a:solidFill>
                  <a:schemeClr val="bg1"/>
                </a:solidFill>
              </a:rPr>
              <a:t>t</a:t>
            </a:r>
            <a:r>
              <a:rPr lang="vi-VN" sz="4000" dirty="0" smtClean="0">
                <a:solidFill>
                  <a:schemeClr val="bg1"/>
                </a:solidFill>
              </a:rPr>
              <a:t>    eo chẳng nảy mầm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Để bao hạt khác khắp đồng mọc xanh.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				        </a:t>
            </a:r>
            <a:r>
              <a:rPr lang="vi-VN" sz="4000" dirty="0" smtClean="0">
                <a:solidFill>
                  <a:schemeClr val="bg1"/>
                </a:solidFill>
              </a:rPr>
              <a:t>(Là hạt gì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r>
              <a:rPr lang="vi-VN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5496" y="1789053"/>
            <a:ext cx="457200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8257" y="2300086"/>
            <a:ext cx="36576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8706" y="2360447"/>
            <a:ext cx="365760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559" y="1742066"/>
            <a:ext cx="35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3258" y="2262977"/>
            <a:ext cx="40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4489" y="2278151"/>
            <a:ext cx="40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34238" y="2960663"/>
            <a:ext cx="394608" cy="523220"/>
            <a:chOff x="8322401" y="5853386"/>
            <a:chExt cx="420787" cy="523220"/>
          </a:xfrm>
        </p:grpSpPr>
        <p:sp>
          <p:nvSpPr>
            <p:cNvPr id="16" name="Rectangle 15"/>
            <p:cNvSpPr/>
            <p:nvPr/>
          </p:nvSpPr>
          <p:spPr>
            <a:xfrm>
              <a:off x="8353164" y="5862530"/>
              <a:ext cx="390024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22401" y="5853386"/>
              <a:ext cx="370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</a:rPr>
                <a:t>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821643" y="1759618"/>
            <a:ext cx="457200" cy="422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776" y="1648736"/>
            <a:ext cx="5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gi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773063" y="2291295"/>
            <a:ext cx="36576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9448" y="2173862"/>
            <a:ext cx="4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554" y="77742"/>
            <a:ext cx="1148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</a:rPr>
              <a:t>2. Chọn chữ (</a:t>
            </a:r>
            <a:r>
              <a:rPr lang="vi-VN" sz="4000" dirty="0" smtClean="0">
                <a:solidFill>
                  <a:srgbClr val="FF0000"/>
                </a:solidFill>
              </a:rPr>
              <a:t>r</a:t>
            </a:r>
            <a:r>
              <a:rPr lang="vi-VN" sz="4000" dirty="0" smtClean="0">
                <a:solidFill>
                  <a:srgbClr val="FFFF00"/>
                </a:solidFill>
              </a:rPr>
              <a:t>, </a:t>
            </a:r>
            <a:r>
              <a:rPr lang="vi-VN" sz="4000" dirty="0" smtClean="0">
                <a:solidFill>
                  <a:srgbClr val="FF0000"/>
                </a:solidFill>
              </a:rPr>
              <a:t>d</a:t>
            </a:r>
            <a:r>
              <a:rPr lang="vi-VN" sz="4000" dirty="0" smtClean="0">
                <a:solidFill>
                  <a:srgbClr val="FFFF00"/>
                </a:solidFill>
              </a:rPr>
              <a:t> hoặc </a:t>
            </a:r>
            <a:r>
              <a:rPr lang="vi-VN" sz="4000" dirty="0" smtClean="0">
                <a:solidFill>
                  <a:srgbClr val="FF0000"/>
                </a:solidFill>
              </a:rPr>
              <a:t>gi</a:t>
            </a:r>
            <a:r>
              <a:rPr lang="vi-VN" sz="4000" dirty="0" smtClean="0">
                <a:solidFill>
                  <a:srgbClr val="FFFF00"/>
                </a:solidFill>
              </a:rPr>
              <a:t>) phù hợp với ô trống rồi giải câu đố: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04794" y="2955084"/>
            <a:ext cx="422654" cy="4636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51960" y="2862072"/>
            <a:ext cx="576072" cy="65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gi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936492" y="2359081"/>
            <a:ext cx="365760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58596" y="2240142"/>
            <a:ext cx="32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r</a:t>
            </a:r>
            <a:endParaRPr lang="en-US" sz="3600" dirty="0"/>
          </a:p>
        </p:txBody>
      </p:sp>
      <p:pic>
        <p:nvPicPr>
          <p:cNvPr id="1028" name="Picture 4" descr="https://media.wikihoc.com/1809/cay-lua-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31" y="4315967"/>
            <a:ext cx="2835202" cy="22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ocover.com/uploads/worigin/2018/10/10/Tao_cover_facebook__nang_mua_cute5bbdbd1f5de46_c10ae75a16e8ceb525ecd9eaaf28cdf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6" t="43591" r="20000" b="-1"/>
          <a:stretch/>
        </p:blipFill>
        <p:spPr bwMode="auto">
          <a:xfrm>
            <a:off x="5150762" y="4315967"/>
            <a:ext cx="2834640" cy="22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7" grpId="0"/>
      <p:bldP spid="21" grpId="0" animBg="1"/>
      <p:bldP spid="22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650" y="1578559"/>
            <a:ext cx="9553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chemeClr val="bg1"/>
                </a:solidFill>
              </a:rPr>
              <a:t>Hạt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vi-VN" sz="4000" dirty="0" smtClean="0">
                <a:solidFill>
                  <a:schemeClr val="bg1"/>
                </a:solidFill>
              </a:rPr>
              <a:t>    eo tới tấp 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ả</a:t>
            </a:r>
            <a:r>
              <a:rPr lang="vi-VN" sz="4000" dirty="0" smtClean="0">
                <a:solidFill>
                  <a:schemeClr val="bg1"/>
                </a:solidFill>
              </a:rPr>
              <a:t>i khắp    uộng đồng 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Nhưng hạt      eo chẳng nảy mầm</a:t>
            </a:r>
          </a:p>
          <a:p>
            <a:r>
              <a:rPr lang="vi-VN" sz="4000" dirty="0" smtClean="0">
                <a:solidFill>
                  <a:schemeClr val="bg1"/>
                </a:solidFill>
              </a:rPr>
              <a:t>Để bao hạt khác khắp đồng mọc xanh.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				        </a:t>
            </a:r>
            <a:r>
              <a:rPr lang="vi-VN" sz="4000" dirty="0" smtClean="0">
                <a:solidFill>
                  <a:schemeClr val="bg1"/>
                </a:solidFill>
              </a:rPr>
              <a:t>(Là hạt gì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r>
              <a:rPr lang="vi-VN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0" y="1761621"/>
            <a:ext cx="457200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8257" y="2345806"/>
            <a:ext cx="365760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19562" y="2369591"/>
            <a:ext cx="365760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649" y="1742066"/>
            <a:ext cx="7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7266" y="2226401"/>
            <a:ext cx="7315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215" y="2259863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2498" y="1759618"/>
            <a:ext cx="525062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6352" y="1630448"/>
            <a:ext cx="5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gi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763919" y="2309583"/>
            <a:ext cx="36576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91640" y="2237871"/>
            <a:ext cx="43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2554" y="77742"/>
            <a:ext cx="1148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</a:rPr>
              <a:t>2. Chọn chữ (</a:t>
            </a:r>
            <a:r>
              <a:rPr lang="vi-VN" sz="4000" dirty="0" smtClean="0">
                <a:solidFill>
                  <a:srgbClr val="FF0000"/>
                </a:solidFill>
              </a:rPr>
              <a:t>r</a:t>
            </a:r>
            <a:r>
              <a:rPr lang="vi-VN" sz="4000" dirty="0" smtClean="0">
                <a:solidFill>
                  <a:srgbClr val="FFFF00"/>
                </a:solidFill>
              </a:rPr>
              <a:t>, </a:t>
            </a:r>
            <a:r>
              <a:rPr lang="vi-VN" sz="4000" dirty="0" smtClean="0">
                <a:solidFill>
                  <a:srgbClr val="FF0000"/>
                </a:solidFill>
              </a:rPr>
              <a:t>d</a:t>
            </a:r>
            <a:r>
              <a:rPr lang="vi-VN" sz="4000" dirty="0" smtClean="0">
                <a:solidFill>
                  <a:srgbClr val="FFFF00"/>
                </a:solidFill>
              </a:rPr>
              <a:t> hoặc </a:t>
            </a:r>
            <a:r>
              <a:rPr lang="vi-VN" sz="4000" dirty="0" smtClean="0">
                <a:solidFill>
                  <a:srgbClr val="FF0000"/>
                </a:solidFill>
              </a:rPr>
              <a:t>gi</a:t>
            </a:r>
            <a:r>
              <a:rPr lang="vi-VN" sz="4000" dirty="0" smtClean="0">
                <a:solidFill>
                  <a:srgbClr val="FFFF00"/>
                </a:solidFill>
              </a:rPr>
              <a:t>) phù hợp với ô trống rồi giải câu đố: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9866" y="2982516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71781" y="2849022"/>
            <a:ext cx="712125" cy="65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gi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927348" y="2377369"/>
            <a:ext cx="352422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67740" y="2221854"/>
            <a:ext cx="34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r</a:t>
            </a:r>
            <a:endParaRPr lang="en-US" sz="3600" dirty="0"/>
          </a:p>
        </p:txBody>
      </p:sp>
      <p:pic>
        <p:nvPicPr>
          <p:cNvPr id="23" name="Picture 8" descr="https://taocover.com/uploads/worigin/2018/10/10/Tao_cover_facebook__nang_mua_cute5bbdbd1f5de46_c10ae75a16e8ceb525ecd9eaaf28cd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6" t="43591" r="20000" b="-1"/>
          <a:stretch/>
        </p:blipFill>
        <p:spPr bwMode="auto">
          <a:xfrm>
            <a:off x="5150762" y="4315967"/>
            <a:ext cx="2834640" cy="22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lh4.googleusercontent.com/jBVB7SmQOH5snE4Yoq0LrcvUaJu8wWQrsQ0oGOiQYSOOTl4D196RCtuVQMIkNIFWOG9uynlRj1xluQcfWuOHaRi8o-QyC6fMeZoE_nAZ8h5PFdzrXNQoTonmMV0HyXSj3ietJzo=s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25481" r="28755" b="50641"/>
          <a:stretch/>
        </p:blipFill>
        <p:spPr bwMode="auto">
          <a:xfrm>
            <a:off x="7116417" y="2531158"/>
            <a:ext cx="4323248" cy="34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342" y="1056889"/>
            <a:ext cx="87810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b) Vần </a:t>
            </a:r>
            <a:r>
              <a:rPr lang="vi-VN" sz="4000" dirty="0">
                <a:solidFill>
                  <a:srgbClr val="FF0000"/>
                </a:solidFill>
              </a:rPr>
              <a:t>an</a:t>
            </a:r>
            <a:r>
              <a:rPr lang="vi-VN" sz="4000" dirty="0">
                <a:solidFill>
                  <a:schemeClr val="bg1"/>
                </a:solidFill>
              </a:rPr>
              <a:t> hay </a:t>
            </a:r>
            <a:r>
              <a:rPr lang="vi-VN" sz="4000" dirty="0">
                <a:solidFill>
                  <a:srgbClr val="FF0000"/>
                </a:solidFill>
              </a:rPr>
              <a:t>ang</a:t>
            </a:r>
            <a:r>
              <a:rPr lang="vi-VN" sz="4000" dirty="0">
                <a:solidFill>
                  <a:schemeClr val="bg1"/>
                </a:solidFill>
              </a:rPr>
              <a:t>?</a:t>
            </a:r>
          </a:p>
          <a:p>
            <a:endParaRPr lang="vi-VN" sz="4000" dirty="0">
              <a:solidFill>
                <a:schemeClr val="bg1"/>
              </a:solidFill>
            </a:endParaRPr>
          </a:p>
          <a:p>
            <a:r>
              <a:rPr lang="vi-VN" sz="4000" dirty="0">
                <a:solidFill>
                  <a:schemeClr val="bg1"/>
                </a:solidFill>
              </a:rPr>
              <a:t>Chiều sau khu vườn nhỏ</a:t>
            </a:r>
          </a:p>
          <a:p>
            <a:r>
              <a:rPr lang="vi-VN" sz="4000" dirty="0">
                <a:solidFill>
                  <a:schemeClr val="bg1"/>
                </a:solidFill>
              </a:rPr>
              <a:t>Vòm lá rung tiếng đ  </a:t>
            </a:r>
          </a:p>
          <a:p>
            <a:r>
              <a:rPr lang="vi-VN" sz="4000" dirty="0">
                <a:solidFill>
                  <a:schemeClr val="bg1"/>
                </a:solidFill>
              </a:rPr>
              <a:t>Ca sĩ là chim </a:t>
            </a:r>
            <a:r>
              <a:rPr lang="vi-VN" sz="4000" dirty="0" smtClean="0">
                <a:solidFill>
                  <a:schemeClr val="bg1"/>
                </a:solidFill>
              </a:rPr>
              <a:t>sẻ</a:t>
            </a:r>
            <a:endParaRPr lang="vi-VN" sz="4000" dirty="0">
              <a:solidFill>
                <a:schemeClr val="bg1"/>
              </a:solidFill>
            </a:endParaRPr>
          </a:p>
          <a:p>
            <a:r>
              <a:rPr lang="vi-VN" sz="4000" dirty="0" smtClean="0">
                <a:solidFill>
                  <a:schemeClr val="bg1"/>
                </a:solidFill>
              </a:rPr>
              <a:t>Khán </a:t>
            </a:r>
            <a:r>
              <a:rPr lang="vi-VN" sz="4000" dirty="0">
                <a:solidFill>
                  <a:schemeClr val="bg1"/>
                </a:solidFill>
              </a:rPr>
              <a:t>giả là hoa v</a:t>
            </a:r>
          </a:p>
          <a:p>
            <a:r>
              <a:rPr lang="vi-VN" sz="4000" dirty="0">
                <a:solidFill>
                  <a:schemeClr val="bg1"/>
                </a:solidFill>
              </a:rPr>
              <a:t>Tất cả cùng hợp xướng</a:t>
            </a:r>
          </a:p>
          <a:p>
            <a:r>
              <a:rPr lang="vi-VN" sz="4000" dirty="0">
                <a:solidFill>
                  <a:schemeClr val="bg1"/>
                </a:solidFill>
              </a:rPr>
              <a:t>Những lời ca reo </a:t>
            </a:r>
            <a:r>
              <a:rPr lang="vi-VN" sz="4000" dirty="0" smtClean="0">
                <a:solidFill>
                  <a:schemeClr val="bg1"/>
                </a:solidFill>
              </a:rPr>
              <a:t>v       .    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		</a:t>
            </a:r>
            <a:r>
              <a:rPr lang="vi-VN" sz="3200" dirty="0" smtClean="0">
                <a:solidFill>
                  <a:schemeClr val="bg1"/>
                </a:solidFill>
              </a:rPr>
              <a:t>LÊ MINH QUỐC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2792" y="202324"/>
            <a:ext cx="12182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FF00"/>
                </a:solidFill>
              </a:rPr>
              <a:t>3. Chọn chữ hoặc vần phù hợp với ô trống:</a:t>
            </a:r>
            <a:endParaRPr lang="en-US" sz="4400" dirty="0">
              <a:solidFill>
                <a:srgbClr val="FFFF00"/>
              </a:solidFill>
            </a:endParaRPr>
          </a:p>
          <a:p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525208" y="4312838"/>
            <a:ext cx="914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4715517" y="4215585"/>
            <a:ext cx="50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9391" y="3061246"/>
            <a:ext cx="640080" cy="45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1" name="TextBox 20"/>
          <p:cNvSpPr txBox="1"/>
          <p:nvPr/>
        </p:nvSpPr>
        <p:spPr>
          <a:xfrm>
            <a:off x="5091354" y="2957169"/>
            <a:ext cx="50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9589" y="5483658"/>
            <a:ext cx="82296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3" name="TextBox 22"/>
          <p:cNvSpPr txBox="1"/>
          <p:nvPr/>
        </p:nvSpPr>
        <p:spPr>
          <a:xfrm>
            <a:off x="5021869" y="5394891"/>
            <a:ext cx="50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6132" y="3984920"/>
            <a:ext cx="6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`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9391" y="2746056"/>
            <a:ext cx="101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`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8533" y="3054704"/>
            <a:ext cx="624171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1" name="TextBox 30"/>
          <p:cNvSpPr txBox="1"/>
          <p:nvPr/>
        </p:nvSpPr>
        <p:spPr>
          <a:xfrm>
            <a:off x="4943320" y="2919162"/>
            <a:ext cx="78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an</a:t>
            </a:r>
            <a:endParaRPr lang="en-US" sz="4000" dirty="0"/>
          </a:p>
        </p:txBody>
      </p:sp>
      <p:sp>
        <p:nvSpPr>
          <p:cNvPr id="35" name="Rectangle 34"/>
          <p:cNvSpPr/>
          <p:nvPr/>
        </p:nvSpPr>
        <p:spPr>
          <a:xfrm>
            <a:off x="4522362" y="4282580"/>
            <a:ext cx="914400" cy="484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6" name="TextBox 35"/>
          <p:cNvSpPr txBox="1"/>
          <p:nvPr/>
        </p:nvSpPr>
        <p:spPr>
          <a:xfrm>
            <a:off x="4475456" y="4123368"/>
            <a:ext cx="114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ang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4803804" y="5470244"/>
            <a:ext cx="914400" cy="484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8" name="TextBox 37"/>
          <p:cNvSpPr txBox="1"/>
          <p:nvPr/>
        </p:nvSpPr>
        <p:spPr>
          <a:xfrm>
            <a:off x="4748232" y="5330244"/>
            <a:ext cx="1113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ang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11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5" grpId="0"/>
      <p:bldP spid="20" grpId="0" animBg="1"/>
      <p:bldP spid="21" grpId="0"/>
      <p:bldP spid="22" grpId="0" animBg="1"/>
      <p:bldP spid="23" grpId="0"/>
      <p:bldP spid="24" grpId="0"/>
      <p:bldP spid="25" grpId="0"/>
      <p:bldP spid="30" grpId="0" animBg="1"/>
      <p:bldP spid="31" grpId="0"/>
      <p:bldP spid="35" grpId="0" animBg="1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Mẫu chữ hoa cỡ nhỡ - C - Tiếng Việt - Trần Thị Phương - Website của Trần  Thị Phươ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3" y="139003"/>
            <a:ext cx="5013438" cy="65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̛ớng dẫn viết - 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920" y="282892"/>
            <a:ext cx="11247120" cy="63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3976726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688" y="161366"/>
            <a:ext cx="11814048" cy="6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318757057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0512" y="830551"/>
            <a:ext cx="9293352" cy="5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257</Words>
  <Application>Microsoft Office PowerPoint</Application>
  <PresentationFormat>Custom</PresentationFormat>
  <Paragraphs>63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Xuan Truong</cp:lastModifiedBy>
  <cp:revision>144</cp:revision>
  <dcterms:created xsi:type="dcterms:W3CDTF">2021-08-25T01:16:00Z</dcterms:created>
  <dcterms:modified xsi:type="dcterms:W3CDTF">2021-09-30T04:38:29Z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E57C71E789044EDFADB57E4CE76388E2</vt:lpwstr>
  </property>
  <property fmtid="{D5CDD505-2E9C-101B-9397-08002B2CF9AE}" pid="3" name="KSOProductBuildVer">
    <vt:lpwstr>1033-11.2.0.10265</vt:lpwstr>
  </property>
</Properties>
</file>