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1" r:id="rId3"/>
    <p:sldId id="269" r:id="rId4"/>
    <p:sldId id="265" r:id="rId5"/>
    <p:sldId id="29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33CC"/>
    <a:srgbClr val="3333FF"/>
    <a:srgbClr val="FCFFEB"/>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81" autoAdjust="0"/>
  </p:normalViewPr>
  <p:slideViewPr>
    <p:cSldViewPr snapToGrid="0">
      <p:cViewPr varScale="1">
        <p:scale>
          <a:sx n="56" d="100"/>
          <a:sy n="56" d="100"/>
        </p:scale>
        <p:origin x="132"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hyperlink" Target="4.%20BAI%20TAP%20MO%20RONG,%20UNG%20DUNG%20THUC%20TE.ppt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103568" y="3911758"/>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Pentagon 120">
            <a:extLst>
              <a:ext uri="{FF2B5EF4-FFF2-40B4-BE49-F238E27FC236}">
                <a16:creationId xmlns:a16="http://schemas.microsoft.com/office/drawing/2014/main" id="{7C5E35EE-C97A-4758-9A39-CF61681144C2}"/>
              </a:ext>
            </a:extLst>
          </p:cNvPr>
          <p:cNvSpPr/>
          <p:nvPr/>
        </p:nvSpPr>
        <p:spPr>
          <a:xfrm rot="10800000">
            <a:off x="4031232" y="4579995"/>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268850" y="211049"/>
            <a:ext cx="10052616" cy="1007276"/>
            <a:chOff x="633430" y="193012"/>
            <a:chExt cx="10052616" cy="1072853"/>
          </a:xfrm>
        </p:grpSpPr>
        <p:sp>
          <p:nvSpPr>
            <p:cNvPr id="90" name="TextBox 89">
              <a:extLst>
                <a:ext uri="{FF2B5EF4-FFF2-40B4-BE49-F238E27FC236}">
                  <a16:creationId xmlns:a16="http://schemas.microsoft.com/office/drawing/2014/main" id="{2B53AA17-8B42-48DD-B71C-D6AC7B905F63}"/>
                </a:ext>
              </a:extLst>
            </p:cNvPr>
            <p:cNvSpPr txBox="1"/>
            <p:nvPr/>
          </p:nvSpPr>
          <p:spPr>
            <a:xfrm>
              <a:off x="3272610" y="284508"/>
              <a:ext cx="6473678"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2: HAI MẶT PHẲNG SONG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SONG</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33430" y="193012"/>
              <a:ext cx="10052616" cy="1072853"/>
              <a:chOff x="633430" y="193012"/>
              <a:chExt cx="10052616"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42818"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633430" y="259892"/>
                <a:ext cx="2448929" cy="491721"/>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GIẢI TÍCH</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91" name="TextBox 90">
                <a:extLst>
                  <a:ext uri="{FF2B5EF4-FFF2-40B4-BE49-F238E27FC236}">
                    <a16:creationId xmlns:a16="http://schemas.microsoft.com/office/drawing/2014/main" id="{E220F5A5-8EA8-439D-ABDC-CF5CFB9E47A3}"/>
                  </a:ext>
                </a:extLst>
              </p:cNvPr>
              <p:cNvSpPr txBox="1"/>
              <p:nvPr/>
            </p:nvSpPr>
            <p:spPr>
              <a:xfrm>
                <a:off x="757175" y="670277"/>
                <a:ext cx="2448929"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❹</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Tóm tắt lý thuyết</a:t>
            </a: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4146733" cy="461665"/>
          </a:xfrm>
          <a:prstGeom prst="rect">
            <a:avLst/>
          </a:prstGeom>
          <a:noFill/>
        </p:spPr>
        <p:txBody>
          <a:bodyPr wrap="square">
            <a:spAutoFit/>
          </a:bodyPr>
          <a:lstStyle/>
          <a:p>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2.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dạng</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toán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6" y="3915943"/>
            <a:ext cx="4062206"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3. HĐ rèn luyện kỹ năng</a:t>
            </a:r>
          </a:p>
        </p:txBody>
      </p:sp>
      <p:sp>
        <p:nvSpPr>
          <p:cNvPr id="103" name="TextBox 102">
            <a:hlinkClick r:id="rId4" action="ppaction://hlinkpres?slideindex=1&amp;slidetitle="/>
            <a:extLst>
              <a:ext uri="{FF2B5EF4-FFF2-40B4-BE49-F238E27FC236}">
                <a16:creationId xmlns:a16="http://schemas.microsoft.com/office/drawing/2014/main" id="{40B1E1A7-9B24-46DB-B9FE-858B430C9D4F}"/>
              </a:ext>
            </a:extLst>
          </p:cNvPr>
          <p:cNvSpPr txBox="1"/>
          <p:nvPr/>
        </p:nvSpPr>
        <p:spPr>
          <a:xfrm>
            <a:off x="4043130" y="4619709"/>
            <a:ext cx="3548295"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4. HĐ tìm tòi mở rộng</a:t>
            </a: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70" cy="380370"/>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87D2765-93D8-4D72-88C4-81DA620EC2E8}"/>
              </a:ext>
            </a:extLst>
          </p:cNvPr>
          <p:cNvCxnSpPr>
            <a:cxnSpLocks/>
            <a:endCxn id="103" idx="1"/>
          </p:cNvCxnSpPr>
          <p:nvPr/>
        </p:nvCxnSpPr>
        <p:spPr>
          <a:xfrm>
            <a:off x="3688019" y="3760407"/>
            <a:ext cx="355111" cy="1090135"/>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34" name="Picture 4" descr="TLTH -Bộ SGK Lớp 2 - Kết nối tri thức với cuộc sống - Công ...">
            <a:extLst>
              <a:ext uri="{FF2B5EF4-FFF2-40B4-BE49-F238E27FC236}">
                <a16:creationId xmlns:a16="http://schemas.microsoft.com/office/drawing/2014/main" id="{C9E33A6E-53A1-46B0-A9E0-384325E0BFCB}"/>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54610" y="-75230"/>
            <a:ext cx="1301156" cy="1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Calibri" panose="020F0502020204030204" pitchFamily="34" charset="0"/>
                <a:cs typeface="Times New Roman" panose="02020603050405020304" pitchFamily="18" charset="0"/>
              </a:rPr>
              <a:t>VỊ TRÍ TƯƠNG ĐỐI CỦA HAI ĐƯỜNG THẲNG</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00FF"/>
                    </a:solidFill>
                    <a:ea typeface="Times New Roman" panose="02020603050405020304" pitchFamily="18" charset="0"/>
                  </a:rPr>
                  <a:t> </a:t>
                </a:r>
                <a:r>
                  <a:rPr lang="en-US"/>
                  <a:t>Cho hai đường thằng </a:t>
                </a:r>
                <a14:m>
                  <m:oMath xmlns:m="http://schemas.openxmlformats.org/officeDocument/2006/math">
                    <m:r>
                      <a:rPr lang="en-US" i="1"/>
                      <m:t>𝑎</m:t>
                    </m:r>
                  </m:oMath>
                </a14:m>
                <a:r>
                  <a:rPr lang="en-US"/>
                  <a:t> và </a:t>
                </a:r>
                <a14:m>
                  <m:oMath xmlns:m="http://schemas.openxmlformats.org/officeDocument/2006/math">
                    <m:r>
                      <a:rPr lang="en-US" i="1"/>
                      <m:t>𝑏</m:t>
                    </m:r>
                  </m:oMath>
                </a14:m>
                <a:r>
                  <a:rPr lang="en-US"/>
                  <a:t> trong không gian.</a:t>
                </a:r>
              </a:p>
              <a:p>
                <a:pPr lvl="0"/>
                <a:r>
                  <a:rPr lang="en-US"/>
                  <a:t>Nếu </a:t>
                </a:r>
                <a14:m>
                  <m:oMath xmlns:m="http://schemas.openxmlformats.org/officeDocument/2006/math">
                    <m:r>
                      <a:rPr lang="en-US" i="1"/>
                      <m:t>𝑎</m:t>
                    </m:r>
                  </m:oMath>
                </a14:m>
                <a:r>
                  <a:rPr lang="en-US"/>
                  <a:t> và </a:t>
                </a:r>
                <a14:m>
                  <m:oMath xmlns:m="http://schemas.openxmlformats.org/officeDocument/2006/math">
                    <m:r>
                      <a:rPr lang="en-US" i="1"/>
                      <m:t>𝑏</m:t>
                    </m:r>
                  </m:oMath>
                </a14:m>
                <a:r>
                  <a:rPr lang="en-US"/>
                  <a:t> cùng nằm trong một mặt phẳng thì ta nói </a:t>
                </a:r>
                <a14:m>
                  <m:oMath xmlns:m="http://schemas.openxmlformats.org/officeDocument/2006/math">
                    <m:r>
                      <a:rPr lang="en-US" i="1"/>
                      <m:t>𝑎</m:t>
                    </m:r>
                  </m:oMath>
                </a14:m>
                <a:r>
                  <a:rPr lang="en-US"/>
                  <a:t> và </a:t>
                </a:r>
                <a14:m>
                  <m:oMath xmlns:m="http://schemas.openxmlformats.org/officeDocument/2006/math">
                    <m:r>
                      <a:rPr lang="en-US" i="1"/>
                      <m:t>𝑏</m:t>
                    </m:r>
                  </m:oMath>
                </a14:m>
                <a:r>
                  <a:rPr lang="en-US"/>
                  <a:t> đồng phẳng. Khi đó, </a:t>
                </a:r>
                <a14:m>
                  <m:oMath xmlns:m="http://schemas.openxmlformats.org/officeDocument/2006/math">
                    <m:r>
                      <a:rPr lang="en-US" i="1"/>
                      <m:t>𝑎</m:t>
                    </m:r>
                  </m:oMath>
                </a14:m>
                <a:r>
                  <a:rPr lang="en-US"/>
                  <a:t> và </a:t>
                </a:r>
                <a14:m>
                  <m:oMath xmlns:m="http://schemas.openxmlformats.org/officeDocument/2006/math">
                    <m:r>
                      <a:rPr lang="en-US" i="1"/>
                      <m:t>𝑏</m:t>
                    </m:r>
                  </m:oMath>
                </a14:m>
                <a:r>
                  <a:rPr lang="en-US"/>
                  <a:t> có thể cắt nhau, song song với nhau hoặc trùng nhau.</a:t>
                </a:r>
              </a:p>
              <a:p>
                <a:pPr lvl="0"/>
                <a:r>
                  <a:rPr lang="en-US"/>
                  <a:t>Nếu </a:t>
                </a:r>
                <a14:m>
                  <m:oMath xmlns:m="http://schemas.openxmlformats.org/officeDocument/2006/math">
                    <m:r>
                      <a:rPr lang="en-US" i="1"/>
                      <m:t>𝑎</m:t>
                    </m:r>
                  </m:oMath>
                </a14:m>
                <a:r>
                  <a:rPr lang="en-US"/>
                  <a:t> và </a:t>
                </a:r>
                <a14:m>
                  <m:oMath xmlns:m="http://schemas.openxmlformats.org/officeDocument/2006/math">
                    <m:r>
                      <a:rPr lang="en-US" i="1"/>
                      <m:t>𝑏</m:t>
                    </m:r>
                  </m:oMath>
                </a14:m>
                <a:r>
                  <a:rPr lang="en-US"/>
                  <a:t> không cùng nằm trong bất kì mặt phẳng nào thì ta nói </a:t>
                </a:r>
                <a14:m>
                  <m:oMath xmlns:m="http://schemas.openxmlformats.org/officeDocument/2006/math">
                    <m:r>
                      <a:rPr lang="en-US" i="1"/>
                      <m:t>𝑎</m:t>
                    </m:r>
                  </m:oMath>
                </a14:m>
                <a:r>
                  <a:rPr lang="en-US"/>
                  <a:t> và </a:t>
                </a:r>
                <a14:m>
                  <m:oMath xmlns:m="http://schemas.openxmlformats.org/officeDocument/2006/math">
                    <m:r>
                      <a:rPr lang="en-US" i="1"/>
                      <m:t>𝑏</m:t>
                    </m:r>
                  </m:oMath>
                </a14:m>
                <a:r>
                  <a:rPr lang="en-US"/>
                  <a:t> chéo nhau. Khi đó, ta cũng nói a chéo với </a:t>
                </a:r>
                <a14:m>
                  <m:oMath xmlns:m="http://schemas.openxmlformats.org/officeDocument/2006/math">
                    <m:r>
                      <a:rPr lang="en-US" i="1"/>
                      <m:t>𝑏</m:t>
                    </m:r>
                  </m:oMath>
                </a14:m>
                <a:r>
                  <a:rPr lang="en-US"/>
                  <a:t>, hoặc </a:t>
                </a:r>
                <a14:m>
                  <m:oMath xmlns:m="http://schemas.openxmlformats.org/officeDocument/2006/math">
                    <m:r>
                      <a:rPr lang="en-US" i="1"/>
                      <m:t>𝑏</m:t>
                    </m:r>
                  </m:oMath>
                </a14:m>
                <a:r>
                  <a:rPr lang="en-US"/>
                  <a:t> chéo với </a:t>
                </a:r>
                <a14:m>
                  <m:oMath xmlns:m="http://schemas.openxmlformats.org/officeDocument/2006/math">
                    <m:r>
                      <a:rPr lang="en-US" i="1"/>
                      <m:t>𝑎</m:t>
                    </m:r>
                  </m:oMath>
                </a14:m>
                <a:r>
                  <a:rPr lang="en-US"/>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t="-270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08850776-5652-46AF-A5F3-80F8F59D865A}"/>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2762008" y="4766119"/>
            <a:ext cx="7495308" cy="1638239"/>
          </a:xfrm>
          <a:prstGeom prst="rect">
            <a:avLst/>
          </a:prstGeom>
        </p:spPr>
      </p:pic>
    </p:spTree>
    <p:extLst>
      <p:ext uri="{BB962C8B-B14F-4D97-AF65-F5344CB8AC3E}">
        <p14:creationId xmlns:p14="http://schemas.microsoft.com/office/powerpoint/2010/main" val="187855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Calibri" panose="020F0502020204030204" pitchFamily="34" charset="0"/>
                <a:cs typeface="Times New Roman" panose="02020603050405020304" pitchFamily="18" charset="0"/>
              </a:rPr>
              <a:t>VỊ TRÍ TƯƠNG ĐỐI CỦA HAI ĐƯỜNG THẲNG</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pPr>
            <a:r>
              <a:rPr lang="en-US" b="1">
                <a:solidFill>
                  <a:srgbClr val="FF0000"/>
                </a:solidFill>
                <a:ea typeface="Times New Roman" panose="02020603050405020304" pitchFamily="18" charset="0"/>
              </a:rPr>
              <a:t> </a:t>
            </a:r>
            <a:r>
              <a:rPr lang="en-US" b="1">
                <a:solidFill>
                  <a:srgbClr val="FF0000"/>
                </a:solidFill>
                <a:ea typeface="Calibri" panose="020F0502020204030204" pitchFamily="34" charset="0"/>
              </a:rPr>
              <a:t>Nhận xét</a:t>
            </a:r>
            <a:endParaRPr lang="en-US" sz="2800">
              <a:solidFill>
                <a:srgbClr val="FF0000"/>
              </a:solid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a:ea typeface="Calibri" panose="020F0502020204030204" pitchFamily="34" charset="0"/>
              </a:rPr>
              <a:t> Hai đường thẳng song song là hai đường thẳng đồng phẳng và không có điểm chung.</a:t>
            </a: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a:ea typeface="Calibri" panose="020F0502020204030204" pitchFamily="34" charset="0"/>
              </a:rPr>
              <a:t>Có đúng một mặt phẳng chứa hai đường thẳng song song.</a:t>
            </a: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a:ea typeface="Calibri" panose="020F0502020204030204" pitchFamily="34" charset="0"/>
              </a:rPr>
              <a:t> Hai đường thẳng không có điểm chung thì có thể song song hoặc chéo nhau.</a:t>
            </a:r>
            <a:endParaRPr lang="en-US" sz="2800">
              <a:latin typeface="Calibri" panose="020F0502020204030204" pitchFamily="34" charset="0"/>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12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2</a:t>
            </a:r>
            <a:r>
              <a:rPr lang="en-US"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Calibri" panose="020F0502020204030204" pitchFamily="34" charset="0"/>
                <a:cs typeface="Times New Roman" panose="02020603050405020304" pitchFamily="18" charset="0"/>
              </a:rPr>
              <a:t>TÍNH CHẤT CỦA HAI ĐƯỜNG THẲNG SONG SONG</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852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gn="just">
              <a:lnSpc>
                <a:spcPct val="120000"/>
              </a:lnSpc>
              <a:spcBef>
                <a:spcPts val="600"/>
              </a:spcBef>
              <a:spcAft>
                <a:spcPts val="600"/>
              </a:spcAft>
            </a:pPr>
            <a:r>
              <a:rPr lang="en-US" sz="2800" b="1">
                <a:ea typeface="Calibri" panose="020F0502020204030204" pitchFamily="34" charset="0"/>
              </a:rPr>
              <a:t>Tính chất 1:</a:t>
            </a:r>
            <a:r>
              <a:rPr lang="en-US" sz="2800">
                <a:ea typeface="Calibri" panose="020F0502020204030204" pitchFamily="34" charset="0"/>
              </a:rPr>
              <a:t> Trong không gian, qua một điểm nằm ngoài một đường thẳng có một và chỉ một đường thẳng song song với đường thẳng đó.</a:t>
            </a:r>
            <a:endParaRPr lang="en-US" sz="2800">
              <a:latin typeface="Calibri" panose="020F0502020204030204" pitchFamily="34" charset="0"/>
              <a:ea typeface="Calibri" panose="020F0502020204030204" pitchFamily="34" charset="0"/>
            </a:endParaRPr>
          </a:p>
          <a:p>
            <a:pPr marL="628650" marR="0" indent="-457200" algn="just">
              <a:lnSpc>
                <a:spcPct val="120000"/>
              </a:lnSpc>
              <a:spcBef>
                <a:spcPts val="600"/>
              </a:spcBef>
              <a:spcAft>
                <a:spcPts val="600"/>
              </a:spcAft>
            </a:pPr>
            <a:r>
              <a:rPr lang="en-US" sz="2800" b="1">
                <a:ea typeface="Calibri" panose="020F0502020204030204" pitchFamily="34" charset="0"/>
              </a:rPr>
              <a:t>Tính chất 2:</a:t>
            </a:r>
            <a:r>
              <a:rPr lang="en-US" sz="2800">
                <a:ea typeface="Calibri" panose="020F0502020204030204" pitchFamily="34" charset="0"/>
              </a:rPr>
              <a:t> Hai đường thẳng phân biệt cùng song song với một đường thẳng thứ ba thì song song với nhau.</a:t>
            </a:r>
            <a:endParaRPr lang="en-US" sz="2800">
              <a:latin typeface="Calibri" panose="020F0502020204030204" pitchFamily="34" charset="0"/>
              <a:ea typeface="Calibri" panose="020F0502020204030204" pitchFamily="34" charset="0"/>
            </a:endParaRPr>
          </a:p>
          <a:p>
            <a:pPr marL="628650" marR="0" indent="-457200" algn="just">
              <a:lnSpc>
                <a:spcPct val="120000"/>
              </a:lnSpc>
              <a:spcBef>
                <a:spcPts val="600"/>
              </a:spcBef>
              <a:spcAft>
                <a:spcPts val="600"/>
              </a:spcAft>
            </a:pPr>
            <a:r>
              <a:rPr lang="en-US" sz="2800" b="1">
                <a:ea typeface="Calibri" panose="020F0502020204030204" pitchFamily="34" charset="0"/>
              </a:rPr>
              <a:t>Tính chất 3: </a:t>
            </a:r>
            <a:r>
              <a:rPr lang="en-US" sz="2800">
                <a:ea typeface="Calibri" panose="020F0502020204030204" pitchFamily="34" charset="0"/>
              </a:rPr>
              <a:t>Nếu ba mặt phẳng đôi một cắt nhau theo ba giao tuyến phân biệt thì ba giao tuyến ấy hoặc đồng quy hoặc đôi một song song.</a:t>
            </a:r>
            <a:endParaRPr lang="en-US" sz="28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2</a:t>
            </a:r>
            <a:r>
              <a:rPr lang="en-US" sz="3200" b="1">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Calibri" panose="020F0502020204030204" pitchFamily="34" charset="0"/>
                <a:cs typeface="Times New Roman" panose="02020603050405020304" pitchFamily="18" charset="0"/>
              </a:rPr>
              <a:t>TÍNH CHẤT CỦA HAI ĐƯỜNG THẲNG SONG SONG</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852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9920" marR="0" indent="-458470" algn="just">
              <a:lnSpc>
                <a:spcPct val="120000"/>
              </a:lnSpc>
              <a:spcBef>
                <a:spcPts val="600"/>
              </a:spcBef>
              <a:spcAft>
                <a:spcPts val="600"/>
              </a:spcAft>
            </a:pPr>
            <a:endParaRPr lang="en-US" sz="2800" b="1">
              <a:solidFill>
                <a:srgbClr val="ED7D31"/>
              </a:solidFill>
              <a:ea typeface="Calibri" panose="020F0502020204030204" pitchFamily="34" charset="0"/>
            </a:endParaRPr>
          </a:p>
          <a:p>
            <a:pPr marL="629920" marR="0" indent="-458470" algn="just">
              <a:lnSpc>
                <a:spcPct val="120000"/>
              </a:lnSpc>
              <a:spcBef>
                <a:spcPts val="600"/>
              </a:spcBef>
              <a:spcAft>
                <a:spcPts val="600"/>
              </a:spcAft>
            </a:pPr>
            <a:endParaRPr lang="en-US" sz="2800" b="1">
              <a:solidFill>
                <a:srgbClr val="ED7D31"/>
              </a:solidFill>
              <a:ea typeface="Calibri" panose="020F0502020204030204" pitchFamily="34" charset="0"/>
            </a:endParaRPr>
          </a:p>
          <a:p>
            <a:pPr marL="171450" marR="0" indent="0" algn="just">
              <a:lnSpc>
                <a:spcPct val="120000"/>
              </a:lnSpc>
              <a:spcBef>
                <a:spcPts val="600"/>
              </a:spcBef>
              <a:spcAft>
                <a:spcPts val="600"/>
              </a:spcAft>
              <a:buNone/>
            </a:pPr>
            <a:endParaRPr lang="en-US" sz="2800" b="1">
              <a:solidFill>
                <a:srgbClr val="ED7D31"/>
              </a:solidFill>
              <a:ea typeface="Calibri" panose="020F0502020204030204" pitchFamily="34" charset="0"/>
            </a:endParaRPr>
          </a:p>
          <a:p>
            <a:pPr marL="629920" marR="0" indent="-458470" algn="just">
              <a:lnSpc>
                <a:spcPct val="120000"/>
              </a:lnSpc>
              <a:spcBef>
                <a:spcPts val="600"/>
              </a:spcBef>
              <a:spcAft>
                <a:spcPts val="600"/>
              </a:spcAft>
            </a:pPr>
            <a:r>
              <a:rPr lang="en-US" sz="2800" b="1">
                <a:ea typeface="Calibri" panose="020F0502020204030204" pitchFamily="34" charset="0"/>
              </a:rPr>
              <a:t>Nhận xét.</a:t>
            </a:r>
            <a:r>
              <a:rPr lang="en-US" sz="2800">
                <a:ea typeface="Calibri" panose="020F0502020204030204" pitchFamily="34" charset="0"/>
              </a:rPr>
              <a:t> Nếu hai mặt phẳng lần lượt đi qua hai đường thẳng song song thì giao tuyến của chúng (nếu có) song song với hai đường thẳng đó (hoặc trùng với một trong hai đường thẳng đó).</a:t>
            </a:r>
            <a:endParaRPr lang="en-US" sz="240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172D26B-C525-46BD-9E82-026B765066D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758353" y="1923480"/>
            <a:ext cx="4675294" cy="1774090"/>
          </a:xfrm>
          <a:prstGeom prst="rect">
            <a:avLst/>
          </a:prstGeom>
        </p:spPr>
      </p:pic>
    </p:spTree>
    <p:extLst>
      <p:ext uri="{BB962C8B-B14F-4D97-AF65-F5344CB8AC3E}">
        <p14:creationId xmlns:p14="http://schemas.microsoft.com/office/powerpoint/2010/main" val="161311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383</Words>
  <PresentationFormat>Widescreen</PresentationFormat>
  <Paragraphs>30</Paragraphs>
  <Slides>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6" baseType="lpstr">
      <vt:lpstr>HGPSoeiKakugothicUB</vt:lpstr>
      <vt:lpstr>Yu Gothic</vt:lpstr>
      <vt:lpstr>Aarial</vt:lpstr>
      <vt:lpstr>Arial</vt:lpstr>
      <vt:lpstr>Baumans</vt:lpstr>
      <vt:lpstr>Calibri</vt:lpstr>
      <vt:lpstr>Calibri Light</vt:lpstr>
      <vt:lpstr>Georgia Pro Cond Black</vt:lpstr>
      <vt:lpstr>Times New Roman</vt:lpstr>
      <vt:lpstr>Office Theme</vt:lpstr>
      <vt:lpstr>MathType 7.0 Equation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2023-08-01T08:21:06Z</dcterms:modified>
</cp:coreProperties>
</file>