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99" r:id="rId27"/>
    <p:sldId id="300" r:id="rId28"/>
    <p:sldId id="298" r:id="rId29"/>
    <p:sldId id="301" r:id="rId30"/>
    <p:sldId id="302" r:id="rId31"/>
    <p:sldId id="303" r:id="rId32"/>
    <p:sldId id="304" r:id="rId33"/>
    <p:sldId id="305" r:id="rId34"/>
    <p:sldId id="306" r:id="rId35"/>
    <p:sldId id="307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BC2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740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066800"/>
            <a:ext cx="8229600" cy="1470025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CHÀO MỪNG CÁC EM ĐẾN VỚI BÀI HỌC NGÀY HÔM NAY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743200"/>
            <a:ext cx="6400800" cy="1219200"/>
          </a:xfrm>
        </p:spPr>
        <p:txBody>
          <a:bodyPr/>
          <a:lstStyle/>
          <a:p>
            <a:r>
              <a:rPr lang="en-US" b="1" dirty="0" err="1" smtClean="0">
                <a:solidFill>
                  <a:srgbClr val="B9BC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Môn</a:t>
            </a:r>
            <a:r>
              <a:rPr lang="en-US" b="1" dirty="0" smtClean="0">
                <a:solidFill>
                  <a:srgbClr val="B9BC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KHTN – </a:t>
            </a:r>
            <a:r>
              <a:rPr lang="en-US" b="1" dirty="0" err="1" smtClean="0">
                <a:solidFill>
                  <a:srgbClr val="B9BC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Khối</a:t>
            </a:r>
            <a:r>
              <a:rPr lang="en-US" b="1" dirty="0" smtClean="0">
                <a:solidFill>
                  <a:srgbClr val="B9BC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7</a:t>
            </a:r>
          </a:p>
          <a:p>
            <a:r>
              <a:rPr lang="en-US" b="1" dirty="0" err="1" smtClean="0">
                <a:solidFill>
                  <a:srgbClr val="B9BC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Giáo</a:t>
            </a:r>
            <a:r>
              <a:rPr lang="en-US" b="1" dirty="0" smtClean="0">
                <a:solidFill>
                  <a:srgbClr val="B9BC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B9BC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viên</a:t>
            </a:r>
            <a:r>
              <a:rPr lang="en-US" b="1" dirty="0" smtClean="0">
                <a:solidFill>
                  <a:srgbClr val="B9BC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dirty="0" err="1" smtClean="0">
                <a:solidFill>
                  <a:srgbClr val="B9BC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Nguyễn</a:t>
            </a:r>
            <a:r>
              <a:rPr lang="en-US" b="1" dirty="0" smtClean="0">
                <a:solidFill>
                  <a:srgbClr val="B9BC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B9BC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Bảo</a:t>
            </a:r>
            <a:r>
              <a:rPr lang="en-US" b="1" dirty="0" smtClean="0">
                <a:solidFill>
                  <a:srgbClr val="B9BC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B9BC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Ngọc</a:t>
            </a:r>
            <a:endParaRPr lang="en-US" b="1" dirty="0">
              <a:solidFill>
                <a:srgbClr val="B9BC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945" y="0"/>
            <a:ext cx="910705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28600" y="762000"/>
            <a:ext cx="8229600" cy="2746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Tìm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hiểu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khái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niệm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trao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đổi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chất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76200" y="-228600"/>
            <a:ext cx="9448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1.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Khái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niệm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trao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đổi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chất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và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chuyển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hóa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năng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lượng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ở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sinh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vật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534400" cy="1143000"/>
          </a:xfrm>
        </p:spPr>
        <p:txBody>
          <a:bodyPr>
            <a:noAutofit/>
          </a:bodyPr>
          <a:lstStyle/>
          <a:p>
            <a:pPr algn="l"/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Quá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trình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thuộc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trao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đổi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vật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1981200"/>
            <a:ext cx="7696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lphaLcPeriod"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Phân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giải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protein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tế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bào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lphaLcPeriod"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Bài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tiết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mồ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hôi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lphaLcPeriod"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Vận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chuyển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thức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ăn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từ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miệng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xuống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dạ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dày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lphaLcPeriod"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Lấy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carbon dioxide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thải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oxygen ở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thực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vật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4800600"/>
            <a:ext cx="218122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945" y="0"/>
            <a:ext cx="910705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28600" y="762000"/>
            <a:ext cx="8229600" cy="2746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Tìm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hiểu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khái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niệm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trao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đổi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chất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76200" y="-228600"/>
            <a:ext cx="9448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1.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Khái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niệm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trao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đổi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chất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và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chuyển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hóa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năng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lượng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ở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sinh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vật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28600" y="1143000"/>
            <a:ext cx="8686800" cy="1143000"/>
          </a:xfrm>
        </p:spPr>
        <p:txBody>
          <a:bodyPr>
            <a:noAutofit/>
          </a:bodyPr>
          <a:lstStyle/>
          <a:p>
            <a:pPr algn="l"/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Quá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trình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thuộc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trao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đổi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1981200"/>
            <a:ext cx="7696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lphaLcPeriod"/>
            </a:pP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giải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protein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tế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bào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eriod"/>
            </a:pP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mồ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hôi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eriod"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Vận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chuyển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thức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ăn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từ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miệng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xuống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dạ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dày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eriod"/>
            </a:pP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carbon dioxide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thải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oxygen ở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4800600"/>
            <a:ext cx="218122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945" y="0"/>
            <a:ext cx="910705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28600" y="762000"/>
            <a:ext cx="8229600" cy="2746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Tìm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hiểu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khái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niệm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trao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đổi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chất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76200" y="-228600"/>
            <a:ext cx="9448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1.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Khái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niệm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trao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đổi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chất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và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chuyển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hóa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năng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lượng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ở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sinh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vật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667000" y="1371600"/>
            <a:ext cx="6172200" cy="1143000"/>
          </a:xfrm>
        </p:spPr>
        <p:txBody>
          <a:bodyPr>
            <a:noAutofit/>
          </a:bodyPr>
          <a:lstStyle/>
          <a:p>
            <a:pPr algn="just"/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quá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trình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chuyển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hóa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tế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bào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ví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dụ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10375" y="4953000"/>
            <a:ext cx="218122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 l="3452" t="22037" r="65484" b="41903"/>
          <a:stretch>
            <a:fillRect/>
          </a:stretch>
        </p:blipFill>
        <p:spPr bwMode="auto">
          <a:xfrm>
            <a:off x="304800" y="1219200"/>
            <a:ext cx="2057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itle 9"/>
          <p:cNvSpPr txBox="1">
            <a:spLocks/>
          </p:cNvSpPr>
          <p:nvPr/>
        </p:nvSpPr>
        <p:spPr>
          <a:xfrm>
            <a:off x="838200" y="3124200"/>
            <a:ext cx="8077200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lnSpc>
                <a:spcPct val="120000"/>
              </a:lnSpc>
              <a:spcBef>
                <a:spcPct val="0"/>
              </a:spcBef>
            </a:pP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Quá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trình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chuyển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hóa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tế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bào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tất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phản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ứng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hóa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diễn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tế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bào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thông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qua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quá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trình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tổng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giải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28600" y="2895600"/>
            <a:ext cx="609600" cy="4572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945" y="0"/>
            <a:ext cx="910705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28600" y="762000"/>
            <a:ext cx="8229600" cy="2746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Tìm hiểu khái niệm trao đổi chất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76200" y="-228600"/>
            <a:ext cx="9448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1.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Khái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niệm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trao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đổi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chất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và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chuyển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hóa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năng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lượng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ở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sinh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vật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85800" y="1600200"/>
            <a:ext cx="1600200" cy="533400"/>
          </a:xfrm>
        </p:spPr>
        <p:txBody>
          <a:bodyPr>
            <a:no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Ví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dụ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/>
          <a:srcRect l="6923" t="30303" r="56154" b="7071"/>
          <a:stretch>
            <a:fillRect/>
          </a:stretch>
        </p:blipFill>
        <p:spPr bwMode="auto">
          <a:xfrm>
            <a:off x="152399" y="2133600"/>
            <a:ext cx="3696929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itle 9"/>
          <p:cNvSpPr txBox="1">
            <a:spLocks/>
          </p:cNvSpPr>
          <p:nvPr/>
        </p:nvSpPr>
        <p:spPr>
          <a:xfrm>
            <a:off x="4343400" y="2057400"/>
            <a:ext cx="3886200" cy="2209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Tổng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hợp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đường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glucose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từ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nước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carbon dioxide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quá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trình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quang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hợp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ở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thực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vật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945" y="0"/>
            <a:ext cx="910705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28600" y="762000"/>
            <a:ext cx="8229600" cy="2746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Tìm hiểu khái niệm trao đổi chất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76200" y="-228600"/>
            <a:ext cx="9448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1.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Khái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niệm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trao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đổi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chất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và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chuyển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hóa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năng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lượng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ở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sinh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vật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85800" y="1600200"/>
            <a:ext cx="1600200" cy="533400"/>
          </a:xfrm>
        </p:spPr>
        <p:txBody>
          <a:bodyPr>
            <a:no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Ví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dụ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itle 9"/>
          <p:cNvSpPr txBox="1">
            <a:spLocks/>
          </p:cNvSpPr>
          <p:nvPr/>
        </p:nvSpPr>
        <p:spPr>
          <a:xfrm>
            <a:off x="4343400" y="2057400"/>
            <a:ext cx="3886200" cy="2209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Phân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giải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đường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glucose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trong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quá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trình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hô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hấp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tế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bào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 l="8272" t="32353" r="56985" b="11765"/>
          <a:stretch>
            <a:fillRect/>
          </a:stretch>
        </p:blipFill>
        <p:spPr bwMode="auto">
          <a:xfrm>
            <a:off x="140368" y="2362200"/>
            <a:ext cx="4126832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705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28600" y="762000"/>
            <a:ext cx="8229600" cy="2746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Tìm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hiểu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chuyển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hóa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năng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lượng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76200" y="-228600"/>
            <a:ext cx="9448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1.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Khái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niệm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trao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đổi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chất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và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chuyển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hóa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năng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lượng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ở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sinh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vật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2400" y="1295400"/>
            <a:ext cx="8458200" cy="533400"/>
          </a:xfrm>
        </p:spPr>
        <p:txBody>
          <a:bodyPr>
            <a:noAutofit/>
          </a:bodyPr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HS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đọc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thông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tin SGK tr. 106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trả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lời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hỏi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itle 9"/>
          <p:cNvSpPr txBox="1">
            <a:spLocks/>
          </p:cNvSpPr>
          <p:nvPr/>
        </p:nvSpPr>
        <p:spPr>
          <a:xfrm>
            <a:off x="3505200" y="2057400"/>
            <a:ext cx="5486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Thế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nào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là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chuyển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hóa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năng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lượng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 l="11827" t="32914" r="64519" b="26834"/>
          <a:stretch>
            <a:fillRect/>
          </a:stretch>
        </p:blipFill>
        <p:spPr bwMode="auto">
          <a:xfrm>
            <a:off x="381000" y="2057400"/>
            <a:ext cx="2133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itle 9"/>
          <p:cNvSpPr txBox="1">
            <a:spLocks/>
          </p:cNvSpPr>
          <p:nvPr/>
        </p:nvSpPr>
        <p:spPr>
          <a:xfrm>
            <a:off x="1066800" y="4495800"/>
            <a:ext cx="7620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C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huyển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hóa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năng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lượng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là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sự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biến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đổi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năng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lượng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từ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dạng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này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sang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dạng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khác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152400" y="4800600"/>
            <a:ext cx="838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4" grpId="0"/>
      <p:bldP spid="11" grpId="0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705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28600" y="762000"/>
            <a:ext cx="8229600" cy="2746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Tìm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hiểu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chuyển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hóa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năng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lượng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76200" y="-228600"/>
            <a:ext cx="9448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1.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Khái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niệm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trao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đổi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chất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và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chuyển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hóa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năng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lượng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ở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sinh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vật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2400" y="1295400"/>
            <a:ext cx="2362200" cy="533400"/>
          </a:xfrm>
        </p:spPr>
        <p:txBody>
          <a:bodyPr>
            <a:no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Ví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dụ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9"/>
          <p:cNvSpPr txBox="1">
            <a:spLocks/>
          </p:cNvSpPr>
          <p:nvPr/>
        </p:nvSpPr>
        <p:spPr>
          <a:xfrm>
            <a:off x="3962400" y="2667000"/>
            <a:ext cx="4724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Năng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lượng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ánh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sáng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mặt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trời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(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quang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năng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)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được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chuyển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hóa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thành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năng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lượng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được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tích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trữ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trong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các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liên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kết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hóa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học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(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hóa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năng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trong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quá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trình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quang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hợp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148" name="AutoShape 4" descr="Mặt Trời Hệ Helios Sung - Miễn Phí vector hình ảnh trên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0" name="AutoShape 6" descr="Mặt Trời Hệ Helios Sung - Miễn Phí vector hình ảnh trên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981200"/>
            <a:ext cx="2845031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705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28600" y="762000"/>
            <a:ext cx="8229600" cy="2746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Tìm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hiểu</a:t>
            </a:r>
            <a:r>
              <a:rPr lang="en-US" sz="2400" b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400" b="1" dirty="0" err="1" smtClean="0">
                <a:latin typeface="+mj-lt"/>
                <a:ea typeface="+mj-ea"/>
                <a:cs typeface="+mj-cs"/>
              </a:rPr>
              <a:t>chuyển</a:t>
            </a:r>
            <a:r>
              <a:rPr lang="en-US" sz="2400" b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400" b="1" dirty="0" err="1" smtClean="0">
                <a:latin typeface="+mj-lt"/>
                <a:ea typeface="+mj-ea"/>
                <a:cs typeface="+mj-cs"/>
              </a:rPr>
              <a:t>hóa</a:t>
            </a:r>
            <a:r>
              <a:rPr lang="en-US" sz="2400" b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400" b="1" dirty="0" err="1" smtClean="0">
                <a:latin typeface="+mj-lt"/>
                <a:ea typeface="+mj-ea"/>
                <a:cs typeface="+mj-cs"/>
              </a:rPr>
              <a:t>năng</a:t>
            </a:r>
            <a:r>
              <a:rPr lang="en-US" sz="2400" b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400" b="1" dirty="0" err="1" smtClean="0">
                <a:latin typeface="+mj-lt"/>
                <a:ea typeface="+mj-ea"/>
                <a:cs typeface="+mj-cs"/>
              </a:rPr>
              <a:t>lượng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76200" y="-228600"/>
            <a:ext cx="9448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1.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Khái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niệm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trao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đổi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chất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và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chuyển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hóa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năng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lượng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ở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sinh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vật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2400" y="1295400"/>
            <a:ext cx="8991600" cy="533400"/>
          </a:xfrm>
        </p:spPr>
        <p:txBody>
          <a:bodyPr>
            <a:no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Sự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biến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đổi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sau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đây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là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chuyển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hóa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năng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lượng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cơ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sinh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? 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9"/>
          <p:cNvSpPr txBox="1">
            <a:spLocks/>
          </p:cNvSpPr>
          <p:nvPr/>
        </p:nvSpPr>
        <p:spPr>
          <a:xfrm>
            <a:off x="3962400" y="2667000"/>
            <a:ext cx="4724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Quang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năng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    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Hóa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năng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Điện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năng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        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Nhiệt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năng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Hóa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năng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         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Nhiệt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năng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Điện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năng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        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Cơ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năng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148" name="AutoShape 4" descr="Mặt Trời Hệ Helios Sung - Miễn Phí vector hình ảnh trên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0" name="AutoShape 6" descr="Mặt Trời Hệ Helios Sung - Miễn Phí vector hình ảnh trên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248400" y="25908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248400" y="3198812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248400" y="3656012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248400" y="4189412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10375" y="4953000"/>
            <a:ext cx="218122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/>
          <a:srcRect l="3452" t="22037" r="65484" b="41903"/>
          <a:stretch>
            <a:fillRect/>
          </a:stretch>
        </p:blipFill>
        <p:spPr bwMode="auto">
          <a:xfrm>
            <a:off x="228600" y="2260600"/>
            <a:ext cx="266700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705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28600" y="762000"/>
            <a:ext cx="8229600" cy="2746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Tìm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hiểu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chuyển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hóa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năng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lượng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-228600"/>
            <a:ext cx="9448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1.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Khái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niệm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trao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đổi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chất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và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chuyển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hóa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năng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lượng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ở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sinh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vật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2400" y="1295400"/>
            <a:ext cx="8991600" cy="533400"/>
          </a:xfrm>
        </p:spPr>
        <p:txBody>
          <a:bodyPr>
            <a:no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Sự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biến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đổi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sau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đây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là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chuyển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hóa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năng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lượng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cơ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sinh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? 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9"/>
          <p:cNvSpPr txBox="1">
            <a:spLocks/>
          </p:cNvSpPr>
          <p:nvPr/>
        </p:nvSpPr>
        <p:spPr>
          <a:xfrm>
            <a:off x="3962400" y="2667000"/>
            <a:ext cx="5181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a.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Quang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năng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    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Hóa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năng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b.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Điện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năng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        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Nhiệt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năng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c.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Hóa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năng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         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Nhiệt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năng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d.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Điện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năng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        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Cơ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năng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148" name="AutoShape 4" descr="Mặt Trời Hệ Helios Sung - Miễn Phí vector hình ảnh trên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0" name="AutoShape 6" descr="Mặt Trời Hệ Helios Sung - Miễn Phí vector hình ảnh trên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553200" y="25908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553200" y="3198812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553200" y="3656012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553200" y="4189412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10375" y="4953000"/>
            <a:ext cx="218122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/>
          <a:srcRect l="3452" t="22037" r="65484" b="41903"/>
          <a:stretch>
            <a:fillRect/>
          </a:stretch>
        </p:blipFill>
        <p:spPr bwMode="auto">
          <a:xfrm>
            <a:off x="228600" y="2260600"/>
            <a:ext cx="266700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76200"/>
            <a:ext cx="912698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1447800" y="5029200"/>
            <a:ext cx="64008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B9BC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600200" y="152400"/>
            <a:ext cx="6096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1.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Khái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niệm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trao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đổi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chất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và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chuyển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hóa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năng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lượng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ở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sinh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vật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219200" y="1905000"/>
            <a:ext cx="6934200" cy="419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spcBef>
                <a:spcPct val="0"/>
              </a:spcBef>
            </a:pPr>
            <a:r>
              <a:rPr lang="en-US" sz="26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Trao</a:t>
            </a: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đổi</a:t>
            </a: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chất</a:t>
            </a: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ea typeface="+mj-ea"/>
                <a:cs typeface="Arial" pitchFamily="34" charset="0"/>
              </a:rPr>
              <a:t>là</a:t>
            </a:r>
            <a:r>
              <a:rPr lang="en-US" sz="26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ea typeface="+mj-ea"/>
                <a:cs typeface="Arial" pitchFamily="34" charset="0"/>
              </a:rPr>
              <a:t>quá</a:t>
            </a:r>
            <a:r>
              <a:rPr lang="en-US" sz="26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ea typeface="+mj-ea"/>
                <a:cs typeface="Arial" pitchFamily="34" charset="0"/>
              </a:rPr>
              <a:t>trình</a:t>
            </a:r>
            <a:r>
              <a:rPr lang="en-US" sz="26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ea typeface="+mj-ea"/>
                <a:cs typeface="Arial" pitchFamily="34" charset="0"/>
              </a:rPr>
              <a:t>cơ</a:t>
            </a:r>
            <a:r>
              <a:rPr lang="en-US" sz="26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ea typeface="+mj-ea"/>
                <a:cs typeface="Arial" pitchFamily="34" charset="0"/>
              </a:rPr>
              <a:t>thể</a:t>
            </a:r>
            <a:r>
              <a:rPr lang="en-US" sz="26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ea typeface="+mj-ea"/>
                <a:cs typeface="Arial" pitchFamily="34" charset="0"/>
              </a:rPr>
              <a:t>lấy</a:t>
            </a:r>
            <a:r>
              <a:rPr lang="en-US" sz="2600" dirty="0" smtClean="0">
                <a:latin typeface="Arial" pitchFamily="34" charset="0"/>
                <a:ea typeface="+mj-ea"/>
                <a:cs typeface="Arial" pitchFamily="34" charset="0"/>
              </a:rPr>
              <a:t> c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ác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chất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được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lấy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từ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môi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trường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(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như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oxygen,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nước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,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chất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dinh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dưỡng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)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và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thải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ra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những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chất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ea typeface="+mj-ea"/>
                <a:cs typeface="Arial" pitchFamily="34" charset="0"/>
              </a:rPr>
              <a:t>không</a:t>
            </a:r>
            <a:r>
              <a:rPr lang="en-US" sz="26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ea typeface="+mj-ea"/>
                <a:cs typeface="Arial" pitchFamily="34" charset="0"/>
              </a:rPr>
              <a:t>cần</a:t>
            </a:r>
            <a:r>
              <a:rPr lang="en-US" sz="26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thiết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(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như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600" dirty="0" smtClean="0">
                <a:latin typeface="Arial" pitchFamily="34" charset="0"/>
                <a:ea typeface="+mj-ea"/>
                <a:cs typeface="Arial" pitchFamily="34" charset="0"/>
              </a:rPr>
              <a:t>carbon dioxide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,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nhiệt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,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chất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thải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)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ra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ngoài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môi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trường</a:t>
            </a:r>
            <a:endParaRPr kumimoji="0" lang="en-US" sz="26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lvl="0" algn="just">
              <a:spcBef>
                <a:spcPct val="0"/>
              </a:spcBef>
            </a:pPr>
            <a:r>
              <a:rPr lang="en-US" sz="26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Chuyển</a:t>
            </a: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hóa</a:t>
            </a: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năng</a:t>
            </a: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lượng</a:t>
            </a: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ea typeface="+mj-ea"/>
                <a:cs typeface="Arial" pitchFamily="34" charset="0"/>
              </a:rPr>
              <a:t>là</a:t>
            </a:r>
            <a:r>
              <a:rPr lang="en-US" sz="26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ea typeface="+mj-ea"/>
                <a:cs typeface="Arial" pitchFamily="34" charset="0"/>
              </a:rPr>
              <a:t>sự</a:t>
            </a:r>
            <a:r>
              <a:rPr lang="en-US" sz="26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ea typeface="+mj-ea"/>
                <a:cs typeface="Arial" pitchFamily="34" charset="0"/>
              </a:rPr>
              <a:t>biến</a:t>
            </a:r>
            <a:r>
              <a:rPr lang="en-US" sz="26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ea typeface="+mj-ea"/>
                <a:cs typeface="Arial" pitchFamily="34" charset="0"/>
              </a:rPr>
              <a:t>đổi</a:t>
            </a:r>
            <a:r>
              <a:rPr lang="en-US" sz="26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ea typeface="+mj-ea"/>
                <a:cs typeface="Arial" pitchFamily="34" charset="0"/>
              </a:rPr>
              <a:t>năng</a:t>
            </a:r>
            <a:r>
              <a:rPr lang="en-US" sz="26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ea typeface="+mj-ea"/>
                <a:cs typeface="Arial" pitchFamily="34" charset="0"/>
              </a:rPr>
              <a:t>lượng</a:t>
            </a:r>
            <a:r>
              <a:rPr lang="en-US" sz="26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ea typeface="+mj-ea"/>
                <a:cs typeface="Arial" pitchFamily="34" charset="0"/>
              </a:rPr>
              <a:t>từ</a:t>
            </a:r>
            <a:r>
              <a:rPr lang="en-US" sz="26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ea typeface="+mj-ea"/>
                <a:cs typeface="Arial" pitchFamily="34" charset="0"/>
              </a:rPr>
              <a:t>dạng</a:t>
            </a:r>
            <a:r>
              <a:rPr lang="en-US" sz="26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ea typeface="+mj-ea"/>
                <a:cs typeface="Arial" pitchFamily="34" charset="0"/>
              </a:rPr>
              <a:t>này</a:t>
            </a:r>
            <a:r>
              <a:rPr lang="en-US" sz="2600" dirty="0" smtClean="0">
                <a:latin typeface="Arial" pitchFamily="34" charset="0"/>
                <a:ea typeface="+mj-ea"/>
                <a:cs typeface="Arial" pitchFamily="34" charset="0"/>
              </a:rPr>
              <a:t> sang </a:t>
            </a:r>
            <a:r>
              <a:rPr lang="en-US" sz="2600" dirty="0" err="1" smtClean="0">
                <a:latin typeface="Arial" pitchFamily="34" charset="0"/>
                <a:ea typeface="+mj-ea"/>
                <a:cs typeface="Arial" pitchFamily="34" charset="0"/>
              </a:rPr>
              <a:t>dạng</a:t>
            </a:r>
            <a:r>
              <a:rPr lang="en-US" sz="26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ea typeface="+mj-ea"/>
                <a:cs typeface="Arial" pitchFamily="34" charset="0"/>
              </a:rPr>
              <a:t>khác</a:t>
            </a:r>
            <a:r>
              <a:rPr lang="en-US" sz="2600" dirty="0" smtClean="0">
                <a:latin typeface="Arial" pitchFamily="34" charset="0"/>
                <a:ea typeface="+mj-ea"/>
                <a:cs typeface="Arial" pitchFamily="34" charset="0"/>
              </a:rPr>
              <a:t>.</a:t>
            </a:r>
          </a:p>
          <a:p>
            <a:pPr lvl="0" algn="just">
              <a:spcBef>
                <a:spcPct val="0"/>
              </a:spcBef>
            </a:pP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Quá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trình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trao</a:t>
            </a: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đổi</a:t>
            </a: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chất</a:t>
            </a: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luôn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đi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kèm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với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chuyển</a:t>
            </a: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hóa</a:t>
            </a: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năng</a:t>
            </a: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lượng</a:t>
            </a: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504" y="0"/>
            <a:ext cx="91174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76962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THẢO LUẬN CẶP ĐÔI: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chơi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thao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nhiệt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độ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cơ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tăng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hơn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mức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bình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thường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đồng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thời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nhịp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hô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hấp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cũng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tăng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lên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Hiện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tượng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này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giải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thích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như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thế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nào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705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762000"/>
            <a:ext cx="9144000" cy="2746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Tìm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hiểu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vai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trò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của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trao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đổi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chất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và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chuyển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hóa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năng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lượng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trong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cơ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thể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76200" y="-228600"/>
            <a:ext cx="9448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2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. </a:t>
            </a:r>
            <a:r>
              <a:rPr lang="en-US" sz="22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Vai</a:t>
            </a:r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trò</a:t>
            </a:r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của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trao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đổi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chất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và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chuyển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hóa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năng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lượng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trong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cơ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thể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438400" y="1600200"/>
            <a:ext cx="6705600" cy="5334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HS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đọc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thông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SGK tr. 107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trả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lời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hỏi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148" name="AutoShape 4" descr="Mặt Trời Hệ Helios Sung - Miễn Phí vector hình ảnh trên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0" name="AutoShape 6" descr="Mặt Trời Hệ Helios Sung - Miễn Phí vector hình ảnh trên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10375" y="4953000"/>
            <a:ext cx="218122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/>
          <a:srcRect l="3452" t="22037" r="65484" b="41903"/>
          <a:stretch>
            <a:fillRect/>
          </a:stretch>
        </p:blipFill>
        <p:spPr bwMode="auto">
          <a:xfrm>
            <a:off x="457200" y="1447800"/>
            <a:ext cx="21717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/>
          <a:srcRect l="6794" t="48485" r="65180" b="13636"/>
          <a:stretch>
            <a:fillRect/>
          </a:stretch>
        </p:blipFill>
        <p:spPr bwMode="auto">
          <a:xfrm>
            <a:off x="457200" y="3200400"/>
            <a:ext cx="2514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3505200" y="2743200"/>
            <a:ext cx="5105400" cy="2133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spcBef>
                <a:spcPct val="0"/>
              </a:spcBef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Quá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trình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trao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đổi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chất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chuyển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hóa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năng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lượng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vai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trò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gì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đối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cơ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? Cho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ví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dụ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"/>
            <a:ext cx="910705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762000"/>
            <a:ext cx="9144000" cy="2746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Tìm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hiểu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vai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trò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của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trao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đổi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chất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và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chuyển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hóa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năng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lượng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trong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cơ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thể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76200" y="-228600"/>
            <a:ext cx="9448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2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. </a:t>
            </a:r>
            <a:r>
              <a:rPr lang="en-US" sz="22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Vai</a:t>
            </a:r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trò</a:t>
            </a:r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của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trao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đổi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chất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và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chuyển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hóa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năng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lượng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trong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cơ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thể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148" name="AutoShape 4" descr="Mặt Trời Hệ Helios Sung - Miễn Phí vector hình ảnh trên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0" name="AutoShape 6" descr="Mặt Trời Hệ Helios Sung - Miễn Phí vector hình ảnh trên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953000" y="2590800"/>
            <a:ext cx="4038600" cy="2133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spcBef>
                <a:spcPct val="0"/>
              </a:spcBef>
            </a:pP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Quá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trình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trao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đổi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chất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và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chuyển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hóa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năng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lượng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vai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trò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gì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đối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cơ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điều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kiện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cơ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bản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giúp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duy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trì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sự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trưởng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phát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triển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sản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loài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vật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28800"/>
            <a:ext cx="4953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705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762000"/>
            <a:ext cx="9144000" cy="2746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Tìm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hiểu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vai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trò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của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trao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đổi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chất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và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chuyển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hóa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năng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lượng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trong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cơ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thể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76200" y="-228600"/>
            <a:ext cx="9448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2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. </a:t>
            </a:r>
            <a:r>
              <a:rPr lang="en-US" sz="22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Vai</a:t>
            </a:r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trò</a:t>
            </a:r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của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trao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đổi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chất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và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chuyển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hóa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năng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lượng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trong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cơ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thể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148" name="AutoShape 4" descr="Mặt Trời Hệ Helios Sung - Miễn Phí vector hình ảnh trên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0" name="AutoShape 6" descr="Mặt Trời Hệ Helios Sung - Miễn Phí vector hình ảnh trên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038600" y="1447800"/>
            <a:ext cx="4800600" cy="3276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spcBef>
                <a:spcPct val="0"/>
              </a:spcBef>
            </a:pP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Cung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cấp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nguyên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liệu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cấu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tạo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thực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hiện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chức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năng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tế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bào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và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cơ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thể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sản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phẩm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quá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trình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chuyển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hóa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tế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bào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tạo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nên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nguồn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nguyên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liệu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tham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gia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cấu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tạo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nên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tế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bào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cơ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tham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gia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thực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hiện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chức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năng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tế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bào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447800"/>
            <a:ext cx="3352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191000" y="5181600"/>
            <a:ext cx="48006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spcBef>
                <a:spcPct val="0"/>
              </a:spcBef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Protein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thành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phần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cấu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tạo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nên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màng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chất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0" algn="just">
              <a:spcBef>
                <a:spcPct val="0"/>
              </a:spcBef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Lipid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thành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phần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cấu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tạo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nên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mô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mỡ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5031856"/>
            <a:ext cx="3429000" cy="173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705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762000"/>
            <a:ext cx="9144000" cy="2746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Tìm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hiểu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vai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trò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của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trao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đổi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chất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và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chuyển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hóa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năng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lượng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trong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cơ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thể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76200" y="-228600"/>
            <a:ext cx="9448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2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. </a:t>
            </a:r>
            <a:r>
              <a:rPr lang="en-US" sz="22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Vai</a:t>
            </a:r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trò</a:t>
            </a:r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của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trao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đổi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chất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và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chuyển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hóa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năng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lượng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trong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cơ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thể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148" name="AutoShape 4" descr="Mặt Trời Hệ Helios Sung - Miễn Phí vector hình ảnh trên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0" name="AutoShape 6" descr="Mặt Trời Hệ Helios Sung - Miễn Phí vector hình ảnh trên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953000" y="1676400"/>
            <a:ext cx="3886200" cy="3276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spcBef>
                <a:spcPct val="0"/>
              </a:spcBef>
            </a:pP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Cung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cấp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năng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lượng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quá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trình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phân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giải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chất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hữu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cơ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giải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phóng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năng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lượng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cung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cấp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hoạt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cơ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như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vận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vận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chuyển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chất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trưởng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phát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triển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04800" y="5334000"/>
            <a:ext cx="82296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spcBef>
                <a:spcPct val="0"/>
              </a:spcBef>
            </a:pP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Quá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trình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phân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giải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đường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glucose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hô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hấp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tế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bào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tạo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năng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lượng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tích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trữ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ATP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cung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cấp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hoạt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cơ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/>
          <a:srcRect l="3107"/>
          <a:stretch>
            <a:fillRect/>
          </a:stretch>
        </p:blipFill>
        <p:spPr bwMode="auto">
          <a:xfrm>
            <a:off x="0" y="1447800"/>
            <a:ext cx="475297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705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762000"/>
            <a:ext cx="9144000" cy="2746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Tìm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hiểu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vai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trò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của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trao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đổi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chất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và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chuyển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hóa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năng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lượng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trong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cơ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thể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76200" y="-228600"/>
            <a:ext cx="9448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2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. </a:t>
            </a:r>
            <a:r>
              <a:rPr lang="en-US" sz="22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Vai</a:t>
            </a:r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trò</a:t>
            </a:r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của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trao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đổi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chất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và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chuyển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hóa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năng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lượng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trong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cơ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thể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148" name="AutoShape 4" descr="Mặt Trời Hệ Helios Sung - Miễn Phí vector hình ảnh trên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0" name="AutoShape 6" descr="Mặt Trời Hệ Helios Sung - Miễn Phí vector hình ảnh trên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0" y="4419600"/>
            <a:ext cx="3886200" cy="2209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spcBef>
                <a:spcPct val="0"/>
              </a:spcBef>
            </a:pP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Khoai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tây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Năng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lượng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giúp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cơ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thê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trưởng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phát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triển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105400" y="4724400"/>
            <a:ext cx="37338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spcBef>
                <a:spcPct val="0"/>
              </a:spcBef>
            </a:pP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Gà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năng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lượng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giúp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cơ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cảm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ứng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lớn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lên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vận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sản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 l="13459" t="22266" r="14196" b="26839"/>
          <a:stretch>
            <a:fillRect/>
          </a:stretch>
        </p:blipFill>
        <p:spPr bwMode="auto">
          <a:xfrm>
            <a:off x="1066800" y="1905000"/>
            <a:ext cx="6553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itle 9"/>
          <p:cNvSpPr>
            <a:spLocks noGrp="1"/>
          </p:cNvSpPr>
          <p:nvPr>
            <p:ph type="title"/>
          </p:nvPr>
        </p:nvSpPr>
        <p:spPr>
          <a:xfrm>
            <a:off x="152400" y="1295400"/>
            <a:ext cx="2362200" cy="533400"/>
          </a:xfrm>
        </p:spPr>
        <p:txBody>
          <a:bodyPr>
            <a:no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Ví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dụ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705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762000"/>
            <a:ext cx="9144000" cy="2746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Tìm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hiểu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vai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trò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của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trao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đổi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chất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và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chuyển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hóa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năng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lượng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trong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cơ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thể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76200" y="-228600"/>
            <a:ext cx="9448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2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. </a:t>
            </a:r>
            <a:r>
              <a:rPr lang="en-US" sz="22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Vai</a:t>
            </a:r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trò</a:t>
            </a:r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của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trao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đổi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chất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và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chuyển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hóa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năng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lượng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trong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cơ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thể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148" name="AutoShape 4" descr="Mặt Trời Hệ Helios Sung - Miễn Phí vector hình ảnh trên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0" name="AutoShape 6" descr="Mặt Trời Hệ Helios Sung - Miễn Phí vector hình ảnh trên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495800" y="1752600"/>
            <a:ext cx="4267200" cy="2209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spcBef>
                <a:spcPct val="0"/>
              </a:spcBef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Điều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gì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sẽ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xảy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đối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cơ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nếu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quá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trình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trao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đổi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chất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chuyển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hóa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năng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lượng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bị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ngừng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lại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800600" y="4724400"/>
            <a:ext cx="40386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spcBef>
                <a:spcPct val="0"/>
              </a:spcBef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Nhiệt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độ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cơ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vận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đang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đấu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nhân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việc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văn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phòng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gì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khác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nhau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?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Giải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thích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9"/>
          <p:cNvSpPr>
            <a:spLocks noGrp="1"/>
          </p:cNvSpPr>
          <p:nvPr>
            <p:ph type="title"/>
          </p:nvPr>
        </p:nvSpPr>
        <p:spPr>
          <a:xfrm>
            <a:off x="152400" y="1295400"/>
            <a:ext cx="2362200" cy="533400"/>
          </a:xfrm>
        </p:spPr>
        <p:txBody>
          <a:bodyPr>
            <a:no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Thảo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luận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2171700"/>
            <a:ext cx="4124325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3" grpId="0"/>
      <p:bldP spid="11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705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762000"/>
            <a:ext cx="9144000" cy="2746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Tìm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hiểu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vai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trò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của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trao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đổi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chất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và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chuyển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hóa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năng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lượng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trong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cơ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thể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76200" y="-228600"/>
            <a:ext cx="9448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2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. </a:t>
            </a:r>
            <a:r>
              <a:rPr lang="en-US" sz="22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Vai</a:t>
            </a:r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trò</a:t>
            </a:r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của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trao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đổi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chất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và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chuyển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hóa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năng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lượng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trong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cơ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thể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148" name="AutoShape 4" descr="Mặt Trời Hệ Helios Sung - Miễn Phí vector hình ảnh trên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0" name="AutoShape 6" descr="Mặt Trời Hệ Helios Sung - Miễn Phí vector hình ảnh trên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733800" y="1752600"/>
            <a:ext cx="5029200" cy="304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spcBef>
                <a:spcPct val="0"/>
              </a:spcBef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quá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trình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trao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đổi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chất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chuyển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hóa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năng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lượng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bị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ngừng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lại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cơ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sẽ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chết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/>
          <a:srcRect t="22185" r="66762"/>
          <a:stretch>
            <a:fillRect/>
          </a:stretch>
        </p:blipFill>
        <p:spPr bwMode="auto">
          <a:xfrm>
            <a:off x="381000" y="1828800"/>
            <a:ext cx="2971800" cy="395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705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762000"/>
            <a:ext cx="9144000" cy="2746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Tìm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hiểu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vai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trò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của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trao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đổi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chất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và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chuyển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hóa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năng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lượng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trong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cơ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thể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76200" y="-228600"/>
            <a:ext cx="9448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2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. </a:t>
            </a:r>
            <a:r>
              <a:rPr lang="en-US" sz="22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Vai</a:t>
            </a:r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trò</a:t>
            </a:r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của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trao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đổi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chất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và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chuyển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hóa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năng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lượng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trong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cơ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thể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148" name="AutoShape 4" descr="Mặt Trời Hệ Helios Sung - Miễn Phí vector hình ảnh trên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0" name="AutoShape 6" descr="Mặt Trời Hệ Helios Sung - Miễn Phí vector hình ảnh trên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04800" y="4419600"/>
            <a:ext cx="4267200" cy="2209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spcBef>
                <a:spcPct val="0"/>
              </a:spcBef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ận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đang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đấu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chạy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khối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cơ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tăng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cường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chuyển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hóa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tạo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năng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lượng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co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cơ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kèm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theo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nhiệt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khiến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cơ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cảm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giác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nóng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lên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nhiệt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độ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tăng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lên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mồ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hôi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nhiều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953000" y="4724400"/>
            <a:ext cx="40386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spcBef>
                <a:spcPct val="0"/>
              </a:spcBef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hân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việc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văn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phòng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khối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hành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chính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cơ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vận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nhiều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cảm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giác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nhiệt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độ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cơ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tăng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lên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nhiều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9"/>
          <p:cNvSpPr>
            <a:spLocks noGrp="1"/>
          </p:cNvSpPr>
          <p:nvPr>
            <p:ph type="title"/>
          </p:nvPr>
        </p:nvSpPr>
        <p:spPr>
          <a:xfrm>
            <a:off x="228600" y="1219200"/>
            <a:ext cx="6477000" cy="533400"/>
          </a:xfrm>
        </p:spPr>
        <p:txBody>
          <a:bodyPr>
            <a:no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Thảo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luận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nhiệt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độ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cơ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thể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2437606" y="4419600"/>
            <a:ext cx="4877594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057400"/>
            <a:ext cx="3048000" cy="2028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1879786"/>
            <a:ext cx="3344316" cy="2225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838" y="0"/>
            <a:ext cx="9175838" cy="683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219200" y="609600"/>
            <a:ext cx="6629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2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. </a:t>
            </a:r>
            <a:r>
              <a:rPr lang="en-US" sz="22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Vai</a:t>
            </a:r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trò</a:t>
            </a:r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của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trao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đổi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chất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và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chuyển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hóa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năng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lượng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trong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cơ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thể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19200" y="1905000"/>
            <a:ext cx="6934200" cy="419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spcBef>
                <a:spcPct val="0"/>
              </a:spcBef>
            </a:pPr>
            <a:r>
              <a:rPr lang="en-US" sz="26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Quá</a:t>
            </a: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trình</a:t>
            </a: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t</a:t>
            </a:r>
            <a:r>
              <a:rPr lang="en-US" sz="26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rao</a:t>
            </a: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đổi</a:t>
            </a: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chất</a:t>
            </a: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và</a:t>
            </a: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chuyển</a:t>
            </a: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hóa</a:t>
            </a: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năng</a:t>
            </a: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lượng</a:t>
            </a: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đóng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vai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trò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quan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trọng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đối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với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sinh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vật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như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cung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cấp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nguyên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liệu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cấu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tạo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nên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tế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bào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và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cơ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thể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cung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cấp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năng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lượng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cho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các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hoạt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động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sống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. 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Nhờ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đó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, 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sinh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vật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có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thể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duy</a:t>
            </a: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trì</a:t>
            </a: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sự</a:t>
            </a: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sống</a:t>
            </a: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, </a:t>
            </a:r>
            <a:r>
              <a:rPr lang="en-US" sz="26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sinh</a:t>
            </a: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trưởng</a:t>
            </a: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, </a:t>
            </a:r>
            <a:r>
              <a:rPr lang="en-US" sz="26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phát</a:t>
            </a: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triển</a:t>
            </a: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và</a:t>
            </a: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sinh</a:t>
            </a: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sản</a:t>
            </a: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.</a:t>
            </a:r>
            <a:endParaRPr lang="en-US" sz="26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705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2400" y="1295400"/>
            <a:ext cx="8991600" cy="533400"/>
          </a:xfrm>
        </p:spPr>
        <p:txBody>
          <a:bodyPr>
            <a:no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1: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Trao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đổi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chất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chuyển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hóa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năng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lượng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vai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trọng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với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9"/>
          <p:cNvSpPr txBox="1">
            <a:spLocks/>
          </p:cNvSpPr>
          <p:nvPr/>
        </p:nvSpPr>
        <p:spPr>
          <a:xfrm>
            <a:off x="3962400" y="2667000"/>
            <a:ext cx="4724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ự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chuyển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hóa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của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sinh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vật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.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s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ự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biến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đổi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các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chất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.</a:t>
            </a:r>
            <a:endParaRPr lang="en-US" sz="2400" dirty="0" smtClean="0">
              <a:latin typeface="Arial" pitchFamily="34" charset="0"/>
              <a:ea typeface="+mj-ea"/>
              <a:cs typeface="Arial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s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ự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trao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đổi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năng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lượng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.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s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ự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sống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của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sinh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vật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.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148" name="AutoShape 4" descr="Mặt Trời Hệ Helios Sung - Miễn Phí vector hình ảnh trên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0" name="AutoShape 6" descr="Mặt Trời Hệ Helios Sung - Miễn Phí vector hình ảnh trên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10375" y="4953000"/>
            <a:ext cx="218122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/>
          <a:srcRect l="3452" t="22037" r="65484" b="41903"/>
          <a:stretch>
            <a:fillRect/>
          </a:stretch>
        </p:blipFill>
        <p:spPr bwMode="auto">
          <a:xfrm>
            <a:off x="228600" y="2260600"/>
            <a:ext cx="266700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0" y="0"/>
            <a:ext cx="9448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LUYỆN TẬP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296" y="-2168"/>
            <a:ext cx="9182295" cy="6860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705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2400" y="1295400"/>
            <a:ext cx="8991600" cy="533400"/>
          </a:xfrm>
        </p:spPr>
        <p:txBody>
          <a:bodyPr>
            <a:no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1: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Trao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đổi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chất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chuyển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hóa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năng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lượng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vai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trọng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với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9"/>
          <p:cNvSpPr txBox="1">
            <a:spLocks/>
          </p:cNvSpPr>
          <p:nvPr/>
        </p:nvSpPr>
        <p:spPr>
          <a:xfrm>
            <a:off x="3962400" y="2667000"/>
            <a:ext cx="4724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ự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chuyển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hóa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của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sinh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vật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.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s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ự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biến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đổi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các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chất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.</a:t>
            </a:r>
            <a:endParaRPr lang="en-US" sz="2400" dirty="0" smtClean="0">
              <a:latin typeface="Arial" pitchFamily="34" charset="0"/>
              <a:ea typeface="+mj-ea"/>
              <a:cs typeface="Arial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s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ự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trao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đổi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năng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lượng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.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sự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sống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của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sinh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vật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.</a:t>
            </a:r>
            <a:endParaRPr kumimoji="0" lang="en-US" sz="2400" b="1" i="0" u="none" strike="noStrike" kern="1200" cap="none" spc="0" normalizeH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148" name="AutoShape 4" descr="Mặt Trời Hệ Helios Sung - Miễn Phí vector hình ảnh trên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0" name="AutoShape 6" descr="Mặt Trời Hệ Helios Sung - Miễn Phí vector hình ảnh trên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10375" y="4953000"/>
            <a:ext cx="218122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/>
          <a:srcRect l="3452" t="22037" r="65484" b="41903"/>
          <a:stretch>
            <a:fillRect/>
          </a:stretch>
        </p:blipFill>
        <p:spPr bwMode="auto">
          <a:xfrm>
            <a:off x="228600" y="2260600"/>
            <a:ext cx="266700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0" y="0"/>
            <a:ext cx="9448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LUYỆN TẬP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705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2400" y="1295400"/>
            <a:ext cx="8991600" cy="533400"/>
          </a:xfrm>
        </p:spPr>
        <p:txBody>
          <a:bodyPr>
            <a:no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2: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Sinh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tồn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tại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sinh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trưởng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phát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triển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thích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nghi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môi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trường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sống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là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nhờ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quá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trình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9"/>
          <p:cNvSpPr txBox="1">
            <a:spLocks/>
          </p:cNvSpPr>
          <p:nvPr/>
        </p:nvSpPr>
        <p:spPr>
          <a:xfrm>
            <a:off x="3657600" y="2667000"/>
            <a:ext cx="5486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Quá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trình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trao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đổi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chất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và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sinh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sản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..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Quá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trình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chuyển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hóa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năng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lượng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.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.</a:t>
            </a:r>
            <a:endParaRPr lang="en-US" sz="2400" dirty="0" smtClean="0">
              <a:latin typeface="Arial" pitchFamily="34" charset="0"/>
              <a:ea typeface="+mj-ea"/>
              <a:cs typeface="Arial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Quá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trình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trao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đổi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chất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và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chuyển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hóa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năng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lượng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..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400" i="0" u="none" strike="noStrike" kern="1200" cap="none" spc="0" normalizeH="0" noProof="0" dirty="0" err="1" smtClean="0">
                <a:ln>
                  <a:noFill/>
                </a:ln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Quá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i="0" u="none" strike="noStrike" kern="1200" cap="none" spc="0" normalizeH="0" noProof="0" dirty="0" err="1" smtClean="0">
                <a:ln>
                  <a:noFill/>
                </a:ln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trình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i="0" u="none" strike="noStrike" kern="1200" cap="none" spc="0" normalizeH="0" noProof="0" dirty="0" err="1" smtClean="0">
                <a:ln>
                  <a:noFill/>
                </a:ln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trao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i="0" u="none" strike="noStrike" kern="1200" cap="none" spc="0" normalizeH="0" noProof="0" dirty="0" err="1" smtClean="0">
                <a:ln>
                  <a:noFill/>
                </a:ln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đổi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i="0" u="none" strike="noStrike" kern="1200" cap="none" spc="0" normalizeH="0" noProof="0" dirty="0" err="1" smtClean="0">
                <a:ln>
                  <a:noFill/>
                </a:ln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chất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i="0" u="none" strike="noStrike" kern="1200" cap="none" spc="0" normalizeH="0" noProof="0" dirty="0" err="1" smtClean="0">
                <a:ln>
                  <a:noFill/>
                </a:ln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và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i="0" u="none" strike="noStrike" kern="1200" cap="none" spc="0" normalizeH="0" noProof="0" dirty="0" err="1" smtClean="0">
                <a:ln>
                  <a:noFill/>
                </a:ln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cảm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i="0" u="none" strike="noStrike" kern="1200" cap="none" spc="0" normalizeH="0" noProof="0" dirty="0" err="1" smtClean="0">
                <a:ln>
                  <a:noFill/>
                </a:ln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ứng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.</a:t>
            </a:r>
            <a:endParaRPr kumimoji="0" lang="en-US" sz="2400" i="0" u="none" strike="noStrike" kern="1200" cap="none" spc="0" normalizeH="0" noProof="0" dirty="0" smtClean="0">
              <a:ln>
                <a:noFill/>
              </a:ln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148" name="AutoShape 4" descr="Mặt Trời Hệ Helios Sung - Miễn Phí vector hình ảnh trên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0" name="AutoShape 6" descr="Mặt Trời Hệ Helios Sung - Miễn Phí vector hình ảnh trên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10375" y="4953000"/>
            <a:ext cx="218122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/>
          <a:srcRect l="3452" t="22037" r="65484" b="41903"/>
          <a:stretch>
            <a:fillRect/>
          </a:stretch>
        </p:blipFill>
        <p:spPr bwMode="auto">
          <a:xfrm>
            <a:off x="228600" y="2260600"/>
            <a:ext cx="266700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0" y="0"/>
            <a:ext cx="9448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LUYỆN TẬP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705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2400" y="1295400"/>
            <a:ext cx="8991600" cy="533400"/>
          </a:xfrm>
        </p:spPr>
        <p:txBody>
          <a:bodyPr>
            <a:no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2: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Sinh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tồn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tại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sinh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trưởng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phát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triển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thích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nghi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môi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trường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sống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là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nhờ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quá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trình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9"/>
          <p:cNvSpPr txBox="1">
            <a:spLocks/>
          </p:cNvSpPr>
          <p:nvPr/>
        </p:nvSpPr>
        <p:spPr>
          <a:xfrm>
            <a:off x="3657600" y="2667000"/>
            <a:ext cx="5486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Quá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trình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trao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đổi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chất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và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sinh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sản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..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Quá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trình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chuyển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hóa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năng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lượng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.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.</a:t>
            </a:r>
            <a:endParaRPr lang="en-US" sz="2400" dirty="0" smtClean="0">
              <a:latin typeface="Arial" pitchFamily="34" charset="0"/>
              <a:ea typeface="+mj-ea"/>
              <a:cs typeface="Arial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Quá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trình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trao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đổi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chất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và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chuyển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hóa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năng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lượng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..</a:t>
            </a:r>
            <a:endParaRPr kumimoji="0" lang="en-US" sz="2400" b="1" i="0" u="none" strike="noStrike" kern="1200" cap="none" spc="0" normalizeH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400" i="0" u="none" strike="noStrike" kern="1200" cap="none" spc="0" normalizeH="0" noProof="0" dirty="0" err="1" smtClean="0">
                <a:ln>
                  <a:noFill/>
                </a:ln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Quá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i="0" u="none" strike="noStrike" kern="1200" cap="none" spc="0" normalizeH="0" noProof="0" dirty="0" err="1" smtClean="0">
                <a:ln>
                  <a:noFill/>
                </a:ln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trình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i="0" u="none" strike="noStrike" kern="1200" cap="none" spc="0" normalizeH="0" noProof="0" dirty="0" err="1" smtClean="0">
                <a:ln>
                  <a:noFill/>
                </a:ln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trao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i="0" u="none" strike="noStrike" kern="1200" cap="none" spc="0" normalizeH="0" noProof="0" dirty="0" err="1" smtClean="0">
                <a:ln>
                  <a:noFill/>
                </a:ln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đổi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i="0" u="none" strike="noStrike" kern="1200" cap="none" spc="0" normalizeH="0" noProof="0" dirty="0" err="1" smtClean="0">
                <a:ln>
                  <a:noFill/>
                </a:ln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chất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i="0" u="none" strike="noStrike" kern="1200" cap="none" spc="0" normalizeH="0" noProof="0" dirty="0" err="1" smtClean="0">
                <a:ln>
                  <a:noFill/>
                </a:ln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và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i="0" u="none" strike="noStrike" kern="1200" cap="none" spc="0" normalizeH="0" noProof="0" dirty="0" err="1" smtClean="0">
                <a:ln>
                  <a:noFill/>
                </a:ln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cảm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i="0" u="none" strike="noStrike" kern="1200" cap="none" spc="0" normalizeH="0" noProof="0" dirty="0" err="1" smtClean="0">
                <a:ln>
                  <a:noFill/>
                </a:ln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ứng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.</a:t>
            </a:r>
            <a:endParaRPr kumimoji="0" lang="en-US" sz="2400" i="0" u="none" strike="noStrike" kern="1200" cap="none" spc="0" normalizeH="0" noProof="0" dirty="0" smtClean="0">
              <a:ln>
                <a:noFill/>
              </a:ln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148" name="AutoShape 4" descr="Mặt Trời Hệ Helios Sung - Miễn Phí vector hình ảnh trên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0" name="AutoShape 6" descr="Mặt Trời Hệ Helios Sung - Miễn Phí vector hình ảnh trên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10375" y="4953000"/>
            <a:ext cx="218122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/>
          <a:srcRect l="3452" t="22037" r="65484" b="41903"/>
          <a:stretch>
            <a:fillRect/>
          </a:stretch>
        </p:blipFill>
        <p:spPr bwMode="auto">
          <a:xfrm>
            <a:off x="228600" y="2260600"/>
            <a:ext cx="266700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0" y="0"/>
            <a:ext cx="9448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LUYỆN TẬP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705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2400" y="1295400"/>
            <a:ext cx="8991600" cy="533400"/>
          </a:xfrm>
        </p:spPr>
        <p:txBody>
          <a:bodyPr>
            <a:no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Hãy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đề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xuất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biện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pháp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giúp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tăng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cường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quá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trình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trao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đổi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chất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cơ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thể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148" name="AutoShape 4" descr="Mặt Trời Hệ Helios Sung - Miễn Phí vector hình ảnh trên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0" name="AutoShape 6" descr="Mặt Trời Hệ Helios Sung - Miễn Phí vector hình ảnh trên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4572000"/>
            <a:ext cx="218122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/>
          <a:srcRect l="3452" t="22037" r="65484" b="41903"/>
          <a:stretch>
            <a:fillRect/>
          </a:stretch>
        </p:blipFill>
        <p:spPr bwMode="auto">
          <a:xfrm>
            <a:off x="228600" y="2260600"/>
            <a:ext cx="266700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0" y="0"/>
            <a:ext cx="9448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VẬN DỤNG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2667000"/>
            <a:ext cx="4124325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705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2400" y="1295400"/>
            <a:ext cx="8991600" cy="533400"/>
          </a:xfrm>
        </p:spPr>
        <p:txBody>
          <a:bodyPr>
            <a:no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ột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biện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pháp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giúp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tăng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cường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quá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trình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trao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đổi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chất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cơ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thể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148" name="AutoShape 4" descr="Mặt Trời Hệ Helios Sung - Miễn Phí vector hình ảnh trên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0" name="AutoShape 6" descr="Mặt Trời Hệ Helios Sung - Miễn Phí vector hình ảnh trên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0" y="0"/>
            <a:ext cx="9448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VẬN DỤNG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r="32644" b="3524"/>
          <a:stretch>
            <a:fillRect/>
          </a:stretch>
        </p:blipFill>
        <p:spPr bwMode="auto">
          <a:xfrm>
            <a:off x="685800" y="1981200"/>
            <a:ext cx="7186321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 l="66590" t="1807"/>
          <a:stretch>
            <a:fillRect/>
          </a:stretch>
        </p:blipFill>
        <p:spPr bwMode="auto">
          <a:xfrm>
            <a:off x="3200400" y="4781144"/>
            <a:ext cx="2895600" cy="1953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572000"/>
            <a:ext cx="2971800" cy="1949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4648200"/>
            <a:ext cx="2514600" cy="1686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76200"/>
            <a:ext cx="912698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144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HƯỚNG DẪN VỀ NHÀ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7400"/>
            <a:ext cx="8686800" cy="4525963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Hoàn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thành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bài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vận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dụng</a:t>
            </a:r>
            <a:endParaRPr lang="en-US" sz="40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Ôn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nội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dung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kiến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thức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bài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22</a:t>
            </a:r>
          </a:p>
          <a:p>
            <a:pPr algn="ctr">
              <a:buFont typeface="Wingdings" pitchFamily="2" charset="2"/>
              <a:buChar char="ü"/>
            </a:pP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Chuẩn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bị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bài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23 –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Quang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hợp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ở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thực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vật</a:t>
            </a:r>
            <a:endParaRPr lang="en-US" sz="40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447800" y="5029200"/>
            <a:ext cx="64008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B9BC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Môn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9BC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: KHTN –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B9BC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Khối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9BC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: 7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B9BC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Giáo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9BC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B9BC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viên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9BC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B9BC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Nguyễn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9BC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B9BC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Bảo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9BC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B9BC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Ngọc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B9BC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76200"/>
            <a:ext cx="912698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144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BÀI 22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7400"/>
            <a:ext cx="86868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VAI TRÒ CỦA TRAO ĐỔI CHẤT VÀ CHUYỂN HÓA NĂNG LƯỢNG </a:t>
            </a:r>
          </a:p>
          <a:p>
            <a:pPr algn="ctr">
              <a:buNone/>
            </a:pP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Ở SINH VẬT</a:t>
            </a:r>
            <a:endParaRPr lang="en-US" sz="4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447800" y="5029200"/>
            <a:ext cx="64008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B9BC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Môn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9BC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: KHTN –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B9BC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Khối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9BC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: 7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B9BC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Giáo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9BC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B9BC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viên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9BC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B9BC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Nguyễn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9BC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B9BC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Bảo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9BC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B9BC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Ngọc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B9BC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60" y="0"/>
            <a:ext cx="907754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8800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/>
              <a:t>1. </a:t>
            </a:r>
            <a:r>
              <a:rPr lang="en-US" sz="3200" b="1" dirty="0" err="1" smtClean="0"/>
              <a:t>Khái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niệm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trao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đổi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chất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và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chuyển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hóa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năng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lượng</a:t>
            </a:r>
            <a:r>
              <a:rPr lang="en-US" sz="3200" b="1" dirty="0" smtClean="0"/>
              <a:t> ở </a:t>
            </a:r>
            <a:r>
              <a:rPr lang="en-US" sz="3200" b="1" dirty="0" err="1" smtClean="0"/>
              <a:t>sinh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vật</a:t>
            </a:r>
            <a:endParaRPr lang="en-US" sz="32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895600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latin typeface="+mj-lt"/>
                <a:ea typeface="+mj-ea"/>
                <a:cs typeface="+mj-cs"/>
              </a:rPr>
              <a:t>2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</a:t>
            </a:r>
            <a:r>
              <a:rPr lang="en-US" sz="3200" b="1" dirty="0" err="1" smtClean="0">
                <a:latin typeface="+mj-lt"/>
                <a:ea typeface="+mj-ea"/>
                <a:cs typeface="+mj-cs"/>
              </a:rPr>
              <a:t>Vai</a:t>
            </a:r>
            <a:r>
              <a:rPr lang="en-US" sz="3200" b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3200" b="1" dirty="0" err="1" smtClean="0">
                <a:latin typeface="+mj-lt"/>
                <a:ea typeface="+mj-ea"/>
                <a:cs typeface="+mj-cs"/>
              </a:rPr>
              <a:t>trò</a:t>
            </a:r>
            <a:r>
              <a:rPr lang="en-US" sz="3200" b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3200" b="1" dirty="0" err="1" smtClean="0">
                <a:latin typeface="+mj-lt"/>
                <a:ea typeface="+mj-ea"/>
                <a:cs typeface="+mj-cs"/>
              </a:rPr>
              <a:t>của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trao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đổi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chất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và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chuyển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hóa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năng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lượng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trong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cơ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thể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774" y="0"/>
            <a:ext cx="915877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229600" cy="274638"/>
          </a:xfrm>
        </p:spPr>
        <p:txBody>
          <a:bodyPr>
            <a:noAutofit/>
          </a:bodyPr>
          <a:lstStyle/>
          <a:p>
            <a:pPr algn="l">
              <a:buFont typeface="Wingdings" pitchFamily="2" charset="2"/>
              <a:buChar char="v"/>
            </a:pPr>
            <a:r>
              <a:rPr lang="en-US" sz="2400" b="1" dirty="0" err="1" smtClean="0"/>
              <a:t>Tìm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hiểu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khái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niệm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trao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đổi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chất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2636837"/>
            <a:ext cx="4419600" cy="4068763"/>
          </a:xfrm>
        </p:spPr>
        <p:txBody>
          <a:bodyPr>
            <a:normAutofit/>
          </a:bodyPr>
          <a:lstStyle/>
          <a:p>
            <a:pPr algn="just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Cơ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lấy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chất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gì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từ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môi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trường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thải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chất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gì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khỏi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cơ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algn="just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chất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dược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lấy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từ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môi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trường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sử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dụng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gì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algn="just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Trao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đổi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chất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gồm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quá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trình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nào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?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Thế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nào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trao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đổi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chất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76200" y="-228600"/>
            <a:ext cx="9448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1.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Khái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niệm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trao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đổi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chất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và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chuyển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hóa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năng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lượng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ở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sinh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vật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81000" y="1447800"/>
            <a:ext cx="8229600" cy="2746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THẢO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LUẬN CẶP ĐÔI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33400" y="1981200"/>
            <a:ext cx="8229600" cy="2746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baseline="0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Quan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sát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trả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lời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các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hỏi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0705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2057400"/>
            <a:ext cx="5638800" cy="1143000"/>
          </a:xfrm>
        </p:spPr>
        <p:txBody>
          <a:bodyPr>
            <a:noAutofit/>
          </a:bodyPr>
          <a:lstStyle/>
          <a:p>
            <a:pPr algn="just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Lấy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chất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cần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thiết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từ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môi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trường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như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oxygen,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nước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chất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dưỡng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vào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cơ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thể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762000"/>
            <a:ext cx="8229600" cy="2746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Tìm hiểu khái niệm trao đổi chất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76200" y="-228600"/>
            <a:ext cx="9448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1.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Khái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niệm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trao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đổi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chất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và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chuyển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hóa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năng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lượng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ở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sinh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vật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676400"/>
            <a:ext cx="2370466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352800" y="4114800"/>
            <a:ext cx="5638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Thải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chất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cần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thiết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(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như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carbon dioxide,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nhiệt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,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chất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thải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)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khỏi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cơ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thể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438400" y="4419600"/>
            <a:ext cx="838200" cy="4572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>
            <a:off x="2438400" y="2438400"/>
            <a:ext cx="838200" cy="457200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9" grpId="0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945" y="0"/>
            <a:ext cx="910705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800600"/>
            <a:ext cx="3124200" cy="1143000"/>
          </a:xfrm>
        </p:spPr>
        <p:txBody>
          <a:bodyPr>
            <a:noAutofit/>
          </a:bodyPr>
          <a:lstStyle/>
          <a:p>
            <a:pPr algn="just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Quá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trình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trao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đổi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chất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giữa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cơ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môi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trường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762000"/>
            <a:ext cx="8229600" cy="2746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Tìm hiểu khái niệm trao đổi chất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76200" y="-228600"/>
            <a:ext cx="9448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1.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Khái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niệm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trao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đổi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chất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và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chuyển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hóa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năng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lượng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ở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sinh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vật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724400" y="4800600"/>
            <a:ext cx="3124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Quá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trình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chuyển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hóa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các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chất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diễn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ra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trong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tế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bào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33400" y="1752600"/>
            <a:ext cx="8077200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Các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chất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được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lấy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từ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môi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trường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được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sử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dụng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để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biến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đổi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chúng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thành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các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chất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cần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thiết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cho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cơ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thể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và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tạo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năng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lượng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cho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các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hoạt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động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sống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baseline="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baseline="0" dirty="0" err="1" smtClean="0">
                <a:latin typeface="Arial" pitchFamily="34" charset="0"/>
                <a:ea typeface="+mj-ea"/>
                <a:cs typeface="Arial" pitchFamily="34" charset="0"/>
              </a:rPr>
              <a:t>Quá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trình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trao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đổi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chất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ở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sinh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vật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1" name="Circular Arrow 20"/>
          <p:cNvSpPr/>
          <p:nvPr/>
        </p:nvSpPr>
        <p:spPr>
          <a:xfrm rot="4001038">
            <a:off x="915966" y="3565281"/>
            <a:ext cx="1514259" cy="1345978"/>
          </a:xfrm>
          <a:prstGeom prst="circular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ircular Arrow 21"/>
          <p:cNvSpPr/>
          <p:nvPr/>
        </p:nvSpPr>
        <p:spPr>
          <a:xfrm rot="4001038">
            <a:off x="4656375" y="3546941"/>
            <a:ext cx="1514259" cy="1345978"/>
          </a:xfrm>
          <a:prstGeom prst="circular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9" grpId="0"/>
      <p:bldP spid="14" grpId="0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945" y="0"/>
            <a:ext cx="910705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28600" y="762000"/>
            <a:ext cx="8229600" cy="2746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Tìm hiểu khái niệm trao đổi chất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76200" y="-228600"/>
            <a:ext cx="9448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1.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Khái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niệm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trao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đổi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chất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và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chuyển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hóa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năng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lượng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ở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sinh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vật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419600" y="1752600"/>
            <a:ext cx="4191000" cy="419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spcBef>
                <a:spcPct val="0"/>
              </a:spcBef>
            </a:pP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Trao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đổi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chất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là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quá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trình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cơ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thể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lấy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c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ác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chất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được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lấy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từ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môi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trường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(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như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oxygen,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nước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,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chất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dinh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dưỡng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)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và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thải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ra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những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chất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không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cần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thiết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(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như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carbon dioxide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,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nhiệt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,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chất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thải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)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ra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ngoài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môi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trường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 t="22185" r="66762"/>
          <a:stretch>
            <a:fillRect/>
          </a:stretch>
        </p:blipFill>
        <p:spPr bwMode="auto">
          <a:xfrm>
            <a:off x="381000" y="1828800"/>
            <a:ext cx="2971800" cy="395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2106</Words>
  <PresentationFormat>On-screen Show (4:3)</PresentationFormat>
  <Paragraphs>155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CHÀO MỪNG CÁC EM ĐẾN VỚI BÀI HỌC NGÀY HÔM NAY</vt:lpstr>
      <vt:lpstr>Slide 2</vt:lpstr>
      <vt:lpstr>Slide 3</vt:lpstr>
      <vt:lpstr>BÀI 22</vt:lpstr>
      <vt:lpstr>1. Khái niệm trao đổi chất và chuyển hóa năng lượng ở sinh vật</vt:lpstr>
      <vt:lpstr>Tìm hiểu khái niệm trao đổi chất</vt:lpstr>
      <vt:lpstr>Lấy những chất cần thiết từ môi trường (như oxygen, nước, chất dinh dưỡng) vào cơ thể</vt:lpstr>
      <vt:lpstr>Quá trình trao đổi chất giữa cơ thể với môi trường</vt:lpstr>
      <vt:lpstr>Slide 9</vt:lpstr>
      <vt:lpstr>Quá trình nào sau đây thuộc trao đổi chất ở sinh vật</vt:lpstr>
      <vt:lpstr>Quá trình nào sau đây thuộc trao đổi chất ở sinh vật?</vt:lpstr>
      <vt:lpstr>Thế nào là quá trình chuyển hóa các chất trong tế bào? Nêu ví dụ.</vt:lpstr>
      <vt:lpstr>Ví dụ</vt:lpstr>
      <vt:lpstr>Ví dụ</vt:lpstr>
      <vt:lpstr>HS đọc thông tin SGK tr. 106 và trả lời câu hỏi </vt:lpstr>
      <vt:lpstr>Ví dụ</vt:lpstr>
      <vt:lpstr>Sự biến đổi nào sau đây là chuyển hóa năng lượng trong cơ thể sinh vật? </vt:lpstr>
      <vt:lpstr>Sự biến đổi nào sau đây là chuyển hóa năng lượng trong cơ thể sinh vật? </vt:lpstr>
      <vt:lpstr>Slide 19</vt:lpstr>
      <vt:lpstr>HS đọc thông SGK tr. 107 và trả lời câu hỏi</vt:lpstr>
      <vt:lpstr>Slide 21</vt:lpstr>
      <vt:lpstr>Slide 22</vt:lpstr>
      <vt:lpstr>Slide 23</vt:lpstr>
      <vt:lpstr>Ví dụ</vt:lpstr>
      <vt:lpstr>Thảo luận</vt:lpstr>
      <vt:lpstr>Slide 26</vt:lpstr>
      <vt:lpstr>Thảo luận về nhiệt độ cơ thể</vt:lpstr>
      <vt:lpstr>Slide 28</vt:lpstr>
      <vt:lpstr>Câu 1: Trao đổi chất và chuyển hóa năng lượng có vai trọng đối với</vt:lpstr>
      <vt:lpstr>Câu 1: Trao đổi chất và chuyển hóa năng lượng có vai trọng đối với</vt:lpstr>
      <vt:lpstr>Câu 2: Sinh vật có thể tồn tại, sinh trưởng, phát triển và thích nghi với môi trường sống là nhờ có quá trình nào?</vt:lpstr>
      <vt:lpstr>Câu 2: Sinh vật có thể tồn tại, sinh trưởng, phát triển và thích nghi với môi trường sống là nhờ có quá trình nào?</vt:lpstr>
      <vt:lpstr>Hãy đề xuất một số biện pháp giúp tăng cường quá trình trao đổi chất ở cơ thể</vt:lpstr>
      <vt:lpstr>Một số biện pháp giúp tăng cường quá trình trao đổi chất ở cơ thể</vt:lpstr>
      <vt:lpstr>HƯỚNG DẪN VỀ NHÀ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2022-06-24T08:31:18Z</dcterms:modified>
</cp:coreProperties>
</file>