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58" r:id="rId2"/>
    <p:sldId id="348" r:id="rId3"/>
    <p:sldId id="256" r:id="rId4"/>
    <p:sldId id="279" r:id="rId5"/>
    <p:sldId id="359" r:id="rId6"/>
    <p:sldId id="360" r:id="rId7"/>
    <p:sldId id="361" r:id="rId8"/>
    <p:sldId id="283" r:id="rId9"/>
    <p:sldId id="337" r:id="rId10"/>
    <p:sldId id="298" r:id="rId11"/>
    <p:sldId id="318" r:id="rId12"/>
    <p:sldId id="331" r:id="rId13"/>
    <p:sldId id="342" r:id="rId14"/>
    <p:sldId id="313" r:id="rId15"/>
    <p:sldId id="356" r:id="rId16"/>
    <p:sldId id="347" r:id="rId17"/>
    <p:sldId id="314" r:id="rId18"/>
    <p:sldId id="354" r:id="rId19"/>
    <p:sldId id="357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6600FF"/>
    <a:srgbClr val="00A9A5"/>
    <a:srgbClr val="CBEAF0"/>
    <a:srgbClr val="FF9900"/>
    <a:srgbClr val="9999FF"/>
    <a:srgbClr val="F7941E"/>
    <a:srgbClr val="FFDAAB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243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7601" y="2794350"/>
            <a:ext cx="9277081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60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60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189" y="308908"/>
            <a:ext cx="711166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are Mark and </a:t>
            </a:r>
            <a:r>
              <a:rPr lang="en-US" sz="2800" b="1" dirty="0" err="1">
                <a:solidFill>
                  <a:srgbClr val="C00000"/>
                </a:solidFill>
              </a:rPr>
              <a:t>Mi</a:t>
            </a:r>
            <a:r>
              <a:rPr lang="en-US" sz="2800" b="1" dirty="0">
                <a:solidFill>
                  <a:srgbClr val="C00000"/>
                </a:solidFill>
              </a:rPr>
              <a:t> talking about?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162" y="3618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47" y="259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19" y="12560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2135" y="3718500"/>
            <a:ext cx="6790366" cy="230832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/>
              <a:t>Mi</a:t>
            </a:r>
            <a:r>
              <a:rPr lang="en-GB" sz="2400" dirty="0"/>
              <a:t>: Outdoor activities are good for our health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074189" y="4291417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8950" y="202375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48" y="967068"/>
            <a:ext cx="3845459" cy="3300686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74189" y="5874410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969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0104" y="12613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23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20363"/>
              </p:ext>
            </p:extLst>
          </p:nvPr>
        </p:nvGraphicFramePr>
        <p:xfrm>
          <a:off x="1026018" y="864608"/>
          <a:ext cx="9490007" cy="822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90007">
                  <a:extLst>
                    <a:ext uri="{9D8B030D-6E8A-4147-A177-3AD203B41FA5}">
                      <a16:colId xmlns:a16="http://schemas.microsoft.com/office/drawing/2014/main" xmlns="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6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6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" t="3726" r="5046" b="3659"/>
          <a:stretch/>
        </p:blipFill>
        <p:spPr>
          <a:xfrm>
            <a:off x="4884610" y="2212258"/>
            <a:ext cx="1781661" cy="17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29113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3175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12" y="21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29618" y="1058504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7308470" y="1200208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68C929-ADC7-4EF9-81C6-D55E7CDC9584}"/>
              </a:ext>
            </a:extLst>
          </p:cNvPr>
          <p:cNvSpPr txBox="1"/>
          <p:nvPr/>
        </p:nvSpPr>
        <p:spPr>
          <a:xfrm>
            <a:off x="869842" y="1969561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77317" y="2934004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. </a:t>
            </a:r>
            <a:r>
              <a:rPr lang="en-US" sz="2800" dirty="0"/>
              <a:t>The people in Mark’s </a:t>
            </a:r>
            <a:r>
              <a:rPr lang="en-US" sz="2800" dirty="0" err="1"/>
              <a:t>neighbourhood</a:t>
            </a:r>
            <a:r>
              <a:rPr lang="en-US" sz="2800" dirty="0"/>
              <a:t> love to go to the </a:t>
            </a:r>
            <a:r>
              <a:rPr lang="en-US" sz="2800" dirty="0">
                <a:solidFill>
                  <a:srgbClr val="000000"/>
                </a:solidFill>
              </a:rPr>
              <a:t>______.</a:t>
            </a:r>
            <a:r>
              <a:rPr lang="en-US" sz="2800" dirty="0"/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9893886" y="306336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70413D-BB78-469C-B9EF-A57B0FED4B18}"/>
              </a:ext>
            </a:extLst>
          </p:cNvPr>
          <p:cNvSpPr txBox="1"/>
          <p:nvPr/>
        </p:nvSpPr>
        <p:spPr>
          <a:xfrm>
            <a:off x="816204" y="3892742"/>
            <a:ext cx="900393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579407" y="4873330"/>
            <a:ext cx="1021587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716224" y="4991894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3AAB9B-8220-4ABF-AE30-6DE5A173DF62}"/>
              </a:ext>
            </a:extLst>
          </p:cNvPr>
          <p:cNvSpPr txBox="1"/>
          <p:nvPr/>
        </p:nvSpPr>
        <p:spPr>
          <a:xfrm>
            <a:off x="470627" y="5783959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air. 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649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913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88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681768" y="1294283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D437EBF-AA4C-47DB-AB19-03114ED1B8E2}"/>
              </a:ext>
            </a:extLst>
          </p:cNvPr>
          <p:cNvSpPr txBox="1"/>
          <p:nvPr/>
        </p:nvSpPr>
        <p:spPr>
          <a:xfrm>
            <a:off x="628983" y="2752630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4749080" y="2068233"/>
            <a:ext cx="256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suncream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678735" y="4139670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342902-2EC8-46EB-9D3E-6A1F96FDD55B}"/>
              </a:ext>
            </a:extLst>
          </p:cNvPr>
          <p:cNvSpPr txBox="1"/>
          <p:nvPr/>
        </p:nvSpPr>
        <p:spPr>
          <a:xfrm>
            <a:off x="678735" y="5408324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279189" y="4289987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6057" y="102936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060" y="10558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45" y="9531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3948" y="2200495"/>
            <a:ext cx="669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rgbClr val="0070C0"/>
                </a:solidFill>
              </a:rPr>
              <a:t>good for </a:t>
            </a:r>
            <a:r>
              <a:rPr lang="en-US" sz="2800" dirty="0">
                <a:solidFill>
                  <a:srgbClr val="000000"/>
                </a:solidFill>
              </a:rPr>
              <a:t>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" y="2023515"/>
            <a:ext cx="3793678" cy="30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666" y="33014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54" y="2539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" y="1091381"/>
            <a:ext cx="3381875" cy="27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69" y="3565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55" y="253941"/>
            <a:ext cx="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303" y="4101095"/>
            <a:ext cx="6096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Minh:   </a:t>
            </a:r>
            <a:r>
              <a:rPr lang="vi-VN" sz="2400" dirty="0"/>
              <a:t>I usually eat fast food.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B050"/>
                </a:solidFill>
              </a:rPr>
              <a:t>Nam:</a:t>
            </a:r>
            <a:r>
              <a:rPr lang="vi-VN" sz="2400" dirty="0"/>
              <a:t> It’s not good for you.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Minh:</a:t>
            </a:r>
            <a:r>
              <a:rPr lang="vi-VN" sz="2400" dirty="0"/>
              <a:t> I and my brother go swimming.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B050"/>
                </a:solidFill>
                <a:latin typeface=".VnArial Narrow" pitchFamily="34" charset="0"/>
              </a:rPr>
              <a:t>Nam</a:t>
            </a:r>
            <a:r>
              <a:rPr lang="vi-VN" sz="2400" dirty="0">
                <a:solidFill>
                  <a:srgbClr val="00B050"/>
                </a:solidFill>
              </a:rPr>
              <a:t>:</a:t>
            </a:r>
            <a:r>
              <a:rPr lang="vi-VN" sz="2400" dirty="0"/>
              <a:t> It’s a good activity. It makes you stronger.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7303" y="1113695"/>
            <a:ext cx="4908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A: I walk to school 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good for your health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A: I usually </a:t>
            </a:r>
            <a:r>
              <a:rPr lang="en-US" sz="2400" dirty="0"/>
              <a:t> stay up late.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bad for your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0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26721"/>
            <a:ext cx="67514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021" y="9531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850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3792263" cy="29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xmlns="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6582"/>
              </p:ext>
            </p:extLst>
          </p:nvPr>
        </p:nvGraphicFramePr>
        <p:xfrm>
          <a:off x="4734233" y="2004181"/>
          <a:ext cx="7057800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0328">
                  <a:extLst>
                    <a:ext uri="{9D8B030D-6E8A-4147-A177-3AD203B41FA5}">
                      <a16:colId xmlns:a16="http://schemas.microsoft.com/office/drawing/2014/main" xmlns="" val="1531560564"/>
                    </a:ext>
                  </a:extLst>
                </a:gridCol>
                <a:gridCol w="2070374">
                  <a:extLst>
                    <a:ext uri="{9D8B030D-6E8A-4147-A177-3AD203B41FA5}">
                      <a16:colId xmlns:a16="http://schemas.microsoft.com/office/drawing/2014/main" xmlns="" val="855179287"/>
                    </a:ext>
                  </a:extLst>
                </a:gridCol>
                <a:gridCol w="1572687">
                  <a:extLst>
                    <a:ext uri="{9D8B030D-6E8A-4147-A177-3AD203B41FA5}">
                      <a16:colId xmlns:a16="http://schemas.microsoft.com/office/drawing/2014/main" xmlns="" val="2307782294"/>
                    </a:ext>
                  </a:extLst>
                </a:gridCol>
                <a:gridCol w="1334411">
                  <a:extLst>
                    <a:ext uri="{9D8B030D-6E8A-4147-A177-3AD203B41FA5}">
                      <a16:colId xmlns:a16="http://schemas.microsoft.com/office/drawing/2014/main" xmlns="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.VnTifani Heavy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7240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6041" y="11010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295" y="106013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80" y="957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9403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136108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181" y="301273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914" y="2162485"/>
            <a:ext cx="774746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Learn new words by heart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92" y="217056"/>
            <a:ext cx="3076092" cy="3076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914" y="2971877"/>
            <a:ext cx="918163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23422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8606" y="0"/>
            <a:ext cx="262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* EXERCISE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98" y="868926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 1. Drink / lots / water / be / good / our health.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057" y="142581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Drinking lots of water is good for our health.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466" y="1916979"/>
            <a:ext cx="525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2. Watch / much / TV / not / good / your eyes.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057" y="2477419"/>
            <a:ext cx="5656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Watch too much TV is not good for your eyes.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057" y="3554986"/>
            <a:ext cx="587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Doing exercise regularly helps you stay healthy.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66" y="3024046"/>
            <a:ext cx="619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3. Do / exercise / regularly / help / you / stay / healthy.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526" y="4650939"/>
            <a:ext cx="660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Healthy food, love, and laughter bring a healthy life.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223" y="4142431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4. Healthy food / love / laughter / bring / healthy life.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3058" y="292387"/>
            <a:ext cx="2536723" cy="11083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13058" y="579410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GROUP WORK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22774" y="2477419"/>
            <a:ext cx="2639961" cy="189584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97013" y="3194508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 GROUPS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97961" y="6338455"/>
            <a:ext cx="2438256" cy="341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76" tIns="33188" rIns="66376" bIns="33188"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ZALO: </a:t>
            </a:r>
            <a:r>
              <a:rPr lang="en-US" sz="1600" b="1" dirty="0" smtClean="0">
                <a:solidFill>
                  <a:srgbClr val="FF0000"/>
                </a:solidFill>
              </a:rPr>
              <a:t>0349895579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3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7" y="1757476"/>
            <a:ext cx="512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0" y="23944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6458" y="304932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2693" y="296988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0781" y="2572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53" y="3935442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43442" y="412891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2663914"/>
            <a:ext cx="3569110" cy="24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191727" y="56331"/>
            <a:ext cx="11459500" cy="1047135"/>
          </a:xfrm>
          <a:prstGeom prst="round2SameRect">
            <a:avLst/>
          </a:prstGeom>
          <a:noFill/>
          <a:ln>
            <a:solidFill>
              <a:srgbClr val="66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/>
          <p:nvPr/>
        </p:nvSpPr>
        <p:spPr>
          <a:xfrm>
            <a:off x="8535833" y="4729338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weak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9093310" y="3872663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strong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6953719" y="5209891"/>
            <a:ext cx="979959" cy="4469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sick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4506868" y="3434683"/>
            <a:ext cx="734969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ill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95394" y="2114312"/>
            <a:ext cx="3580253" cy="30055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HEALTH</a:t>
            </a:r>
          </a:p>
          <a:p>
            <a:pPr algn="ctr"/>
            <a:endParaRPr lang="en-US" dirty="0"/>
          </a:p>
        </p:txBody>
      </p:sp>
      <p:sp>
        <p:nvSpPr>
          <p:cNvPr id="14" name="Text Box 10"/>
          <p:cNvSpPr txBox="1"/>
          <p:nvPr/>
        </p:nvSpPr>
        <p:spPr>
          <a:xfrm>
            <a:off x="8168348" y="1733560"/>
            <a:ext cx="1285368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eating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279997" y="1733560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exercise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4305989" y="200694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drinking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9217481" y="288290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traveling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4506868" y="4545162"/>
            <a:ext cx="1405041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medicine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85567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popular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2878" y="98942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,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326471" y="989424"/>
            <a:ext cx="2281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/ˈ</a:t>
            </a:r>
            <a:r>
              <a:rPr lang="en-US" sz="3000" b="1" dirty="0" err="1">
                <a:solidFill>
                  <a:srgbClr val="0FB7BD"/>
                </a:solidFill>
              </a:rPr>
              <a:t>pɒpjələ</a:t>
            </a:r>
            <a:r>
              <a:rPr lang="en-US" sz="3000" b="1" dirty="0">
                <a:solidFill>
                  <a:srgbClr val="0FB7BD"/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39" y="1812687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1566" y="4222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fresh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3495" y="54046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tươi</a:t>
            </a:r>
            <a:r>
              <a:rPr lang="en-US" sz="3200" dirty="0"/>
              <a:t>, </a:t>
            </a:r>
            <a:r>
              <a:rPr lang="en-US" sz="3200" dirty="0" err="1"/>
              <a:t>mới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88016" y="525715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freʃ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5" y="1675893"/>
            <a:ext cx="4445382" cy="44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760" y="323578"/>
            <a:ext cx="2441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join </a:t>
            </a:r>
            <a:r>
              <a:rPr lang="en-US" sz="3200" b="1" dirty="0"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270" y="4094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: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29973" y="468455"/>
            <a:ext cx="14414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dʒɔɪn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73" y="1650933"/>
            <a:ext cx="440442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94272"/>
              </p:ext>
            </p:extLst>
          </p:nvPr>
        </p:nvGraphicFramePr>
        <p:xfrm>
          <a:off x="1278045" y="1333588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61349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1. 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C20020-642B-4EDF-BE02-FE9C4B9F36F5}"/>
              </a:ext>
            </a:extLst>
          </p:cNvPr>
          <p:cNvSpPr txBox="1"/>
          <p:nvPr/>
        </p:nvSpPr>
        <p:spPr>
          <a:xfrm>
            <a:off x="385438" y="1024553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579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3610</TotalTime>
  <Words>796</Words>
  <Application>Microsoft Office PowerPoint</Application>
  <PresentationFormat>Custom</PresentationFormat>
  <Paragraphs>159</Paragraphs>
  <Slides>20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146</cp:revision>
  <dcterms:created xsi:type="dcterms:W3CDTF">2020-12-09T02:04:09Z</dcterms:created>
  <dcterms:modified xsi:type="dcterms:W3CDTF">2022-08-26T13:02:58Z</dcterms:modified>
</cp:coreProperties>
</file>