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embeddedFontLst>
    <p:embeddedFont>
      <p:font typeface="Tahoma"/>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gfklBdyjROZ45GH6+t1XDXA/Cj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Tahoma-bold.fntdata"/><Relationship Id="rId50" Type="http://schemas.openxmlformats.org/officeDocument/2006/relationships/font" Target="fonts/Tahoma-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213" name="Google Shape;2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 name="Google Shape;2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1" name="Google Shape;41;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5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5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5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hyperlink" Target="http://../Desktop/T%E1%BB%90%20H%E1%BB%AEU.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0" y="1905000"/>
            <a:ext cx="8839200"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0000"/>
                </a:solidFill>
                <a:latin typeface="Times New Roman"/>
                <a:ea typeface="Times New Roman"/>
                <a:cs typeface="Times New Roman"/>
                <a:sym typeface="Times New Roman"/>
              </a:rPr>
              <a:t>Chào mừng quý thầy cô giáo </a:t>
            </a:r>
            <a:endParaRPr b="1" i="0" sz="5400" u="none" cap="none" strike="noStrik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0000"/>
                </a:solidFill>
                <a:latin typeface="Times New Roman"/>
                <a:ea typeface="Times New Roman"/>
                <a:cs typeface="Times New Roman"/>
                <a:sym typeface="Times New Roman"/>
              </a:rPr>
              <a:t>đến dự giờ thao giảng</a:t>
            </a:r>
            <a:endParaRPr b="1" i="0" sz="5400" u="none" cap="none" strike="noStrik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0000"/>
                </a:solidFill>
                <a:latin typeface="Times New Roman"/>
                <a:ea typeface="Times New Roman"/>
                <a:cs typeface="Times New Roman"/>
                <a:sym typeface="Times New Roman"/>
              </a:rPr>
              <a:t> lớp 11B4</a:t>
            </a:r>
            <a:endParaRPr b="1" i="0" sz="5400" u="none" cap="none" strike="noStrike">
              <a:solidFill>
                <a:srgbClr val="FF0000"/>
              </a:solidFill>
              <a:latin typeface="Times New Roman"/>
              <a:ea typeface="Times New Roman"/>
              <a:cs typeface="Times New Roman"/>
              <a:sym typeface="Times New Roman"/>
            </a:endParaRPr>
          </a:p>
        </p:txBody>
      </p:sp>
      <p:pic>
        <p:nvPicPr>
          <p:cNvPr id="89" name="Google Shape;89;p1"/>
          <p:cNvPicPr preferRelativeResize="0"/>
          <p:nvPr/>
        </p:nvPicPr>
        <p:blipFill rotWithShape="1">
          <a:blip r:embed="rId3">
            <a:alphaModFix/>
          </a:blip>
          <a:srcRect b="0" l="0" r="0" t="0"/>
          <a:stretch/>
        </p:blipFill>
        <p:spPr>
          <a:xfrm>
            <a:off x="0" y="0"/>
            <a:ext cx="1143000" cy="27432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6781801" y="2895600"/>
            <a:ext cx="2394857" cy="4038600"/>
          </a:xfrm>
          <a:prstGeom prst="rect">
            <a:avLst/>
          </a:prstGeom>
          <a:noFill/>
          <a:ln>
            <a:noFill/>
          </a:ln>
        </p:spPr>
      </p:pic>
      <p:pic>
        <p:nvPicPr>
          <p:cNvPr descr="pink_white_flower_div_a_ha" id="91" name="Google Shape;91;p1"/>
          <p:cNvPicPr preferRelativeResize="0"/>
          <p:nvPr/>
        </p:nvPicPr>
        <p:blipFill rotWithShape="1">
          <a:blip r:embed="rId5">
            <a:alphaModFix/>
          </a:blip>
          <a:srcRect b="0" l="0" r="0" t="0"/>
          <a:stretch/>
        </p:blipFill>
        <p:spPr>
          <a:xfrm rot="10800000">
            <a:off x="0" y="5714998"/>
            <a:ext cx="6324600" cy="1219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voicacnhavan" id="223" name="Google Shape;223;p10"/>
          <p:cNvPicPr preferRelativeResize="0"/>
          <p:nvPr/>
        </p:nvPicPr>
        <p:blipFill rotWithShape="1">
          <a:blip r:embed="rId3">
            <a:alphaModFix/>
          </a:blip>
          <a:srcRect b="0" l="0" r="0" t="0"/>
          <a:stretch/>
        </p:blipFill>
        <p:spPr>
          <a:xfrm>
            <a:off x="0" y="3175"/>
            <a:ext cx="4648200" cy="4873625"/>
          </a:xfrm>
          <a:prstGeom prst="rect">
            <a:avLst/>
          </a:prstGeom>
          <a:noFill/>
          <a:ln>
            <a:noFill/>
          </a:ln>
        </p:spPr>
      </p:pic>
      <p:pic>
        <p:nvPicPr>
          <p:cNvPr descr="thoichongMy" id="224" name="Google Shape;224;p10"/>
          <p:cNvPicPr preferRelativeResize="0"/>
          <p:nvPr/>
        </p:nvPicPr>
        <p:blipFill rotWithShape="1">
          <a:blip r:embed="rId4">
            <a:alphaModFix/>
          </a:blip>
          <a:srcRect b="0" l="0" r="0" t="0"/>
          <a:stretch/>
        </p:blipFill>
        <p:spPr>
          <a:xfrm>
            <a:off x="4648200" y="0"/>
            <a:ext cx="4495800" cy="4885899"/>
          </a:xfrm>
          <a:prstGeom prst="rect">
            <a:avLst/>
          </a:prstGeom>
          <a:noFill/>
          <a:ln>
            <a:noFill/>
          </a:ln>
        </p:spPr>
      </p:pic>
      <p:sp>
        <p:nvSpPr>
          <p:cNvPr id="225" name="Google Shape;225;p10"/>
          <p:cNvSpPr txBox="1"/>
          <p:nvPr/>
        </p:nvSpPr>
        <p:spPr>
          <a:xfrm>
            <a:off x="0" y="5027612"/>
            <a:ext cx="9144000" cy="1373188"/>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Times New Roman"/>
              <a:buNone/>
            </a:pPr>
            <a:r>
              <a:rPr b="1" i="0" lang="en-US" sz="2800" u="none" cap="none" strike="noStrike">
                <a:solidFill>
                  <a:srgbClr val="002060"/>
                </a:solidFill>
                <a:latin typeface="Times New Roman"/>
                <a:ea typeface="Times New Roman"/>
                <a:cs typeface="Times New Roman"/>
                <a:sym typeface="Times New Roman"/>
              </a:rPr>
              <a:t>	Trong hai cuộc kháng chiến chống Pháp và Mỹ cho đến năm 1986, Tố Hữu liên tục giữ nhiều chức vụ quan trong trong bộ máy lãnh đạo nhà nước.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THvoiBacHoPacPo1961" id="230" name="Google Shape;230;p11"/>
          <p:cNvPicPr preferRelativeResize="0"/>
          <p:nvPr/>
        </p:nvPicPr>
        <p:blipFill rotWithShape="1">
          <a:blip r:embed="rId3">
            <a:alphaModFix/>
          </a:blip>
          <a:srcRect b="0" l="0" r="0" t="0"/>
          <a:stretch/>
        </p:blipFill>
        <p:spPr>
          <a:xfrm>
            <a:off x="0" y="0"/>
            <a:ext cx="9144000" cy="4876800"/>
          </a:xfrm>
          <a:prstGeom prst="rect">
            <a:avLst/>
          </a:prstGeom>
          <a:noFill/>
          <a:ln>
            <a:noFill/>
          </a:ln>
        </p:spPr>
      </p:pic>
      <p:sp>
        <p:nvSpPr>
          <p:cNvPr id="231" name="Google Shape;231;p11"/>
          <p:cNvSpPr txBox="1"/>
          <p:nvPr/>
        </p:nvSpPr>
        <p:spPr>
          <a:xfrm>
            <a:off x="0" y="5511225"/>
            <a:ext cx="9144000" cy="58477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00"/>
              </a:buClr>
              <a:buSzPts val="3200"/>
              <a:buFont typeface="Calibri"/>
              <a:buNone/>
            </a:pPr>
            <a:r>
              <a:rPr b="1" i="0" lang="en-US" sz="3200" u="none" cap="none" strike="noStrike">
                <a:solidFill>
                  <a:srgbClr val="FF0000"/>
                </a:solidFill>
                <a:latin typeface="Calibri"/>
                <a:ea typeface="Calibri"/>
                <a:cs typeface="Calibri"/>
                <a:sym typeface="Calibri"/>
              </a:rPr>
              <a:t>NHÀ THƠ TỐ HỮU CÙNG BÁC HỒ VỀ THĂM PÁC BÓ</a:t>
            </a:r>
            <a:endParaRPr b="1" i="0" sz="3200" u="none" cap="none" strike="noStrike">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38_7_1326809039_41_to-huu" id="236" name="Google Shape;236;p12"/>
          <p:cNvPicPr preferRelativeResize="0"/>
          <p:nvPr>
            <p:ph idx="1" type="body"/>
          </p:nvPr>
        </p:nvPicPr>
        <p:blipFill rotWithShape="1">
          <a:blip r:embed="rId3">
            <a:alphaModFix/>
          </a:blip>
          <a:srcRect b="0" l="0" r="0" t="0"/>
          <a:stretch/>
        </p:blipFill>
        <p:spPr>
          <a:xfrm>
            <a:off x="0" y="0"/>
            <a:ext cx="9179257" cy="5638800"/>
          </a:xfrm>
          <a:prstGeom prst="rect">
            <a:avLst/>
          </a:prstGeom>
          <a:noFill/>
          <a:ln>
            <a:noFill/>
          </a:ln>
        </p:spPr>
      </p:pic>
      <p:sp>
        <p:nvSpPr>
          <p:cNvPr id="237" name="Google Shape;237;p12"/>
          <p:cNvSpPr txBox="1"/>
          <p:nvPr/>
        </p:nvSpPr>
        <p:spPr>
          <a:xfrm>
            <a:off x="2667000" y="5968425"/>
            <a:ext cx="3324500" cy="584775"/>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TỐ HỮU VÀ VỢ </a:t>
            </a:r>
            <a:endParaRPr b="1" i="0" sz="32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80tuoi" id="242" name="Google Shape;242;p13"/>
          <p:cNvPicPr preferRelativeResize="0"/>
          <p:nvPr/>
        </p:nvPicPr>
        <p:blipFill rotWithShape="1">
          <a:blip r:embed="rId3">
            <a:alphaModFix/>
          </a:blip>
          <a:srcRect b="0" l="0" r="0" t="0"/>
          <a:stretch/>
        </p:blipFill>
        <p:spPr>
          <a:xfrm>
            <a:off x="1" y="0"/>
            <a:ext cx="9144000" cy="5486400"/>
          </a:xfrm>
          <a:prstGeom prst="rect">
            <a:avLst/>
          </a:prstGeom>
          <a:noFill/>
          <a:ln cap="flat" cmpd="sng" w="9525">
            <a:solidFill>
              <a:srgbClr val="FF3300"/>
            </a:solidFill>
            <a:prstDash val="solid"/>
            <a:miter lim="800000"/>
            <a:headEnd len="sm" w="sm" type="none"/>
            <a:tailEnd len="sm" w="sm" type="none"/>
          </a:ln>
        </p:spPr>
      </p:pic>
      <p:sp>
        <p:nvSpPr>
          <p:cNvPr id="243" name="Google Shape;243;p13"/>
          <p:cNvSpPr txBox="1"/>
          <p:nvPr/>
        </p:nvSpPr>
        <p:spPr>
          <a:xfrm>
            <a:off x="1" y="5832475"/>
            <a:ext cx="9143999" cy="52322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Chúc mừng nhà thơ Tố Hữu nhân 80 năm ngày sinh </a:t>
            </a:r>
            <a:endParaRPr b="1" i="0" sz="28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truydieu" id="248" name="Google Shape;248;p14"/>
          <p:cNvPicPr preferRelativeResize="0"/>
          <p:nvPr/>
        </p:nvPicPr>
        <p:blipFill rotWithShape="1">
          <a:blip r:embed="rId3">
            <a:alphaModFix/>
          </a:blip>
          <a:srcRect b="0" l="0" r="0" t="0"/>
          <a:stretch/>
        </p:blipFill>
        <p:spPr>
          <a:xfrm>
            <a:off x="0" y="1"/>
            <a:ext cx="9144000" cy="5410200"/>
          </a:xfrm>
          <a:prstGeom prst="rect">
            <a:avLst/>
          </a:prstGeom>
          <a:noFill/>
          <a:ln cap="flat" cmpd="sng" w="9525">
            <a:solidFill>
              <a:schemeClr val="dk1"/>
            </a:solidFill>
            <a:prstDash val="solid"/>
            <a:miter lim="800000"/>
            <a:headEnd len="sm" w="sm" type="none"/>
            <a:tailEnd len="sm" w="sm" type="none"/>
          </a:ln>
        </p:spPr>
      </p:pic>
      <p:sp>
        <p:nvSpPr>
          <p:cNvPr id="249" name="Google Shape;249;p14"/>
          <p:cNvSpPr txBox="1"/>
          <p:nvPr/>
        </p:nvSpPr>
        <p:spPr>
          <a:xfrm>
            <a:off x="1371600" y="5791200"/>
            <a:ext cx="695927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Times New Roman"/>
              <a:buNone/>
            </a:pPr>
            <a:r>
              <a:rPr b="1" i="0" lang="en-US" sz="2800" u="none" cap="none" strike="noStrike">
                <a:solidFill>
                  <a:srgbClr val="002060"/>
                </a:solidFill>
                <a:latin typeface="Times New Roman"/>
                <a:ea typeface="Times New Roman"/>
                <a:cs typeface="Times New Roman"/>
                <a:sym typeface="Times New Roman"/>
              </a:rPr>
              <a:t>LỄ TRUY ĐIỆU CỦA NHÀ THƠ TỐ HỮU </a:t>
            </a:r>
            <a:endParaRPr b="1" i="0" sz="2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images110070_TH" id="254" name="Google Shape;254;p15"/>
          <p:cNvPicPr preferRelativeResize="0"/>
          <p:nvPr/>
        </p:nvPicPr>
        <p:blipFill rotWithShape="1">
          <a:blip r:embed="rId3">
            <a:alphaModFix/>
          </a:blip>
          <a:srcRect b="0" l="0" r="0" t="0"/>
          <a:stretch/>
        </p:blipFill>
        <p:spPr>
          <a:xfrm>
            <a:off x="0" y="1"/>
            <a:ext cx="9144000" cy="5257800"/>
          </a:xfrm>
          <a:prstGeom prst="rect">
            <a:avLst/>
          </a:prstGeom>
          <a:noFill/>
          <a:ln>
            <a:noFill/>
          </a:ln>
        </p:spPr>
      </p:pic>
      <p:sp>
        <p:nvSpPr>
          <p:cNvPr id="255" name="Google Shape;255;p15"/>
          <p:cNvSpPr txBox="1"/>
          <p:nvPr/>
        </p:nvSpPr>
        <p:spPr>
          <a:xfrm>
            <a:off x="2133600" y="5791200"/>
            <a:ext cx="5719194"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MỘ CỦA NHÀ THƠ TỐ HỮU </a:t>
            </a:r>
            <a:endParaRPr b="1" i="0" sz="32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261" name="Google Shape;261;p16"/>
          <p:cNvSpPr txBox="1"/>
          <p:nvPr/>
        </p:nvSpPr>
        <p:spPr>
          <a:xfrm>
            <a:off x="-76200" y="1244025"/>
            <a:ext cx="364131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 Tìm hiểu chung:  </a:t>
            </a:r>
            <a:endParaRPr b="1" i="0" sz="3200" u="none" cap="none" strike="noStrike">
              <a:solidFill>
                <a:srgbClr val="FF0000"/>
              </a:solidFill>
              <a:latin typeface="Times New Roman"/>
              <a:ea typeface="Times New Roman"/>
              <a:cs typeface="Times New Roman"/>
              <a:sym typeface="Times New Roman"/>
            </a:endParaRPr>
          </a:p>
        </p:txBody>
      </p:sp>
      <p:sp>
        <p:nvSpPr>
          <p:cNvPr id="262" name="Google Shape;262;p16"/>
          <p:cNvSpPr txBox="1"/>
          <p:nvPr/>
        </p:nvSpPr>
        <p:spPr>
          <a:xfrm>
            <a:off x="533400" y="1929825"/>
            <a:ext cx="211525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 Tác giả: </a:t>
            </a:r>
            <a:endParaRPr b="1" i="0" sz="3200" u="none" cap="none" strike="noStrike">
              <a:solidFill>
                <a:srgbClr val="002060"/>
              </a:solidFill>
              <a:latin typeface="Times New Roman"/>
              <a:ea typeface="Times New Roman"/>
              <a:cs typeface="Times New Roman"/>
              <a:sym typeface="Times New Roman"/>
            </a:endParaRPr>
          </a:p>
        </p:txBody>
      </p:sp>
      <p:sp>
        <p:nvSpPr>
          <p:cNvPr id="263" name="Google Shape;263;p16"/>
          <p:cNvSpPr txBox="1"/>
          <p:nvPr/>
        </p:nvSpPr>
        <p:spPr>
          <a:xfrm>
            <a:off x="-76200" y="2829580"/>
            <a:ext cx="8885702"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Tố Hữu (1920 - 2002) tên khai sinh là Nguyễn Kim Thành</a:t>
            </a:r>
            <a:endParaRPr b="0" i="0" sz="2800" u="none" cap="none" strike="noStrike">
              <a:solidFill>
                <a:schemeClr val="dk1"/>
              </a:solidFill>
              <a:latin typeface="Times New Roman"/>
              <a:ea typeface="Times New Roman"/>
              <a:cs typeface="Times New Roman"/>
              <a:sym typeface="Times New Roman"/>
            </a:endParaRPr>
          </a:p>
        </p:txBody>
      </p:sp>
      <p:sp>
        <p:nvSpPr>
          <p:cNvPr id="264" name="Google Shape;264;p16"/>
          <p:cNvSpPr txBox="1"/>
          <p:nvPr/>
        </p:nvSpPr>
        <p:spPr>
          <a:xfrm>
            <a:off x="-76200" y="3770293"/>
            <a:ext cx="9220200" cy="95410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Quê ở  làngPhù Lai, xã Quảng Thọ, huyện Quảng Điền, tỉnh Thừa Thiên Huế.</a:t>
            </a:r>
            <a:endParaRPr b="0" i="0" sz="1400" u="none" cap="none" strike="noStrike">
              <a:solidFill>
                <a:srgbClr val="000000"/>
              </a:solidFill>
              <a:latin typeface="Arial"/>
              <a:ea typeface="Arial"/>
              <a:cs typeface="Arial"/>
              <a:sym typeface="Arial"/>
            </a:endParaRPr>
          </a:p>
        </p:txBody>
      </p:sp>
      <p:sp>
        <p:nvSpPr>
          <p:cNvPr id="265" name="Google Shape;265;p16"/>
          <p:cNvSpPr txBox="1"/>
          <p:nvPr/>
        </p:nvSpPr>
        <p:spPr>
          <a:xfrm>
            <a:off x="-2821" y="4810780"/>
            <a:ext cx="8308621"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Năm 1938, Tố Hữu được kết nạp vào Đảng Cộng sản. </a:t>
            </a:r>
            <a:endParaRPr b="0" i="0" sz="1400" u="none" cap="none" strike="noStrike">
              <a:solidFill>
                <a:srgbClr val="000000"/>
              </a:solidFill>
              <a:latin typeface="Arial"/>
              <a:ea typeface="Arial"/>
              <a:cs typeface="Arial"/>
              <a:sym typeface="Arial"/>
            </a:endParaRPr>
          </a:p>
        </p:txBody>
      </p:sp>
      <p:sp>
        <p:nvSpPr>
          <p:cNvPr id="266" name="Google Shape;266;p16"/>
          <p:cNvSpPr txBox="1"/>
          <p:nvPr/>
        </p:nvSpPr>
        <p:spPr>
          <a:xfrm>
            <a:off x="-76200" y="5638800"/>
            <a:ext cx="31117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Các tập thơ chính: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descr="Káº¿t quáº£ hÃ¬nh áº£nh cho hÃ¬nh áº£nh vá» nhá»¯ng táº­p thÆ¡ cá»§a tá» há»¯u" id="271" name="Google Shape;271;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Káº¿t quáº£ hÃ¬nh áº£nh cho hÃ¬nh áº£nh vá» nhá»¯ng táº­p thÆ¡ cá»§a tá» há»¯u" id="272" name="Google Shape;272;p1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Káº¿t quáº£ hÃ¬nh áº£nh cho hÃ¬nh áº£nh vá» nhá»¯ng táº­p thÆ¡ cá»§a tá» há»¯u" id="273" name="Google Shape;273;p17"/>
          <p:cNvPicPr preferRelativeResize="0"/>
          <p:nvPr/>
        </p:nvPicPr>
        <p:blipFill rotWithShape="1">
          <a:blip r:embed="rId3">
            <a:alphaModFix/>
          </a:blip>
          <a:srcRect b="0" l="0" r="0" t="0"/>
          <a:stretch/>
        </p:blipFill>
        <p:spPr>
          <a:xfrm>
            <a:off x="0" y="0"/>
            <a:ext cx="4267200" cy="4648200"/>
          </a:xfrm>
          <a:prstGeom prst="rect">
            <a:avLst/>
          </a:prstGeom>
          <a:noFill/>
          <a:ln>
            <a:noFill/>
          </a:ln>
        </p:spPr>
      </p:pic>
      <p:sp>
        <p:nvSpPr>
          <p:cNvPr descr="Káº¿t quáº£ hÃ¬nh áº£nh cho hÃ¬nh áº£nh tÃ¢p thÆ¡ ra tráº­n cá»§a tá» há»¯u" id="274" name="Google Shape;274;p17"/>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Káº¿t quáº£ hÃ¬nh áº£nh cho hÃ¬nh áº£nh tÃ¢p thÆ¡ ra tráº­n cá»§a tá» há»¯u" id="275" name="Google Shape;275;p17"/>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Administrator\Pictures\images.jpg42.jpg" id="276" name="Google Shape;276;p17"/>
          <p:cNvPicPr preferRelativeResize="0"/>
          <p:nvPr/>
        </p:nvPicPr>
        <p:blipFill rotWithShape="1">
          <a:blip r:embed="rId4">
            <a:alphaModFix/>
          </a:blip>
          <a:srcRect b="0" l="0" r="0" t="0"/>
          <a:stretch/>
        </p:blipFill>
        <p:spPr>
          <a:xfrm>
            <a:off x="4876800" y="0"/>
            <a:ext cx="4267200" cy="4648200"/>
          </a:xfrm>
          <a:prstGeom prst="rect">
            <a:avLst/>
          </a:prstGeom>
          <a:noFill/>
          <a:ln>
            <a:noFill/>
          </a:ln>
        </p:spPr>
      </p:pic>
      <p:sp>
        <p:nvSpPr>
          <p:cNvPr id="277" name="Google Shape;277;p17"/>
          <p:cNvSpPr txBox="1"/>
          <p:nvPr/>
        </p:nvSpPr>
        <p:spPr>
          <a:xfrm>
            <a:off x="609600" y="4876800"/>
            <a:ext cx="233749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(1937- 1946)</a:t>
            </a:r>
            <a:endParaRPr b="1" i="0" sz="3200" u="none" cap="none" strike="noStrike">
              <a:solidFill>
                <a:srgbClr val="002060"/>
              </a:solidFill>
              <a:latin typeface="Times New Roman"/>
              <a:ea typeface="Times New Roman"/>
              <a:cs typeface="Times New Roman"/>
              <a:sym typeface="Times New Roman"/>
            </a:endParaRPr>
          </a:p>
        </p:txBody>
      </p:sp>
      <p:sp>
        <p:nvSpPr>
          <p:cNvPr id="278" name="Google Shape;278;p17"/>
          <p:cNvSpPr txBox="1"/>
          <p:nvPr/>
        </p:nvSpPr>
        <p:spPr>
          <a:xfrm>
            <a:off x="5791200" y="4953000"/>
            <a:ext cx="233749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(1946- 1954)</a:t>
            </a:r>
            <a:endParaRPr b="1" i="0" sz="32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HÃ¬nh áº£nh cÃ³ liÃªn quan" id="283" name="Google Shape;283;p18"/>
          <p:cNvPicPr preferRelativeResize="0"/>
          <p:nvPr/>
        </p:nvPicPr>
        <p:blipFill rotWithShape="1">
          <a:blip r:embed="rId3">
            <a:alphaModFix/>
          </a:blip>
          <a:srcRect b="0" l="0" r="0" t="0"/>
          <a:stretch/>
        </p:blipFill>
        <p:spPr>
          <a:xfrm>
            <a:off x="0" y="44116"/>
            <a:ext cx="4572000" cy="5213684"/>
          </a:xfrm>
          <a:prstGeom prst="rect">
            <a:avLst/>
          </a:prstGeom>
          <a:noFill/>
          <a:ln>
            <a:noFill/>
          </a:ln>
        </p:spPr>
      </p:pic>
      <p:pic>
        <p:nvPicPr>
          <p:cNvPr descr="Káº¿t quáº£ hÃ¬nh áº£nh cho hÃ¬nh áº£nh tÃ¢p thÆ¡ ra tráº­n cá»§a tá» há»¯u" id="284" name="Google Shape;284;p18"/>
          <p:cNvPicPr preferRelativeResize="0"/>
          <p:nvPr/>
        </p:nvPicPr>
        <p:blipFill rotWithShape="1">
          <a:blip r:embed="rId4">
            <a:alphaModFix/>
          </a:blip>
          <a:srcRect b="0" l="0" r="0" t="0"/>
          <a:stretch/>
        </p:blipFill>
        <p:spPr>
          <a:xfrm>
            <a:off x="4800600" y="44116"/>
            <a:ext cx="4343399" cy="5213684"/>
          </a:xfrm>
          <a:prstGeom prst="rect">
            <a:avLst/>
          </a:prstGeom>
          <a:noFill/>
          <a:ln>
            <a:noFill/>
          </a:ln>
        </p:spPr>
      </p:pic>
      <p:sp>
        <p:nvSpPr>
          <p:cNvPr id="285" name="Google Shape;285;p18"/>
          <p:cNvSpPr txBox="1"/>
          <p:nvPr/>
        </p:nvSpPr>
        <p:spPr>
          <a:xfrm>
            <a:off x="914400" y="5410200"/>
            <a:ext cx="233749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(1955- 1961)</a:t>
            </a:r>
            <a:endParaRPr b="1" i="0" sz="3200" u="none" cap="none" strike="noStrike">
              <a:solidFill>
                <a:srgbClr val="002060"/>
              </a:solidFill>
              <a:latin typeface="Times New Roman"/>
              <a:ea typeface="Times New Roman"/>
              <a:cs typeface="Times New Roman"/>
              <a:sym typeface="Times New Roman"/>
            </a:endParaRPr>
          </a:p>
        </p:txBody>
      </p:sp>
      <p:sp>
        <p:nvSpPr>
          <p:cNvPr id="286" name="Google Shape;286;p18"/>
          <p:cNvSpPr txBox="1"/>
          <p:nvPr/>
        </p:nvSpPr>
        <p:spPr>
          <a:xfrm>
            <a:off x="6044501" y="5562600"/>
            <a:ext cx="233749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(1962- 1971)</a:t>
            </a:r>
            <a:endParaRPr b="1" i="0" sz="32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292" name="Google Shape;292;p19"/>
          <p:cNvSpPr txBox="1"/>
          <p:nvPr/>
        </p:nvSpPr>
        <p:spPr>
          <a:xfrm>
            <a:off x="-76200" y="1066800"/>
            <a:ext cx="364131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 Tìm hiểu chung:  </a:t>
            </a:r>
            <a:endParaRPr b="1" i="0" sz="3200" u="none" cap="none" strike="noStrike">
              <a:solidFill>
                <a:srgbClr val="FF0000"/>
              </a:solidFill>
              <a:latin typeface="Times New Roman"/>
              <a:ea typeface="Times New Roman"/>
              <a:cs typeface="Times New Roman"/>
              <a:sym typeface="Times New Roman"/>
            </a:endParaRPr>
          </a:p>
        </p:txBody>
      </p:sp>
      <p:sp>
        <p:nvSpPr>
          <p:cNvPr id="293" name="Google Shape;293;p19"/>
          <p:cNvSpPr txBox="1"/>
          <p:nvPr/>
        </p:nvSpPr>
        <p:spPr>
          <a:xfrm>
            <a:off x="533400" y="1600200"/>
            <a:ext cx="211525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 Tác giả: </a:t>
            </a:r>
            <a:endParaRPr b="1" i="0" sz="3200" u="none" cap="none" strike="noStrike">
              <a:solidFill>
                <a:srgbClr val="002060"/>
              </a:solidFill>
              <a:latin typeface="Times New Roman"/>
              <a:ea typeface="Times New Roman"/>
              <a:cs typeface="Times New Roman"/>
              <a:sym typeface="Times New Roman"/>
            </a:endParaRPr>
          </a:p>
        </p:txBody>
      </p:sp>
      <p:sp>
        <p:nvSpPr>
          <p:cNvPr id="294" name="Google Shape;294;p19"/>
          <p:cNvSpPr txBox="1"/>
          <p:nvPr/>
        </p:nvSpPr>
        <p:spPr>
          <a:xfrm>
            <a:off x="-76200" y="2209800"/>
            <a:ext cx="8885702"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Tố Hữu (1920 - 2002) tên khai sinh là Nguyễn Kim Thành</a:t>
            </a:r>
            <a:endParaRPr b="0" i="0" sz="2800" u="none" cap="none" strike="noStrike">
              <a:solidFill>
                <a:schemeClr val="dk1"/>
              </a:solidFill>
              <a:latin typeface="Times New Roman"/>
              <a:ea typeface="Times New Roman"/>
              <a:cs typeface="Times New Roman"/>
              <a:sym typeface="Times New Roman"/>
            </a:endParaRPr>
          </a:p>
        </p:txBody>
      </p:sp>
      <p:sp>
        <p:nvSpPr>
          <p:cNvPr id="295" name="Google Shape;295;p19"/>
          <p:cNvSpPr txBox="1"/>
          <p:nvPr/>
        </p:nvSpPr>
        <p:spPr>
          <a:xfrm>
            <a:off x="-76200" y="2855893"/>
            <a:ext cx="9220200" cy="95410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Quê ở  làngPhù Lai, xã Quảng Thọ, huyện Quảng Điền, tỉnh Thừa Thiên Huế.</a:t>
            </a:r>
            <a:endParaRPr b="0" i="0" sz="1400" u="none" cap="none" strike="noStrike">
              <a:solidFill>
                <a:srgbClr val="000000"/>
              </a:solidFill>
              <a:latin typeface="Arial"/>
              <a:ea typeface="Arial"/>
              <a:cs typeface="Arial"/>
              <a:sym typeface="Arial"/>
            </a:endParaRPr>
          </a:p>
        </p:txBody>
      </p:sp>
      <p:sp>
        <p:nvSpPr>
          <p:cNvPr id="296" name="Google Shape;296;p19"/>
          <p:cNvSpPr txBox="1"/>
          <p:nvPr/>
        </p:nvSpPr>
        <p:spPr>
          <a:xfrm>
            <a:off x="-76200" y="3820180"/>
            <a:ext cx="8218853"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Năm 1938 Tố Hữu được kết nạp vào Đảng Cộng sản. </a:t>
            </a:r>
            <a:endParaRPr b="0" i="0" sz="1400" u="none" cap="none" strike="noStrike">
              <a:solidFill>
                <a:srgbClr val="000000"/>
              </a:solidFill>
              <a:latin typeface="Arial"/>
              <a:ea typeface="Arial"/>
              <a:cs typeface="Arial"/>
              <a:sym typeface="Arial"/>
            </a:endParaRPr>
          </a:p>
        </p:txBody>
      </p:sp>
      <p:sp>
        <p:nvSpPr>
          <p:cNvPr id="297" name="Google Shape;297;p19"/>
          <p:cNvSpPr txBox="1"/>
          <p:nvPr/>
        </p:nvSpPr>
        <p:spPr>
          <a:xfrm>
            <a:off x="-81887" y="4379893"/>
            <a:ext cx="9225887"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Các tập thơ chính: </a:t>
            </a:r>
            <a:r>
              <a:rPr b="0" i="1" lang="en-US" sz="2800" u="none" cap="none" strike="noStrike">
                <a:solidFill>
                  <a:schemeClr val="dk1"/>
                </a:solidFill>
                <a:latin typeface="Times New Roman"/>
                <a:ea typeface="Times New Roman"/>
                <a:cs typeface="Times New Roman"/>
                <a:sym typeface="Times New Roman"/>
              </a:rPr>
              <a:t>“Từ ấy”, “Việt Bắc”, “Gió lộng”, “Ra trận”, “Máu và hoa”,Một tiếng đờn, Ta với ta.</a:t>
            </a:r>
            <a:endParaRPr b="0" i="1" sz="2800" u="none" cap="none" strike="noStrike">
              <a:solidFill>
                <a:schemeClr val="dk1"/>
              </a:solidFill>
              <a:latin typeface="Times New Roman"/>
              <a:ea typeface="Times New Roman"/>
              <a:cs typeface="Times New Roman"/>
              <a:sym typeface="Times New Roman"/>
            </a:endParaRPr>
          </a:p>
        </p:txBody>
      </p:sp>
      <p:sp>
        <p:nvSpPr>
          <p:cNvPr id="298" name="Google Shape;298;p19"/>
          <p:cNvSpPr txBox="1"/>
          <p:nvPr/>
        </p:nvSpPr>
        <p:spPr>
          <a:xfrm>
            <a:off x="-152399" y="5410200"/>
            <a:ext cx="9372599"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 Tố Hữu là nhà thơ lớn của dân tộc, là </a:t>
            </a:r>
            <a:r>
              <a:rPr b="1" i="1" lang="en-US" sz="2800" u="none" cap="none" strike="noStrike">
                <a:solidFill>
                  <a:schemeClr val="dk1"/>
                </a:solidFill>
                <a:latin typeface="Times New Roman"/>
                <a:ea typeface="Times New Roman"/>
                <a:cs typeface="Times New Roman"/>
                <a:sym typeface="Times New Roman"/>
              </a:rPr>
              <a:t>“lá cờ đầu của thơ ca cách mạng”</a:t>
            </a:r>
            <a:r>
              <a:rPr b="1" i="0" lang="en-US" sz="2800" u="none" cap="none" strike="noStrike">
                <a:solidFill>
                  <a:schemeClr val="dk1"/>
                </a:solidFill>
                <a:latin typeface="Times New Roman"/>
                <a:ea typeface="Times New Roman"/>
                <a:cs typeface="Times New Roman"/>
                <a:sym typeface="Times New Roman"/>
              </a:rPr>
              <a:t>, tiêu biểu cho khuynh hướng thơ trữ tình – chính trị.</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1676400" y="2362200"/>
            <a:ext cx="60198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6600"/>
              <a:buFont typeface="Times New Roman"/>
              <a:buNone/>
            </a:pPr>
            <a:r>
              <a:rPr b="1" lang="en-US" sz="6600">
                <a:solidFill>
                  <a:srgbClr val="FF0000"/>
                </a:solidFill>
                <a:latin typeface="Times New Roman"/>
                <a:ea typeface="Times New Roman"/>
                <a:cs typeface="Times New Roman"/>
                <a:sym typeface="Times New Roman"/>
              </a:rPr>
              <a:t>KHỞI ĐỘNG </a:t>
            </a:r>
            <a:endParaRPr/>
          </a:p>
        </p:txBody>
      </p:sp>
      <p:pic>
        <p:nvPicPr>
          <p:cNvPr descr="images[4]" id="97" name="Google Shape;97;p2"/>
          <p:cNvPicPr preferRelativeResize="0"/>
          <p:nvPr/>
        </p:nvPicPr>
        <p:blipFill rotWithShape="1">
          <a:blip r:embed="rId3">
            <a:alphaModFix/>
          </a:blip>
          <a:srcRect b="0" l="0" r="0" t="0"/>
          <a:stretch/>
        </p:blipFill>
        <p:spPr>
          <a:xfrm>
            <a:off x="0" y="0"/>
            <a:ext cx="1524000" cy="1219200"/>
          </a:xfrm>
          <a:prstGeom prst="rect">
            <a:avLst/>
          </a:prstGeom>
          <a:noFill/>
          <a:ln>
            <a:noFill/>
          </a:ln>
        </p:spPr>
      </p:pic>
      <p:pic>
        <p:nvPicPr>
          <p:cNvPr descr="images[2]" id="98" name="Google Shape;98;p2"/>
          <p:cNvPicPr preferRelativeResize="0"/>
          <p:nvPr/>
        </p:nvPicPr>
        <p:blipFill rotWithShape="1">
          <a:blip r:embed="rId4">
            <a:alphaModFix/>
          </a:blip>
          <a:srcRect b="0" l="0" r="0" t="0"/>
          <a:stretch/>
        </p:blipFill>
        <p:spPr>
          <a:xfrm>
            <a:off x="7810500" y="0"/>
            <a:ext cx="1333500" cy="1219200"/>
          </a:xfrm>
          <a:prstGeom prst="rect">
            <a:avLst/>
          </a:prstGeom>
          <a:noFill/>
          <a:ln>
            <a:noFill/>
          </a:ln>
        </p:spPr>
      </p:pic>
      <p:pic>
        <p:nvPicPr>
          <p:cNvPr descr="images[7]" id="99" name="Google Shape;99;p2"/>
          <p:cNvPicPr preferRelativeResize="0"/>
          <p:nvPr/>
        </p:nvPicPr>
        <p:blipFill rotWithShape="1">
          <a:blip r:embed="rId5">
            <a:alphaModFix/>
          </a:blip>
          <a:srcRect b="0" l="0" r="0" t="0"/>
          <a:stretch/>
        </p:blipFill>
        <p:spPr>
          <a:xfrm>
            <a:off x="7620000" y="5413612"/>
            <a:ext cx="1524000" cy="1444388"/>
          </a:xfrm>
          <a:prstGeom prst="rect">
            <a:avLst/>
          </a:prstGeom>
          <a:noFill/>
          <a:ln>
            <a:noFill/>
          </a:ln>
        </p:spPr>
      </p:pic>
      <p:pic>
        <p:nvPicPr>
          <p:cNvPr descr="images" id="100" name="Google Shape;100;p2"/>
          <p:cNvPicPr preferRelativeResize="0"/>
          <p:nvPr/>
        </p:nvPicPr>
        <p:blipFill rotWithShape="1">
          <a:blip r:embed="rId6">
            <a:alphaModFix/>
          </a:blip>
          <a:srcRect b="0" l="0" r="0" t="0"/>
          <a:stretch/>
        </p:blipFill>
        <p:spPr>
          <a:xfrm>
            <a:off x="0" y="5261212"/>
            <a:ext cx="1524000" cy="15967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0"/>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304" name="Google Shape;304;p20"/>
          <p:cNvSpPr txBox="1"/>
          <p:nvPr/>
        </p:nvSpPr>
        <p:spPr>
          <a:xfrm>
            <a:off x="-76200" y="1066800"/>
            <a:ext cx="364131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 Tìm hiểu chung:  </a:t>
            </a:r>
            <a:endParaRPr b="1" i="0" sz="3200" u="none" cap="none" strike="noStrike">
              <a:solidFill>
                <a:srgbClr val="FF0000"/>
              </a:solidFill>
              <a:latin typeface="Times New Roman"/>
              <a:ea typeface="Times New Roman"/>
              <a:cs typeface="Times New Roman"/>
              <a:sym typeface="Times New Roman"/>
            </a:endParaRPr>
          </a:p>
        </p:txBody>
      </p:sp>
      <p:sp>
        <p:nvSpPr>
          <p:cNvPr id="305" name="Google Shape;305;p20"/>
          <p:cNvSpPr txBox="1"/>
          <p:nvPr/>
        </p:nvSpPr>
        <p:spPr>
          <a:xfrm>
            <a:off x="533400" y="1777425"/>
            <a:ext cx="211525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 Tác giả: </a:t>
            </a:r>
            <a:endParaRPr b="1" i="0" sz="3200" u="none" cap="none" strike="noStrike">
              <a:solidFill>
                <a:srgbClr val="002060"/>
              </a:solidFill>
              <a:latin typeface="Times New Roman"/>
              <a:ea typeface="Times New Roman"/>
              <a:cs typeface="Times New Roman"/>
              <a:sym typeface="Times New Roman"/>
            </a:endParaRPr>
          </a:p>
        </p:txBody>
      </p:sp>
      <p:sp>
        <p:nvSpPr>
          <p:cNvPr id="306" name="Google Shape;306;p20"/>
          <p:cNvSpPr txBox="1"/>
          <p:nvPr/>
        </p:nvSpPr>
        <p:spPr>
          <a:xfrm>
            <a:off x="533400" y="2463225"/>
            <a:ext cx="266188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2.  </a:t>
            </a:r>
            <a:r>
              <a:rPr b="1" i="0" lang="en-US" sz="2800" u="none" cap="none" strike="noStrike">
                <a:solidFill>
                  <a:srgbClr val="002060"/>
                </a:solidFill>
                <a:latin typeface="Times New Roman"/>
                <a:ea typeface="Times New Roman"/>
                <a:cs typeface="Times New Roman"/>
                <a:sym typeface="Times New Roman"/>
              </a:rPr>
              <a:t>Tác</a:t>
            </a:r>
            <a:r>
              <a:rPr b="1" i="0" lang="en-US" sz="3200" u="none" cap="none" strike="noStrike">
                <a:solidFill>
                  <a:srgbClr val="002060"/>
                </a:solidFill>
                <a:latin typeface="Times New Roman"/>
                <a:ea typeface="Times New Roman"/>
                <a:cs typeface="Times New Roman"/>
                <a:sym typeface="Times New Roman"/>
              </a:rPr>
              <a:t> phẩm  </a:t>
            </a:r>
            <a:endParaRPr b="1" i="0" sz="3200" u="none" cap="none" strike="noStrike">
              <a:solidFill>
                <a:srgbClr val="002060"/>
              </a:solidFill>
              <a:latin typeface="Times New Roman"/>
              <a:ea typeface="Times New Roman"/>
              <a:cs typeface="Times New Roman"/>
              <a:sym typeface="Times New Roman"/>
            </a:endParaRPr>
          </a:p>
        </p:txBody>
      </p:sp>
      <p:sp>
        <p:nvSpPr>
          <p:cNvPr id="307" name="Google Shape;307;p20"/>
          <p:cNvSpPr txBox="1"/>
          <p:nvPr/>
        </p:nvSpPr>
        <p:spPr>
          <a:xfrm>
            <a:off x="0" y="3505200"/>
            <a:ext cx="852188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 Xuất xứ:  </a:t>
            </a:r>
            <a:r>
              <a:rPr b="0" i="0" lang="en-US" sz="2800" u="none" cap="none" strike="noStrike">
                <a:solidFill>
                  <a:schemeClr val="dk1"/>
                </a:solidFill>
                <a:latin typeface="Times New Roman"/>
                <a:ea typeface="Times New Roman"/>
                <a:cs typeface="Times New Roman"/>
                <a:sym typeface="Times New Roman"/>
              </a:rPr>
              <a:t>Thuộc phần </a:t>
            </a:r>
            <a:r>
              <a:rPr b="0" i="1" lang="en-US" sz="2800" u="none" cap="none" strike="noStrike">
                <a:solidFill>
                  <a:schemeClr val="dk1"/>
                </a:solidFill>
                <a:latin typeface="Times New Roman"/>
                <a:ea typeface="Times New Roman"/>
                <a:cs typeface="Times New Roman"/>
                <a:sym typeface="Times New Roman"/>
              </a:rPr>
              <a:t>“Máu lửa” </a:t>
            </a:r>
            <a:r>
              <a:rPr b="0" i="0" lang="en-US" sz="2800" u="none" cap="none" strike="noStrike">
                <a:solidFill>
                  <a:schemeClr val="dk1"/>
                </a:solidFill>
                <a:latin typeface="Times New Roman"/>
                <a:ea typeface="Times New Roman"/>
                <a:cs typeface="Times New Roman"/>
                <a:sym typeface="Times New Roman"/>
              </a:rPr>
              <a:t>của tập thơ </a:t>
            </a:r>
            <a:r>
              <a:rPr b="0" i="1" lang="en-US" sz="2800" u="none" cap="none" strike="noStrike">
                <a:solidFill>
                  <a:schemeClr val="dk1"/>
                </a:solidFill>
                <a:latin typeface="Times New Roman"/>
                <a:ea typeface="Times New Roman"/>
                <a:cs typeface="Times New Roman"/>
                <a:sym typeface="Times New Roman"/>
              </a:rPr>
              <a:t>“Từ ấy”. </a:t>
            </a:r>
            <a:endParaRPr b="0" i="1" sz="2800" u="none" cap="none" strike="noStrike">
              <a:solidFill>
                <a:schemeClr val="dk1"/>
              </a:solidFill>
              <a:latin typeface="Times New Roman"/>
              <a:ea typeface="Times New Roman"/>
              <a:cs typeface="Times New Roman"/>
              <a:sym typeface="Times New Roman"/>
            </a:endParaRPr>
          </a:p>
        </p:txBody>
      </p:sp>
      <p:sp>
        <p:nvSpPr>
          <p:cNvPr id="308" name="Google Shape;308;p20"/>
          <p:cNvSpPr txBox="1"/>
          <p:nvPr/>
        </p:nvSpPr>
        <p:spPr>
          <a:xfrm>
            <a:off x="0" y="4684693"/>
            <a:ext cx="9144001"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 Hoàn cảnh sáng tác: </a:t>
            </a:r>
            <a:r>
              <a:rPr b="0" i="0" lang="en-US" sz="2800" u="none" cap="none" strike="noStrike">
                <a:solidFill>
                  <a:schemeClr val="dk1"/>
                </a:solidFill>
                <a:latin typeface="Times New Roman"/>
                <a:ea typeface="Times New Roman"/>
                <a:cs typeface="Times New Roman"/>
                <a:sym typeface="Times New Roman"/>
              </a:rPr>
              <a:t>Bài thơ được viết vào tháng 7 năm 1938 sau khi Tố Hữu được kết nạp Đảng.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314" name="Google Shape;314;p21"/>
          <p:cNvSpPr txBox="1"/>
          <p:nvPr/>
        </p:nvSpPr>
        <p:spPr>
          <a:xfrm>
            <a:off x="0" y="1752600"/>
            <a:ext cx="9144001" cy="461664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Vào một đêm mưa lâm thâm người ta hẹn tôi ra cầu nhà máy điện. Khi tôi đến, một người bước lại và nói </a:t>
            </a:r>
            <a:r>
              <a:rPr b="0" i="1" lang="en-US" sz="2800" u="none" cap="none" strike="noStrike">
                <a:solidFill>
                  <a:schemeClr val="dk1"/>
                </a:solidFill>
                <a:latin typeface="Times New Roman"/>
                <a:ea typeface="Times New Roman"/>
                <a:cs typeface="Times New Roman"/>
                <a:sym typeface="Times New Roman"/>
              </a:rPr>
              <a:t>“Hôm nay tôi kết nạp đồng chí vào Đảng cộng sản Đông Dương. Mong đồng chí luôn luôn trung thành với Đảng, đặt lợi ích và lí tưởng của Đảng lên trên lợi ích và tính mạng của mình. Trong mọi hoàn cảnh đồng chí hãy chiến đấu kiên cường dũng cảm với tinh thần của một người chiến sĩ cộng sản…”. </a:t>
            </a:r>
            <a:r>
              <a:rPr b="0" i="0" lang="en-US" sz="2800" u="none" cap="none" strike="noStrike">
                <a:solidFill>
                  <a:schemeClr val="dk1"/>
                </a:solidFill>
                <a:latin typeface="Times New Roman"/>
                <a:ea typeface="Times New Roman"/>
                <a:cs typeface="Times New Roman"/>
                <a:sym typeface="Times New Roman"/>
              </a:rPr>
              <a:t>Tôi cảm thấy những lời đó thật thiêng liêng, và nhận rõ ngay mình đang bước vào một cuộc đời mới...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40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(Trích hồi kí </a:t>
            </a:r>
            <a:r>
              <a:rPr b="0" i="1" lang="en-US" sz="2800" u="none" cap="none" strike="noStrike">
                <a:solidFill>
                  <a:schemeClr val="dk1"/>
                </a:solidFill>
                <a:latin typeface="Times New Roman"/>
                <a:ea typeface="Times New Roman"/>
                <a:cs typeface="Times New Roman"/>
                <a:sym typeface="Times New Roman"/>
              </a:rPr>
              <a:t>Nhớ lại một thời</a:t>
            </a:r>
            <a:r>
              <a:rPr b="0" i="0" lang="en-US" sz="2800" u="none" cap="none" strike="noStrike">
                <a:solidFill>
                  <a:schemeClr val="dk1"/>
                </a:solidFill>
                <a:latin typeface="Times New Roman"/>
                <a:ea typeface="Times New Roman"/>
                <a:cs typeface="Times New Roman"/>
                <a:sym typeface="Times New Roman"/>
              </a:rPr>
              <a:t>)</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2"/>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320" name="Google Shape;320;p22"/>
          <p:cNvSpPr txBox="1"/>
          <p:nvPr/>
        </p:nvSpPr>
        <p:spPr>
          <a:xfrm>
            <a:off x="0" y="1143000"/>
            <a:ext cx="419698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3"/>
          <p:cNvSpPr txBox="1"/>
          <p:nvPr/>
        </p:nvSpPr>
        <p:spPr>
          <a:xfrm>
            <a:off x="2246376" y="0"/>
            <a:ext cx="5602224" cy="74174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TỪ ẤY (Tố Hữu)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Từ ấy trong tôi bừng nắng hạ</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Mặt trời chân lí chói qua tim</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Hồn tôi là một vườn hoa lá</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Rất đậm hương và rộn tiếng chim…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2800"/>
              <a:buFont typeface="Arial"/>
              <a:buNone/>
            </a:pPr>
            <a:r>
              <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Tôi buộc lòng tôi với mọi người</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Để tình trang trải với trăm nơi</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Để hồn tôi với bao hồn khổ</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Gần gũi nhau thêm mạnh khối đời.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2800"/>
              <a:buFont typeface="Arial"/>
              <a:buNone/>
            </a:pPr>
            <a:r>
              <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Tôi đã là con của vạn nhà</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Là em của vạn kiếp phôi pha</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Là anh của vạn đầu em nhỏ</a:t>
            </a:r>
            <a:endParaRPr b="1" i="1" sz="2800" u="none" cap="none" strike="noStrike">
              <a:solidFill>
                <a:srgbClr val="0C0C0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C0C0C"/>
              </a:buClr>
              <a:buSzPts val="2800"/>
              <a:buFont typeface="Times New Roman"/>
              <a:buNone/>
            </a:pPr>
            <a:r>
              <a:rPr b="1" i="1" lang="en-US" sz="2800" u="none" cap="none" strike="noStrike">
                <a:solidFill>
                  <a:srgbClr val="0C0C0C"/>
                </a:solidFill>
                <a:latin typeface="Times New Roman"/>
                <a:ea typeface="Times New Roman"/>
                <a:cs typeface="Times New Roman"/>
                <a:sym typeface="Times New Roman"/>
              </a:rPr>
              <a:t>Không áo cơm, cù bất cù bơ…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C0C0C"/>
              </a:buClr>
              <a:buSzPts val="2800"/>
              <a:buFont typeface="Times New Roman"/>
              <a:buNone/>
            </a:pPr>
            <a:r>
              <a:rPr b="1" i="0" lang="en-US" sz="2800" u="none" cap="none" strike="noStrike">
                <a:solidFill>
                  <a:srgbClr val="0C0C0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C0C0C"/>
              </a:buClr>
              <a:buSzPts val="2800"/>
              <a:buFont typeface="Times New Roman"/>
              <a:buNone/>
            </a:pPr>
            <a:r>
              <a:rPr b="1" i="0" lang="en-US" sz="2800" u="none" cap="none" strike="noStrike">
                <a:solidFill>
                  <a:srgbClr val="0C0C0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26" name="Google Shape;326;p23"/>
          <p:cNvSpPr txBox="1"/>
          <p:nvPr/>
        </p:nvSpPr>
        <p:spPr>
          <a:xfrm>
            <a:off x="6477000" y="30480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4"/>
          <p:cNvSpPr txBox="1"/>
          <p:nvPr/>
        </p:nvSpPr>
        <p:spPr>
          <a:xfrm>
            <a:off x="5154304" y="381000"/>
            <a:ext cx="3608696" cy="156966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Niềm vui sướng, say mê khi bắt gặp lí tưởng của Đảng </a:t>
            </a:r>
            <a:endParaRPr b="0" i="0" sz="3200" u="none" cap="none" strike="noStrike">
              <a:solidFill>
                <a:schemeClr val="dk1"/>
              </a:solidFill>
              <a:latin typeface="Times New Roman"/>
              <a:ea typeface="Times New Roman"/>
              <a:cs typeface="Times New Roman"/>
              <a:sym typeface="Times New Roman"/>
            </a:endParaRPr>
          </a:p>
        </p:txBody>
      </p:sp>
      <p:sp>
        <p:nvSpPr>
          <p:cNvPr id="332" name="Google Shape;332;p24"/>
          <p:cNvSpPr txBox="1"/>
          <p:nvPr/>
        </p:nvSpPr>
        <p:spPr>
          <a:xfrm>
            <a:off x="5181600" y="2819400"/>
            <a:ext cx="3608696" cy="1569660"/>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Nhận thức mới về lẽ sống</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3200" u="none" cap="none" strike="noStrike">
              <a:solidFill>
                <a:schemeClr val="dk1"/>
              </a:solidFill>
              <a:latin typeface="Times New Roman"/>
              <a:ea typeface="Times New Roman"/>
              <a:cs typeface="Times New Roman"/>
              <a:sym typeface="Times New Roman"/>
            </a:endParaRPr>
          </a:p>
        </p:txBody>
      </p:sp>
      <p:sp>
        <p:nvSpPr>
          <p:cNvPr id="333" name="Google Shape;333;p24"/>
          <p:cNvSpPr txBox="1"/>
          <p:nvPr/>
        </p:nvSpPr>
        <p:spPr>
          <a:xfrm>
            <a:off x="5257800" y="5029200"/>
            <a:ext cx="3608696" cy="1569660"/>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Sự chuyển biến trong tình cảm của nhà thơ</a:t>
            </a:r>
            <a:endParaRPr b="0" i="0" sz="3200" u="none" cap="none" strike="noStrike">
              <a:solidFill>
                <a:schemeClr val="dk1"/>
              </a:solidFill>
              <a:latin typeface="Times New Roman"/>
              <a:ea typeface="Times New Roman"/>
              <a:cs typeface="Times New Roman"/>
              <a:sym typeface="Times New Roman"/>
            </a:endParaRPr>
          </a:p>
        </p:txBody>
      </p:sp>
      <p:sp>
        <p:nvSpPr>
          <p:cNvPr id="334" name="Google Shape;334;p24"/>
          <p:cNvSpPr txBox="1"/>
          <p:nvPr/>
        </p:nvSpPr>
        <p:spPr>
          <a:xfrm>
            <a:off x="457200" y="381000"/>
            <a:ext cx="2971800" cy="156966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Khổ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3200" u="none" cap="none" strike="noStrike">
              <a:solidFill>
                <a:schemeClr val="dk1"/>
              </a:solidFill>
              <a:latin typeface="Times New Roman"/>
              <a:ea typeface="Times New Roman"/>
              <a:cs typeface="Times New Roman"/>
              <a:sym typeface="Times New Roman"/>
            </a:endParaRPr>
          </a:p>
        </p:txBody>
      </p:sp>
      <p:cxnSp>
        <p:nvCxnSpPr>
          <p:cNvPr id="335" name="Google Shape;335;p24"/>
          <p:cNvCxnSpPr>
            <a:stCxn id="334" idx="3"/>
          </p:cNvCxnSpPr>
          <p:nvPr/>
        </p:nvCxnSpPr>
        <p:spPr>
          <a:xfrm>
            <a:off x="3429000" y="1165830"/>
            <a:ext cx="1752600" cy="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509"/>
              </a:srgbClr>
            </a:outerShdw>
          </a:effectLst>
        </p:spPr>
      </p:cxnSp>
      <p:cxnSp>
        <p:nvCxnSpPr>
          <p:cNvPr id="336" name="Google Shape;336;p24"/>
          <p:cNvCxnSpPr/>
          <p:nvPr/>
        </p:nvCxnSpPr>
        <p:spPr>
          <a:xfrm>
            <a:off x="6934200" y="1990677"/>
            <a:ext cx="0" cy="828723"/>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337" name="Google Shape;337;p24"/>
          <p:cNvCxnSpPr>
            <a:stCxn id="332" idx="2"/>
          </p:cNvCxnSpPr>
          <p:nvPr/>
        </p:nvCxnSpPr>
        <p:spPr>
          <a:xfrm>
            <a:off x="6985948" y="4389060"/>
            <a:ext cx="2700" cy="647100"/>
          </a:xfrm>
          <a:prstGeom prst="straightConnector1">
            <a:avLst/>
          </a:prstGeom>
          <a:noFill/>
          <a:ln cap="flat" cmpd="sng" w="38100">
            <a:solidFill>
              <a:schemeClr val="accent4"/>
            </a:solidFill>
            <a:prstDash val="solid"/>
            <a:round/>
            <a:headEnd len="sm" w="sm" type="none"/>
            <a:tailEnd len="med" w="med" type="stealth"/>
          </a:ln>
          <a:effectLst>
            <a:outerShdw blurRad="40000" rotWithShape="0" dir="5400000" dist="23000">
              <a:srgbClr val="000000">
                <a:alpha val="34509"/>
              </a:srgbClr>
            </a:outerShdw>
          </a:effectLst>
        </p:spPr>
      </p:cxnSp>
      <p:sp>
        <p:nvSpPr>
          <p:cNvPr id="338" name="Google Shape;338;p24"/>
          <p:cNvSpPr txBox="1"/>
          <p:nvPr/>
        </p:nvSpPr>
        <p:spPr>
          <a:xfrm>
            <a:off x="533400" y="2743200"/>
            <a:ext cx="2971800" cy="156966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Khổ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3200" u="none" cap="none" strike="noStrike">
              <a:solidFill>
                <a:schemeClr val="dk1"/>
              </a:solidFill>
              <a:latin typeface="Times New Roman"/>
              <a:ea typeface="Times New Roman"/>
              <a:cs typeface="Times New Roman"/>
              <a:sym typeface="Times New Roman"/>
            </a:endParaRPr>
          </a:p>
        </p:txBody>
      </p:sp>
      <p:cxnSp>
        <p:nvCxnSpPr>
          <p:cNvPr id="339" name="Google Shape;339;p24"/>
          <p:cNvCxnSpPr>
            <a:stCxn id="338" idx="3"/>
          </p:cNvCxnSpPr>
          <p:nvPr/>
        </p:nvCxnSpPr>
        <p:spPr>
          <a:xfrm flipH="1" rot="10800000">
            <a:off x="3505200" y="3505230"/>
            <a:ext cx="1676400" cy="22800"/>
          </a:xfrm>
          <a:prstGeom prst="straightConnector1">
            <a:avLst/>
          </a:prstGeom>
          <a:noFill/>
          <a:ln cap="flat" cmpd="sng" w="38100">
            <a:solidFill>
              <a:schemeClr val="accent5"/>
            </a:solidFill>
            <a:prstDash val="solid"/>
            <a:round/>
            <a:headEnd len="sm" w="sm" type="none"/>
            <a:tailEnd len="med" w="med" type="stealth"/>
          </a:ln>
          <a:effectLst>
            <a:outerShdw blurRad="40000" rotWithShape="0" dir="5400000" dist="23000">
              <a:srgbClr val="000000">
                <a:alpha val="34509"/>
              </a:srgbClr>
            </a:outerShdw>
          </a:effectLst>
        </p:spPr>
      </p:cxnSp>
      <p:cxnSp>
        <p:nvCxnSpPr>
          <p:cNvPr id="340" name="Google Shape;340;p24"/>
          <p:cNvCxnSpPr/>
          <p:nvPr/>
        </p:nvCxnSpPr>
        <p:spPr>
          <a:xfrm>
            <a:off x="3505200" y="5715000"/>
            <a:ext cx="1752600" cy="0"/>
          </a:xfrm>
          <a:prstGeom prst="straightConnector1">
            <a:avLst/>
          </a:prstGeom>
          <a:noFill/>
          <a:ln cap="flat" cmpd="sng" w="38100">
            <a:solidFill>
              <a:schemeClr val="accent4"/>
            </a:solidFill>
            <a:prstDash val="solid"/>
            <a:round/>
            <a:headEnd len="sm" w="sm" type="none"/>
            <a:tailEnd len="med" w="med" type="stealth"/>
          </a:ln>
          <a:effectLst>
            <a:outerShdw blurRad="40000" rotWithShape="0" dir="5400000" dist="23000">
              <a:srgbClr val="000000">
                <a:alpha val="34509"/>
              </a:srgbClr>
            </a:outerShdw>
          </a:effectLst>
        </p:spPr>
      </p:cxnSp>
      <p:sp>
        <p:nvSpPr>
          <p:cNvPr id="341" name="Google Shape;341;p24"/>
          <p:cNvSpPr txBox="1"/>
          <p:nvPr/>
        </p:nvSpPr>
        <p:spPr>
          <a:xfrm>
            <a:off x="533400" y="4953000"/>
            <a:ext cx="2971800" cy="156966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Khổ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347" name="Google Shape;347;p25"/>
          <p:cNvSpPr txBox="1"/>
          <p:nvPr/>
        </p:nvSpPr>
        <p:spPr>
          <a:xfrm>
            <a:off x="0" y="1143000"/>
            <a:ext cx="419698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348" name="Google Shape;348;p25"/>
          <p:cNvSpPr txBox="1"/>
          <p:nvPr/>
        </p:nvSpPr>
        <p:spPr>
          <a:xfrm>
            <a:off x="0" y="1712893"/>
            <a:ext cx="9143999"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Times New Roman"/>
                <a:ea typeface="Times New Roman"/>
                <a:cs typeface="Times New Roman"/>
                <a:sym typeface="Times New Roman"/>
              </a:rPr>
              <a:t>1. Niềm vui sướng, say mê của tác giả khi bắt gặp lí tưởng của Đảng. </a:t>
            </a:r>
            <a:endParaRPr b="1" i="0" sz="2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6"/>
          <p:cNvSpPr txBox="1"/>
          <p:nvPr/>
        </p:nvSpPr>
        <p:spPr>
          <a:xfrm>
            <a:off x="1676400" y="0"/>
            <a:ext cx="5866286" cy="584775"/>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THẢO LUẬN NHÓM: 5 PHÚT </a:t>
            </a:r>
            <a:endParaRPr b="1" i="0" sz="3200" u="none" cap="none" strike="noStrike">
              <a:solidFill>
                <a:srgbClr val="FF0000"/>
              </a:solidFill>
              <a:latin typeface="Times New Roman"/>
              <a:ea typeface="Times New Roman"/>
              <a:cs typeface="Times New Roman"/>
              <a:sym typeface="Times New Roman"/>
            </a:endParaRPr>
          </a:p>
        </p:txBody>
      </p:sp>
      <p:sp>
        <p:nvSpPr>
          <p:cNvPr id="354" name="Google Shape;354;p26"/>
          <p:cNvSpPr txBox="1"/>
          <p:nvPr/>
        </p:nvSpPr>
        <p:spPr>
          <a:xfrm>
            <a:off x="0" y="1447800"/>
            <a:ext cx="9144000" cy="20621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Times New Roman"/>
                <a:ea typeface="Times New Roman"/>
                <a:cs typeface="Times New Roman"/>
                <a:sym typeface="Times New Roman"/>
              </a:rPr>
              <a:t>Nhóm 1, 2:  Tìm những hình ảnh, từ ngữ chỉ lí tưởng và biểu hiện niềm vui sướng, say mê của tác giả khi gặp lí tưởng? Ý nghĩa của hình ảnh đó? Khái quát nội dung của hai câu đầu?  </a:t>
            </a:r>
            <a:endParaRPr b="1" i="0" sz="3200" u="none" cap="none" strike="noStrike">
              <a:solidFill>
                <a:srgbClr val="0070C0"/>
              </a:solidFill>
              <a:latin typeface="Times New Roman"/>
              <a:ea typeface="Times New Roman"/>
              <a:cs typeface="Times New Roman"/>
              <a:sym typeface="Times New Roman"/>
            </a:endParaRPr>
          </a:p>
        </p:txBody>
      </p:sp>
      <p:sp>
        <p:nvSpPr>
          <p:cNvPr id="355" name="Google Shape;355;p26"/>
          <p:cNvSpPr txBox="1"/>
          <p:nvPr/>
        </p:nvSpPr>
        <p:spPr>
          <a:xfrm>
            <a:off x="1" y="4267200"/>
            <a:ext cx="9144000"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Nhóm 3, 4: Câu 3 và 4 tác giả đã sử dụng biện pháp nghệ thuật gì? Tác dụng của biện pháp nghệ thuật đó?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361" name="Google Shape;361;p27"/>
          <p:cNvSpPr txBox="1"/>
          <p:nvPr/>
        </p:nvSpPr>
        <p:spPr>
          <a:xfrm>
            <a:off x="0" y="1143000"/>
            <a:ext cx="419698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362" name="Google Shape;362;p27"/>
          <p:cNvSpPr txBox="1"/>
          <p:nvPr/>
        </p:nvSpPr>
        <p:spPr>
          <a:xfrm>
            <a:off x="0" y="1712893"/>
            <a:ext cx="9143999"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Times New Roman"/>
                <a:ea typeface="Times New Roman"/>
                <a:cs typeface="Times New Roman"/>
                <a:sym typeface="Times New Roman"/>
              </a:rPr>
              <a:t>1. Niềm vui sướng, say mê của tác giả khi bắt gặp lí tưởng của Đảng. </a:t>
            </a:r>
            <a:endParaRPr b="1" i="0" sz="2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nvSpPr>
        <p:spPr>
          <a:xfrm>
            <a:off x="0" y="1307842"/>
            <a:ext cx="937260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“…Ngẩng đầu lên không thấy mặt trời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Đất lai láng những là nước mắt…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Có lẽ vậy thôi...Tôi đã trôi như con thuyền lay lắt</a:t>
            </a:r>
            <a:endParaRPr b="1" i="1" sz="32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Trên dòng sông mù sương</a:t>
            </a:r>
            <a:endParaRPr b="1" i="1" sz="32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Tôi đã khô như cây sậy bên đường</a:t>
            </a:r>
            <a:endParaRPr b="1" i="1" sz="32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Đâu dám ước làm hoa thơm trái ngọt</a:t>
            </a:r>
            <a:endParaRPr b="1" i="1" sz="32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900"/>
              <a:buFont typeface="Arial"/>
              <a:buNone/>
            </a:pPr>
            <a:r>
              <a:rPr b="1" i="1" lang="en-US" sz="2900" u="none" cap="none" strike="noStrike">
                <a:solidFill>
                  <a:srgbClr val="0070C0"/>
                </a:solidFill>
                <a:latin typeface="Times New Roman"/>
                <a:ea typeface="Times New Roman"/>
                <a:cs typeface="Times New Roman"/>
                <a:sym typeface="Times New Roman"/>
              </a:rPr>
              <a:t>Tôi đã chết, lặng im, như con chim không bao giờ được hót</a:t>
            </a:r>
            <a:endParaRPr b="1" i="1" sz="29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Một tiếng ca lảnh lót cho đời</a:t>
            </a:r>
            <a:endParaRPr b="1" i="1" sz="32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70C0"/>
                </a:solidFill>
                <a:latin typeface="Times New Roman"/>
                <a:ea typeface="Times New Roman"/>
                <a:cs typeface="Times New Roman"/>
                <a:sym typeface="Times New Roman"/>
              </a:rPr>
              <a:t> Nếu chậm mùa xuân ấy, em ơi!...”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002060"/>
                </a:solidFill>
                <a:latin typeface="Times New Roman"/>
                <a:ea typeface="Times New Roman"/>
                <a:cs typeface="Times New Roman"/>
                <a:sym typeface="Times New Roman"/>
              </a:rPr>
              <a:t>                             </a:t>
            </a:r>
            <a:r>
              <a:rPr b="1" i="0" lang="en-US" sz="3200" u="none" cap="none" strike="noStrike">
                <a:solidFill>
                  <a:srgbClr val="0070C0"/>
                </a:solidFill>
                <a:latin typeface="Times New Roman"/>
                <a:ea typeface="Times New Roman"/>
                <a:cs typeface="Times New Roman"/>
                <a:sym typeface="Times New Roman"/>
              </a:rPr>
              <a:t>(Trích </a:t>
            </a:r>
            <a:r>
              <a:rPr b="1" i="1" lang="en-US" sz="3200" u="none" cap="none" strike="noStrike">
                <a:solidFill>
                  <a:srgbClr val="0070C0"/>
                </a:solidFill>
                <a:latin typeface="Times New Roman"/>
                <a:ea typeface="Times New Roman"/>
                <a:cs typeface="Times New Roman"/>
                <a:sym typeface="Times New Roman"/>
              </a:rPr>
              <a:t>Một nhành xuân </a:t>
            </a:r>
            <a:r>
              <a:rPr b="1" i="0" lang="en-US" sz="3200" u="none" cap="none" strike="noStrike">
                <a:solidFill>
                  <a:srgbClr val="0070C0"/>
                </a:solidFill>
                <a:latin typeface="Times New Roman"/>
                <a:ea typeface="Times New Roman"/>
                <a:cs typeface="Times New Roman"/>
                <a:sym typeface="Times New Roman"/>
              </a:rPr>
              <a:t>– Tố Hữu)</a:t>
            </a:r>
            <a:endParaRPr b="1" i="0" sz="3200" u="none" cap="none" strike="noStrike">
              <a:solidFill>
                <a:srgbClr val="0070C0"/>
              </a:solidFill>
              <a:latin typeface="Times New Roman"/>
              <a:ea typeface="Times New Roman"/>
              <a:cs typeface="Times New Roman"/>
              <a:sym typeface="Times New Roman"/>
            </a:endParaRPr>
          </a:p>
        </p:txBody>
      </p:sp>
      <p:sp>
        <p:nvSpPr>
          <p:cNvPr id="368" name="Google Shape;368;p28"/>
          <p:cNvSpPr txBox="1"/>
          <p:nvPr/>
        </p:nvSpPr>
        <p:spPr>
          <a:xfrm>
            <a:off x="76200" y="228600"/>
            <a:ext cx="55236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Trước khi bắt gặp lí tưởng </a:t>
            </a:r>
            <a:endParaRPr b="1" i="0" sz="36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9"/>
          <p:cNvSpPr txBox="1"/>
          <p:nvPr/>
        </p:nvSpPr>
        <p:spPr>
          <a:xfrm>
            <a:off x="0" y="228600"/>
            <a:ext cx="49359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Sau khi bắt gặp lí tưởng</a:t>
            </a:r>
            <a:endParaRPr b="1" i="0" sz="3600" u="none" cap="none" strike="noStrike">
              <a:solidFill>
                <a:srgbClr val="002060"/>
              </a:solidFill>
              <a:latin typeface="Times New Roman"/>
              <a:ea typeface="Times New Roman"/>
              <a:cs typeface="Times New Roman"/>
              <a:sym typeface="Times New Roman"/>
            </a:endParaRPr>
          </a:p>
        </p:txBody>
      </p:sp>
      <p:sp>
        <p:nvSpPr>
          <p:cNvPr id="374" name="Google Shape;374;p29"/>
          <p:cNvSpPr txBox="1"/>
          <p:nvPr/>
        </p:nvSpPr>
        <p:spPr>
          <a:xfrm>
            <a:off x="0" y="1219200"/>
            <a:ext cx="9144000"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1" lang="en-US" sz="4000" u="none" cap="none" strike="noStrike">
                <a:solidFill>
                  <a:srgbClr val="0070C0"/>
                </a:solidFill>
                <a:latin typeface="Times New Roman"/>
                <a:ea typeface="Times New Roman"/>
                <a:cs typeface="Times New Roman"/>
                <a:sym typeface="Times New Roman"/>
              </a:rPr>
              <a:t>        ...Rồi một hôm nào, tôi thấy tôi</a:t>
            </a:r>
            <a:br>
              <a:rPr b="1" i="1" lang="en-US" sz="4000" u="none" cap="none" strike="noStrike">
                <a:solidFill>
                  <a:srgbClr val="0070C0"/>
                </a:solidFill>
                <a:latin typeface="Times New Roman"/>
                <a:ea typeface="Times New Roman"/>
                <a:cs typeface="Times New Roman"/>
                <a:sym typeface="Times New Roman"/>
              </a:rPr>
            </a:br>
            <a:r>
              <a:rPr b="1" i="1" lang="en-US" sz="4000" u="none" cap="none" strike="noStrike">
                <a:solidFill>
                  <a:srgbClr val="0070C0"/>
                </a:solidFill>
                <a:latin typeface="Times New Roman"/>
                <a:ea typeface="Times New Roman"/>
                <a:cs typeface="Times New Roman"/>
                <a:sym typeface="Times New Roman"/>
              </a:rPr>
              <a:t>           Nhẹ nhàng như con chim cà lơi</a:t>
            </a:r>
            <a:br>
              <a:rPr b="1" i="1" lang="en-US" sz="4000" u="none" cap="none" strike="noStrike">
                <a:solidFill>
                  <a:srgbClr val="0070C0"/>
                </a:solidFill>
                <a:latin typeface="Times New Roman"/>
                <a:ea typeface="Times New Roman"/>
                <a:cs typeface="Times New Roman"/>
                <a:sym typeface="Times New Roman"/>
              </a:rPr>
            </a:br>
            <a:r>
              <a:rPr b="1" i="1" lang="en-US" sz="4000" u="none" cap="none" strike="noStrike">
                <a:solidFill>
                  <a:srgbClr val="0070C0"/>
                </a:solidFill>
                <a:latin typeface="Times New Roman"/>
                <a:ea typeface="Times New Roman"/>
                <a:cs typeface="Times New Roman"/>
                <a:sym typeface="Times New Roman"/>
              </a:rPr>
              <a:t>           Say đồng hương nắng vui ca hát</a:t>
            </a:r>
            <a:br>
              <a:rPr b="1" i="1" lang="en-US" sz="4000" u="none" cap="none" strike="noStrike">
                <a:solidFill>
                  <a:srgbClr val="0070C0"/>
                </a:solidFill>
                <a:latin typeface="Times New Roman"/>
                <a:ea typeface="Times New Roman"/>
                <a:cs typeface="Times New Roman"/>
                <a:sym typeface="Times New Roman"/>
              </a:rPr>
            </a:br>
            <a:r>
              <a:rPr b="1" i="1" lang="en-US" sz="4000" u="none" cap="none" strike="noStrike">
                <a:solidFill>
                  <a:srgbClr val="0070C0"/>
                </a:solidFill>
                <a:latin typeface="Times New Roman"/>
                <a:ea typeface="Times New Roman"/>
                <a:cs typeface="Times New Roman"/>
                <a:sym typeface="Times New Roman"/>
              </a:rPr>
              <a:t>           Trên chín tầng cao bát ngát trời…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Times New Roman"/>
                <a:ea typeface="Times New Roman"/>
                <a:cs typeface="Times New Roman"/>
                <a:sym typeface="Times New Roman"/>
              </a:rPr>
              <a:t>                   (Trích  </a:t>
            </a:r>
            <a:r>
              <a:rPr b="1" i="1" lang="en-US" sz="4000" u="none" cap="none" strike="noStrike">
                <a:solidFill>
                  <a:srgbClr val="0070C0"/>
                </a:solidFill>
                <a:latin typeface="Times New Roman"/>
                <a:ea typeface="Times New Roman"/>
                <a:cs typeface="Times New Roman"/>
                <a:sym typeface="Times New Roman"/>
              </a:rPr>
              <a:t>Nhớ đồng </a:t>
            </a:r>
            <a:r>
              <a:rPr b="1" i="0" lang="en-US" sz="4000" u="none" cap="none" strike="noStrike">
                <a:solidFill>
                  <a:srgbClr val="0070C0"/>
                </a:solidFill>
                <a:latin typeface="Times New Roman"/>
                <a:ea typeface="Times New Roman"/>
                <a:cs typeface="Times New Roman"/>
                <a:sym typeface="Times New Roman"/>
              </a:rPr>
              <a:t>– Tố Hữu)</a:t>
            </a:r>
            <a:endParaRPr b="1" i="0" sz="4000" u="none" cap="none" strike="noStrike">
              <a:solidFill>
                <a:srgbClr val="0070C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Times New Roman"/>
                <a:ea typeface="Times New Roman"/>
                <a:cs typeface="Times New Roman"/>
                <a:sym typeface="Times New Roman"/>
              </a:rPr>
              <a:t>Hết giờ</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3283974" y="5975350"/>
            <a:ext cx="2570747" cy="88265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txBox="1"/>
          <p:nvPr/>
        </p:nvSpPr>
        <p:spPr>
          <a:xfrm>
            <a:off x="4364038" y="5902325"/>
            <a:ext cx="270605"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Tahoma"/>
                <a:ea typeface="Tahoma"/>
                <a:cs typeface="Tahoma"/>
                <a:sym typeface="Tahoma"/>
              </a:rPr>
              <a:t>Thời gian còn lại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3283974" y="5562600"/>
            <a:ext cx="2570747" cy="4572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Times New Roman"/>
                <a:ea typeface="Times New Roman"/>
                <a:cs typeface="Times New Roman"/>
                <a:sym typeface="Times New Roman"/>
              </a:rPr>
              <a:t>Bắt đầu</a:t>
            </a:r>
            <a:endParaRPr b="1" i="0" sz="3200" u="none" cap="none" strike="noStrike">
              <a:solidFill>
                <a:srgbClr val="FFFFFF"/>
              </a:solidFill>
              <a:latin typeface="Times New Roman"/>
              <a:ea typeface="Times New Roman"/>
              <a:cs typeface="Times New Roman"/>
              <a:sym typeface="Times New Roman"/>
            </a:endParaRPr>
          </a:p>
        </p:txBody>
      </p:sp>
      <p:sp>
        <p:nvSpPr>
          <p:cNvPr id="111" name="Google Shape;111;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10</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09</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08</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07</a:t>
            </a:r>
            <a:endParaRPr b="0" i="0" sz="1400" u="none" cap="none" strike="noStrike">
              <a:solidFill>
                <a:srgbClr val="000000"/>
              </a:solidFill>
              <a:latin typeface="Arial"/>
              <a:ea typeface="Arial"/>
              <a:cs typeface="Arial"/>
              <a:sym typeface="Arial"/>
            </a:endParaRPr>
          </a:p>
        </p:txBody>
      </p:sp>
      <p:sp>
        <p:nvSpPr>
          <p:cNvPr id="116" name="Google Shape;116;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06</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05</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04</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03</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02</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01</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4708781"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0" y="1794570"/>
            <a:ext cx="9144000"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Câu 1: </a:t>
            </a:r>
            <a:r>
              <a:rPr b="1" i="1" lang="en-US" sz="3200" u="none" cap="none" strike="noStrike">
                <a:solidFill>
                  <a:schemeClr val="dk1"/>
                </a:solidFill>
                <a:latin typeface="Times New Roman"/>
                <a:ea typeface="Times New Roman"/>
                <a:cs typeface="Times New Roman"/>
                <a:sym typeface="Times New Roman"/>
              </a:rPr>
              <a:t>“Lí tưởng là ngọn đèn chỉ đường. Không có lí tưởng thì không có kiên định, mà không có phương hướng thì không có cuộc sống”</a:t>
            </a:r>
            <a:endParaRPr b="1"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Đây là câu nói của một nhà văn Nga, nổi tiếng với tác phẩm </a:t>
            </a:r>
            <a:r>
              <a:rPr b="1" i="1" lang="en-US" sz="3200" u="none" cap="none" strike="noStrike">
                <a:solidFill>
                  <a:schemeClr val="dk1"/>
                </a:solidFill>
                <a:latin typeface="Times New Roman"/>
                <a:ea typeface="Times New Roman"/>
                <a:cs typeface="Times New Roman"/>
                <a:sym typeface="Times New Roman"/>
              </a:rPr>
              <a:t>“Chiến tranh và hòa bình” </a:t>
            </a:r>
            <a:r>
              <a:rPr b="1" i="0" lang="en-US" sz="3200" u="none" cap="none" strike="noStrike">
                <a:solidFill>
                  <a:schemeClr val="dk1"/>
                </a:solidFill>
                <a:latin typeface="Times New Roman"/>
                <a:ea typeface="Times New Roman"/>
                <a:cs typeface="Times New Roman"/>
                <a:sym typeface="Times New Roman"/>
              </a:rPr>
              <a:t>hãy cho biết nhà văn ấy là ai?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1613062" y="329625"/>
            <a:ext cx="5702138"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NHÀ VĂN NGA  L. TÔN. XTÔI</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
                                        <p:tgtEl>
                                          <p:spTgt spid="110"/>
                                        </p:tgtEl>
                                      </p:cBhvr>
                                    </p:animEffect>
                                    <p:set>
                                      <p:cBhvr>
                                        <p:cTn dur="1" fill="hold">
                                          <p:stCondLst>
                                            <p:cond delay="100"/>
                                          </p:stCondLst>
                                        </p:cTn>
                                        <p:tgtEl>
                                          <p:spTgt spid="1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xit" presetID="10" presetSubtype="0">
                                  <p:stCondLst>
                                    <p:cond delay="0"/>
                                  </p:stCondLst>
                                  <p:childTnLst>
                                    <p:animEffect filter="fade" transition="out">
                                      <p:cBhvr>
                                        <p:cTn dur="500"/>
                                        <p:tgtEl>
                                          <p:spTgt spid="109"/>
                                        </p:tgtEl>
                                      </p:cBhvr>
                                    </p:animEffect>
                                    <p:set>
                                      <p:cBhvr>
                                        <p:cTn dur="1" fill="hold">
                                          <p:stCondLst>
                                            <p:cond delay="500"/>
                                          </p:stCondLst>
                                        </p:cTn>
                                        <p:tgtEl>
                                          <p:spTgt spid="1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images[4]" id="379" name="Google Shape;379;p30"/>
          <p:cNvPicPr preferRelativeResize="0"/>
          <p:nvPr/>
        </p:nvPicPr>
        <p:blipFill rotWithShape="1">
          <a:blip r:embed="rId3">
            <a:alphaModFix/>
          </a:blip>
          <a:srcRect b="0" l="0" r="0" t="0"/>
          <a:stretch/>
        </p:blipFill>
        <p:spPr>
          <a:xfrm>
            <a:off x="0" y="381000"/>
            <a:ext cx="2133600" cy="1676400"/>
          </a:xfrm>
          <a:prstGeom prst="rect">
            <a:avLst/>
          </a:prstGeom>
          <a:noFill/>
          <a:ln>
            <a:noFill/>
          </a:ln>
        </p:spPr>
      </p:pic>
      <p:pic>
        <p:nvPicPr>
          <p:cNvPr descr="images[2]" id="380" name="Google Shape;380;p30"/>
          <p:cNvPicPr preferRelativeResize="0"/>
          <p:nvPr/>
        </p:nvPicPr>
        <p:blipFill rotWithShape="1">
          <a:blip r:embed="rId4">
            <a:alphaModFix/>
          </a:blip>
          <a:srcRect b="0" l="0" r="0" t="0"/>
          <a:stretch/>
        </p:blipFill>
        <p:spPr>
          <a:xfrm>
            <a:off x="7162800" y="228600"/>
            <a:ext cx="1790700" cy="1524000"/>
          </a:xfrm>
          <a:prstGeom prst="rect">
            <a:avLst/>
          </a:prstGeom>
          <a:noFill/>
          <a:ln>
            <a:noFill/>
          </a:ln>
        </p:spPr>
      </p:pic>
      <p:pic>
        <p:nvPicPr>
          <p:cNvPr descr="images[7]" id="381" name="Google Shape;381;p30"/>
          <p:cNvPicPr preferRelativeResize="0"/>
          <p:nvPr/>
        </p:nvPicPr>
        <p:blipFill rotWithShape="1">
          <a:blip r:embed="rId5">
            <a:alphaModFix/>
          </a:blip>
          <a:srcRect b="0" l="0" r="0" t="0"/>
          <a:stretch/>
        </p:blipFill>
        <p:spPr>
          <a:xfrm>
            <a:off x="7162800" y="4762500"/>
            <a:ext cx="1981200" cy="2095500"/>
          </a:xfrm>
          <a:prstGeom prst="rect">
            <a:avLst/>
          </a:prstGeom>
          <a:noFill/>
          <a:ln>
            <a:noFill/>
          </a:ln>
        </p:spPr>
      </p:pic>
      <p:pic>
        <p:nvPicPr>
          <p:cNvPr descr="images" id="382" name="Google Shape;382;p30"/>
          <p:cNvPicPr preferRelativeResize="0"/>
          <p:nvPr/>
        </p:nvPicPr>
        <p:blipFill rotWithShape="1">
          <a:blip r:embed="rId6">
            <a:alphaModFix/>
          </a:blip>
          <a:srcRect b="0" l="0" r="0" t="0"/>
          <a:stretch/>
        </p:blipFill>
        <p:spPr>
          <a:xfrm>
            <a:off x="0" y="4876800"/>
            <a:ext cx="1943100" cy="1981200"/>
          </a:xfrm>
          <a:prstGeom prst="rect">
            <a:avLst/>
          </a:prstGeom>
          <a:noFill/>
          <a:ln>
            <a:noFill/>
          </a:ln>
        </p:spPr>
      </p:pic>
      <p:sp>
        <p:nvSpPr>
          <p:cNvPr id="383" name="Google Shape;383;p30"/>
          <p:cNvSpPr txBox="1"/>
          <p:nvPr/>
        </p:nvSpPr>
        <p:spPr>
          <a:xfrm>
            <a:off x="1246999" y="2743200"/>
            <a:ext cx="7155229" cy="144655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1" i="0" lang="en-US" sz="8800" u="none" cap="none" strike="noStrike">
                <a:solidFill>
                  <a:srgbClr val="FF0000"/>
                </a:solidFill>
                <a:latin typeface="Times New Roman"/>
                <a:ea typeface="Times New Roman"/>
                <a:cs typeface="Times New Roman"/>
                <a:sym typeface="Times New Roman"/>
              </a:rPr>
              <a:t>LUYỆN TẬP  </a:t>
            </a:r>
            <a:endParaRPr b="1" i="0" sz="88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1"/>
          <p:cNvSpPr txBox="1"/>
          <p:nvPr/>
        </p:nvSpPr>
        <p:spPr>
          <a:xfrm>
            <a:off x="2542399" y="0"/>
            <a:ext cx="4010801" cy="76944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LUYỆN TẬP  </a:t>
            </a:r>
            <a:endParaRPr b="1" i="0" sz="4400" u="none" cap="none" strike="noStrike">
              <a:solidFill>
                <a:srgbClr val="FF0000"/>
              </a:solidFill>
              <a:latin typeface="Times New Roman"/>
              <a:ea typeface="Times New Roman"/>
              <a:cs typeface="Times New Roman"/>
              <a:sym typeface="Times New Roman"/>
            </a:endParaRPr>
          </a:p>
        </p:txBody>
      </p:sp>
      <p:sp>
        <p:nvSpPr>
          <p:cNvPr id="389" name="Google Shape;389;p31"/>
          <p:cNvSpPr txBox="1"/>
          <p:nvPr/>
        </p:nvSpPr>
        <p:spPr>
          <a:xfrm>
            <a:off x="0" y="1143000"/>
            <a:ext cx="9184943"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Câu 1: Tập thơ “Từ ấy” gồm có mấy phần và tên từng phần được xếp theo thứ tự nào?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a. Hai phần: </a:t>
            </a:r>
            <a:r>
              <a:rPr b="0" i="1" lang="en-US" sz="2800" u="none" cap="none" strike="noStrike">
                <a:solidFill>
                  <a:schemeClr val="dk1"/>
                </a:solidFill>
                <a:latin typeface="Times New Roman"/>
                <a:ea typeface="Times New Roman"/>
                <a:cs typeface="Times New Roman"/>
                <a:sym typeface="Times New Roman"/>
              </a:rPr>
              <a:t>Từ ấy, Giải phóng</a:t>
            </a:r>
            <a:endParaRPr b="0" i="1"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b. Bốn phần: </a:t>
            </a:r>
            <a:r>
              <a:rPr b="0" i="1" lang="en-US" sz="2800" u="none" cap="none" strike="noStrike">
                <a:solidFill>
                  <a:schemeClr val="dk1"/>
                </a:solidFill>
                <a:latin typeface="Times New Roman"/>
                <a:ea typeface="Times New Roman"/>
                <a:cs typeface="Times New Roman"/>
                <a:sym typeface="Times New Roman"/>
              </a:rPr>
              <a:t>Từ ấy, Giải phóng, Xiềng xích, Máu lửa</a:t>
            </a:r>
            <a:endParaRPr b="0" i="1"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Hai phần: </a:t>
            </a:r>
            <a:r>
              <a:rPr b="0" i="1" lang="en-US" sz="2800" u="none" cap="none" strike="noStrike">
                <a:solidFill>
                  <a:schemeClr val="dk1"/>
                </a:solidFill>
                <a:latin typeface="Times New Roman"/>
                <a:ea typeface="Times New Roman"/>
                <a:cs typeface="Times New Roman"/>
                <a:sym typeface="Times New Roman"/>
              </a:rPr>
              <a:t>Máu lửa, Từ ấy </a:t>
            </a:r>
            <a:endParaRPr b="0" i="1"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d. Ba phần: </a:t>
            </a:r>
            <a:r>
              <a:rPr b="0" i="1" lang="en-US" sz="2800" u="none" cap="none" strike="noStrike">
                <a:solidFill>
                  <a:schemeClr val="dk1"/>
                </a:solidFill>
                <a:latin typeface="Times New Roman"/>
                <a:ea typeface="Times New Roman"/>
                <a:cs typeface="Times New Roman"/>
                <a:sym typeface="Times New Roman"/>
              </a:rPr>
              <a:t>Máu lửa, Xiềng xích, Giải phóng</a:t>
            </a:r>
            <a:endParaRPr b="0" i="1" sz="2800" u="none" cap="none" strike="noStrike">
              <a:solidFill>
                <a:schemeClr val="dk1"/>
              </a:solidFill>
              <a:latin typeface="Times New Roman"/>
              <a:ea typeface="Times New Roman"/>
              <a:cs typeface="Times New Roman"/>
              <a:sym typeface="Times New Roman"/>
            </a:endParaRPr>
          </a:p>
        </p:txBody>
      </p:sp>
      <p:sp>
        <p:nvSpPr>
          <p:cNvPr id="390" name="Google Shape;390;p31"/>
          <p:cNvSpPr/>
          <p:nvPr/>
        </p:nvSpPr>
        <p:spPr>
          <a:xfrm>
            <a:off x="0" y="4503718"/>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2"/>
          <p:cNvSpPr txBox="1"/>
          <p:nvPr/>
        </p:nvSpPr>
        <p:spPr>
          <a:xfrm>
            <a:off x="2542399" y="0"/>
            <a:ext cx="4010801" cy="76944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LUYỆN TẬP  </a:t>
            </a:r>
            <a:endParaRPr b="1" i="0" sz="4400" u="none" cap="none" strike="noStrike">
              <a:solidFill>
                <a:srgbClr val="FF0000"/>
              </a:solidFill>
              <a:latin typeface="Times New Roman"/>
              <a:ea typeface="Times New Roman"/>
              <a:cs typeface="Times New Roman"/>
              <a:sym typeface="Times New Roman"/>
            </a:endParaRPr>
          </a:p>
        </p:txBody>
      </p:sp>
      <p:sp>
        <p:nvSpPr>
          <p:cNvPr id="396" name="Google Shape;396;p32"/>
          <p:cNvSpPr txBox="1"/>
          <p:nvPr/>
        </p:nvSpPr>
        <p:spPr>
          <a:xfrm>
            <a:off x="0" y="914400"/>
            <a:ext cx="9184943"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Câu 2: Từ ấy nói về giai đoạn nào trong cuộc đời của nhà thơ?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 Khi mới chào đời</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b. Khi bắt đầu làm thơ</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c. Khi tác giả bắt gặp lí tưởng cách mạng</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d. Khi bài thơ đầu tiên được đăng báo</a:t>
            </a:r>
            <a:endParaRPr b="0" i="0" sz="3200" u="none" cap="none" strike="noStrike">
              <a:solidFill>
                <a:schemeClr val="dk1"/>
              </a:solidFill>
              <a:latin typeface="Times New Roman"/>
              <a:ea typeface="Times New Roman"/>
              <a:cs typeface="Times New Roman"/>
              <a:sym typeface="Times New Roman"/>
            </a:endParaRPr>
          </a:p>
        </p:txBody>
      </p:sp>
      <p:sp>
        <p:nvSpPr>
          <p:cNvPr id="397" name="Google Shape;397;p32"/>
          <p:cNvSpPr/>
          <p:nvPr/>
        </p:nvSpPr>
        <p:spPr>
          <a:xfrm>
            <a:off x="609600" y="3886200"/>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3"/>
          <p:cNvSpPr txBox="1"/>
          <p:nvPr/>
        </p:nvSpPr>
        <p:spPr>
          <a:xfrm>
            <a:off x="2542399" y="0"/>
            <a:ext cx="4010801" cy="76944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LUYỆN TẬP  </a:t>
            </a:r>
            <a:endParaRPr b="1" i="0" sz="4400" u="none" cap="none" strike="noStrike">
              <a:solidFill>
                <a:srgbClr val="FF0000"/>
              </a:solidFill>
              <a:latin typeface="Times New Roman"/>
              <a:ea typeface="Times New Roman"/>
              <a:cs typeface="Times New Roman"/>
              <a:sym typeface="Times New Roman"/>
            </a:endParaRPr>
          </a:p>
        </p:txBody>
      </p:sp>
      <p:sp>
        <p:nvSpPr>
          <p:cNvPr id="403" name="Google Shape;403;p33"/>
          <p:cNvSpPr txBox="1"/>
          <p:nvPr/>
        </p:nvSpPr>
        <p:spPr>
          <a:xfrm>
            <a:off x="23884" y="990600"/>
            <a:ext cx="9184943" cy="40318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Câu 3: Hai câu </a:t>
            </a:r>
            <a:r>
              <a:rPr b="1" i="1" lang="en-US" sz="3200" u="none" cap="none" strike="noStrike">
                <a:solidFill>
                  <a:schemeClr val="dk1"/>
                </a:solidFill>
                <a:latin typeface="Times New Roman"/>
                <a:ea typeface="Times New Roman"/>
                <a:cs typeface="Times New Roman"/>
                <a:sym typeface="Times New Roman"/>
              </a:rPr>
              <a:t>“Từ ấy trong tôi bừng nắng hạ/ Mặt trời chân lí chói qua tim”</a:t>
            </a:r>
            <a:r>
              <a:rPr b="1" i="0" lang="en-US" sz="3200" u="none" cap="none" strike="noStrike">
                <a:solidFill>
                  <a:schemeClr val="dk1"/>
                </a:solidFill>
                <a:latin typeface="Times New Roman"/>
                <a:ea typeface="Times New Roman"/>
                <a:cs typeface="Times New Roman"/>
                <a:sym typeface="Times New Roman"/>
              </a:rPr>
              <a:t> chủ yếu thể hiện điều gì?</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 Lí tưởng cách mạng là nguồn sáng mới bừng chiếu tâm hồn nhà thơ.</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b. Sự lôi cuốn của lí tưởng cách mạng đối với mọi người</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c. Tình yêu thiên nhiên của tác giả</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d. Tình yêu cuộc sống của tác giả</a:t>
            </a:r>
            <a:endParaRPr b="0" i="0" sz="3200" u="none" cap="none" strike="noStrike">
              <a:solidFill>
                <a:schemeClr val="dk1"/>
              </a:solidFill>
              <a:latin typeface="Times New Roman"/>
              <a:ea typeface="Times New Roman"/>
              <a:cs typeface="Times New Roman"/>
              <a:sym typeface="Times New Roman"/>
            </a:endParaRPr>
          </a:p>
        </p:txBody>
      </p:sp>
      <p:sp>
        <p:nvSpPr>
          <p:cNvPr id="404" name="Google Shape;404;p33"/>
          <p:cNvSpPr/>
          <p:nvPr/>
        </p:nvSpPr>
        <p:spPr>
          <a:xfrm>
            <a:off x="304800" y="1981200"/>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txBox="1"/>
          <p:nvPr/>
        </p:nvSpPr>
        <p:spPr>
          <a:xfrm>
            <a:off x="2542399" y="0"/>
            <a:ext cx="4010801" cy="76944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LUYỆN TẬP  </a:t>
            </a:r>
            <a:endParaRPr b="1" i="0" sz="4400" u="none" cap="none" strike="noStrike">
              <a:solidFill>
                <a:srgbClr val="FF0000"/>
              </a:solidFill>
              <a:latin typeface="Times New Roman"/>
              <a:ea typeface="Times New Roman"/>
              <a:cs typeface="Times New Roman"/>
              <a:sym typeface="Times New Roman"/>
            </a:endParaRPr>
          </a:p>
        </p:txBody>
      </p:sp>
      <p:sp>
        <p:nvSpPr>
          <p:cNvPr id="410" name="Google Shape;410;p34"/>
          <p:cNvSpPr txBox="1"/>
          <p:nvPr/>
        </p:nvSpPr>
        <p:spPr>
          <a:xfrm>
            <a:off x="23884" y="1143000"/>
            <a:ext cx="9184943"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chemeClr val="dk1"/>
                </a:solidFill>
                <a:latin typeface="Times New Roman"/>
                <a:ea typeface="Times New Roman"/>
                <a:cs typeface="Times New Roman"/>
                <a:sym typeface="Times New Roman"/>
              </a:rPr>
              <a:t>Câu 4:</a:t>
            </a:r>
            <a:r>
              <a:rPr b="0" i="0" lang="en-US" sz="3200" u="none" cap="none" strike="noStrike">
                <a:solidFill>
                  <a:schemeClr val="dk1"/>
                </a:solidFill>
                <a:latin typeface="Times New Roman"/>
                <a:ea typeface="Times New Roman"/>
                <a:cs typeface="Times New Roman"/>
                <a:sym typeface="Times New Roman"/>
              </a:rPr>
              <a:t> Nhà thơ đã sử dụng biện pháp tu từ gì trong câu </a:t>
            </a:r>
            <a:r>
              <a:rPr b="0" i="1" lang="en-US" sz="3200" u="none" cap="none" strike="noStrike">
                <a:solidFill>
                  <a:schemeClr val="dk1"/>
                </a:solidFill>
                <a:latin typeface="Times New Roman"/>
                <a:ea typeface="Times New Roman"/>
                <a:cs typeface="Times New Roman"/>
                <a:sym typeface="Times New Roman"/>
              </a:rPr>
              <a:t>“Mặt trời chân lí chói qua tim”?</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 Nhân hóa</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b. Hoán dụ</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c. Ẩn dụ</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d. Phóng đại </a:t>
            </a:r>
            <a:endParaRPr b="0" i="0" sz="1400" u="none" cap="none" strike="noStrike">
              <a:solidFill>
                <a:srgbClr val="000000"/>
              </a:solidFill>
              <a:latin typeface="Arial"/>
              <a:ea typeface="Arial"/>
              <a:cs typeface="Arial"/>
              <a:sym typeface="Arial"/>
            </a:endParaRPr>
          </a:p>
        </p:txBody>
      </p:sp>
      <p:sp>
        <p:nvSpPr>
          <p:cNvPr id="411" name="Google Shape;411;p34"/>
          <p:cNvSpPr/>
          <p:nvPr/>
        </p:nvSpPr>
        <p:spPr>
          <a:xfrm>
            <a:off x="304800" y="4114800"/>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txBox="1"/>
          <p:nvPr/>
        </p:nvSpPr>
        <p:spPr>
          <a:xfrm>
            <a:off x="2542399" y="152400"/>
            <a:ext cx="4010700" cy="7695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LUYỆN TẬP  </a:t>
            </a:r>
            <a:endParaRPr b="1" i="0" sz="4400" u="none" cap="none" strike="noStrike">
              <a:solidFill>
                <a:srgbClr val="FF0000"/>
              </a:solidFill>
              <a:latin typeface="Times New Roman"/>
              <a:ea typeface="Times New Roman"/>
              <a:cs typeface="Times New Roman"/>
              <a:sym typeface="Times New Roman"/>
            </a:endParaRPr>
          </a:p>
        </p:txBody>
      </p:sp>
      <p:sp>
        <p:nvSpPr>
          <p:cNvPr id="417" name="Google Shape;417;p35"/>
          <p:cNvSpPr txBox="1"/>
          <p:nvPr/>
        </p:nvSpPr>
        <p:spPr>
          <a:xfrm>
            <a:off x="23884" y="1066800"/>
            <a:ext cx="9184943" cy="45243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Câu 5: Nhận xét nào sau đây là nhận xét đúng?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a</a:t>
            </a:r>
            <a:r>
              <a:rPr b="0" i="1" lang="en-US" sz="3200" u="none" cap="none" strike="noStrike">
                <a:solidFill>
                  <a:schemeClr val="dk1"/>
                </a:solidFill>
                <a:latin typeface="Times New Roman"/>
                <a:ea typeface="Times New Roman"/>
                <a:cs typeface="Times New Roman"/>
                <a:sym typeface="Times New Roman"/>
              </a:rPr>
              <a:t>. Từ ấy</a:t>
            </a:r>
            <a:r>
              <a:rPr b="0" i="0" lang="en-US" sz="3200" u="none" cap="none" strike="noStrike">
                <a:solidFill>
                  <a:schemeClr val="dk1"/>
                </a:solidFill>
                <a:latin typeface="Times New Roman"/>
                <a:ea typeface="Times New Roman"/>
                <a:cs typeface="Times New Roman"/>
                <a:sym typeface="Times New Roman"/>
              </a:rPr>
              <a:t> là một bài thơ của Tố Hữu sáng tác năm 1945</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b</a:t>
            </a:r>
            <a:r>
              <a:rPr b="0" i="1" lang="en-US" sz="3200" u="none" cap="none" strike="noStrike">
                <a:solidFill>
                  <a:schemeClr val="dk1"/>
                </a:solidFill>
                <a:latin typeface="Times New Roman"/>
                <a:ea typeface="Times New Roman"/>
                <a:cs typeface="Times New Roman"/>
                <a:sym typeface="Times New Roman"/>
              </a:rPr>
              <a:t>. Từ ấy</a:t>
            </a:r>
            <a:r>
              <a:rPr b="0" i="0" lang="en-US" sz="3200" u="none" cap="none" strike="noStrike">
                <a:solidFill>
                  <a:schemeClr val="dk1"/>
                </a:solidFill>
                <a:latin typeface="Times New Roman"/>
                <a:ea typeface="Times New Roman"/>
                <a:cs typeface="Times New Roman"/>
                <a:sym typeface="Times New Roman"/>
              </a:rPr>
              <a:t> là một phần trong tập thơ cùng tên của tác giả Tố Hữu</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c</a:t>
            </a:r>
            <a:r>
              <a:rPr b="0" i="1" lang="en-US" sz="3200" u="none" cap="none" strike="noStrike">
                <a:solidFill>
                  <a:schemeClr val="dk1"/>
                </a:solidFill>
                <a:latin typeface="Times New Roman"/>
                <a:ea typeface="Times New Roman"/>
                <a:cs typeface="Times New Roman"/>
                <a:sym typeface="Times New Roman"/>
              </a:rPr>
              <a:t>. Từ ấy </a:t>
            </a:r>
            <a:r>
              <a:rPr b="0" i="0" lang="en-US" sz="3200" u="none" cap="none" strike="noStrike">
                <a:solidFill>
                  <a:schemeClr val="dk1"/>
                </a:solidFill>
                <a:latin typeface="Times New Roman"/>
                <a:ea typeface="Times New Roman"/>
                <a:cs typeface="Times New Roman"/>
                <a:sym typeface="Times New Roman"/>
              </a:rPr>
              <a:t>là bài thơ Tố Hữu viết ghi nhận sự kiện Đảng ra đời</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d</a:t>
            </a:r>
            <a:r>
              <a:rPr b="0" i="1" lang="en-US" sz="3200" u="none" cap="none" strike="noStrike">
                <a:solidFill>
                  <a:schemeClr val="dk1"/>
                </a:solidFill>
                <a:latin typeface="Times New Roman"/>
                <a:ea typeface="Times New Roman"/>
                <a:cs typeface="Times New Roman"/>
                <a:sym typeface="Times New Roman"/>
              </a:rPr>
              <a:t>. Từ ấy</a:t>
            </a:r>
            <a:r>
              <a:rPr b="0" i="0" lang="en-US" sz="3200" u="none" cap="none" strike="noStrike">
                <a:solidFill>
                  <a:schemeClr val="dk1"/>
                </a:solidFill>
                <a:latin typeface="Times New Roman"/>
                <a:ea typeface="Times New Roman"/>
                <a:cs typeface="Times New Roman"/>
                <a:sym typeface="Times New Roman"/>
              </a:rPr>
              <a:t> là một bài thơ, đồng thời là tên tập thơ đầu tay của Tố Hữu</a:t>
            </a:r>
            <a:endParaRPr b="0" i="0" sz="3200" u="none" cap="none" strike="noStrike">
              <a:solidFill>
                <a:schemeClr val="dk1"/>
              </a:solidFill>
              <a:latin typeface="Times New Roman"/>
              <a:ea typeface="Times New Roman"/>
              <a:cs typeface="Times New Roman"/>
              <a:sym typeface="Times New Roman"/>
            </a:endParaRPr>
          </a:p>
        </p:txBody>
      </p:sp>
      <p:sp>
        <p:nvSpPr>
          <p:cNvPr id="418" name="Google Shape;418;p35"/>
          <p:cNvSpPr/>
          <p:nvPr/>
        </p:nvSpPr>
        <p:spPr>
          <a:xfrm>
            <a:off x="381000" y="4495800"/>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descr="images[4]" id="423" name="Google Shape;423;p36"/>
          <p:cNvPicPr preferRelativeResize="0"/>
          <p:nvPr/>
        </p:nvPicPr>
        <p:blipFill rotWithShape="1">
          <a:blip r:embed="rId3">
            <a:alphaModFix/>
          </a:blip>
          <a:srcRect b="0" l="0" r="0" t="0"/>
          <a:stretch/>
        </p:blipFill>
        <p:spPr>
          <a:xfrm>
            <a:off x="0" y="381000"/>
            <a:ext cx="2133600" cy="1676400"/>
          </a:xfrm>
          <a:prstGeom prst="rect">
            <a:avLst/>
          </a:prstGeom>
          <a:noFill/>
          <a:ln>
            <a:noFill/>
          </a:ln>
        </p:spPr>
      </p:pic>
      <p:pic>
        <p:nvPicPr>
          <p:cNvPr descr="images[2]" id="424" name="Google Shape;424;p36"/>
          <p:cNvPicPr preferRelativeResize="0"/>
          <p:nvPr/>
        </p:nvPicPr>
        <p:blipFill rotWithShape="1">
          <a:blip r:embed="rId4">
            <a:alphaModFix/>
          </a:blip>
          <a:srcRect b="0" l="0" r="0" t="0"/>
          <a:stretch/>
        </p:blipFill>
        <p:spPr>
          <a:xfrm>
            <a:off x="7162800" y="228600"/>
            <a:ext cx="1790700" cy="1524000"/>
          </a:xfrm>
          <a:prstGeom prst="rect">
            <a:avLst/>
          </a:prstGeom>
          <a:noFill/>
          <a:ln>
            <a:noFill/>
          </a:ln>
        </p:spPr>
      </p:pic>
      <p:pic>
        <p:nvPicPr>
          <p:cNvPr descr="images[7]" id="425" name="Google Shape;425;p36"/>
          <p:cNvPicPr preferRelativeResize="0"/>
          <p:nvPr/>
        </p:nvPicPr>
        <p:blipFill rotWithShape="1">
          <a:blip r:embed="rId5">
            <a:alphaModFix/>
          </a:blip>
          <a:srcRect b="0" l="0" r="0" t="0"/>
          <a:stretch/>
        </p:blipFill>
        <p:spPr>
          <a:xfrm>
            <a:off x="7162800" y="4762500"/>
            <a:ext cx="1981200" cy="2095500"/>
          </a:xfrm>
          <a:prstGeom prst="rect">
            <a:avLst/>
          </a:prstGeom>
          <a:noFill/>
          <a:ln>
            <a:noFill/>
          </a:ln>
        </p:spPr>
      </p:pic>
      <p:pic>
        <p:nvPicPr>
          <p:cNvPr descr="images" id="426" name="Google Shape;426;p36"/>
          <p:cNvPicPr preferRelativeResize="0"/>
          <p:nvPr/>
        </p:nvPicPr>
        <p:blipFill rotWithShape="1">
          <a:blip r:embed="rId6">
            <a:alphaModFix/>
          </a:blip>
          <a:srcRect b="0" l="0" r="0" t="0"/>
          <a:stretch/>
        </p:blipFill>
        <p:spPr>
          <a:xfrm>
            <a:off x="0" y="4876800"/>
            <a:ext cx="1943100" cy="1981200"/>
          </a:xfrm>
          <a:prstGeom prst="rect">
            <a:avLst/>
          </a:prstGeom>
          <a:noFill/>
          <a:ln>
            <a:noFill/>
          </a:ln>
        </p:spPr>
      </p:pic>
      <p:sp>
        <p:nvSpPr>
          <p:cNvPr id="427" name="Google Shape;427;p36"/>
          <p:cNvSpPr txBox="1"/>
          <p:nvPr/>
        </p:nvSpPr>
        <p:spPr>
          <a:xfrm>
            <a:off x="1246999" y="2743200"/>
            <a:ext cx="6513322" cy="144655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1" i="0" lang="en-US" sz="8800" u="none" cap="none" strike="noStrike">
                <a:solidFill>
                  <a:srgbClr val="FF0000"/>
                </a:solidFill>
                <a:latin typeface="Times New Roman"/>
                <a:ea typeface="Times New Roman"/>
                <a:cs typeface="Times New Roman"/>
                <a:sym typeface="Times New Roman"/>
              </a:rPr>
              <a:t>VẬN DỤNG </a:t>
            </a:r>
            <a:endParaRPr b="1" i="0" sz="88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7"/>
          <p:cNvSpPr txBox="1"/>
          <p:nvPr/>
        </p:nvSpPr>
        <p:spPr>
          <a:xfrm>
            <a:off x="2688668" y="0"/>
            <a:ext cx="3635932" cy="830997"/>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imes New Roman"/>
                <a:ea typeface="Times New Roman"/>
                <a:cs typeface="Times New Roman"/>
                <a:sym typeface="Times New Roman"/>
              </a:rPr>
              <a:t>VẬN DỤNG </a:t>
            </a:r>
            <a:endParaRPr b="1" i="0" sz="4800" u="none" cap="none" strike="noStrike">
              <a:solidFill>
                <a:srgbClr val="FF0000"/>
              </a:solidFill>
              <a:latin typeface="Times New Roman"/>
              <a:ea typeface="Times New Roman"/>
              <a:cs typeface="Times New Roman"/>
              <a:sym typeface="Times New Roman"/>
            </a:endParaRPr>
          </a:p>
        </p:txBody>
      </p:sp>
      <p:sp>
        <p:nvSpPr>
          <p:cNvPr id="433" name="Google Shape;433;p37"/>
          <p:cNvSpPr txBox="1"/>
          <p:nvPr/>
        </p:nvSpPr>
        <p:spPr>
          <a:xfrm>
            <a:off x="-2542" y="3124200"/>
            <a:ext cx="9146542"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Câu 1: Lí tưởng của em hiện nay là gì? Em sẽ làm gì để thực hiện lí tưởng đó? </a:t>
            </a:r>
            <a:endParaRPr b="0" i="0" sz="3200" u="none" cap="none" strike="noStrike">
              <a:solidFill>
                <a:schemeClr val="dk1"/>
              </a:solidFill>
              <a:latin typeface="Times New Roman"/>
              <a:ea typeface="Times New Roman"/>
              <a:cs typeface="Times New Roman"/>
              <a:sym typeface="Times New Roman"/>
            </a:endParaRPr>
          </a:p>
        </p:txBody>
      </p:sp>
      <p:sp>
        <p:nvSpPr>
          <p:cNvPr id="434" name="Google Shape;434;p37"/>
          <p:cNvSpPr txBox="1"/>
          <p:nvPr/>
        </p:nvSpPr>
        <p:spPr>
          <a:xfrm>
            <a:off x="0" y="1066800"/>
            <a:ext cx="9144000"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     Hành trình của một đời người là hành trình của sự lựa chọn. Tố Hữu đã rất đúng khi chọn cho mình con đường đi theo Đảng, suốt đời chiến đấu phục vụ cách mạng và đất nước. </a:t>
            </a:r>
            <a:endParaRPr b="1" i="0" sz="2800" u="none" cap="none" strike="noStrike">
              <a:solidFill>
                <a:schemeClr val="dk1"/>
              </a:solidFill>
              <a:latin typeface="Calibri"/>
              <a:ea typeface="Calibri"/>
              <a:cs typeface="Calibri"/>
              <a:sym typeface="Calibri"/>
            </a:endParaRPr>
          </a:p>
        </p:txBody>
      </p:sp>
      <p:sp>
        <p:nvSpPr>
          <p:cNvPr id="435" name="Google Shape;435;p37"/>
          <p:cNvSpPr txBox="1"/>
          <p:nvPr/>
        </p:nvSpPr>
        <p:spPr>
          <a:xfrm>
            <a:off x="39758" y="4876800"/>
            <a:ext cx="930753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Câu 2: Viết một đoạn văn ngắn bình về 1- 2 câu thơ mà em thích nhất trong khổ 1. </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8"/>
          <p:cNvSpPr txBox="1"/>
          <p:nvPr/>
        </p:nvSpPr>
        <p:spPr>
          <a:xfrm>
            <a:off x="1828800" y="0"/>
            <a:ext cx="4818627" cy="64633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TÌM TÒI MỞ  RỘNG  </a:t>
            </a:r>
            <a:endParaRPr b="1" i="0" sz="3600" u="none" cap="none" strike="noStrike">
              <a:solidFill>
                <a:srgbClr val="FF0000"/>
              </a:solidFill>
              <a:latin typeface="Times New Roman"/>
              <a:ea typeface="Times New Roman"/>
              <a:cs typeface="Times New Roman"/>
              <a:sym typeface="Times New Roman"/>
            </a:endParaRPr>
          </a:p>
        </p:txBody>
      </p:sp>
      <p:sp>
        <p:nvSpPr>
          <p:cNvPr id="441" name="Google Shape;441;p38"/>
          <p:cNvSpPr txBox="1"/>
          <p:nvPr/>
        </p:nvSpPr>
        <p:spPr>
          <a:xfrm>
            <a:off x="0" y="1371600"/>
            <a:ext cx="914400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        Tìm đọc một số bài thơ trong tập thơ:</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Từ ấy</a:t>
            </a:r>
            <a:endParaRPr b="1" i="1"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t/>
            </a:r>
            <a:endParaRPr b="1" i="1"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Times New Roman"/>
                <a:ea typeface="Times New Roman"/>
                <a:cs typeface="Times New Roman"/>
                <a:sym typeface="Times New Roman"/>
              </a:rPr>
              <a:t>            - Việt Bắc</a:t>
            </a:r>
            <a:endParaRPr b="1" i="1"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            </a:t>
            </a:r>
            <a:endParaRPr b="1"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9"/>
          <p:cNvSpPr txBox="1"/>
          <p:nvPr/>
        </p:nvSpPr>
        <p:spPr>
          <a:xfrm>
            <a:off x="0" y="1752600"/>
            <a:ext cx="914400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…Ôi! Hôm nay sao nhựa sống tràn trề</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Trong những tiếng nghe chừng quen thuộc quá!</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Nghe gió xối trên cành cây ngọn lá</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Nghe mênh mang sức khoẻ của trăm loài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Tôi mơ hồ nghe tất cả bên ngoài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Đang ríu rít giữa một trời rộng rãi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Đang hút mật của đời sây hoa trái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Hương tự do thơm ngát cả ngàn ngày...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(Trích </a:t>
            </a:r>
            <a:r>
              <a:rPr b="1" i="1" lang="en-US" sz="3200" u="none" cap="none" strike="noStrike">
                <a:solidFill>
                  <a:schemeClr val="dk1"/>
                </a:solidFill>
                <a:latin typeface="Times New Roman"/>
                <a:ea typeface="Times New Roman"/>
                <a:cs typeface="Times New Roman"/>
                <a:sym typeface="Times New Roman"/>
              </a:rPr>
              <a:t>Tâm tư trong tù </a:t>
            </a:r>
            <a:r>
              <a:rPr b="1" i="0" lang="en-US" sz="3200" u="none" cap="none" strike="noStrike">
                <a:solidFill>
                  <a:schemeClr val="dk1"/>
                </a:solidFill>
                <a:latin typeface="Times New Roman"/>
                <a:ea typeface="Times New Roman"/>
                <a:cs typeface="Times New Roman"/>
                <a:sym typeface="Times New Roman"/>
              </a:rPr>
              <a:t>– Tố Hữu)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1" sz="3200" u="none" cap="none" strike="noStrike">
              <a:solidFill>
                <a:schemeClr val="dk1"/>
              </a:solidFill>
              <a:latin typeface="Times New Roman"/>
              <a:ea typeface="Times New Roman"/>
              <a:cs typeface="Times New Roman"/>
              <a:sym typeface="Times New Roman"/>
            </a:endParaRPr>
          </a:p>
        </p:txBody>
      </p:sp>
      <p:sp>
        <p:nvSpPr>
          <p:cNvPr id="447" name="Google Shape;447;p39"/>
          <p:cNvSpPr txBox="1"/>
          <p:nvPr/>
        </p:nvSpPr>
        <p:spPr>
          <a:xfrm>
            <a:off x="2057400" y="0"/>
            <a:ext cx="4648200" cy="64633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TÌM TÒI MỞ RỘNG  </a:t>
            </a:r>
            <a:endParaRPr b="1" i="0" sz="3600" u="none" cap="none" strike="noStrike">
              <a:solidFill>
                <a:srgbClr val="FF0000"/>
              </a:solidFill>
              <a:latin typeface="Times New Roman"/>
              <a:ea typeface="Times New Roman"/>
              <a:cs typeface="Times New Roman"/>
              <a:sym typeface="Times New Roman"/>
            </a:endParaRPr>
          </a:p>
        </p:txBody>
      </p:sp>
      <p:sp>
        <p:nvSpPr>
          <p:cNvPr id="448" name="Google Shape;448;p39"/>
          <p:cNvSpPr txBox="1"/>
          <p:nvPr/>
        </p:nvSpPr>
        <p:spPr>
          <a:xfrm>
            <a:off x="0" y="685800"/>
            <a:ext cx="44064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 Tập thơ “</a:t>
            </a:r>
            <a:r>
              <a:rPr b="1" i="1" lang="en-US" sz="3600" u="none" cap="none" strike="noStrike">
                <a:solidFill>
                  <a:srgbClr val="002060"/>
                </a:solidFill>
                <a:latin typeface="Times New Roman"/>
                <a:ea typeface="Times New Roman"/>
                <a:cs typeface="Times New Roman"/>
                <a:sym typeface="Times New Roman"/>
              </a:rPr>
              <a:t>Từ ấy”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Times New Roman"/>
                <a:ea typeface="Times New Roman"/>
                <a:cs typeface="Times New Roman"/>
                <a:sym typeface="Times New Roman"/>
              </a:rPr>
              <a:t>Hết giờ</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3283974" y="5975350"/>
            <a:ext cx="2570747" cy="88265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txBox="1"/>
          <p:nvPr/>
        </p:nvSpPr>
        <p:spPr>
          <a:xfrm>
            <a:off x="4364038" y="5902325"/>
            <a:ext cx="270605"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Tahoma"/>
                <a:ea typeface="Tahoma"/>
                <a:cs typeface="Tahoma"/>
                <a:sym typeface="Tahoma"/>
              </a:rPr>
              <a:t>Thời gian còn lại ...</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a:off x="3283974" y="5562600"/>
            <a:ext cx="2570747" cy="4572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Times New Roman"/>
                <a:ea typeface="Times New Roman"/>
                <a:cs typeface="Times New Roman"/>
                <a:sym typeface="Times New Roman"/>
              </a:rPr>
              <a:t>Bắt đầu</a:t>
            </a:r>
            <a:endParaRPr b="1" i="0" sz="3200" u="none" cap="none" strike="noStrike">
              <a:solidFill>
                <a:srgbClr val="FFFFFF"/>
              </a:solidFill>
              <a:latin typeface="Times New Roman"/>
              <a:ea typeface="Times New Roman"/>
              <a:cs typeface="Times New Roman"/>
              <a:sym typeface="Times New Roman"/>
            </a:endParaRPr>
          </a:p>
        </p:txBody>
      </p:sp>
      <p:sp>
        <p:nvSpPr>
          <p:cNvPr id="137" name="Google Shape;137;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10</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09</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08</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07</a:t>
            </a:r>
            <a:endParaRPr b="0" i="0" sz="1400" u="none" cap="none" strike="noStrike">
              <a:solidFill>
                <a:srgbClr val="000000"/>
              </a:solidFill>
              <a:latin typeface="Arial"/>
              <a:ea typeface="Arial"/>
              <a:cs typeface="Arial"/>
              <a:sym typeface="Arial"/>
            </a:endParaRPr>
          </a:p>
        </p:txBody>
      </p:sp>
      <p:sp>
        <p:nvSpPr>
          <p:cNvPr id="142" name="Google Shape;142;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06</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05</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04</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03</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02</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01</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4708781"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49" name="Google Shape;149;p4"/>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50" name="Google Shape;150;p4"/>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pic>
        <p:nvPicPr>
          <p:cNvPr id="151" name="Google Shape;151;p4"/>
          <p:cNvPicPr preferRelativeResize="0"/>
          <p:nvPr/>
        </p:nvPicPr>
        <p:blipFill rotWithShape="1">
          <a:blip r:embed="rId3">
            <a:alphaModFix/>
          </a:blip>
          <a:srcRect b="0" l="0" r="0" t="0"/>
          <a:stretch/>
        </p:blipFill>
        <p:spPr>
          <a:xfrm>
            <a:off x="838200" y="1524000"/>
            <a:ext cx="7941518" cy="4040690"/>
          </a:xfrm>
          <a:prstGeom prst="rect">
            <a:avLst/>
          </a:prstGeom>
          <a:noFill/>
          <a:ln>
            <a:noFill/>
          </a:ln>
        </p:spPr>
      </p:pic>
      <p:sp>
        <p:nvSpPr>
          <p:cNvPr id="152" name="Google Shape;152;p4"/>
          <p:cNvSpPr txBox="1"/>
          <p:nvPr/>
        </p:nvSpPr>
        <p:spPr>
          <a:xfrm>
            <a:off x="0" y="939225"/>
            <a:ext cx="919033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Câu 2: Đây là lá cờ biểu tượng của tổ chức nào?   </a:t>
            </a:r>
            <a:endParaRPr b="1" i="0" sz="3200" u="none" cap="none" strike="noStrike">
              <a:solidFill>
                <a:schemeClr val="dk1"/>
              </a:solidFill>
              <a:latin typeface="Times New Roman"/>
              <a:ea typeface="Times New Roman"/>
              <a:cs typeface="Times New Roman"/>
              <a:sym typeface="Times New Roman"/>
            </a:endParaRPr>
          </a:p>
        </p:txBody>
      </p:sp>
      <p:sp>
        <p:nvSpPr>
          <p:cNvPr id="153" name="Google Shape;153;p4"/>
          <p:cNvSpPr txBox="1"/>
          <p:nvPr/>
        </p:nvSpPr>
        <p:spPr>
          <a:xfrm>
            <a:off x="2590800" y="101025"/>
            <a:ext cx="3560590" cy="584775"/>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ĐẢNG CỘNG SẢN</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
                                        <p:tgtEl>
                                          <p:spTgt spid="136"/>
                                        </p:tgtEl>
                                      </p:cBhvr>
                                    </p:animEffect>
                                    <p:set>
                                      <p:cBhvr>
                                        <p:cTn dur="1" fill="hold">
                                          <p:stCondLst>
                                            <p:cond delay="100"/>
                                          </p:stCondLst>
                                        </p:cTn>
                                        <p:tgtEl>
                                          <p:spTgt spid="13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xit" presetID="10" presetSubtype="0">
                                  <p:stCondLst>
                                    <p:cond delay="0"/>
                                  </p:stCondLst>
                                  <p:childTnLst>
                                    <p:animEffect filter="fade" transition="out">
                                      <p:cBhvr>
                                        <p:cTn dur="500"/>
                                        <p:tgtEl>
                                          <p:spTgt spid="135"/>
                                        </p:tgtEl>
                                      </p:cBhvr>
                                    </p:animEffect>
                                    <p:set>
                                      <p:cBhvr>
                                        <p:cTn dur="1" fill="hold">
                                          <p:stCondLst>
                                            <p:cond delay="500"/>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0"/>
          <p:cNvSpPr txBox="1"/>
          <p:nvPr/>
        </p:nvSpPr>
        <p:spPr>
          <a:xfrm>
            <a:off x="-102704" y="23191"/>
            <a:ext cx="9220200" cy="6986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rgbClr val="002060"/>
                </a:solidFill>
                <a:latin typeface="Times New Roman"/>
                <a:ea typeface="Times New Roman"/>
                <a:cs typeface="Times New Roman"/>
                <a:sym typeface="Times New Roman"/>
              </a:rPr>
              <a:t>…Răng không, cô gái trên sông</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Ngày mai cô sẽ từ trong ra ngoài</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Thơm như hương nhụy hoa lài</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Trong như nước suối ban mai giữa rừng.</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Ngày mai gió mới ngàn phương</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Sẽ đưa cô tới một vườn đầy xuân</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Ngày mai trong nắng trắng ngần</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Cô thôi sống kiếp đày thân giang hồ</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Ngày mai bao lớp đời dơ</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Sẽ tan như đám mây mờ đêm nay</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Cô ơi tháng rộng ngày dài</a:t>
            </a:r>
            <a:br>
              <a:rPr b="1" i="1" lang="en-US" sz="3200" u="none" cap="none" strike="noStrike">
                <a:solidFill>
                  <a:srgbClr val="002060"/>
                </a:solidFill>
                <a:latin typeface="Times New Roman"/>
                <a:ea typeface="Times New Roman"/>
                <a:cs typeface="Times New Roman"/>
                <a:sym typeface="Times New Roman"/>
              </a:rPr>
            </a:br>
            <a:r>
              <a:rPr b="1" i="1" lang="en-US" sz="3200" u="none" cap="none" strike="noStrike">
                <a:solidFill>
                  <a:srgbClr val="002060"/>
                </a:solidFill>
                <a:latin typeface="Times New Roman"/>
                <a:ea typeface="Times New Roman"/>
                <a:cs typeface="Times New Roman"/>
                <a:sym typeface="Times New Roman"/>
              </a:rPr>
              <a:t>Mỏ lòng ra đón ngày mai huy hoàng…</a:t>
            </a:r>
            <a:r>
              <a:rPr b="1" i="0" lang="en-US" sz="3200" u="none" cap="none" strike="noStrike">
                <a:solidFill>
                  <a:srgbClr val="00206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              (Trích </a:t>
            </a:r>
            <a:r>
              <a:rPr b="1" i="1" lang="en-US" sz="3200" u="none" cap="none" strike="noStrike">
                <a:solidFill>
                  <a:srgbClr val="002060"/>
                </a:solidFill>
                <a:latin typeface="Times New Roman"/>
                <a:ea typeface="Times New Roman"/>
                <a:cs typeface="Times New Roman"/>
                <a:sym typeface="Times New Roman"/>
              </a:rPr>
              <a:t>Tiếng hát sông Hương </a:t>
            </a:r>
            <a:r>
              <a:rPr b="1" i="0" lang="en-US" sz="3200" u="none" cap="none" strike="noStrike">
                <a:solidFill>
                  <a:srgbClr val="002060"/>
                </a:solidFill>
                <a:latin typeface="Times New Roman"/>
                <a:ea typeface="Times New Roman"/>
                <a:cs typeface="Times New Roman"/>
                <a:sym typeface="Times New Roman"/>
              </a:rPr>
              <a:t>– Tố Hữu)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1"/>
          <p:cNvSpPr/>
          <p:nvPr/>
        </p:nvSpPr>
        <p:spPr>
          <a:xfrm>
            <a:off x="228600" y="1536442"/>
            <a:ext cx="891540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…Đâu những ngày xưa, tôi nhớ tôi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Băn khoăn đi kiếm lẽ yêu đời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Vẩn vơ theo mãi vòng quanh quẩn</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Muốn thoát, than ôi, bước chẳng rời</a:t>
            </a:r>
            <a:endParaRPr b="1" i="1"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Rồi một hôm nào, tôi thấy tôi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Nhẹ nhàng như con chim cà lơi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Say đồng hương nắng vui ca hát</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Trên chín tầng cao bát ngát trời..</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(Trích </a:t>
            </a:r>
            <a:r>
              <a:rPr b="1" i="1" lang="en-US" sz="3200" u="none" cap="none" strike="noStrike">
                <a:solidFill>
                  <a:schemeClr val="dk1"/>
                </a:solidFill>
                <a:latin typeface="Times New Roman"/>
                <a:ea typeface="Times New Roman"/>
                <a:cs typeface="Times New Roman"/>
                <a:sym typeface="Times New Roman"/>
              </a:rPr>
              <a:t>Nhớ đồng </a:t>
            </a:r>
            <a:r>
              <a:rPr b="1" i="0" lang="en-US" sz="3200" u="none" cap="none" strike="noStrike">
                <a:solidFill>
                  <a:schemeClr val="dk1"/>
                </a:solidFill>
                <a:latin typeface="Times New Roman"/>
                <a:ea typeface="Times New Roman"/>
                <a:cs typeface="Times New Roman"/>
                <a:sym typeface="Times New Roman"/>
              </a:rPr>
              <a:t>– Tố Hữu)</a:t>
            </a:r>
            <a:endParaRPr b="1" i="0" sz="3200" u="none" cap="none" strike="noStrike">
              <a:solidFill>
                <a:schemeClr val="dk1"/>
              </a:solidFill>
              <a:latin typeface="Times New Roman"/>
              <a:ea typeface="Times New Roman"/>
              <a:cs typeface="Times New Roman"/>
              <a:sym typeface="Times New Roman"/>
            </a:endParaRPr>
          </a:p>
        </p:txBody>
      </p:sp>
      <p:sp>
        <p:nvSpPr>
          <p:cNvPr id="459" name="Google Shape;459;p41"/>
          <p:cNvSpPr txBox="1"/>
          <p:nvPr/>
        </p:nvSpPr>
        <p:spPr>
          <a:xfrm>
            <a:off x="2115573" y="0"/>
            <a:ext cx="4818627" cy="64633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TÌM TÒI MỞ  RỘNG  </a:t>
            </a:r>
            <a:endParaRPr b="1" i="0" sz="3600" u="none" cap="none" strike="noStrike">
              <a:solidFill>
                <a:srgbClr val="FF0000"/>
              </a:solidFill>
              <a:latin typeface="Times New Roman"/>
              <a:ea typeface="Times New Roman"/>
              <a:cs typeface="Times New Roman"/>
              <a:sym typeface="Times New Roman"/>
            </a:endParaRPr>
          </a:p>
        </p:txBody>
      </p:sp>
      <p:sp>
        <p:nvSpPr>
          <p:cNvPr id="460" name="Google Shape;460;p41"/>
          <p:cNvSpPr txBox="1"/>
          <p:nvPr/>
        </p:nvSpPr>
        <p:spPr>
          <a:xfrm>
            <a:off x="0" y="685800"/>
            <a:ext cx="44064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 Tập thơ “</a:t>
            </a:r>
            <a:r>
              <a:rPr b="1" i="1" lang="en-US" sz="3600" u="none" cap="none" strike="noStrike">
                <a:solidFill>
                  <a:srgbClr val="002060"/>
                </a:solidFill>
                <a:latin typeface="Times New Roman"/>
                <a:ea typeface="Times New Roman"/>
                <a:cs typeface="Times New Roman"/>
                <a:sym typeface="Times New Roman"/>
              </a:rPr>
              <a:t>Từ ấy”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2"/>
          <p:cNvSpPr txBox="1"/>
          <p:nvPr/>
        </p:nvSpPr>
        <p:spPr>
          <a:xfrm>
            <a:off x="0" y="1752600"/>
            <a:ext cx="9144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a:t>
            </a:r>
            <a:endParaRPr b="1" i="1" sz="3200" u="none" cap="none" strike="noStrike">
              <a:solidFill>
                <a:schemeClr val="dk1"/>
              </a:solidFill>
              <a:latin typeface="Times New Roman"/>
              <a:ea typeface="Times New Roman"/>
              <a:cs typeface="Times New Roman"/>
              <a:sym typeface="Times New Roman"/>
            </a:endParaRPr>
          </a:p>
        </p:txBody>
      </p:sp>
      <p:sp>
        <p:nvSpPr>
          <p:cNvPr id="466" name="Google Shape;466;p42"/>
          <p:cNvSpPr txBox="1"/>
          <p:nvPr/>
        </p:nvSpPr>
        <p:spPr>
          <a:xfrm>
            <a:off x="2057400" y="0"/>
            <a:ext cx="4648200" cy="64633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TÌM TÒI MỞ RỘNG  </a:t>
            </a:r>
            <a:endParaRPr b="1" i="0" sz="3600" u="none" cap="none" strike="noStrike">
              <a:solidFill>
                <a:srgbClr val="FF0000"/>
              </a:solidFill>
              <a:latin typeface="Times New Roman"/>
              <a:ea typeface="Times New Roman"/>
              <a:cs typeface="Times New Roman"/>
              <a:sym typeface="Times New Roman"/>
            </a:endParaRPr>
          </a:p>
        </p:txBody>
      </p:sp>
      <p:sp>
        <p:nvSpPr>
          <p:cNvPr id="467" name="Google Shape;467;p42"/>
          <p:cNvSpPr txBox="1"/>
          <p:nvPr/>
        </p:nvSpPr>
        <p:spPr>
          <a:xfrm>
            <a:off x="0" y="609600"/>
            <a:ext cx="44064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 Tập thơ “</a:t>
            </a:r>
            <a:r>
              <a:rPr b="1" i="1" lang="en-US" sz="3600" u="none" cap="none" strike="noStrike">
                <a:solidFill>
                  <a:srgbClr val="002060"/>
                </a:solidFill>
                <a:latin typeface="Times New Roman"/>
                <a:ea typeface="Times New Roman"/>
                <a:cs typeface="Times New Roman"/>
                <a:sym typeface="Times New Roman"/>
              </a:rPr>
              <a:t>Việt Bắc”</a:t>
            </a:r>
            <a:endParaRPr b="0" i="0" sz="1400" u="none" cap="none" strike="noStrike">
              <a:solidFill>
                <a:srgbClr val="000000"/>
              </a:solidFill>
              <a:latin typeface="Arial"/>
              <a:ea typeface="Arial"/>
              <a:cs typeface="Arial"/>
              <a:sym typeface="Arial"/>
            </a:endParaRPr>
          </a:p>
        </p:txBody>
      </p:sp>
      <p:sp>
        <p:nvSpPr>
          <p:cNvPr id="468" name="Google Shape;468;p42"/>
          <p:cNvSpPr txBox="1"/>
          <p:nvPr/>
        </p:nvSpPr>
        <p:spPr>
          <a:xfrm>
            <a:off x="0" y="1295400"/>
            <a:ext cx="8305800"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Times New Roman"/>
                <a:ea typeface="Times New Roman"/>
                <a:cs typeface="Times New Roman"/>
                <a:sym typeface="Times New Roman"/>
              </a:rPr>
              <a:t>		Chú bé loắt choắt,</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Cái xắc xinh xinh,</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Cái chân thoăn thoắt,</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Cái đầu nghênh nghênh,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1"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Times New Roman"/>
                <a:ea typeface="Times New Roman"/>
                <a:cs typeface="Times New Roman"/>
                <a:sym typeface="Times New Roman"/>
              </a:rPr>
              <a:t>		Ca-lô đội lệch,</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Mồm huýt sáo vang,</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Như con chim chích,</a:t>
            </a:r>
            <a:br>
              <a:rPr b="1" i="1" lang="en-US" sz="3600" u="none" cap="none" strike="noStrike">
                <a:solidFill>
                  <a:schemeClr val="dk1"/>
                </a:solidFill>
                <a:latin typeface="Times New Roman"/>
                <a:ea typeface="Times New Roman"/>
                <a:cs typeface="Times New Roman"/>
                <a:sym typeface="Times New Roman"/>
              </a:rPr>
            </a:br>
            <a:r>
              <a:rPr b="1" i="1" lang="en-US" sz="3600" u="none" cap="none" strike="noStrike">
                <a:solidFill>
                  <a:schemeClr val="dk1"/>
                </a:solidFill>
                <a:latin typeface="Times New Roman"/>
                <a:ea typeface="Times New Roman"/>
                <a:cs typeface="Times New Roman"/>
                <a:sym typeface="Times New Roman"/>
              </a:rPr>
              <a:t>		Nhảy trên đường vàng…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(Trích </a:t>
            </a:r>
            <a:r>
              <a:rPr b="1" i="1" lang="en-US" sz="3600" u="none" cap="none" strike="noStrike">
                <a:solidFill>
                  <a:schemeClr val="dk1"/>
                </a:solidFill>
                <a:latin typeface="Times New Roman"/>
                <a:ea typeface="Times New Roman"/>
                <a:cs typeface="Times New Roman"/>
                <a:sym typeface="Times New Roman"/>
              </a:rPr>
              <a:t>Lượm</a:t>
            </a:r>
            <a:r>
              <a:rPr b="1" i="0" lang="en-US" sz="3600" u="none" cap="none" strike="noStrike">
                <a:solidFill>
                  <a:schemeClr val="dk1"/>
                </a:solidFill>
                <a:latin typeface="Times New Roman"/>
                <a:ea typeface="Times New Roman"/>
                <a:cs typeface="Times New Roman"/>
                <a:sym typeface="Times New Roman"/>
              </a:rPr>
              <a:t> – Tố Hữu)</a:t>
            </a:r>
            <a:endParaRPr b="1"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3"/>
          <p:cNvSpPr txBox="1"/>
          <p:nvPr/>
        </p:nvSpPr>
        <p:spPr>
          <a:xfrm>
            <a:off x="-165515" y="1219200"/>
            <a:ext cx="9144000" cy="50167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…Mình về mình có nhớ ta?</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Mười lăm năm ấy thiết tha mặn nồng.</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Mình về mình có nhớ không?</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Nhìn cây nhớ núi, nhìn sông nhớ nguồn.</a:t>
            </a:r>
            <a:br>
              <a:rPr b="1" i="1" lang="en-US" sz="3200" u="none" cap="none" strike="noStrike">
                <a:solidFill>
                  <a:schemeClr val="dk1"/>
                </a:solidFill>
                <a:latin typeface="Times New Roman"/>
                <a:ea typeface="Times New Roman"/>
                <a:cs typeface="Times New Roman"/>
                <a:sym typeface="Times New Roman"/>
              </a:rPr>
            </a:b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 Tiếng ai tha thiết bên cồn</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Bâng khuâng trong dạ, bồn chồn bước đi</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Áo chàm đưa buổi phân ly</a:t>
            </a:r>
            <a:br>
              <a:rPr b="1" i="1" lang="en-US" sz="3200" u="none" cap="none" strike="noStrike">
                <a:solidFill>
                  <a:schemeClr val="dk1"/>
                </a:solidFill>
                <a:latin typeface="Times New Roman"/>
                <a:ea typeface="Times New Roman"/>
                <a:cs typeface="Times New Roman"/>
                <a:sym typeface="Times New Roman"/>
              </a:rPr>
            </a:br>
            <a:r>
              <a:rPr b="1" i="1" lang="en-US" sz="3200" u="none" cap="none" strike="noStrike">
                <a:solidFill>
                  <a:schemeClr val="dk1"/>
                </a:solidFill>
                <a:latin typeface="Times New Roman"/>
                <a:ea typeface="Times New Roman"/>
                <a:cs typeface="Times New Roman"/>
                <a:sym typeface="Times New Roman"/>
              </a:rPr>
              <a:t>Cầm tay nhau biết nói gì hôm nay…</a:t>
            </a:r>
            <a:endParaRPr b="1" i="1" sz="3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(Trích </a:t>
            </a:r>
            <a:r>
              <a:rPr b="1" i="1" lang="en-US" sz="3200" u="none" cap="none" strike="noStrike">
                <a:solidFill>
                  <a:schemeClr val="dk1"/>
                </a:solidFill>
                <a:latin typeface="Times New Roman"/>
                <a:ea typeface="Times New Roman"/>
                <a:cs typeface="Times New Roman"/>
                <a:sym typeface="Times New Roman"/>
              </a:rPr>
              <a:t>Việt Bắc </a:t>
            </a:r>
            <a:r>
              <a:rPr b="1" i="0" lang="en-US" sz="3200" u="none" cap="none" strike="noStrike">
                <a:solidFill>
                  <a:schemeClr val="dk1"/>
                </a:solidFill>
                <a:latin typeface="Times New Roman"/>
                <a:ea typeface="Times New Roman"/>
                <a:cs typeface="Times New Roman"/>
                <a:sym typeface="Times New Roman"/>
              </a:rPr>
              <a:t>– Tố Hữu)</a:t>
            </a:r>
            <a:endParaRPr b="1" i="0" sz="3200" u="none" cap="none" strike="noStrike">
              <a:solidFill>
                <a:schemeClr val="dk1"/>
              </a:solidFill>
              <a:latin typeface="Times New Roman"/>
              <a:ea typeface="Times New Roman"/>
              <a:cs typeface="Times New Roman"/>
              <a:sym typeface="Times New Roman"/>
            </a:endParaRPr>
          </a:p>
        </p:txBody>
      </p:sp>
      <p:sp>
        <p:nvSpPr>
          <p:cNvPr id="474" name="Google Shape;474;p43"/>
          <p:cNvSpPr txBox="1"/>
          <p:nvPr/>
        </p:nvSpPr>
        <p:spPr>
          <a:xfrm>
            <a:off x="2057400" y="0"/>
            <a:ext cx="4648200" cy="646331"/>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TÌM TÒI MỞ RỘNG  </a:t>
            </a:r>
            <a:endParaRPr b="1" i="0" sz="3600" u="none" cap="none" strike="noStrike">
              <a:solidFill>
                <a:srgbClr val="FF0000"/>
              </a:solidFill>
              <a:latin typeface="Times New Roman"/>
              <a:ea typeface="Times New Roman"/>
              <a:cs typeface="Times New Roman"/>
              <a:sym typeface="Times New Roman"/>
            </a:endParaRPr>
          </a:p>
        </p:txBody>
      </p:sp>
      <p:sp>
        <p:nvSpPr>
          <p:cNvPr id="475" name="Google Shape;475;p43"/>
          <p:cNvSpPr txBox="1"/>
          <p:nvPr/>
        </p:nvSpPr>
        <p:spPr>
          <a:xfrm>
            <a:off x="0" y="609600"/>
            <a:ext cx="44064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Times New Roman"/>
                <a:ea typeface="Times New Roman"/>
                <a:cs typeface="Times New Roman"/>
                <a:sym typeface="Times New Roman"/>
              </a:rPr>
              <a:t>* Tập thơ “</a:t>
            </a:r>
            <a:r>
              <a:rPr b="1" i="1" lang="en-US" sz="3600" u="none" cap="none" strike="noStrike">
                <a:solidFill>
                  <a:srgbClr val="002060"/>
                </a:solidFill>
                <a:latin typeface="Times New Roman"/>
                <a:ea typeface="Times New Roman"/>
                <a:cs typeface="Times New Roman"/>
                <a:sym typeface="Times New Roman"/>
              </a:rPr>
              <a:t>Việt Bắc”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4"/>
          <p:cNvSpPr txBox="1"/>
          <p:nvPr/>
        </p:nvSpPr>
        <p:spPr>
          <a:xfrm>
            <a:off x="1447800" y="0"/>
            <a:ext cx="6736716"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HƯỚNG DẪN HỌC SINH TỰ HỌC </a:t>
            </a:r>
            <a:endParaRPr b="1" i="0" sz="3200" u="none" cap="none" strike="noStrike">
              <a:solidFill>
                <a:schemeClr val="dk1"/>
              </a:solidFill>
              <a:latin typeface="Times New Roman"/>
              <a:ea typeface="Times New Roman"/>
              <a:cs typeface="Times New Roman"/>
              <a:sym typeface="Times New Roman"/>
            </a:endParaRPr>
          </a:p>
        </p:txBody>
      </p:sp>
      <p:sp>
        <p:nvSpPr>
          <p:cNvPr id="481" name="Google Shape;481;p44"/>
          <p:cNvSpPr txBox="1"/>
          <p:nvPr/>
        </p:nvSpPr>
        <p:spPr>
          <a:xfrm>
            <a:off x="1" y="914400"/>
            <a:ext cx="9144000" cy="649408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Học bài cũ: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Học thuộc lòng khổ thơ đầu của bài thơ</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Niềm vui sướng say mê của tác giả khi bắt gặp lí tưởng của Đảng </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Soạn bài mới: “Từ ấy” (Tố Hữu)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Nhà thơ nhận thức như thế nào về lẽ sống và mối quan hệ giữa cá nhân với cộng đồng?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Sự chuyến biến sâu sắc trong tình cảm của nhà thơ được thể hiện như thế nào trong khổ 3?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Em hãy so sánh sự khác nhau về biểu hiện của cái tôi trong “</a:t>
            </a:r>
            <a:r>
              <a:rPr b="0" i="1" lang="en-US" sz="3200" u="none" cap="none" strike="noStrike">
                <a:solidFill>
                  <a:schemeClr val="dk1"/>
                </a:solidFill>
                <a:latin typeface="Times New Roman"/>
                <a:ea typeface="Times New Roman"/>
                <a:cs typeface="Times New Roman"/>
                <a:sym typeface="Times New Roman"/>
              </a:rPr>
              <a:t>Vội vàng” </a:t>
            </a:r>
            <a:r>
              <a:rPr b="0" i="0" lang="en-US" sz="3200" u="none" cap="none" strike="noStrike">
                <a:solidFill>
                  <a:schemeClr val="dk1"/>
                </a:solidFill>
                <a:latin typeface="Times New Roman"/>
                <a:ea typeface="Times New Roman"/>
                <a:cs typeface="Times New Roman"/>
                <a:sym typeface="Times New Roman"/>
              </a:rPr>
              <a:t>của Xuân Diệu và trong bài thơ “</a:t>
            </a:r>
            <a:r>
              <a:rPr b="0" i="1" lang="en-US" sz="3200" u="none" cap="none" strike="noStrike">
                <a:solidFill>
                  <a:schemeClr val="dk1"/>
                </a:solidFill>
                <a:latin typeface="Times New Roman"/>
                <a:ea typeface="Times New Roman"/>
                <a:cs typeface="Times New Roman"/>
                <a:sym typeface="Times New Roman"/>
              </a:rPr>
              <a:t>Từ ấy” </a:t>
            </a:r>
            <a:r>
              <a:rPr b="0" i="0" lang="en-US" sz="3200" u="none" cap="none" strike="noStrike">
                <a:solidFill>
                  <a:schemeClr val="dk1"/>
                </a:solidFill>
                <a:latin typeface="Times New Roman"/>
                <a:ea typeface="Times New Roman"/>
                <a:cs typeface="Times New Roman"/>
                <a:sym typeface="Times New Roman"/>
              </a:rPr>
              <a:t>của Tố Hữu?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Times New Roman"/>
                <a:ea typeface="Times New Roman"/>
                <a:cs typeface="Times New Roman"/>
                <a:sym typeface="Times New Roman"/>
              </a:rPr>
              <a:t>Hết giờ</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3283974" y="5975350"/>
            <a:ext cx="2570747" cy="88265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5"/>
          <p:cNvSpPr txBox="1"/>
          <p:nvPr/>
        </p:nvSpPr>
        <p:spPr>
          <a:xfrm>
            <a:off x="4364038" y="5902325"/>
            <a:ext cx="270605"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3276600" y="5562600"/>
            <a:ext cx="2570747" cy="457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Tahoma"/>
                <a:ea typeface="Tahoma"/>
                <a:cs typeface="Tahoma"/>
                <a:sym typeface="Tahoma"/>
              </a:rPr>
              <a:t>Thời gian còn lại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3283974" y="5486400"/>
            <a:ext cx="2570747" cy="5334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Times New Roman"/>
                <a:ea typeface="Times New Roman"/>
                <a:cs typeface="Times New Roman"/>
                <a:sym typeface="Times New Roman"/>
              </a:rPr>
              <a:t>Bắt đầu</a:t>
            </a:r>
            <a:endParaRPr b="1" i="0" sz="3200" u="none" cap="none" strike="noStrike">
              <a:solidFill>
                <a:srgbClr val="FFFFFF"/>
              </a:solidFill>
              <a:latin typeface="Times New Roman"/>
              <a:ea typeface="Times New Roman"/>
              <a:cs typeface="Times New Roman"/>
              <a:sym typeface="Times New Roman"/>
            </a:endParaRPr>
          </a:p>
        </p:txBody>
      </p:sp>
      <p:sp>
        <p:nvSpPr>
          <p:cNvPr id="164" name="Google Shape;164;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10</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09</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08</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07</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06</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05</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04</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03</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02</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4724400"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01</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a:off x="4708781" y="6019800"/>
            <a:ext cx="1082419"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00</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3505200" y="6019800"/>
            <a:ext cx="811815" cy="838200"/>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Tahoma"/>
                <a:ea typeface="Tahoma"/>
                <a:cs typeface="Tahoma"/>
                <a:sym typeface="Tahoma"/>
              </a:rPr>
              <a:t>0</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0" y="153412"/>
            <a:ext cx="9144000" cy="255454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Câu 3: Hãy cho biết những câu thơ sau là của tác giả nào? </a:t>
            </a:r>
            <a:r>
              <a:rPr b="0" i="1" lang="en-US" sz="3200" u="none" cap="none" strike="noStrike">
                <a:solidFill>
                  <a:schemeClr val="dk1"/>
                </a:solidFill>
                <a:latin typeface="Times New Roman"/>
                <a:ea typeface="Times New Roman"/>
                <a:cs typeface="Times New Roman"/>
                <a:sym typeface="Times New Roman"/>
              </a:rPr>
              <a:t> “Mà nói vậy: “trái tim anh đó”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Rất chân thật chia ba phần tươi đỏ: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Anh dành riêng cho Đảng phần nhiều</a:t>
            </a:r>
            <a:endParaRPr b="0" i="1" sz="3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Phần cho thơ và phần để em yêu…”</a:t>
            </a:r>
            <a:endParaRPr b="0" i="0" sz="1400" u="none" cap="none" strike="noStrike">
              <a:solidFill>
                <a:srgbClr val="000000"/>
              </a:solidFill>
              <a:latin typeface="Arial"/>
              <a:ea typeface="Arial"/>
              <a:cs typeface="Arial"/>
              <a:sym typeface="Arial"/>
            </a:endParaRPr>
          </a:p>
        </p:txBody>
      </p:sp>
      <p:sp>
        <p:nvSpPr>
          <p:cNvPr id="179" name="Google Shape;179;p5"/>
          <p:cNvSpPr txBox="1"/>
          <p:nvPr/>
        </p:nvSpPr>
        <p:spPr>
          <a:xfrm>
            <a:off x="4807974" y="3429000"/>
            <a:ext cx="3726426"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TÁC GIẢ TỐ HỮU </a:t>
            </a:r>
            <a:endParaRPr b="1" i="0" sz="3200" u="none" cap="none" strike="noStrike">
              <a:solidFill>
                <a:schemeClr val="dk1"/>
              </a:solidFill>
              <a:latin typeface="Times New Roman"/>
              <a:ea typeface="Times New Roman"/>
              <a:cs typeface="Times New Roman"/>
              <a:sym typeface="Times New Roman"/>
            </a:endParaRPr>
          </a:p>
        </p:txBody>
      </p:sp>
      <p:pic>
        <p:nvPicPr>
          <p:cNvPr descr="h" id="180" name="Google Shape;180;p5"/>
          <p:cNvPicPr preferRelativeResize="0"/>
          <p:nvPr/>
        </p:nvPicPr>
        <p:blipFill rotWithShape="1">
          <a:blip r:embed="rId3">
            <a:alphaModFix/>
          </a:blip>
          <a:srcRect b="0" l="0" r="0" t="0"/>
          <a:stretch/>
        </p:blipFill>
        <p:spPr>
          <a:xfrm>
            <a:off x="1" y="2895600"/>
            <a:ext cx="2667000" cy="3930650"/>
          </a:xfrm>
          <a:prstGeom prst="rect">
            <a:avLst/>
          </a:prstGeom>
          <a:noFill/>
          <a:ln>
            <a:noFill/>
          </a:ln>
        </p:spPr>
      </p:pic>
      <p:sp>
        <p:nvSpPr>
          <p:cNvPr id="181" name="Google Shape;181;p5">
            <a:hlinkClick r:id="rId4"/>
          </p:cNvPr>
          <p:cNvSpPr/>
          <p:nvPr/>
        </p:nvSpPr>
        <p:spPr>
          <a:xfrm>
            <a:off x="7315200" y="4953000"/>
            <a:ext cx="914400" cy="914400"/>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
                                        <p:tgtEl>
                                          <p:spTgt spid="163"/>
                                        </p:tgtEl>
                                      </p:cBhvr>
                                    </p:animEffect>
                                    <p:set>
                                      <p:cBhvr>
                                        <p:cTn dur="1" fill="hold">
                                          <p:stCondLst>
                                            <p:cond delay="100"/>
                                          </p:stCondLst>
                                        </p:cTn>
                                        <p:tgtEl>
                                          <p:spTgt spid="16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xit" presetID="10" presetSubtype="0">
                                  <p:stCondLst>
                                    <p:cond delay="0"/>
                                  </p:stCondLst>
                                  <p:childTnLst>
                                    <p:animEffect filter="fade" transition="out">
                                      <p:cBhvr>
                                        <p:cTn dur="500"/>
                                        <p:tgtEl>
                                          <p:spTgt spid="162"/>
                                        </p:tgtEl>
                                      </p:cBhvr>
                                    </p:animEffect>
                                    <p:set>
                                      <p:cBhvr>
                                        <p:cTn dur="1" fill="hold">
                                          <p:stCondLst>
                                            <p:cond delay="500"/>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nvSpPr>
        <p:spPr>
          <a:xfrm rot="-419879">
            <a:off x="410235" y="147917"/>
            <a:ext cx="37110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Tiết 93:  Đọcvăn</a:t>
            </a:r>
            <a:endParaRPr b="1" i="0" sz="2800" u="none" cap="none" strike="noStrike">
              <a:solidFill>
                <a:schemeClr val="dk1"/>
              </a:solidFill>
              <a:latin typeface="Times New Roman"/>
              <a:ea typeface="Times New Roman"/>
              <a:cs typeface="Times New Roman"/>
              <a:sym typeface="Times New Roman"/>
            </a:endParaRPr>
          </a:p>
        </p:txBody>
      </p:sp>
      <p:sp>
        <p:nvSpPr>
          <p:cNvPr id="187" name="Google Shape;187;p6"/>
          <p:cNvSpPr txBox="1"/>
          <p:nvPr/>
        </p:nvSpPr>
        <p:spPr>
          <a:xfrm>
            <a:off x="2066108" y="878919"/>
            <a:ext cx="6087292" cy="2092881"/>
          </a:xfrm>
          <a:prstGeom prst="rect">
            <a:avLst/>
          </a:prstGeom>
          <a:noFill/>
          <a:ln>
            <a:noFill/>
          </a:ln>
          <a:effectLst>
            <a:outerShdw blurRad="225425" algn="ctr" dir="5220000" dist="50800">
              <a:srgbClr val="000000">
                <a:alpha val="3254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0"/>
              <a:buFont typeface="Arial"/>
              <a:buNone/>
            </a:pPr>
            <a:r>
              <a:rPr b="1" i="0" lang="en-US" sz="13000" u="none" cap="none" strike="noStrike">
                <a:solidFill>
                  <a:srgbClr val="FF0000"/>
                </a:solidFill>
                <a:latin typeface="Times New Roman"/>
                <a:ea typeface="Times New Roman"/>
                <a:cs typeface="Times New Roman"/>
                <a:sym typeface="Times New Roman"/>
              </a:rPr>
              <a:t>TỪ ẤY</a:t>
            </a:r>
            <a:endParaRPr b="0" i="0" sz="1400" u="none" cap="none" strike="noStrike">
              <a:solidFill>
                <a:srgbClr val="000000"/>
              </a:solidFill>
              <a:latin typeface="Arial"/>
              <a:ea typeface="Arial"/>
              <a:cs typeface="Arial"/>
              <a:sym typeface="Arial"/>
            </a:endParaRPr>
          </a:p>
        </p:txBody>
      </p:sp>
      <p:sp>
        <p:nvSpPr>
          <p:cNvPr id="188" name="Google Shape;188;p6"/>
          <p:cNvSpPr txBox="1"/>
          <p:nvPr/>
        </p:nvSpPr>
        <p:spPr>
          <a:xfrm>
            <a:off x="5486400" y="2438400"/>
            <a:ext cx="2743200" cy="707886"/>
          </a:xfrm>
          <a:prstGeom prst="rect">
            <a:avLst/>
          </a:prstGeom>
          <a:noFill/>
          <a:ln>
            <a:noFill/>
          </a:ln>
          <a:effectLst>
            <a:outerShdw blurRad="225425" algn="ctr" dir="5220000" dist="50800">
              <a:srgbClr val="000000">
                <a:alpha val="3254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Times New Roman"/>
                <a:ea typeface="Times New Roman"/>
                <a:cs typeface="Times New Roman"/>
                <a:sym typeface="Times New Roman"/>
              </a:rPr>
              <a:t>-Tố Hữu-</a:t>
            </a:r>
            <a:endParaRPr b="0" i="0" sz="1400" u="none" cap="none" strike="noStrike">
              <a:solidFill>
                <a:srgbClr val="000000"/>
              </a:solidFill>
              <a:latin typeface="Arial"/>
              <a:ea typeface="Arial"/>
              <a:cs typeface="Arial"/>
              <a:sym typeface="Arial"/>
            </a:endParaRPr>
          </a:p>
        </p:txBody>
      </p:sp>
      <p:pic>
        <p:nvPicPr>
          <p:cNvPr descr="h" id="189" name="Google Shape;189;p6"/>
          <p:cNvPicPr preferRelativeResize="0"/>
          <p:nvPr/>
        </p:nvPicPr>
        <p:blipFill rotWithShape="1">
          <a:blip r:embed="rId3">
            <a:alphaModFix/>
          </a:blip>
          <a:srcRect b="0" l="0" r="0" t="0"/>
          <a:stretch/>
        </p:blipFill>
        <p:spPr>
          <a:xfrm>
            <a:off x="6477000" y="3124200"/>
            <a:ext cx="2667000" cy="3733800"/>
          </a:xfrm>
          <a:prstGeom prst="rect">
            <a:avLst/>
          </a:prstGeom>
          <a:noFill/>
          <a:ln>
            <a:noFill/>
          </a:ln>
        </p:spPr>
      </p:pic>
      <p:pic>
        <p:nvPicPr>
          <p:cNvPr id="190" name="Google Shape;190;p6"/>
          <p:cNvPicPr preferRelativeResize="0"/>
          <p:nvPr/>
        </p:nvPicPr>
        <p:blipFill rotWithShape="1">
          <a:blip r:embed="rId4">
            <a:alphaModFix/>
          </a:blip>
          <a:srcRect b="0" l="0" r="0" t="0"/>
          <a:stretch/>
        </p:blipFill>
        <p:spPr>
          <a:xfrm>
            <a:off x="0" y="3146286"/>
            <a:ext cx="3363984" cy="3711714"/>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type="title"/>
          </p:nvPr>
        </p:nvSpPr>
        <p:spPr>
          <a:xfrm>
            <a:off x="-76200" y="762000"/>
            <a:ext cx="9220200" cy="1676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5400"/>
              <a:buFont typeface="Times New Roman"/>
              <a:buNone/>
            </a:pPr>
            <a:r>
              <a:rPr b="1" lang="en-US" sz="5400">
                <a:solidFill>
                  <a:srgbClr val="FF0000"/>
                </a:solidFill>
                <a:latin typeface="Times New Roman"/>
                <a:ea typeface="Times New Roman"/>
                <a:cs typeface="Times New Roman"/>
                <a:sym typeface="Times New Roman"/>
              </a:rPr>
              <a:t>HÌNH THÀNH KIẾN THỨC </a:t>
            </a:r>
            <a:endParaRPr/>
          </a:p>
        </p:txBody>
      </p:sp>
      <p:pic>
        <p:nvPicPr>
          <p:cNvPr descr="images[4]" id="196" name="Google Shape;196;p7"/>
          <p:cNvPicPr preferRelativeResize="0"/>
          <p:nvPr/>
        </p:nvPicPr>
        <p:blipFill rotWithShape="1">
          <a:blip r:embed="rId3">
            <a:alphaModFix/>
          </a:blip>
          <a:srcRect b="0" l="0" r="0" t="0"/>
          <a:stretch/>
        </p:blipFill>
        <p:spPr>
          <a:xfrm>
            <a:off x="0" y="0"/>
            <a:ext cx="1524000" cy="1219200"/>
          </a:xfrm>
          <a:prstGeom prst="rect">
            <a:avLst/>
          </a:prstGeom>
          <a:noFill/>
          <a:ln>
            <a:noFill/>
          </a:ln>
        </p:spPr>
      </p:pic>
      <p:pic>
        <p:nvPicPr>
          <p:cNvPr descr="images[2]" id="197" name="Google Shape;197;p7"/>
          <p:cNvPicPr preferRelativeResize="0"/>
          <p:nvPr/>
        </p:nvPicPr>
        <p:blipFill rotWithShape="1">
          <a:blip r:embed="rId4">
            <a:alphaModFix/>
          </a:blip>
          <a:srcRect b="0" l="0" r="0" t="0"/>
          <a:stretch/>
        </p:blipFill>
        <p:spPr>
          <a:xfrm>
            <a:off x="7810500" y="0"/>
            <a:ext cx="1333500" cy="1219200"/>
          </a:xfrm>
          <a:prstGeom prst="rect">
            <a:avLst/>
          </a:prstGeom>
          <a:noFill/>
          <a:ln>
            <a:noFill/>
          </a:ln>
        </p:spPr>
      </p:pic>
      <p:pic>
        <p:nvPicPr>
          <p:cNvPr descr="images[7]" id="198" name="Google Shape;198;p7"/>
          <p:cNvPicPr preferRelativeResize="0"/>
          <p:nvPr/>
        </p:nvPicPr>
        <p:blipFill rotWithShape="1">
          <a:blip r:embed="rId5">
            <a:alphaModFix/>
          </a:blip>
          <a:srcRect b="0" l="0" r="0" t="0"/>
          <a:stretch/>
        </p:blipFill>
        <p:spPr>
          <a:xfrm>
            <a:off x="7620000" y="5413612"/>
            <a:ext cx="1524000" cy="1444388"/>
          </a:xfrm>
          <a:prstGeom prst="rect">
            <a:avLst/>
          </a:prstGeom>
          <a:noFill/>
          <a:ln>
            <a:noFill/>
          </a:ln>
        </p:spPr>
      </p:pic>
      <p:pic>
        <p:nvPicPr>
          <p:cNvPr descr="images" id="199" name="Google Shape;199;p7"/>
          <p:cNvPicPr preferRelativeResize="0"/>
          <p:nvPr/>
        </p:nvPicPr>
        <p:blipFill rotWithShape="1">
          <a:blip r:embed="rId6">
            <a:alphaModFix/>
          </a:blip>
          <a:srcRect b="0" l="0" r="0" t="0"/>
          <a:stretch/>
        </p:blipFill>
        <p:spPr>
          <a:xfrm>
            <a:off x="0" y="5261212"/>
            <a:ext cx="1524000" cy="1596788"/>
          </a:xfrm>
          <a:prstGeom prst="rect">
            <a:avLst/>
          </a:prstGeom>
          <a:noFill/>
          <a:ln>
            <a:noFill/>
          </a:ln>
        </p:spPr>
      </p:pic>
      <p:pic>
        <p:nvPicPr>
          <p:cNvPr id="200" name="Google Shape;200;p7"/>
          <p:cNvPicPr preferRelativeResize="0"/>
          <p:nvPr/>
        </p:nvPicPr>
        <p:blipFill rotWithShape="1">
          <a:blip r:embed="rId7">
            <a:alphaModFix/>
          </a:blip>
          <a:srcRect b="0" l="0" r="0" t="0"/>
          <a:stretch/>
        </p:blipFill>
        <p:spPr>
          <a:xfrm>
            <a:off x="2286000" y="2209800"/>
            <a:ext cx="4572000" cy="464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8"/>
          <p:cNvSpPr txBox="1"/>
          <p:nvPr/>
        </p:nvSpPr>
        <p:spPr>
          <a:xfrm>
            <a:off x="1" y="0"/>
            <a:ext cx="9144000" cy="954107"/>
          </a:xfrm>
          <a:prstGeom prst="rect">
            <a:avLst/>
          </a:prstGeom>
          <a:gradFill>
            <a:gsLst>
              <a:gs pos="0">
                <a:srgbClr val="9BE9FF"/>
              </a:gs>
              <a:gs pos="35000">
                <a:srgbClr val="B8F1FF"/>
              </a:gs>
              <a:gs pos="100000">
                <a:srgbClr val="E2FBFF"/>
              </a:gs>
            </a:gsLst>
            <a:lin ang="16200000" scaled="0"/>
          </a:gradFill>
          <a:ln cap="flat" cmpd="sng" w="9525">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TIẾT 93:                         TỪ ẤY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Đọc văn                                     Tố Hữu  </a:t>
            </a:r>
            <a:endParaRPr b="1" i="0" sz="2800" u="none" cap="none" strike="noStrike">
              <a:solidFill>
                <a:srgbClr val="FF0000"/>
              </a:solidFill>
              <a:latin typeface="Times New Roman"/>
              <a:ea typeface="Times New Roman"/>
              <a:cs typeface="Times New Roman"/>
              <a:sym typeface="Times New Roman"/>
            </a:endParaRPr>
          </a:p>
        </p:txBody>
      </p:sp>
      <p:sp>
        <p:nvSpPr>
          <p:cNvPr id="206" name="Google Shape;206;p8"/>
          <p:cNvSpPr txBox="1"/>
          <p:nvPr/>
        </p:nvSpPr>
        <p:spPr>
          <a:xfrm>
            <a:off x="-76200" y="1472625"/>
            <a:ext cx="364131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I. Tìm hiểu chung:  </a:t>
            </a:r>
            <a:endParaRPr b="1" i="0" sz="3200" u="none" cap="none" strike="noStrike">
              <a:solidFill>
                <a:srgbClr val="FF0000"/>
              </a:solidFill>
              <a:latin typeface="Times New Roman"/>
              <a:ea typeface="Times New Roman"/>
              <a:cs typeface="Times New Roman"/>
              <a:sym typeface="Times New Roman"/>
            </a:endParaRPr>
          </a:p>
        </p:txBody>
      </p:sp>
      <p:sp>
        <p:nvSpPr>
          <p:cNvPr id="207" name="Google Shape;207;p8"/>
          <p:cNvSpPr txBox="1"/>
          <p:nvPr/>
        </p:nvSpPr>
        <p:spPr>
          <a:xfrm>
            <a:off x="533400" y="2234625"/>
            <a:ext cx="211525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1. Tác giả: </a:t>
            </a:r>
            <a:endParaRPr b="1" i="0" sz="3200" u="none" cap="none" strike="noStrike">
              <a:solidFill>
                <a:srgbClr val="002060"/>
              </a:solidFill>
              <a:latin typeface="Times New Roman"/>
              <a:ea typeface="Times New Roman"/>
              <a:cs typeface="Times New Roman"/>
              <a:sym typeface="Times New Roman"/>
            </a:endParaRPr>
          </a:p>
        </p:txBody>
      </p:sp>
      <p:sp>
        <p:nvSpPr>
          <p:cNvPr id="208" name="Google Shape;208;p8"/>
          <p:cNvSpPr txBox="1"/>
          <p:nvPr/>
        </p:nvSpPr>
        <p:spPr>
          <a:xfrm>
            <a:off x="-76200" y="3058180"/>
            <a:ext cx="8885702"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Tố Hữu (1920 - 2002) tên khai sinh là Nguyễn Kim Thành</a:t>
            </a:r>
            <a:endParaRPr b="0" i="0" sz="2800" u="none" cap="none" strike="noStrike">
              <a:solidFill>
                <a:schemeClr val="dk1"/>
              </a:solidFill>
              <a:latin typeface="Times New Roman"/>
              <a:ea typeface="Times New Roman"/>
              <a:cs typeface="Times New Roman"/>
              <a:sym typeface="Times New Roman"/>
            </a:endParaRPr>
          </a:p>
        </p:txBody>
      </p:sp>
      <p:sp>
        <p:nvSpPr>
          <p:cNvPr id="209" name="Google Shape;209;p8"/>
          <p:cNvSpPr txBox="1"/>
          <p:nvPr/>
        </p:nvSpPr>
        <p:spPr>
          <a:xfrm>
            <a:off x="-76200" y="3694093"/>
            <a:ext cx="9220200"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Quê ở  huyện Quảng Điền, tỉnh Thừa Thiên Huế.</a:t>
            </a:r>
            <a:endParaRPr b="0" i="0" sz="1400" u="none" cap="none" strike="noStrike">
              <a:solidFill>
                <a:srgbClr val="000000"/>
              </a:solidFill>
              <a:latin typeface="Arial"/>
              <a:ea typeface="Arial"/>
              <a:cs typeface="Arial"/>
              <a:sym typeface="Arial"/>
            </a:endParaRPr>
          </a:p>
        </p:txBody>
      </p:sp>
      <p:sp>
        <p:nvSpPr>
          <p:cNvPr id="210" name="Google Shape;210;p8"/>
          <p:cNvSpPr txBox="1"/>
          <p:nvPr/>
        </p:nvSpPr>
        <p:spPr>
          <a:xfrm>
            <a:off x="-79021" y="4648200"/>
            <a:ext cx="8308621" cy="5232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Năm 1938, Tố Hữu được kết nạp vào Đảng Cộng sản.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17tuoi" id="216" name="Google Shape;216;p9"/>
          <p:cNvPicPr preferRelativeResize="0"/>
          <p:nvPr>
            <p:ph idx="1" type="body"/>
          </p:nvPr>
        </p:nvPicPr>
        <p:blipFill rotWithShape="1">
          <a:blip r:embed="rId3">
            <a:alphaModFix/>
          </a:blip>
          <a:srcRect b="0" l="0" r="0" t="0"/>
          <a:stretch/>
        </p:blipFill>
        <p:spPr>
          <a:xfrm>
            <a:off x="381000" y="76200"/>
            <a:ext cx="3492500" cy="5029200"/>
          </a:xfrm>
          <a:prstGeom prst="rect">
            <a:avLst/>
          </a:prstGeom>
          <a:noFill/>
          <a:ln cap="flat" cmpd="sng" w="9525">
            <a:solidFill>
              <a:schemeClr val="dk1"/>
            </a:solidFill>
            <a:prstDash val="solid"/>
            <a:miter lim="800000"/>
            <a:headEnd len="sm" w="sm" type="none"/>
            <a:tailEnd len="sm" w="sm" type="none"/>
          </a:ln>
        </p:spPr>
      </p:pic>
      <p:pic>
        <p:nvPicPr>
          <p:cNvPr descr="20tuoi" id="217" name="Google Shape;217;p9"/>
          <p:cNvPicPr preferRelativeResize="0"/>
          <p:nvPr>
            <p:ph idx="2" type="body"/>
          </p:nvPr>
        </p:nvPicPr>
        <p:blipFill rotWithShape="1">
          <a:blip r:embed="rId4">
            <a:alphaModFix/>
          </a:blip>
          <a:srcRect b="0" l="0" r="0" t="0"/>
          <a:stretch/>
        </p:blipFill>
        <p:spPr>
          <a:xfrm>
            <a:off x="4554537" y="76200"/>
            <a:ext cx="3675063" cy="5029200"/>
          </a:xfrm>
          <a:prstGeom prst="rect">
            <a:avLst/>
          </a:prstGeom>
          <a:noFill/>
          <a:ln cap="flat" cmpd="sng" w="9525">
            <a:solidFill>
              <a:schemeClr val="dk1"/>
            </a:solidFill>
            <a:prstDash val="solid"/>
            <a:miter lim="800000"/>
            <a:headEnd len="sm" w="sm" type="none"/>
            <a:tailEnd len="sm" w="sm" type="none"/>
          </a:ln>
        </p:spPr>
      </p:pic>
      <p:sp>
        <p:nvSpPr>
          <p:cNvPr id="218" name="Google Shape;218;p9"/>
          <p:cNvSpPr txBox="1"/>
          <p:nvPr/>
        </p:nvSpPr>
        <p:spPr>
          <a:xfrm>
            <a:off x="533400" y="5410200"/>
            <a:ext cx="7772400" cy="119062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600"/>
              <a:buFont typeface="Arial"/>
              <a:buNone/>
            </a:pPr>
            <a:r>
              <a:rPr b="1" i="0" lang="en-US" sz="3600" u="none" cap="none" strike="noStrike">
                <a:solidFill>
                  <a:srgbClr val="002060"/>
                </a:solidFill>
                <a:latin typeface="Arial"/>
                <a:ea typeface="Arial"/>
                <a:cs typeface="Arial"/>
                <a:sym typeface="Arial"/>
              </a:rPr>
              <a:t>Chân dung nhà thơ Tố Hữu lúc </a:t>
            </a:r>
            <a:endParaRPr b="1" i="0" sz="3600" u="none" cap="none" strike="noStrike">
              <a:solidFill>
                <a:srgbClr val="00206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3600"/>
              <a:buFont typeface="Arial"/>
              <a:buNone/>
            </a:pPr>
            <a:r>
              <a:rPr b="1" i="0" lang="en-US" sz="3600" u="none" cap="none" strike="noStrike">
                <a:solidFill>
                  <a:srgbClr val="002060"/>
                </a:solidFill>
                <a:latin typeface="Arial"/>
                <a:ea typeface="Arial"/>
                <a:cs typeface="Arial"/>
                <a:sym typeface="Arial"/>
              </a:rPr>
              <a:t>17 và 20 tuổi</a:t>
            </a:r>
            <a:endParaRPr b="1" i="0" sz="3600" u="none" cap="none" strike="noStrike">
              <a:solidFill>
                <a:srgbClr val="00206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2018-10-18T12:57:00Z</dcterms:created>
  <dc:creator>tgdd</dc:creator>
</cp:coreProperties>
</file>