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hvLvL9didIcVxz/gaib2QJORSk7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rang Lê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248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7-13T14:45:49.963" idx="1">
    <p:pos x="6823" y="3429"/>
    <p:text/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cvkM8l4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9" name="Google Shape;22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7" name="Google Shape;24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0" name="Google Shape;26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5" name="Google Shape;27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8" name="Google Shape;28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2" name="Google Shape;30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3" name="Google Shape;36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2" name="Google Shape;38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1" name="Google Shape;40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0" name="Google Shape;42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8" name="Google Shape;43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6" name="Google Shape;45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0" name="Google Shape;49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1" name="Google Shape;17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1" name="Google Shape;71;p4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4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 txBox="1">
            <a:spLocks noGrp="1"/>
          </p:cNvSpPr>
          <p:nvPr>
            <p:ph type="body" idx="1"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AB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" name="Google Shape;4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3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3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/>
          <p:nvPr/>
        </p:nvSpPr>
        <p:spPr>
          <a:xfrm>
            <a:off x="1299654" y="1828800"/>
            <a:ext cx="959269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HOẠT ĐỘNG MỞ ĐẦU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14300"/>
            <a:ext cx="12192000" cy="66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0"/>
          <p:cNvSpPr txBox="1"/>
          <p:nvPr/>
        </p:nvSpPr>
        <p:spPr>
          <a:xfrm>
            <a:off x="342900" y="762000"/>
            <a:ext cx="6858000" cy="57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Duyệt các phần tử của danh sách: </a:t>
            </a:r>
            <a:endParaRPr/>
          </a:p>
        </p:txBody>
      </p:sp>
      <p:sp>
        <p:nvSpPr>
          <p:cNvPr id="233" name="Google Shape;233;p10"/>
          <p:cNvSpPr/>
          <p:nvPr/>
        </p:nvSpPr>
        <p:spPr>
          <a:xfrm>
            <a:off x="0" y="0"/>
            <a:ext cx="12192000" cy="79057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99FF"/>
              </a:gs>
              <a:gs pos="100000">
                <a:srgbClr val="FFE5FF">
                  <a:alpha val="0"/>
                </a:srgbClr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0"/>
          <p:cNvSpPr/>
          <p:nvPr/>
        </p:nvSpPr>
        <p:spPr>
          <a:xfrm>
            <a:off x="1828800" y="28575"/>
            <a:ext cx="9296400" cy="76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0000"/>
                </a:solidFill>
                <a:latin typeface="Times New Roman"/>
              </a:rPr>
              <a:t>BÀI 22: KIỂU DỮ LIỆU DANH SÁCH</a:t>
            </a:r>
          </a:p>
        </p:txBody>
      </p:sp>
      <p:sp>
        <p:nvSpPr>
          <p:cNvPr id="235" name="Google Shape;235;p10"/>
          <p:cNvSpPr txBox="1"/>
          <p:nvPr/>
        </p:nvSpPr>
        <p:spPr>
          <a:xfrm>
            <a:off x="149225" y="1371600"/>
            <a:ext cx="990282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Xét ví dụ 1/ 112 SGK : 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Duyệt và in ra từng phần tử của danh sách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6" name="Google Shape;236;p10"/>
          <p:cNvSpPr txBox="1"/>
          <p:nvPr/>
        </p:nvSpPr>
        <p:spPr>
          <a:xfrm>
            <a:off x="1828800" y="1882775"/>
            <a:ext cx="6943725" cy="164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&gt;&gt;&gt; A=[1,2,3,4,5]</a:t>
            </a:r>
            <a:endParaRPr sz="2800" b="1" i="0" u="none" strike="noStrike" cap="none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&gt;&gt;&gt; for i in range(len(A)):</a:t>
            </a:r>
            <a:endParaRPr sz="2800" b="1" i="0" u="none" strike="noStrike" cap="none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	    		print(A[i],end = “ ”)</a:t>
            </a:r>
            <a:endParaRPr sz="2800" b="1" i="0" u="none" strike="noStrike" cap="none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7" name="Google Shape;237;p10"/>
          <p:cNvSpPr txBox="1"/>
          <p:nvPr/>
        </p:nvSpPr>
        <p:spPr>
          <a:xfrm>
            <a:off x="7169150" y="2063750"/>
            <a:ext cx="6105525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🡪 1 2 3 4 5</a:t>
            </a:r>
            <a:endParaRPr sz="36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p10"/>
          <p:cNvSpPr txBox="1"/>
          <p:nvPr/>
        </p:nvSpPr>
        <p:spPr>
          <a:xfrm>
            <a:off x="-33338" y="3341688"/>
            <a:ext cx="11887201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Thảo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luận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CC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theo</a:t>
            </a:r>
            <a:r>
              <a:rPr lang="en-US" sz="2800" b="0" i="0" u="none" strike="noStrike" cap="none" dirty="0">
                <a:solidFill>
                  <a:srgbClr val="CC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CC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cặp</a:t>
            </a:r>
            <a:r>
              <a:rPr lang="en-US" sz="2800" b="0" i="0" u="none" strike="noStrike" cap="none" dirty="0">
                <a:solidFill>
                  <a:srgbClr val="CC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CC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b="0" i="0" u="none" strike="noStrike" cap="none" dirty="0">
                <a:solidFill>
                  <a:srgbClr val="CC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 </a:t>
            </a:r>
            <a:r>
              <a:rPr lang="en-US" sz="2800" b="0" i="0" u="none" strike="noStrike" cap="none" dirty="0" err="1">
                <a:solidFill>
                  <a:srgbClr val="CC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phút</a:t>
            </a:r>
            <a:r>
              <a:rPr lang="en-US" sz="2800" b="0" i="0" u="none" strike="noStrike" cap="none" dirty="0">
                <a:solidFill>
                  <a:srgbClr val="3857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giải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thích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ý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nghĩa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lệnh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ví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sgk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/113. 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9" name="Google Shape;239;p10"/>
          <p:cNvSpPr txBox="1"/>
          <p:nvPr/>
        </p:nvSpPr>
        <p:spPr>
          <a:xfrm>
            <a:off x="0" y="4572000"/>
            <a:ext cx="5367338" cy="164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&gt;&gt;&gt; A=[3, 2, 1, 5, 6, 10, 7, 12, 18]</a:t>
            </a:r>
            <a:endParaRPr sz="2800" b="1" i="0" u="none" strike="noStrike" cap="none" dirty="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&gt;&gt;&gt; for </a:t>
            </a:r>
            <a:r>
              <a:rPr lang="en-US" sz="2800" b="1" i="0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8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range(2:5):</a:t>
            </a:r>
            <a:endParaRPr sz="2800" b="1" i="0" u="none" strike="noStrike" cap="none" dirty="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	   print(A[</a:t>
            </a:r>
            <a:r>
              <a:rPr lang="en-US" sz="2800" b="1" i="0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8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], end = “ ”)</a:t>
            </a:r>
            <a:endParaRPr sz="2800" b="1" i="0" u="none" strike="noStrike" cap="none" dirty="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0" name="Google Shape;240;p10"/>
          <p:cNvSpPr txBox="1"/>
          <p:nvPr/>
        </p:nvSpPr>
        <p:spPr>
          <a:xfrm>
            <a:off x="5300663" y="4354513"/>
            <a:ext cx="6924675" cy="2503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&gt;&gt;&gt; </a:t>
            </a:r>
            <a:r>
              <a:rPr lang="en-US" sz="2800" b="1" i="0" u="none" strike="noStrike" cap="none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</a:t>
            </a:r>
            <a:r>
              <a:rPr lang="en-US" sz="2800" b="1" i="0" u="none" strike="noStrike" cap="none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tạo</a:t>
            </a:r>
            <a:r>
              <a:rPr lang="en-US" sz="2800" b="1" i="0" u="none" strike="noStrike" cap="none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lang="en-US" sz="2800" b="1" i="0" u="none" strike="noStrike" cap="none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trị</a:t>
            </a:r>
            <a:r>
              <a:rPr lang="en-US" sz="2800" b="1" i="0" u="none" strike="noStrike" cap="none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2800" b="1" i="0" u="none" strike="noStrike" cap="none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danh</a:t>
            </a:r>
            <a:r>
              <a:rPr lang="en-US" sz="2800" b="1" i="0" u="none" strike="noStrike" cap="none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sách</a:t>
            </a:r>
            <a:r>
              <a:rPr lang="en-US" sz="2800" b="1" i="0" u="none" strike="noStrike" cap="none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</a:t>
            </a:r>
            <a:endParaRPr sz="2800" b="1" i="0" u="none" strike="noStrike" cap="none" dirty="0">
              <a:solidFill>
                <a:srgbClr val="0D0D0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&gt;&gt;&gt; </a:t>
            </a:r>
            <a:r>
              <a:rPr lang="en-US" sz="2800" b="1" i="0" u="none" strike="noStrike" cap="none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</a:t>
            </a:r>
            <a:r>
              <a:rPr lang="en-US" sz="2800" b="1" i="0" u="none" strike="noStrike" cap="none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800" b="1" i="0" u="none" strike="noStrike" cap="none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800" b="1" i="0" u="none" strike="noStrike" cap="none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800" b="1" i="0" u="none" strike="noStrike" cap="none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lần</a:t>
            </a:r>
            <a:r>
              <a:rPr lang="en-US" sz="2800" b="1" i="0" u="none" strike="noStrike" cap="none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lượt</a:t>
            </a:r>
            <a:r>
              <a:rPr lang="en-US" sz="2800" b="1" i="0" u="none" strike="noStrike" cap="none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nhận</a:t>
            </a:r>
            <a:r>
              <a:rPr lang="en-US" sz="2800" b="1" i="0" u="none" strike="noStrike" cap="none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lang="en-US" sz="2800" b="1" i="0" u="none" strike="noStrike" cap="none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trị</a:t>
            </a:r>
            <a:r>
              <a:rPr lang="en-US" sz="2800" b="1" i="0" u="none" strike="noStrike" cap="none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b="1" i="0" u="none" strike="noStrike" cap="none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 </a:t>
            </a:r>
            <a:r>
              <a:rPr lang="en-US" sz="2800" b="1" i="0" u="none" strike="noStrike" cap="none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đến</a:t>
            </a:r>
            <a:r>
              <a:rPr lang="en-US" sz="2800" b="1" i="0" u="none" strike="noStrike" cap="none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</a:t>
            </a:r>
            <a:endParaRPr sz="2800" b="1" i="0" u="none" strike="noStrike" cap="none" dirty="0">
              <a:solidFill>
                <a:srgbClr val="0D0D0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	   </a:t>
            </a:r>
            <a:r>
              <a:rPr lang="en-US" sz="2800" b="1" i="0" u="none" strike="noStrike" cap="none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Truy</a:t>
            </a:r>
            <a:r>
              <a:rPr lang="en-US" sz="2800" b="1" i="0" u="none" strike="noStrike" cap="none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cập</a:t>
            </a:r>
            <a:r>
              <a:rPr lang="en-US" sz="2800" b="1" i="0" u="none" strike="noStrike" cap="none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lang="en-US" sz="2800" b="1" i="0" u="none" strike="noStrike" cap="none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trị</a:t>
            </a:r>
            <a:r>
              <a:rPr lang="en-US" sz="2800" b="1" i="0" u="none" strike="noStrike" cap="none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1" i="0" u="none" strike="noStrike" cap="none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phần</a:t>
            </a:r>
            <a:r>
              <a:rPr lang="en-US" sz="2800" b="1" i="0" u="none" strike="noStrike" cap="none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tử</a:t>
            </a:r>
            <a:r>
              <a:rPr lang="en-US" sz="2800" b="1" i="0" u="none" strike="noStrike" cap="none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tại</a:t>
            </a:r>
            <a:r>
              <a:rPr lang="en-US" sz="2800" b="1" i="0" u="none" strike="noStrike" cap="none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800" b="1" i="0" u="none" strike="noStrike" cap="none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b="1" i="0" u="none" strike="noStrike" cap="none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ra, </a:t>
            </a:r>
            <a:r>
              <a:rPr lang="en-US" sz="2800" b="1" i="0" u="none" strike="noStrike" cap="none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b="1" i="0" u="none" strike="noStrike" cap="none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phần</a:t>
            </a:r>
            <a:r>
              <a:rPr lang="en-US" sz="2800" b="1" i="0" u="none" strike="noStrike" cap="none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tử</a:t>
            </a:r>
            <a:r>
              <a:rPr lang="en-US" sz="2800" b="1" i="0" u="none" strike="noStrike" cap="none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</a:t>
            </a:r>
            <a:r>
              <a:rPr lang="en-US" sz="2800" b="1" i="0" u="none" strike="noStrike" cap="none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2800" b="1" i="0" u="none" strike="noStrike" cap="none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 </a:t>
            </a:r>
            <a:r>
              <a:rPr lang="en-US" sz="2800" b="1" i="0" u="none" strike="noStrike" cap="none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dòng</a:t>
            </a:r>
            <a:r>
              <a:rPr lang="en-US" sz="2800" b="1" i="0" u="none" strike="noStrike" cap="none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b="1" i="0" u="none" strike="noStrike" cap="none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</a:t>
            </a:r>
            <a:r>
              <a:rPr lang="en-US" sz="2800" b="1" i="0" u="none" strike="noStrike" cap="none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nhau</a:t>
            </a:r>
            <a:r>
              <a:rPr lang="en-US" sz="2800" b="1" i="0" u="none" strike="noStrike" cap="none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 </a:t>
            </a:r>
            <a:r>
              <a:rPr lang="en-US" sz="2800" b="1" i="0" u="none" strike="noStrike" cap="none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khoảng</a:t>
            </a:r>
            <a:r>
              <a:rPr lang="en-US" sz="2800" b="1" i="0" u="none" strike="noStrike" cap="none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trắng</a:t>
            </a:r>
            <a:endParaRPr sz="2800" b="1" i="0" u="none" strike="noStrike" cap="none" dirty="0">
              <a:solidFill>
                <a:srgbClr val="0D0D0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41" name="Google Shape;241;p10"/>
          <p:cNvCxnSpPr/>
          <p:nvPr/>
        </p:nvCxnSpPr>
        <p:spPr>
          <a:xfrm>
            <a:off x="5181600" y="4567238"/>
            <a:ext cx="0" cy="2176462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Rectangle 6">
            <a:extLst>
              <a:ext uri="{FF2B5EF4-FFF2-40B4-BE49-F238E27FC236}">
                <a16:creationId xmlns:a16="http://schemas.microsoft.com/office/drawing/2014/main" id="{2254A2A0-901B-4D12-AB53-CDDA74187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8119" y="3818721"/>
            <a:ext cx="10150549" cy="579930"/>
          </a:xfrm>
          <a:prstGeom prst="rect">
            <a:avLst/>
          </a:prstGeom>
          <a:solidFill>
            <a:srgbClr val="FF3300"/>
          </a:solidFill>
          <a:ln w="635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FD34B118-5805-47D0-9B77-78AB635AC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1450" y="3801550"/>
            <a:ext cx="10150549" cy="57993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12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6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" y="28575"/>
            <a:ext cx="11963400" cy="6827838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1"/>
          <p:cNvSpPr txBox="1"/>
          <p:nvPr/>
        </p:nvSpPr>
        <p:spPr>
          <a:xfrm>
            <a:off x="2438400" y="2586038"/>
            <a:ext cx="8458200" cy="3068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 biết kết quả của chương trình?</a:t>
            </a: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&gt;&gt;&gt;A=[1, 5, 7, 4, 18, 20]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&gt;&gt;&gt;for i in range(len(A)):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if A[i]%2==0: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print(A[i], end= “ ”)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Google Shape;251;p11"/>
          <p:cNvSpPr txBox="1"/>
          <p:nvPr/>
        </p:nvSpPr>
        <p:spPr>
          <a:xfrm>
            <a:off x="342900" y="685800"/>
            <a:ext cx="6858000" cy="57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Duyệt các phần tử của danh sách: </a:t>
            </a:r>
            <a:endParaRPr/>
          </a:p>
        </p:txBody>
      </p:sp>
      <p:sp>
        <p:nvSpPr>
          <p:cNvPr id="252" name="Google Shape;252;p11"/>
          <p:cNvSpPr/>
          <p:nvPr/>
        </p:nvSpPr>
        <p:spPr>
          <a:xfrm>
            <a:off x="0" y="0"/>
            <a:ext cx="12192000" cy="79057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99FF"/>
              </a:gs>
              <a:gs pos="100000">
                <a:srgbClr val="FFE5FF">
                  <a:alpha val="0"/>
                </a:srgbClr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1"/>
          <p:cNvSpPr/>
          <p:nvPr/>
        </p:nvSpPr>
        <p:spPr>
          <a:xfrm>
            <a:off x="1828800" y="28575"/>
            <a:ext cx="9296400" cy="76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0000"/>
                </a:solidFill>
                <a:latin typeface="Times New Roman"/>
              </a:rPr>
              <a:t>BÀI 22: KIỂU DỮ LIỆU DANH SÁCH</a:t>
            </a:r>
          </a:p>
        </p:txBody>
      </p:sp>
      <p:sp>
        <p:nvSpPr>
          <p:cNvPr id="254" name="Google Shape;254;p11"/>
          <p:cNvSpPr txBox="1"/>
          <p:nvPr/>
        </p:nvSpPr>
        <p:spPr>
          <a:xfrm>
            <a:off x="325438" y="5783263"/>
            <a:ext cx="89916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Chương trình in ra các phần tử chẵn trong danh sách</a:t>
            </a:r>
            <a:endParaRPr sz="2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Google Shape;255;p11"/>
          <p:cNvSpPr txBox="1"/>
          <p:nvPr/>
        </p:nvSpPr>
        <p:spPr>
          <a:xfrm>
            <a:off x="8610600" y="5953125"/>
            <a:ext cx="610552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🡪 4  18  20</a:t>
            </a:r>
            <a:endParaRPr sz="2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1"/>
          <p:cNvSpPr txBox="1"/>
          <p:nvPr/>
        </p:nvSpPr>
        <p:spPr>
          <a:xfrm>
            <a:off x="114300" y="1143000"/>
            <a:ext cx="11963400" cy="1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3857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Có thể duyệt lần lượt các phần tử của danh sách bằng lệnh for kết hợp với vùng giá trị của lệnh range().</a:t>
            </a:r>
            <a:endParaRPr sz="2800" b="1" i="0" u="none" strike="noStrike" cap="none">
              <a:solidFill>
                <a:srgbClr val="3857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64" y="-17824"/>
            <a:ext cx="11963400" cy="6827838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2"/>
          <p:cNvSpPr txBox="1"/>
          <p:nvPr/>
        </p:nvSpPr>
        <p:spPr>
          <a:xfrm>
            <a:off x="161244" y="1534448"/>
            <a:ext cx="6468156" cy="3647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0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 </a:t>
            </a:r>
            <a:r>
              <a:rPr lang="en-US" sz="3300" b="0" i="1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3300" b="0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00" b="0" i="1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kết</a:t>
            </a:r>
            <a:r>
              <a:rPr lang="en-US" sz="3300" b="0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00" b="0" i="1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quả</a:t>
            </a:r>
            <a:r>
              <a:rPr lang="en-US" sz="3300" b="0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00" b="0" i="1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300" b="0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00" b="0" i="1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chương</a:t>
            </a:r>
            <a:r>
              <a:rPr lang="en-US" sz="3300" b="0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00" b="0" i="1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trình</a:t>
            </a:r>
            <a:r>
              <a:rPr lang="en-US" sz="3300" b="0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r>
              <a:rPr lang="en-US" sz="33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3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&gt;&gt;&gt;A=[-1, -5, 7, 4, 18, -20]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&gt;&gt;&gt;s=0</a:t>
            </a:r>
            <a:endParaRPr sz="33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&gt;&gt;&gt;for </a:t>
            </a:r>
            <a:r>
              <a:rPr lang="en-US" sz="33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33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range(</a:t>
            </a:r>
            <a:r>
              <a:rPr lang="en-US" sz="33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len</a:t>
            </a:r>
            <a:r>
              <a:rPr lang="en-US" sz="33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(A)):</a:t>
            </a:r>
            <a:endParaRPr sz="33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3300" dirty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33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A[</a:t>
            </a:r>
            <a:r>
              <a:rPr lang="en-US" sz="33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33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]&gt;0:</a:t>
            </a:r>
            <a:endParaRPr sz="33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lang="en-US" sz="3300" dirty="0"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33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s=</a:t>
            </a:r>
            <a:r>
              <a:rPr lang="en-US" sz="33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s+A</a:t>
            </a:r>
            <a:r>
              <a:rPr lang="en-US" sz="33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</a:t>
            </a:r>
            <a:r>
              <a:rPr lang="en-US" sz="33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33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&gt;&gt;&gt;print(s)</a:t>
            </a:r>
            <a:endParaRPr sz="33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p12"/>
          <p:cNvSpPr txBox="1"/>
          <p:nvPr/>
        </p:nvSpPr>
        <p:spPr>
          <a:xfrm>
            <a:off x="342900" y="762000"/>
            <a:ext cx="6858000" cy="57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Duyệt các phần tử của danh sách: </a:t>
            </a:r>
            <a:endParaRPr/>
          </a:p>
        </p:txBody>
      </p:sp>
      <p:sp>
        <p:nvSpPr>
          <p:cNvPr id="265" name="Google Shape;265;p12"/>
          <p:cNvSpPr/>
          <p:nvPr/>
        </p:nvSpPr>
        <p:spPr>
          <a:xfrm>
            <a:off x="0" y="0"/>
            <a:ext cx="12192000" cy="79057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99FF"/>
              </a:gs>
              <a:gs pos="100000">
                <a:srgbClr val="FFE5FF">
                  <a:alpha val="0"/>
                </a:srgbClr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2"/>
          <p:cNvSpPr/>
          <p:nvPr/>
        </p:nvSpPr>
        <p:spPr>
          <a:xfrm>
            <a:off x="1828800" y="28575"/>
            <a:ext cx="9296400" cy="76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0000"/>
                </a:solidFill>
                <a:latin typeface="Times New Roman"/>
              </a:rPr>
              <a:t>BÀI 22: KIỂU DỮ LIỆU DANH SÁCH</a:t>
            </a:r>
          </a:p>
        </p:txBody>
      </p:sp>
      <p:sp>
        <p:nvSpPr>
          <p:cNvPr id="267" name="Google Shape;267;p12"/>
          <p:cNvSpPr txBox="1"/>
          <p:nvPr/>
        </p:nvSpPr>
        <p:spPr>
          <a:xfrm>
            <a:off x="5399088" y="2276475"/>
            <a:ext cx="6705600" cy="95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Chương trình tính tổng các số dương trong danh sách</a:t>
            </a:r>
            <a:endParaRPr sz="2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12"/>
          <p:cNvSpPr txBox="1"/>
          <p:nvPr/>
        </p:nvSpPr>
        <p:spPr>
          <a:xfrm>
            <a:off x="8751888" y="2735263"/>
            <a:ext cx="610552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🡪29 </a:t>
            </a:r>
            <a:endParaRPr sz="2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2"/>
          <p:cNvSpPr txBox="1"/>
          <p:nvPr/>
        </p:nvSpPr>
        <p:spPr>
          <a:xfrm>
            <a:off x="2454957" y="4101347"/>
            <a:ext cx="1594757" cy="60016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= s+1</a:t>
            </a:r>
            <a:endParaRPr/>
          </a:p>
        </p:txBody>
      </p:sp>
      <p:sp>
        <p:nvSpPr>
          <p:cNvPr id="270" name="Google Shape;270;p12"/>
          <p:cNvSpPr txBox="1"/>
          <p:nvPr/>
        </p:nvSpPr>
        <p:spPr>
          <a:xfrm>
            <a:off x="5367338" y="4027488"/>
            <a:ext cx="6705600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Chương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trình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đếm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dương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danh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sách</a:t>
            </a:r>
            <a:endParaRPr sz="28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1" name="Google Shape;271;p12"/>
          <p:cNvSpPr txBox="1"/>
          <p:nvPr/>
        </p:nvSpPr>
        <p:spPr>
          <a:xfrm>
            <a:off x="7350125" y="4506913"/>
            <a:ext cx="6103938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🡪3 </a:t>
            </a:r>
            <a:endParaRPr sz="2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75" y="30163"/>
            <a:ext cx="11963400" cy="6827837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3"/>
          <p:cNvSpPr txBox="1"/>
          <p:nvPr/>
        </p:nvSpPr>
        <p:spPr>
          <a:xfrm>
            <a:off x="342900" y="762000"/>
            <a:ext cx="6858000" cy="57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Thêm phần tử vào danh sách: </a:t>
            </a:r>
            <a:endParaRPr/>
          </a:p>
        </p:txBody>
      </p:sp>
      <p:sp>
        <p:nvSpPr>
          <p:cNvPr id="279" name="Google Shape;279;p13"/>
          <p:cNvSpPr/>
          <p:nvPr/>
        </p:nvSpPr>
        <p:spPr>
          <a:xfrm>
            <a:off x="0" y="0"/>
            <a:ext cx="12192000" cy="79057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99FF"/>
              </a:gs>
              <a:gs pos="100000">
                <a:srgbClr val="FFE5FF">
                  <a:alpha val="0"/>
                </a:srgbClr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3"/>
          <p:cNvSpPr/>
          <p:nvPr/>
        </p:nvSpPr>
        <p:spPr>
          <a:xfrm>
            <a:off x="1828800" y="28575"/>
            <a:ext cx="9296400" cy="76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0000"/>
                </a:solidFill>
                <a:latin typeface="Times New Roman"/>
              </a:rPr>
              <a:t>BÀI 22: KIỂU DỮ LIỆU DANH SÁCH</a:t>
            </a:r>
          </a:p>
        </p:txBody>
      </p:sp>
      <p:sp>
        <p:nvSpPr>
          <p:cNvPr id="281" name="Google Shape;281;p13"/>
          <p:cNvSpPr txBox="1"/>
          <p:nvPr/>
        </p:nvSpPr>
        <p:spPr>
          <a:xfrm>
            <a:off x="6181725" y="819150"/>
            <a:ext cx="5319713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66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Hoạt động nhóm: thời gian 3p</a:t>
            </a:r>
            <a:endParaRPr/>
          </a:p>
        </p:txBody>
      </p:sp>
      <p:sp>
        <p:nvSpPr>
          <p:cNvPr id="282" name="Google Shape;282;p13"/>
          <p:cNvSpPr txBox="1"/>
          <p:nvPr/>
        </p:nvSpPr>
        <p:spPr>
          <a:xfrm>
            <a:off x="1066800" y="1462088"/>
            <a:ext cx="10820400" cy="35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-"/>
            </a:pP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Cú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pháp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hiện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lệnh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dành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riêng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kiểu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danh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sách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-"/>
            </a:pP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Lệnh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thêm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phần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tử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cuối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danh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sách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-"/>
            </a:pP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Vd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Cho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A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hiên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lệnh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&gt;&gt;&gt; A=[2, 4, 10, 2, 1]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&gt;&gt;&gt;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A.append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(30)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-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hiện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lệnh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append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thì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dài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thay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đổi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3DB619AB-D3AE-4B8D-8470-87D7BFFEA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438" y="5894504"/>
            <a:ext cx="10515600" cy="579930"/>
          </a:xfrm>
          <a:prstGeom prst="rect">
            <a:avLst/>
          </a:prstGeom>
          <a:solidFill>
            <a:srgbClr val="FF3300"/>
          </a:solidFill>
          <a:ln w="635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370C7623-7F7D-4566-BBD6-828A64423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438" y="5881937"/>
            <a:ext cx="10591800" cy="57993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8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6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75" y="30163"/>
            <a:ext cx="11963400" cy="6827837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4"/>
          <p:cNvSpPr txBox="1"/>
          <p:nvPr/>
        </p:nvSpPr>
        <p:spPr>
          <a:xfrm>
            <a:off x="342900" y="762000"/>
            <a:ext cx="6858000" cy="57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Thêm phần tử vào danh sách: </a:t>
            </a:r>
            <a:endParaRPr/>
          </a:p>
        </p:txBody>
      </p:sp>
      <p:sp>
        <p:nvSpPr>
          <p:cNvPr id="292" name="Google Shape;292;p14"/>
          <p:cNvSpPr/>
          <p:nvPr/>
        </p:nvSpPr>
        <p:spPr>
          <a:xfrm>
            <a:off x="0" y="0"/>
            <a:ext cx="12192000" cy="79057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99FF"/>
              </a:gs>
              <a:gs pos="100000">
                <a:srgbClr val="FFE5FF">
                  <a:alpha val="0"/>
                </a:srgbClr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4"/>
          <p:cNvSpPr/>
          <p:nvPr/>
        </p:nvSpPr>
        <p:spPr>
          <a:xfrm>
            <a:off x="1828800" y="28575"/>
            <a:ext cx="9296400" cy="76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0000"/>
                </a:solidFill>
                <a:latin typeface="Times New Roman"/>
              </a:rPr>
              <a:t>BÀI 22: KIỂU DỮ LIỆU DANH SÁCH</a:t>
            </a:r>
          </a:p>
        </p:txBody>
      </p:sp>
      <p:sp>
        <p:nvSpPr>
          <p:cNvPr id="294" name="Google Shape;294;p14"/>
          <p:cNvSpPr txBox="1"/>
          <p:nvPr/>
        </p:nvSpPr>
        <p:spPr>
          <a:xfrm>
            <a:off x="76200" y="1143000"/>
            <a:ext cx="11991975" cy="1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Python có một số lệnh dành riêng (phương thức) cho dữ liệu kiểu danh sách.  Cú pháp các lệnh đó như sau: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lang="en-US" sz="2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&lt;danh sách&gt;.&lt;phương thức&gt;</a:t>
            </a:r>
            <a:endParaRPr sz="28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5" name="Google Shape;295;p14"/>
          <p:cNvSpPr txBox="1"/>
          <p:nvPr/>
        </p:nvSpPr>
        <p:spPr>
          <a:xfrm>
            <a:off x="106363" y="2552700"/>
            <a:ext cx="10591800" cy="66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Lệnh thêm phần tử  vào </a:t>
            </a:r>
            <a:r>
              <a:rPr lang="en-US" sz="2800" b="0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cuối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danh sách là: 	 </a:t>
            </a:r>
            <a:r>
              <a:rPr lang="en-US" sz="2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&lt;danh sách&gt;.append()</a:t>
            </a:r>
            <a:endParaRPr sz="2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6" name="Google Shape;296;p14"/>
          <p:cNvSpPr txBox="1"/>
          <p:nvPr/>
        </p:nvSpPr>
        <p:spPr>
          <a:xfrm>
            <a:off x="152400" y="3240088"/>
            <a:ext cx="92202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VD: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&gt;&gt;&gt; A=[2, 4, 10, 2, 1]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&gt;&gt;&gt;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A.append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(30)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7" name="Google Shape;297;p14"/>
          <p:cNvSpPr txBox="1"/>
          <p:nvPr/>
        </p:nvSpPr>
        <p:spPr>
          <a:xfrm>
            <a:off x="106363" y="5257800"/>
            <a:ext cx="9094787" cy="56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Sau khi thực hiện lệnh append độ dài A </a:t>
            </a:r>
            <a:r>
              <a:rPr lang="en-US" sz="2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tăng lên một đơn vị</a:t>
            </a:r>
            <a:endParaRPr sz="2800" b="0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8" name="Google Shape;298;p14"/>
          <p:cNvSpPr txBox="1"/>
          <p:nvPr/>
        </p:nvSpPr>
        <p:spPr>
          <a:xfrm>
            <a:off x="1219200" y="4646405"/>
            <a:ext cx="63234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Kết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quả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A= [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2, 4, 10, 2, 1, 30]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75" y="106363"/>
            <a:ext cx="11963400" cy="6827837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5"/>
          <p:cNvSpPr txBox="1"/>
          <p:nvPr/>
        </p:nvSpPr>
        <p:spPr>
          <a:xfrm>
            <a:off x="342900" y="762000"/>
            <a:ext cx="6858000" cy="57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Thêm phần tử vào danh sách: </a:t>
            </a:r>
            <a:endParaRPr/>
          </a:p>
        </p:txBody>
      </p:sp>
      <p:sp>
        <p:nvSpPr>
          <p:cNvPr id="306" name="Google Shape;306;p15"/>
          <p:cNvSpPr/>
          <p:nvPr/>
        </p:nvSpPr>
        <p:spPr>
          <a:xfrm>
            <a:off x="0" y="0"/>
            <a:ext cx="12192000" cy="79057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99FF"/>
              </a:gs>
              <a:gs pos="100000">
                <a:srgbClr val="FFE5FF">
                  <a:alpha val="0"/>
                </a:srgbClr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5"/>
          <p:cNvSpPr/>
          <p:nvPr/>
        </p:nvSpPr>
        <p:spPr>
          <a:xfrm>
            <a:off x="1828800" y="28575"/>
            <a:ext cx="9296400" cy="76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0000"/>
                </a:solidFill>
                <a:latin typeface="Times New Roman"/>
              </a:rPr>
              <a:t>BÀI 22: KIỂU DỮ LIỆU DANH SÁCH</a:t>
            </a:r>
          </a:p>
        </p:txBody>
      </p:sp>
      <p:sp>
        <p:nvSpPr>
          <p:cNvPr id="308" name="Google Shape;308;p15"/>
          <p:cNvSpPr txBox="1"/>
          <p:nvPr/>
        </p:nvSpPr>
        <p:spPr>
          <a:xfrm>
            <a:off x="4386263" y="1371600"/>
            <a:ext cx="277018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hỏi củng cố:</a:t>
            </a:r>
            <a:endParaRPr/>
          </a:p>
        </p:txBody>
      </p:sp>
      <p:sp>
        <p:nvSpPr>
          <p:cNvPr id="309" name="Google Shape;309;p15"/>
          <p:cNvSpPr txBox="1"/>
          <p:nvPr/>
        </p:nvSpPr>
        <p:spPr>
          <a:xfrm>
            <a:off x="762000" y="2092325"/>
            <a:ext cx="7733207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Danh sách A sẽ như thế nào sau các lệnh sau?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&gt;&gt;&gt; A =[2, 4, 10, 1, 0]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&gt;&gt;&gt; A. append(100)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&gt;&gt;&gt; del A[1]</a:t>
            </a:r>
            <a:endParaRPr/>
          </a:p>
        </p:txBody>
      </p:sp>
      <p:sp>
        <p:nvSpPr>
          <p:cNvPr id="310" name="Google Shape;310;p15"/>
          <p:cNvSpPr txBox="1"/>
          <p:nvPr/>
        </p:nvSpPr>
        <p:spPr>
          <a:xfrm>
            <a:off x="1371600" y="4581525"/>
            <a:ext cx="7466013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Danh sách A có giá trị như sau: </a:t>
            </a: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[2, 10, 1, 0, 100]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6"/>
          <p:cNvSpPr txBox="1"/>
          <p:nvPr/>
        </p:nvSpPr>
        <p:spPr>
          <a:xfrm>
            <a:off x="342900" y="762000"/>
            <a:ext cx="6858000" cy="57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Thực hành: </a:t>
            </a:r>
            <a:endParaRPr/>
          </a:p>
        </p:txBody>
      </p:sp>
      <p:sp>
        <p:nvSpPr>
          <p:cNvPr id="316" name="Google Shape;316;p16"/>
          <p:cNvSpPr/>
          <p:nvPr/>
        </p:nvSpPr>
        <p:spPr>
          <a:xfrm>
            <a:off x="0" y="0"/>
            <a:ext cx="12192000" cy="79057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99FF"/>
              </a:gs>
              <a:gs pos="100000">
                <a:srgbClr val="FFE5FF">
                  <a:alpha val="0"/>
                </a:srgbClr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6"/>
          <p:cNvSpPr/>
          <p:nvPr/>
        </p:nvSpPr>
        <p:spPr>
          <a:xfrm>
            <a:off x="1828800" y="28575"/>
            <a:ext cx="9296400" cy="76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0000"/>
                </a:solidFill>
                <a:latin typeface="Times New Roman"/>
              </a:rPr>
              <a:t>BÀI 22: KIỂU DỮ LIỆU DANH SÁCH</a:t>
            </a:r>
          </a:p>
        </p:txBody>
      </p:sp>
      <p:sp>
        <p:nvSpPr>
          <p:cNvPr id="318" name="Google Shape;318;p16"/>
          <p:cNvSpPr txBox="1"/>
          <p:nvPr/>
        </p:nvSpPr>
        <p:spPr>
          <a:xfrm>
            <a:off x="0" y="1143000"/>
            <a:ext cx="12192000" cy="2029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Nhiệm vụ 1: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HS thảo luận trong 5p</a:t>
            </a:r>
            <a:endParaRPr sz="2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hiểu ý nghĩa của từng câu lệnh trong chương trình VD1/114 SGK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Nhập số n từ bàn phím, sau đó nhập danh sách n tên các bạn lớp em và in ra danh sách các tên đó, mỗi tên trên một dòng.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9" name="Google Shape;31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3172274"/>
            <a:ext cx="8915400" cy="3685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7"/>
          <p:cNvSpPr txBox="1"/>
          <p:nvPr/>
        </p:nvSpPr>
        <p:spPr>
          <a:xfrm>
            <a:off x="342900" y="762000"/>
            <a:ext cx="6858000" cy="57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Thực hành: </a:t>
            </a:r>
            <a:endParaRPr/>
          </a:p>
        </p:txBody>
      </p:sp>
      <p:sp>
        <p:nvSpPr>
          <p:cNvPr id="325" name="Google Shape;325;p17"/>
          <p:cNvSpPr/>
          <p:nvPr/>
        </p:nvSpPr>
        <p:spPr>
          <a:xfrm>
            <a:off x="0" y="0"/>
            <a:ext cx="12192000" cy="79057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99FF"/>
              </a:gs>
              <a:gs pos="100000">
                <a:srgbClr val="FFE5FF">
                  <a:alpha val="0"/>
                </a:srgbClr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7"/>
          <p:cNvSpPr/>
          <p:nvPr/>
        </p:nvSpPr>
        <p:spPr>
          <a:xfrm>
            <a:off x="1828800" y="28575"/>
            <a:ext cx="9296400" cy="76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0000"/>
                </a:solidFill>
                <a:latin typeface="Times New Roman"/>
              </a:rPr>
              <a:t>BÀI 22: KIỂU DỮ LIỆU DANH SÁCH</a:t>
            </a:r>
          </a:p>
        </p:txBody>
      </p:sp>
      <p:sp>
        <p:nvSpPr>
          <p:cNvPr id="327" name="Google Shape;327;p17"/>
          <p:cNvSpPr txBox="1"/>
          <p:nvPr/>
        </p:nvSpPr>
        <p:spPr>
          <a:xfrm>
            <a:off x="0" y="1341438"/>
            <a:ext cx="12192000" cy="224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Nhiệm vụ 2: 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Nhập một dãy số từ bàn phím. Tính tổng, trung bình của dãy và in dãy số trên một hàng ngang.</a:t>
            </a:r>
            <a:endParaRPr sz="2800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HS nghiên cứu chương trình /114 SGK và thực hiện soạn thảo trên python và trả lời các câu hỏi sau:</a:t>
            </a:r>
            <a:endParaRPr/>
          </a:p>
        </p:txBody>
      </p:sp>
      <p:sp>
        <p:nvSpPr>
          <p:cNvPr id="328" name="Google Shape;328;p17"/>
          <p:cNvSpPr txBox="1"/>
          <p:nvPr/>
        </p:nvSpPr>
        <p:spPr>
          <a:xfrm>
            <a:off x="1143000" y="3625667"/>
            <a:ext cx="80045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Mỗi phần tử trong danh sách có kiểu dữ liệu gì?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7"/>
          <p:cNvSpPr txBox="1"/>
          <p:nvPr/>
        </p:nvSpPr>
        <p:spPr>
          <a:xfrm>
            <a:off x="659424" y="4131583"/>
            <a:ext cx="6224952" cy="564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 ds A được in ra như thế nào?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0" name="Google Shape;330;p17"/>
          <p:cNvSpPr txBox="1"/>
          <p:nvPr/>
        </p:nvSpPr>
        <p:spPr>
          <a:xfrm>
            <a:off x="694592" y="4788414"/>
            <a:ext cx="11497407" cy="1081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Có thể thay thế đoạn lệnh in danh sách A bằng lệnh print(A) hay không? Và cho biết danh sách A được in như thế nào?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8"/>
          <p:cNvSpPr txBox="1"/>
          <p:nvPr/>
        </p:nvSpPr>
        <p:spPr>
          <a:xfrm>
            <a:off x="342900" y="762000"/>
            <a:ext cx="6858000" cy="57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Thực hành: </a:t>
            </a:r>
            <a:endParaRPr/>
          </a:p>
        </p:txBody>
      </p:sp>
      <p:sp>
        <p:nvSpPr>
          <p:cNvPr id="336" name="Google Shape;336;p18"/>
          <p:cNvSpPr/>
          <p:nvPr/>
        </p:nvSpPr>
        <p:spPr>
          <a:xfrm>
            <a:off x="0" y="0"/>
            <a:ext cx="12192000" cy="79057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99FF"/>
              </a:gs>
              <a:gs pos="100000">
                <a:srgbClr val="FFE5FF">
                  <a:alpha val="0"/>
                </a:srgbClr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8"/>
          <p:cNvSpPr/>
          <p:nvPr/>
        </p:nvSpPr>
        <p:spPr>
          <a:xfrm>
            <a:off x="1828800" y="28575"/>
            <a:ext cx="9296400" cy="76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0000"/>
                </a:solidFill>
                <a:latin typeface="Times New Roman"/>
              </a:rPr>
              <a:t>BÀI 22: KIỂU DỮ LIỆU DANH SÁCH</a:t>
            </a:r>
          </a:p>
        </p:txBody>
      </p:sp>
      <p:sp>
        <p:nvSpPr>
          <p:cNvPr id="338" name="Google Shape;338;p18"/>
          <p:cNvSpPr txBox="1"/>
          <p:nvPr/>
        </p:nvSpPr>
        <p:spPr>
          <a:xfrm>
            <a:off x="0" y="1340266"/>
            <a:ext cx="11734800" cy="1081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-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Nhập một dãy số từ bàn phím. Tính tổng, trung bình của dãy và in dãy số trên một hàng ngang.</a:t>
            </a:r>
            <a:endParaRPr sz="2800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9" name="Google Shape;339;p18"/>
          <p:cNvSpPr/>
          <p:nvPr/>
        </p:nvSpPr>
        <p:spPr>
          <a:xfrm>
            <a:off x="8382000" y="1981200"/>
            <a:ext cx="3886200" cy="2895600"/>
          </a:xfrm>
          <a:prstGeom prst="cloudCallout">
            <a:avLst>
              <a:gd name="adj1" fmla="val -112721"/>
              <a:gd name="adj2" fmla="val -7945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sự khác nhau với chương trình trong SGK/ 114?</a:t>
            </a:r>
            <a:endParaRPr/>
          </a:p>
        </p:txBody>
      </p:sp>
      <p:pic>
        <p:nvPicPr>
          <p:cNvPr id="340" name="Google Shape;34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2590801"/>
            <a:ext cx="7013429" cy="4238624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8"/>
          <p:cNvSpPr/>
          <p:nvPr/>
        </p:nvSpPr>
        <p:spPr>
          <a:xfrm>
            <a:off x="876300" y="4728346"/>
            <a:ext cx="1905000" cy="381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8"/>
          <p:cNvSpPr/>
          <p:nvPr/>
        </p:nvSpPr>
        <p:spPr>
          <a:xfrm>
            <a:off x="342900" y="5615208"/>
            <a:ext cx="1905000" cy="316803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9"/>
          <p:cNvSpPr txBox="1"/>
          <p:nvPr/>
        </p:nvSpPr>
        <p:spPr>
          <a:xfrm>
            <a:off x="342900" y="762000"/>
            <a:ext cx="6858000" cy="57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Thực hành: </a:t>
            </a:r>
            <a:endParaRPr/>
          </a:p>
        </p:txBody>
      </p:sp>
      <p:sp>
        <p:nvSpPr>
          <p:cNvPr id="348" name="Google Shape;348;p19"/>
          <p:cNvSpPr/>
          <p:nvPr/>
        </p:nvSpPr>
        <p:spPr>
          <a:xfrm>
            <a:off x="0" y="0"/>
            <a:ext cx="12192000" cy="79057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99FF"/>
              </a:gs>
              <a:gs pos="100000">
                <a:srgbClr val="FFE5FF">
                  <a:alpha val="0"/>
                </a:srgbClr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9"/>
          <p:cNvSpPr/>
          <p:nvPr/>
        </p:nvSpPr>
        <p:spPr>
          <a:xfrm>
            <a:off x="1828800" y="28575"/>
            <a:ext cx="9296400" cy="76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0000"/>
                </a:solidFill>
                <a:latin typeface="Times New Roman"/>
              </a:rPr>
              <a:t>BÀI 22: KIỂU DỮ LIỆU DANH SÁCH</a:t>
            </a:r>
          </a:p>
        </p:txBody>
      </p:sp>
      <p:graphicFrame>
        <p:nvGraphicFramePr>
          <p:cNvPr id="350" name="Google Shape;350;p19"/>
          <p:cNvGraphicFramePr/>
          <p:nvPr/>
        </p:nvGraphicFramePr>
        <p:xfrm>
          <a:off x="838200" y="2648243"/>
          <a:ext cx="10972800" cy="3981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4" imgW="10972800" imgH="3981157" progId="Paint.Picture">
                  <p:embed/>
                </p:oleObj>
              </mc:Choice>
              <mc:Fallback>
                <p:oleObj r:id="rId4" imgW="10972800" imgH="3981157" progId="Paint.Picture">
                  <p:embed/>
                  <p:pic>
                    <p:nvPicPr>
                      <p:cNvPr id="350" name="Google Shape;350;p19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838200" y="2648243"/>
                        <a:ext cx="10972800" cy="39811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1" name="Google Shape;351;p19"/>
          <p:cNvSpPr/>
          <p:nvPr/>
        </p:nvSpPr>
        <p:spPr>
          <a:xfrm>
            <a:off x="2362200" y="3748322"/>
            <a:ext cx="5410200" cy="1585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9"/>
          <p:cNvSpPr txBox="1"/>
          <p:nvPr/>
        </p:nvSpPr>
        <p:spPr>
          <a:xfrm>
            <a:off x="76200" y="1360195"/>
            <a:ext cx="12115800" cy="10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Nhiệm</a:t>
            </a:r>
            <a:r>
              <a:rPr lang="en-US" sz="28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vụ</a:t>
            </a:r>
            <a:r>
              <a:rPr lang="en-US" sz="28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3: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chương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trình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Nhập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dãy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gồm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phần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tử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phím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phần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tử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dãy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1416050" y="26988"/>
            <a:ext cx="88455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6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Tính nhẩm trung bình cộng của các số :</a:t>
            </a:r>
            <a:endParaRPr/>
          </a:p>
        </p:txBody>
      </p:sp>
      <p:sp>
        <p:nvSpPr>
          <p:cNvPr id="105" name="Google Shape;105;p2"/>
          <p:cNvSpPr txBox="1"/>
          <p:nvPr/>
        </p:nvSpPr>
        <p:spPr>
          <a:xfrm>
            <a:off x="1736725" y="776288"/>
            <a:ext cx="50292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1/ Trung bình cộng của 3 số: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6781800" y="776288"/>
            <a:ext cx="1173163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4, 2, 6</a:t>
            </a:r>
            <a:endParaRPr/>
          </a:p>
        </p:txBody>
      </p:sp>
      <p:sp>
        <p:nvSpPr>
          <p:cNvPr id="107" name="Google Shape;107;p2"/>
          <p:cNvSpPr txBox="1"/>
          <p:nvPr/>
        </p:nvSpPr>
        <p:spPr>
          <a:xfrm>
            <a:off x="8229600" y="776288"/>
            <a:ext cx="1163638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Kq= 4</a:t>
            </a:r>
            <a:endParaRPr/>
          </a:p>
        </p:txBody>
      </p:sp>
      <p:sp>
        <p:nvSpPr>
          <p:cNvPr id="108" name="Google Shape;108;p2"/>
          <p:cNvSpPr txBox="1"/>
          <p:nvPr/>
        </p:nvSpPr>
        <p:spPr>
          <a:xfrm>
            <a:off x="1752600" y="1524000"/>
            <a:ext cx="5029200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2/ Trung bình cộng của 5 số:</a:t>
            </a:r>
            <a:endParaRPr/>
          </a:p>
        </p:txBody>
      </p:sp>
      <p:sp>
        <p:nvSpPr>
          <p:cNvPr id="109" name="Google Shape;109;p2"/>
          <p:cNvSpPr txBox="1"/>
          <p:nvPr/>
        </p:nvSpPr>
        <p:spPr>
          <a:xfrm>
            <a:off x="6705600" y="1524000"/>
            <a:ext cx="1963738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2, 8, 9, 5, 1</a:t>
            </a:r>
            <a:endParaRPr/>
          </a:p>
        </p:txBody>
      </p:sp>
      <p:sp>
        <p:nvSpPr>
          <p:cNvPr id="110" name="Google Shape;110;p2"/>
          <p:cNvSpPr txBox="1"/>
          <p:nvPr/>
        </p:nvSpPr>
        <p:spPr>
          <a:xfrm>
            <a:off x="8763000" y="1524000"/>
            <a:ext cx="1163638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Kq= 5</a:t>
            </a:r>
            <a:endParaRPr/>
          </a:p>
        </p:txBody>
      </p:sp>
      <p:sp>
        <p:nvSpPr>
          <p:cNvPr id="111" name="Google Shape;111;p2"/>
          <p:cNvSpPr txBox="1"/>
          <p:nvPr/>
        </p:nvSpPr>
        <p:spPr>
          <a:xfrm>
            <a:off x="1752600" y="2514600"/>
            <a:ext cx="5029200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3/ Trung bình cộng của 6 số:</a:t>
            </a:r>
            <a:endParaRPr/>
          </a:p>
        </p:txBody>
      </p:sp>
      <p:sp>
        <p:nvSpPr>
          <p:cNvPr id="112" name="Google Shape;112;p2"/>
          <p:cNvSpPr txBox="1"/>
          <p:nvPr/>
        </p:nvSpPr>
        <p:spPr>
          <a:xfrm>
            <a:off x="6934200" y="2528888"/>
            <a:ext cx="23590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7, 3, 8, 2, 9, 1</a:t>
            </a:r>
            <a:endParaRPr/>
          </a:p>
        </p:txBody>
      </p:sp>
      <p:sp>
        <p:nvSpPr>
          <p:cNvPr id="113" name="Google Shape;113;p2"/>
          <p:cNvSpPr txBox="1"/>
          <p:nvPr/>
        </p:nvSpPr>
        <p:spPr>
          <a:xfrm>
            <a:off x="10036175" y="2301875"/>
            <a:ext cx="1262063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Kq=  5</a:t>
            </a: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3733800" y="3886200"/>
            <a:ext cx="6781800" cy="1905000"/>
          </a:xfrm>
          <a:prstGeom prst="cloudCallout">
            <a:avLst>
              <a:gd name="adj1" fmla="val -8005"/>
              <a:gd name="adj2" fmla="val -69750"/>
            </a:avLst>
          </a:prstGeom>
          <a:solidFill>
            <a:schemeClr val="lt1"/>
          </a:solidFill>
          <a:ln w="38100" cap="flat" cmpd="sng">
            <a:solidFill>
              <a:srgbClr val="007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 biết </a:t>
            </a:r>
            <a:r>
              <a:rPr lang="en-US" sz="2800" b="1" i="0" u="none" strike="noStrike" cap="none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số thứ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có lớn hơn trung bình cộng của 6 số hay không?</a:t>
            </a: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2776538" y="3878263"/>
            <a:ext cx="6781800" cy="1905000"/>
          </a:xfrm>
          <a:prstGeom prst="cloudCallout">
            <a:avLst>
              <a:gd name="adj1" fmla="val -8005"/>
              <a:gd name="adj2" fmla="val -69750"/>
            </a:avLst>
          </a:prstGeom>
          <a:solidFill>
            <a:schemeClr val="lt1"/>
          </a:solidFill>
          <a:ln w="38100" cap="flat" cmpd="sng">
            <a:solidFill>
              <a:srgbClr val="007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 ngôn ngữ lập trình python, để lưu 6 giá trị ta dùng mấy biến đơn?</a:t>
            </a: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3146425" y="4321175"/>
            <a:ext cx="6781800" cy="1447800"/>
          </a:xfrm>
          <a:prstGeom prst="cloudCallout">
            <a:avLst>
              <a:gd name="adj1" fmla="val -8005"/>
              <a:gd name="adj2" fmla="val -75986"/>
            </a:avLst>
          </a:prstGeom>
          <a:solidFill>
            <a:schemeClr val="lt1"/>
          </a:solidFill>
          <a:ln w="38100" cap="flat" cmpd="sng">
            <a:solidFill>
              <a:srgbClr val="007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Thực hiện khai báo biến cho 6 biến?</a:t>
            </a: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3581400" y="4327525"/>
            <a:ext cx="6781800" cy="1447800"/>
          </a:xfrm>
          <a:prstGeom prst="cloudCallout">
            <a:avLst>
              <a:gd name="adj1" fmla="val -8005"/>
              <a:gd name="adj2" fmla="val -75986"/>
            </a:avLst>
          </a:prstGeom>
          <a:solidFill>
            <a:schemeClr val="lt1"/>
          </a:solidFill>
          <a:ln w="38100" cap="flat" cmpd="sng">
            <a:solidFill>
              <a:srgbClr val="007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Nếu 30 biến thì sao? </a:t>
            </a:r>
            <a:endParaRPr/>
          </a:p>
        </p:txBody>
      </p:sp>
      <p:pic>
        <p:nvPicPr>
          <p:cNvPr id="118" name="Google Shape;118;p2" descr="student_thinking_hg_cl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3371850"/>
            <a:ext cx="2324100" cy="34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"/>
          <p:cNvSpPr/>
          <p:nvPr/>
        </p:nvSpPr>
        <p:spPr>
          <a:xfrm>
            <a:off x="3733800" y="838200"/>
            <a:ext cx="6781800" cy="2514600"/>
          </a:xfrm>
          <a:prstGeom prst="cloudCallout">
            <a:avLst>
              <a:gd name="adj1" fmla="val -59199"/>
              <a:gd name="adj2" fmla="val 61111"/>
            </a:avLst>
          </a:prstGeom>
          <a:solidFill>
            <a:schemeClr val="lt1"/>
          </a:solidFill>
          <a:ln w="38100" cap="flat" cmpd="sng">
            <a:solidFill>
              <a:schemeClr val="folHlink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Ước gì chỉ cần dùng</a:t>
            </a:r>
            <a:r>
              <a:rPr lang="en-US" sz="3200" b="1" i="0" u="none" strike="noStrike" cap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</a:t>
            </a: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biến</a:t>
            </a: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mà vẫn có thể </a:t>
            </a:r>
            <a:r>
              <a:rPr lang="en-US" sz="3200" b="1" i="0" u="none" strike="noStrike" cap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lưu  nhiều giá trị</a:t>
            </a: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/>
          </a:p>
        </p:txBody>
      </p:sp>
      <p:sp>
        <p:nvSpPr>
          <p:cNvPr id="120" name="Google Shape;120;p2"/>
          <p:cNvSpPr/>
          <p:nvPr/>
        </p:nvSpPr>
        <p:spPr>
          <a:xfrm>
            <a:off x="2903538" y="3886200"/>
            <a:ext cx="6781800" cy="2286000"/>
          </a:xfrm>
          <a:prstGeom prst="cloudCallout">
            <a:avLst>
              <a:gd name="adj1" fmla="val -8005"/>
              <a:gd name="adj2" fmla="val -66458"/>
            </a:avLst>
          </a:prstGeom>
          <a:solidFill>
            <a:schemeClr val="lt1"/>
          </a:solidFill>
          <a:ln w="38100" cap="flat" cmpd="sng">
            <a:solidFill>
              <a:srgbClr val="007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Ngôn ngữ lập trình python có kiểu dữ liệu nào mô tả cho biến như trên hay không? </a:t>
            </a: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4152900" y="4148138"/>
            <a:ext cx="5029200" cy="1524000"/>
          </a:xfrm>
          <a:prstGeom prst="cloudCallout">
            <a:avLst>
              <a:gd name="adj1" fmla="val -43750"/>
              <a:gd name="adj2" fmla="val 40000"/>
            </a:avLst>
          </a:prstGeom>
          <a:solidFill>
            <a:schemeClr val="lt1"/>
          </a:solidFill>
          <a:ln w="38100" cap="flat" cmpd="sng">
            <a:solidFill>
              <a:srgbClr val="007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Nêu cách tính trung bình cộng?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0"/>
          <p:cNvSpPr/>
          <p:nvPr/>
        </p:nvSpPr>
        <p:spPr>
          <a:xfrm>
            <a:off x="0" y="0"/>
            <a:ext cx="12192000" cy="79057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99FF"/>
              </a:gs>
              <a:gs pos="100000">
                <a:srgbClr val="FFE5FF">
                  <a:alpha val="0"/>
                </a:srgbClr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0"/>
          <p:cNvSpPr/>
          <p:nvPr/>
        </p:nvSpPr>
        <p:spPr>
          <a:xfrm>
            <a:off x="1828800" y="28575"/>
            <a:ext cx="9296400" cy="76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0000"/>
                </a:solidFill>
                <a:latin typeface="Times New Roman"/>
              </a:rPr>
              <a:t>BÀI 22: KIỂU DỮ LIỆU DANH SÁCH</a:t>
            </a:r>
          </a:p>
        </p:txBody>
      </p:sp>
      <p:sp>
        <p:nvSpPr>
          <p:cNvPr id="359" name="Google Shape;359;p20"/>
          <p:cNvSpPr/>
          <p:nvPr/>
        </p:nvSpPr>
        <p:spPr>
          <a:xfrm>
            <a:off x="220771" y="2133696"/>
            <a:ext cx="1175045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HOẠT ĐỘNG LUYỆN TẬP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1"/>
          <p:cNvSpPr txBox="1"/>
          <p:nvPr/>
        </p:nvSpPr>
        <p:spPr>
          <a:xfrm>
            <a:off x="4495800" y="3048000"/>
            <a:ext cx="36576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21"/>
          <p:cNvSpPr txBox="1"/>
          <p:nvPr/>
        </p:nvSpPr>
        <p:spPr>
          <a:xfrm>
            <a:off x="4098925" y="4379913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21"/>
          <p:cNvSpPr/>
          <p:nvPr/>
        </p:nvSpPr>
        <p:spPr>
          <a:xfrm>
            <a:off x="3429000" y="2297112"/>
            <a:ext cx="609600" cy="533400"/>
          </a:xfrm>
          <a:prstGeom prst="ellipse">
            <a:avLst/>
          </a:prstGeom>
          <a:gradFill>
            <a:gsLst>
              <a:gs pos="0">
                <a:srgbClr val="FF9900"/>
              </a:gs>
              <a:gs pos="100000">
                <a:srgbClr val="33CC3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/>
          </a:p>
        </p:txBody>
      </p:sp>
      <p:sp>
        <p:nvSpPr>
          <p:cNvPr id="368" name="Google Shape;368;p21"/>
          <p:cNvSpPr/>
          <p:nvPr/>
        </p:nvSpPr>
        <p:spPr>
          <a:xfrm>
            <a:off x="3429000" y="4506912"/>
            <a:ext cx="609600" cy="533400"/>
          </a:xfrm>
          <a:prstGeom prst="ellipse">
            <a:avLst/>
          </a:prstGeom>
          <a:gradFill>
            <a:gsLst>
              <a:gs pos="0">
                <a:srgbClr val="FF9900"/>
              </a:gs>
              <a:gs pos="100000">
                <a:srgbClr val="33CC3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/>
          </a:p>
        </p:txBody>
      </p:sp>
      <p:sp>
        <p:nvSpPr>
          <p:cNvPr id="369" name="Google Shape;369;p21"/>
          <p:cNvSpPr/>
          <p:nvPr/>
        </p:nvSpPr>
        <p:spPr>
          <a:xfrm>
            <a:off x="3429000" y="2982912"/>
            <a:ext cx="609600" cy="533400"/>
          </a:xfrm>
          <a:prstGeom prst="ellipse">
            <a:avLst/>
          </a:prstGeom>
          <a:gradFill>
            <a:gsLst>
              <a:gs pos="0">
                <a:srgbClr val="FF9900"/>
              </a:gs>
              <a:gs pos="100000">
                <a:srgbClr val="33CC3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/>
          </a:p>
        </p:txBody>
      </p:sp>
      <p:sp>
        <p:nvSpPr>
          <p:cNvPr id="370" name="Google Shape;370;p21"/>
          <p:cNvSpPr/>
          <p:nvPr/>
        </p:nvSpPr>
        <p:spPr>
          <a:xfrm>
            <a:off x="3429000" y="3744912"/>
            <a:ext cx="609600" cy="533400"/>
          </a:xfrm>
          <a:prstGeom prst="ellipse">
            <a:avLst/>
          </a:prstGeom>
          <a:gradFill>
            <a:gsLst>
              <a:gs pos="0">
                <a:srgbClr val="FF9900"/>
              </a:gs>
              <a:gs pos="100000">
                <a:srgbClr val="33CC3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/>
          </a:p>
        </p:txBody>
      </p:sp>
      <p:pic>
        <p:nvPicPr>
          <p:cNvPr id="371" name="Google Shape;37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39200" y="5638800"/>
            <a:ext cx="790575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21"/>
          <p:cNvSpPr txBox="1"/>
          <p:nvPr/>
        </p:nvSpPr>
        <p:spPr>
          <a:xfrm>
            <a:off x="4251324" y="2286000"/>
            <a:ext cx="260667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Ds==[]</a:t>
            </a:r>
            <a:endParaRPr sz="3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3" name="Google Shape;373;p21"/>
          <p:cNvSpPr txBox="1"/>
          <p:nvPr/>
        </p:nvSpPr>
        <p:spPr>
          <a:xfrm>
            <a:off x="4279900" y="2959100"/>
            <a:ext cx="314380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Ds=={3, 4, 5, 6, 7}</a:t>
            </a:r>
            <a:endParaRPr sz="3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4" name="Google Shape;374;p21"/>
          <p:cNvSpPr txBox="1"/>
          <p:nvPr/>
        </p:nvSpPr>
        <p:spPr>
          <a:xfrm>
            <a:off x="4267200" y="3644900"/>
            <a:ext cx="281519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[1, 2, 3, 4, 5]=Ds</a:t>
            </a:r>
            <a:endParaRPr sz="3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5" name="Google Shape;375;p21"/>
          <p:cNvSpPr txBox="1"/>
          <p:nvPr/>
        </p:nvSpPr>
        <p:spPr>
          <a:xfrm>
            <a:off x="4267200" y="4483100"/>
            <a:ext cx="4068743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Ds=[1.5, 2, 3, “9”, “10”]</a:t>
            </a:r>
            <a:endParaRPr sz="3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6" name="Google Shape;376;p21"/>
          <p:cNvSpPr txBox="1"/>
          <p:nvPr/>
        </p:nvSpPr>
        <p:spPr>
          <a:xfrm>
            <a:off x="0" y="957768"/>
            <a:ext cx="126492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1: </a:t>
            </a: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 sát các lệnh sau, lệnh nào đúng khi khởi tạo dữ liệu danh sách Ds?</a:t>
            </a:r>
            <a:endParaRPr sz="2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7" name="Google Shape;377;p21"/>
          <p:cNvSpPr/>
          <p:nvPr/>
        </p:nvSpPr>
        <p:spPr>
          <a:xfrm>
            <a:off x="0" y="0"/>
            <a:ext cx="12192000" cy="79057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99FF"/>
              </a:gs>
              <a:gs pos="100000">
                <a:srgbClr val="FFE5FF">
                  <a:alpha val="0"/>
                </a:srgbClr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1"/>
          <p:cNvSpPr/>
          <p:nvPr/>
        </p:nvSpPr>
        <p:spPr>
          <a:xfrm>
            <a:off x="1828800" y="28575"/>
            <a:ext cx="9296400" cy="76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0000"/>
                </a:solidFill>
                <a:latin typeface="Times New Roman"/>
              </a:rPr>
              <a:t>BÀI 22: KIỂU DỮ LIỆU DANH SÁCH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34 4.44444E-6 L -0.45065 -0.1759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9" y="-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2"/>
          <p:cNvSpPr txBox="1"/>
          <p:nvPr/>
        </p:nvSpPr>
        <p:spPr>
          <a:xfrm>
            <a:off x="4495800" y="3048000"/>
            <a:ext cx="36576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22"/>
          <p:cNvSpPr txBox="1"/>
          <p:nvPr/>
        </p:nvSpPr>
        <p:spPr>
          <a:xfrm>
            <a:off x="4098925" y="4379913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22"/>
          <p:cNvSpPr/>
          <p:nvPr/>
        </p:nvSpPr>
        <p:spPr>
          <a:xfrm>
            <a:off x="2895600" y="2743200"/>
            <a:ext cx="609600" cy="533400"/>
          </a:xfrm>
          <a:prstGeom prst="ellipse">
            <a:avLst/>
          </a:prstGeom>
          <a:gradFill>
            <a:gsLst>
              <a:gs pos="0">
                <a:srgbClr val="FF9900"/>
              </a:gs>
              <a:gs pos="100000">
                <a:srgbClr val="33CC3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/>
          </a:p>
        </p:txBody>
      </p:sp>
      <p:sp>
        <p:nvSpPr>
          <p:cNvPr id="387" name="Google Shape;387;p22"/>
          <p:cNvSpPr/>
          <p:nvPr/>
        </p:nvSpPr>
        <p:spPr>
          <a:xfrm>
            <a:off x="2895600" y="5486400"/>
            <a:ext cx="609600" cy="533400"/>
          </a:xfrm>
          <a:prstGeom prst="ellipse">
            <a:avLst/>
          </a:prstGeom>
          <a:gradFill>
            <a:gsLst>
              <a:gs pos="0">
                <a:srgbClr val="FF9900"/>
              </a:gs>
              <a:gs pos="100000">
                <a:srgbClr val="33CC3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/>
          </a:p>
        </p:txBody>
      </p:sp>
      <p:sp>
        <p:nvSpPr>
          <p:cNvPr id="388" name="Google Shape;388;p22"/>
          <p:cNvSpPr/>
          <p:nvPr/>
        </p:nvSpPr>
        <p:spPr>
          <a:xfrm>
            <a:off x="2895600" y="3581400"/>
            <a:ext cx="609600" cy="533400"/>
          </a:xfrm>
          <a:prstGeom prst="ellipse">
            <a:avLst/>
          </a:prstGeom>
          <a:gradFill>
            <a:gsLst>
              <a:gs pos="0">
                <a:srgbClr val="FF9900"/>
              </a:gs>
              <a:gs pos="100000">
                <a:srgbClr val="33CC3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/>
          </a:p>
        </p:txBody>
      </p:sp>
      <p:sp>
        <p:nvSpPr>
          <p:cNvPr id="389" name="Google Shape;389;p22"/>
          <p:cNvSpPr/>
          <p:nvPr/>
        </p:nvSpPr>
        <p:spPr>
          <a:xfrm>
            <a:off x="2895600" y="4572000"/>
            <a:ext cx="609600" cy="533400"/>
          </a:xfrm>
          <a:prstGeom prst="ellipse">
            <a:avLst/>
          </a:prstGeom>
          <a:gradFill>
            <a:gsLst>
              <a:gs pos="0">
                <a:srgbClr val="FF9900"/>
              </a:gs>
              <a:gs pos="100000">
                <a:srgbClr val="33CC3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/>
          </a:p>
        </p:txBody>
      </p:sp>
      <p:pic>
        <p:nvPicPr>
          <p:cNvPr id="390" name="Google Shape;39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39200" y="5638800"/>
            <a:ext cx="790575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22"/>
          <p:cNvSpPr txBox="1"/>
          <p:nvPr/>
        </p:nvSpPr>
        <p:spPr>
          <a:xfrm>
            <a:off x="152400" y="762000"/>
            <a:ext cx="12039600" cy="158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2:</a:t>
            </a:r>
            <a:r>
              <a:rPr lang="en-US" sz="30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 biết kết quả sau khi thực hiện lệnh len?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=[4, 3, -2, -3, 5, 6, 4]</a:t>
            </a:r>
            <a:endParaRPr sz="2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len(A)</a:t>
            </a:r>
            <a:endParaRPr sz="2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2" name="Google Shape;392;p22"/>
          <p:cNvSpPr txBox="1"/>
          <p:nvPr/>
        </p:nvSpPr>
        <p:spPr>
          <a:xfrm>
            <a:off x="3733800" y="2827951"/>
            <a:ext cx="3006047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Báo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lỗi</a:t>
            </a: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3" name="Google Shape;393;p22"/>
          <p:cNvSpPr txBox="1"/>
          <p:nvPr/>
        </p:nvSpPr>
        <p:spPr>
          <a:xfrm>
            <a:off x="3747392" y="3591580"/>
            <a:ext cx="37702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  <p:sp>
        <p:nvSpPr>
          <p:cNvPr id="394" name="Google Shape;394;p22"/>
          <p:cNvSpPr txBox="1"/>
          <p:nvPr/>
        </p:nvSpPr>
        <p:spPr>
          <a:xfrm>
            <a:off x="3823592" y="4582180"/>
            <a:ext cx="37702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/>
          </a:p>
        </p:txBody>
      </p:sp>
      <p:sp>
        <p:nvSpPr>
          <p:cNvPr id="395" name="Google Shape;395;p22"/>
          <p:cNvSpPr txBox="1"/>
          <p:nvPr/>
        </p:nvSpPr>
        <p:spPr>
          <a:xfrm>
            <a:off x="3747392" y="5475288"/>
            <a:ext cx="37702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/>
          </a:p>
        </p:txBody>
      </p:sp>
      <p:sp>
        <p:nvSpPr>
          <p:cNvPr id="396" name="Google Shape;396;p22"/>
          <p:cNvSpPr/>
          <p:nvPr/>
        </p:nvSpPr>
        <p:spPr>
          <a:xfrm>
            <a:off x="0" y="0"/>
            <a:ext cx="12192000" cy="79057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99FF"/>
              </a:gs>
              <a:gs pos="100000">
                <a:srgbClr val="FFE5FF">
                  <a:alpha val="0"/>
                </a:srgbClr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22"/>
          <p:cNvSpPr/>
          <p:nvPr/>
        </p:nvSpPr>
        <p:spPr>
          <a:xfrm>
            <a:off x="1828800" y="28575"/>
            <a:ext cx="9296400" cy="76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0000"/>
                </a:solidFill>
                <a:latin typeface="Times New Roman"/>
              </a:rPr>
              <a:t>BÀI 22: KIỂU DỮ LIỆU DANH SÁCH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497 -0.4236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57" y="-2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3"/>
          <p:cNvSpPr txBox="1"/>
          <p:nvPr/>
        </p:nvSpPr>
        <p:spPr>
          <a:xfrm>
            <a:off x="4495800" y="3048000"/>
            <a:ext cx="36576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23"/>
          <p:cNvSpPr txBox="1"/>
          <p:nvPr/>
        </p:nvSpPr>
        <p:spPr>
          <a:xfrm>
            <a:off x="4098925" y="4379913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3"/>
          <p:cNvSpPr/>
          <p:nvPr/>
        </p:nvSpPr>
        <p:spPr>
          <a:xfrm>
            <a:off x="2895600" y="3114714"/>
            <a:ext cx="609600" cy="533400"/>
          </a:xfrm>
          <a:prstGeom prst="ellipse">
            <a:avLst/>
          </a:prstGeom>
          <a:gradFill>
            <a:gsLst>
              <a:gs pos="0">
                <a:srgbClr val="FF9900"/>
              </a:gs>
              <a:gs pos="100000">
                <a:srgbClr val="33CC3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/>
          </a:p>
        </p:txBody>
      </p:sp>
      <p:sp>
        <p:nvSpPr>
          <p:cNvPr id="406" name="Google Shape;406;p23"/>
          <p:cNvSpPr/>
          <p:nvPr/>
        </p:nvSpPr>
        <p:spPr>
          <a:xfrm>
            <a:off x="2895600" y="5857914"/>
            <a:ext cx="609600" cy="533400"/>
          </a:xfrm>
          <a:prstGeom prst="ellipse">
            <a:avLst/>
          </a:prstGeom>
          <a:gradFill>
            <a:gsLst>
              <a:gs pos="0">
                <a:srgbClr val="FF9900"/>
              </a:gs>
              <a:gs pos="100000">
                <a:srgbClr val="33CC3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/>
          </a:p>
        </p:txBody>
      </p:sp>
      <p:sp>
        <p:nvSpPr>
          <p:cNvPr id="407" name="Google Shape;407;p23"/>
          <p:cNvSpPr/>
          <p:nvPr/>
        </p:nvSpPr>
        <p:spPr>
          <a:xfrm>
            <a:off x="2895600" y="3952914"/>
            <a:ext cx="609600" cy="533400"/>
          </a:xfrm>
          <a:prstGeom prst="ellipse">
            <a:avLst/>
          </a:prstGeom>
          <a:gradFill>
            <a:gsLst>
              <a:gs pos="0">
                <a:srgbClr val="FF9900"/>
              </a:gs>
              <a:gs pos="100000">
                <a:srgbClr val="33CC3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/>
          </a:p>
        </p:txBody>
      </p:sp>
      <p:sp>
        <p:nvSpPr>
          <p:cNvPr id="408" name="Google Shape;408;p23"/>
          <p:cNvSpPr/>
          <p:nvPr/>
        </p:nvSpPr>
        <p:spPr>
          <a:xfrm>
            <a:off x="2895600" y="4943514"/>
            <a:ext cx="609600" cy="533400"/>
          </a:xfrm>
          <a:prstGeom prst="ellipse">
            <a:avLst/>
          </a:prstGeom>
          <a:gradFill>
            <a:gsLst>
              <a:gs pos="0">
                <a:srgbClr val="FF9900"/>
              </a:gs>
              <a:gs pos="100000">
                <a:srgbClr val="33CC3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/>
          </a:p>
        </p:txBody>
      </p:sp>
      <p:pic>
        <p:nvPicPr>
          <p:cNvPr id="409" name="Google Shape;40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1600" y="5781675"/>
            <a:ext cx="790575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23"/>
          <p:cNvSpPr txBox="1"/>
          <p:nvPr/>
        </p:nvSpPr>
        <p:spPr>
          <a:xfrm>
            <a:off x="152400" y="762000"/>
            <a:ext cx="12039600" cy="2028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3:</a:t>
            </a: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Cho biết kết quả của đoạn chương trình sau?</a:t>
            </a:r>
            <a:endParaRPr sz="2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List1=[1, 2, 3, 4]</a:t>
            </a:r>
            <a:endParaRPr sz="2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List2=[5, 6, 7, 8]</a:t>
            </a:r>
            <a:endParaRPr sz="2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print(len(List1+List2))</a:t>
            </a:r>
            <a:endParaRPr sz="2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1" name="Google Shape;411;p23"/>
          <p:cNvSpPr txBox="1"/>
          <p:nvPr/>
        </p:nvSpPr>
        <p:spPr>
          <a:xfrm>
            <a:off x="3733800" y="3199465"/>
            <a:ext cx="1244251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báo lỗi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2" name="Google Shape;412;p23"/>
          <p:cNvSpPr txBox="1"/>
          <p:nvPr/>
        </p:nvSpPr>
        <p:spPr>
          <a:xfrm>
            <a:off x="3747392" y="3963094"/>
            <a:ext cx="37702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413" name="Google Shape;413;p23"/>
          <p:cNvSpPr txBox="1"/>
          <p:nvPr/>
        </p:nvSpPr>
        <p:spPr>
          <a:xfrm>
            <a:off x="3823592" y="4953694"/>
            <a:ext cx="37702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/>
          </a:p>
        </p:txBody>
      </p:sp>
      <p:sp>
        <p:nvSpPr>
          <p:cNvPr id="414" name="Google Shape;414;p23"/>
          <p:cNvSpPr txBox="1"/>
          <p:nvPr/>
        </p:nvSpPr>
        <p:spPr>
          <a:xfrm>
            <a:off x="3747392" y="5846802"/>
            <a:ext cx="37702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415" name="Google Shape;415;p23"/>
          <p:cNvSpPr/>
          <p:nvPr/>
        </p:nvSpPr>
        <p:spPr>
          <a:xfrm>
            <a:off x="0" y="0"/>
            <a:ext cx="12192000" cy="79057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99FF"/>
              </a:gs>
              <a:gs pos="100000">
                <a:srgbClr val="FFE5FF">
                  <a:alpha val="0"/>
                </a:srgbClr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23"/>
          <p:cNvSpPr/>
          <p:nvPr/>
        </p:nvSpPr>
        <p:spPr>
          <a:xfrm>
            <a:off x="1828800" y="28575"/>
            <a:ext cx="9296400" cy="76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0000"/>
                </a:solidFill>
                <a:latin typeface="Times New Roman"/>
              </a:rPr>
              <a:t>BÀI 22: KIỂU DỮ LIỆU DANH SÁCH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50742 -0.1321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78" y="-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4"/>
          <p:cNvSpPr txBox="1"/>
          <p:nvPr/>
        </p:nvSpPr>
        <p:spPr>
          <a:xfrm>
            <a:off x="4098925" y="4379913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4"/>
          <p:cNvSpPr/>
          <p:nvPr/>
        </p:nvSpPr>
        <p:spPr>
          <a:xfrm>
            <a:off x="2895600" y="3114714"/>
            <a:ext cx="609600" cy="533400"/>
          </a:xfrm>
          <a:prstGeom prst="ellipse">
            <a:avLst/>
          </a:prstGeom>
          <a:gradFill>
            <a:gsLst>
              <a:gs pos="0">
                <a:srgbClr val="FF9900"/>
              </a:gs>
              <a:gs pos="100000">
                <a:srgbClr val="33CC3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/>
          </a:p>
        </p:txBody>
      </p:sp>
      <p:sp>
        <p:nvSpPr>
          <p:cNvPr id="424" name="Google Shape;424;p24"/>
          <p:cNvSpPr/>
          <p:nvPr/>
        </p:nvSpPr>
        <p:spPr>
          <a:xfrm>
            <a:off x="2895600" y="5857914"/>
            <a:ext cx="609600" cy="533400"/>
          </a:xfrm>
          <a:prstGeom prst="ellipse">
            <a:avLst/>
          </a:prstGeom>
          <a:gradFill>
            <a:gsLst>
              <a:gs pos="0">
                <a:srgbClr val="FF9900"/>
              </a:gs>
              <a:gs pos="100000">
                <a:srgbClr val="33CC3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/>
          </a:p>
        </p:txBody>
      </p:sp>
      <p:sp>
        <p:nvSpPr>
          <p:cNvPr id="425" name="Google Shape;425;p24"/>
          <p:cNvSpPr/>
          <p:nvPr/>
        </p:nvSpPr>
        <p:spPr>
          <a:xfrm>
            <a:off x="2895600" y="3952914"/>
            <a:ext cx="609600" cy="533400"/>
          </a:xfrm>
          <a:prstGeom prst="ellipse">
            <a:avLst/>
          </a:prstGeom>
          <a:gradFill>
            <a:gsLst>
              <a:gs pos="0">
                <a:srgbClr val="FF9900"/>
              </a:gs>
              <a:gs pos="100000">
                <a:srgbClr val="33CC3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/>
          </a:p>
        </p:txBody>
      </p:sp>
      <p:sp>
        <p:nvSpPr>
          <p:cNvPr id="426" name="Google Shape;426;p24"/>
          <p:cNvSpPr/>
          <p:nvPr/>
        </p:nvSpPr>
        <p:spPr>
          <a:xfrm>
            <a:off x="2895600" y="4943514"/>
            <a:ext cx="609600" cy="533400"/>
          </a:xfrm>
          <a:prstGeom prst="ellipse">
            <a:avLst/>
          </a:prstGeom>
          <a:gradFill>
            <a:gsLst>
              <a:gs pos="0">
                <a:srgbClr val="FF9900"/>
              </a:gs>
              <a:gs pos="100000">
                <a:srgbClr val="33CC3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/>
          </a:p>
        </p:txBody>
      </p:sp>
      <p:pic>
        <p:nvPicPr>
          <p:cNvPr id="427" name="Google Shape;42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1600" y="5781675"/>
            <a:ext cx="790575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24"/>
          <p:cNvSpPr txBox="1"/>
          <p:nvPr/>
        </p:nvSpPr>
        <p:spPr>
          <a:xfrm>
            <a:off x="152400" y="967669"/>
            <a:ext cx="12039600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4:</a:t>
            </a: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Viết lệnh xóa phần tử cuối cùng của danh sách A bằng lệnh del?</a:t>
            </a:r>
            <a:endParaRPr sz="2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9" name="Google Shape;429;p24"/>
          <p:cNvSpPr txBox="1"/>
          <p:nvPr/>
        </p:nvSpPr>
        <p:spPr>
          <a:xfrm>
            <a:off x="3733800" y="3199465"/>
            <a:ext cx="2471574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 A[len(A)-1]</a:t>
            </a:r>
            <a:endParaRPr sz="2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0" name="Google Shape;430;p24"/>
          <p:cNvSpPr txBox="1"/>
          <p:nvPr/>
        </p:nvSpPr>
        <p:spPr>
          <a:xfrm>
            <a:off x="3747392" y="3963094"/>
            <a:ext cx="217181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 A[len(A)]</a:t>
            </a:r>
            <a:endParaRPr sz="2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1" name="Google Shape;431;p24"/>
          <p:cNvSpPr txBox="1"/>
          <p:nvPr/>
        </p:nvSpPr>
        <p:spPr>
          <a:xfrm>
            <a:off x="3823592" y="4953694"/>
            <a:ext cx="273183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 (A[len(A)-1])</a:t>
            </a:r>
            <a:endParaRPr sz="2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2" name="Google Shape;432;p24"/>
          <p:cNvSpPr txBox="1"/>
          <p:nvPr/>
        </p:nvSpPr>
        <p:spPr>
          <a:xfrm>
            <a:off x="3747392" y="5846802"/>
            <a:ext cx="24320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 (A[len(A)])</a:t>
            </a:r>
            <a:endParaRPr sz="2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3" name="Google Shape;433;p24"/>
          <p:cNvSpPr/>
          <p:nvPr/>
        </p:nvSpPr>
        <p:spPr>
          <a:xfrm>
            <a:off x="0" y="0"/>
            <a:ext cx="12192000" cy="79057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99FF"/>
              </a:gs>
              <a:gs pos="100000">
                <a:srgbClr val="FFE5FF">
                  <a:alpha val="0"/>
                </a:srgbClr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24"/>
          <p:cNvSpPr/>
          <p:nvPr/>
        </p:nvSpPr>
        <p:spPr>
          <a:xfrm>
            <a:off x="1828800" y="28575"/>
            <a:ext cx="9296400" cy="76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0000"/>
                </a:solidFill>
                <a:latin typeface="Times New Roman"/>
              </a:rPr>
              <a:t>BÀI 22: KIỂU DỮ LIỆU DANH SÁCH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50742 -0.3888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78" y="-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5"/>
          <p:cNvSpPr txBox="1"/>
          <p:nvPr/>
        </p:nvSpPr>
        <p:spPr>
          <a:xfrm>
            <a:off x="4098925" y="4379913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25"/>
          <p:cNvSpPr/>
          <p:nvPr/>
        </p:nvSpPr>
        <p:spPr>
          <a:xfrm>
            <a:off x="2895600" y="3114714"/>
            <a:ext cx="609600" cy="533400"/>
          </a:xfrm>
          <a:prstGeom prst="ellipse">
            <a:avLst/>
          </a:prstGeom>
          <a:gradFill>
            <a:gsLst>
              <a:gs pos="0">
                <a:srgbClr val="FF9900"/>
              </a:gs>
              <a:gs pos="100000">
                <a:srgbClr val="33CC3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/>
          </a:p>
        </p:txBody>
      </p:sp>
      <p:sp>
        <p:nvSpPr>
          <p:cNvPr id="442" name="Google Shape;442;p25"/>
          <p:cNvSpPr/>
          <p:nvPr/>
        </p:nvSpPr>
        <p:spPr>
          <a:xfrm>
            <a:off x="2895600" y="5857914"/>
            <a:ext cx="609600" cy="533400"/>
          </a:xfrm>
          <a:prstGeom prst="ellipse">
            <a:avLst/>
          </a:prstGeom>
          <a:gradFill>
            <a:gsLst>
              <a:gs pos="0">
                <a:srgbClr val="FF9900"/>
              </a:gs>
              <a:gs pos="100000">
                <a:srgbClr val="33CC3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/>
          </a:p>
        </p:txBody>
      </p:sp>
      <p:sp>
        <p:nvSpPr>
          <p:cNvPr id="443" name="Google Shape;443;p25"/>
          <p:cNvSpPr/>
          <p:nvPr/>
        </p:nvSpPr>
        <p:spPr>
          <a:xfrm>
            <a:off x="2895600" y="3952914"/>
            <a:ext cx="609600" cy="533400"/>
          </a:xfrm>
          <a:prstGeom prst="ellipse">
            <a:avLst/>
          </a:prstGeom>
          <a:gradFill>
            <a:gsLst>
              <a:gs pos="0">
                <a:srgbClr val="FF9900"/>
              </a:gs>
              <a:gs pos="100000">
                <a:srgbClr val="33CC3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/>
          </a:p>
        </p:txBody>
      </p:sp>
      <p:sp>
        <p:nvSpPr>
          <p:cNvPr id="444" name="Google Shape;444;p25"/>
          <p:cNvSpPr/>
          <p:nvPr/>
        </p:nvSpPr>
        <p:spPr>
          <a:xfrm>
            <a:off x="2895600" y="4943514"/>
            <a:ext cx="609600" cy="533400"/>
          </a:xfrm>
          <a:prstGeom prst="ellipse">
            <a:avLst/>
          </a:prstGeom>
          <a:gradFill>
            <a:gsLst>
              <a:gs pos="0">
                <a:srgbClr val="FF9900"/>
              </a:gs>
              <a:gs pos="100000">
                <a:srgbClr val="33CC3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/>
          </a:p>
        </p:txBody>
      </p:sp>
      <p:pic>
        <p:nvPicPr>
          <p:cNvPr id="445" name="Google Shape;44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1600" y="5781675"/>
            <a:ext cx="790575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25"/>
          <p:cNvSpPr txBox="1"/>
          <p:nvPr/>
        </p:nvSpPr>
        <p:spPr>
          <a:xfrm>
            <a:off x="152400" y="967669"/>
            <a:ext cx="12039600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5: </a:t>
            </a: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thêm một phần tử x vào đầu danh sách list?</a:t>
            </a:r>
            <a:endParaRPr sz="2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7" name="Google Shape;447;p25"/>
          <p:cNvSpPr txBox="1"/>
          <p:nvPr/>
        </p:nvSpPr>
        <p:spPr>
          <a:xfrm>
            <a:off x="3733800" y="3199465"/>
            <a:ext cx="2153154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list= list+[x]</a:t>
            </a:r>
            <a:endParaRPr sz="3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8" name="Google Shape;448;p25"/>
          <p:cNvSpPr txBox="1"/>
          <p:nvPr/>
        </p:nvSpPr>
        <p:spPr>
          <a:xfrm>
            <a:off x="3747392" y="3963094"/>
            <a:ext cx="243848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list.append(x)</a:t>
            </a:r>
            <a:endParaRPr sz="3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9" name="Google Shape;449;p25"/>
          <p:cNvSpPr txBox="1"/>
          <p:nvPr/>
        </p:nvSpPr>
        <p:spPr>
          <a:xfrm>
            <a:off x="3823592" y="4953694"/>
            <a:ext cx="215315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list= [x]+list</a:t>
            </a:r>
            <a:endParaRPr sz="3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0" name="Google Shape;450;p25"/>
          <p:cNvSpPr txBox="1"/>
          <p:nvPr/>
        </p:nvSpPr>
        <p:spPr>
          <a:xfrm>
            <a:off x="3747392" y="5846802"/>
            <a:ext cx="153760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list[0]=x</a:t>
            </a:r>
            <a:endParaRPr sz="3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1" name="Google Shape;451;p25"/>
          <p:cNvSpPr/>
          <p:nvPr/>
        </p:nvSpPr>
        <p:spPr>
          <a:xfrm>
            <a:off x="0" y="0"/>
            <a:ext cx="12192000" cy="79057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99FF"/>
              </a:gs>
              <a:gs pos="100000">
                <a:srgbClr val="FFE5FF">
                  <a:alpha val="0"/>
                </a:srgbClr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25"/>
          <p:cNvSpPr/>
          <p:nvPr/>
        </p:nvSpPr>
        <p:spPr>
          <a:xfrm>
            <a:off x="1828800" y="28575"/>
            <a:ext cx="9296400" cy="76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0000"/>
                </a:solidFill>
                <a:latin typeface="Times New Roman"/>
              </a:rPr>
              <a:t>BÀI 22: KIỂU DỮ LIỆU DANH SÁCH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50742 -0.1300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78" y="-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6"/>
          <p:cNvSpPr txBox="1"/>
          <p:nvPr/>
        </p:nvSpPr>
        <p:spPr>
          <a:xfrm>
            <a:off x="4098925" y="4379913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26"/>
          <p:cNvSpPr/>
          <p:nvPr/>
        </p:nvSpPr>
        <p:spPr>
          <a:xfrm>
            <a:off x="850781" y="3962400"/>
            <a:ext cx="609600" cy="533400"/>
          </a:xfrm>
          <a:prstGeom prst="ellipse">
            <a:avLst/>
          </a:prstGeom>
          <a:gradFill>
            <a:gsLst>
              <a:gs pos="0">
                <a:srgbClr val="FF9900"/>
              </a:gs>
              <a:gs pos="100000">
                <a:srgbClr val="33CC3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/>
          </a:p>
        </p:txBody>
      </p:sp>
      <p:sp>
        <p:nvSpPr>
          <p:cNvPr id="460" name="Google Shape;460;p26"/>
          <p:cNvSpPr/>
          <p:nvPr/>
        </p:nvSpPr>
        <p:spPr>
          <a:xfrm>
            <a:off x="914400" y="6221716"/>
            <a:ext cx="609600" cy="533400"/>
          </a:xfrm>
          <a:prstGeom prst="ellipse">
            <a:avLst/>
          </a:prstGeom>
          <a:gradFill>
            <a:gsLst>
              <a:gs pos="0">
                <a:srgbClr val="FF9900"/>
              </a:gs>
              <a:gs pos="100000">
                <a:srgbClr val="33CC3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/>
          </a:p>
        </p:txBody>
      </p:sp>
      <p:sp>
        <p:nvSpPr>
          <p:cNvPr id="461" name="Google Shape;461;p26"/>
          <p:cNvSpPr/>
          <p:nvPr/>
        </p:nvSpPr>
        <p:spPr>
          <a:xfrm>
            <a:off x="926981" y="4800600"/>
            <a:ext cx="609600" cy="533400"/>
          </a:xfrm>
          <a:prstGeom prst="ellipse">
            <a:avLst/>
          </a:prstGeom>
          <a:gradFill>
            <a:gsLst>
              <a:gs pos="0">
                <a:srgbClr val="FF9900"/>
              </a:gs>
              <a:gs pos="100000">
                <a:srgbClr val="33CC3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/>
          </a:p>
        </p:txBody>
      </p:sp>
      <p:sp>
        <p:nvSpPr>
          <p:cNvPr id="462" name="Google Shape;462;p26"/>
          <p:cNvSpPr/>
          <p:nvPr/>
        </p:nvSpPr>
        <p:spPr>
          <a:xfrm>
            <a:off x="914400" y="5562600"/>
            <a:ext cx="609600" cy="533400"/>
          </a:xfrm>
          <a:prstGeom prst="ellipse">
            <a:avLst/>
          </a:prstGeom>
          <a:gradFill>
            <a:gsLst>
              <a:gs pos="0">
                <a:srgbClr val="FF9900"/>
              </a:gs>
              <a:gs pos="100000">
                <a:srgbClr val="33CC3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/>
          </a:p>
        </p:txBody>
      </p:sp>
      <p:pic>
        <p:nvPicPr>
          <p:cNvPr id="463" name="Google Shape;463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1600" y="5781675"/>
            <a:ext cx="790575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26"/>
          <p:cNvSpPr txBox="1"/>
          <p:nvPr/>
        </p:nvSpPr>
        <p:spPr>
          <a:xfrm>
            <a:off x="1688981" y="4047151"/>
            <a:ext cx="5396029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 thay mau [1, 2, 3] tai vi tri [0]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5" name="Google Shape;465;p26"/>
          <p:cNvSpPr txBox="1"/>
          <p:nvPr/>
        </p:nvSpPr>
        <p:spPr>
          <a:xfrm>
            <a:off x="1778773" y="4810780"/>
            <a:ext cx="606929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 thay mau [1, 2, 3] tai vi tri [0, 4,8]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6" name="Google Shape;466;p26"/>
          <p:cNvSpPr txBox="1"/>
          <p:nvPr/>
        </p:nvSpPr>
        <p:spPr>
          <a:xfrm>
            <a:off x="1854973" y="5572780"/>
            <a:ext cx="606929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 thay mau [1, 2, 3] tai vi tri [1, 5,9]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7" name="Google Shape;467;p26"/>
          <p:cNvSpPr txBox="1"/>
          <p:nvPr/>
        </p:nvSpPr>
        <p:spPr>
          <a:xfrm>
            <a:off x="1858602" y="6210604"/>
            <a:ext cx="4591321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khong tim thay mau [1, 2, 3]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8" name="Google Shape;468;p26"/>
          <p:cNvSpPr/>
          <p:nvPr/>
        </p:nvSpPr>
        <p:spPr>
          <a:xfrm>
            <a:off x="0" y="0"/>
            <a:ext cx="12192000" cy="79057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99FF"/>
              </a:gs>
              <a:gs pos="100000">
                <a:srgbClr val="FFE5FF">
                  <a:alpha val="0"/>
                </a:srgbClr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26"/>
          <p:cNvSpPr/>
          <p:nvPr/>
        </p:nvSpPr>
        <p:spPr>
          <a:xfrm>
            <a:off x="1828800" y="28575"/>
            <a:ext cx="9296400" cy="76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0000"/>
                </a:solidFill>
                <a:latin typeface="Times New Roman"/>
              </a:rPr>
              <a:t>BÀI 22: KIỂU DỮ LIỆU DANH SÁCH</a:t>
            </a:r>
          </a:p>
        </p:txBody>
      </p:sp>
      <p:sp>
        <p:nvSpPr>
          <p:cNvPr id="470" name="Google Shape;470;p26"/>
          <p:cNvSpPr/>
          <p:nvPr/>
        </p:nvSpPr>
        <p:spPr>
          <a:xfrm>
            <a:off x="207159" y="741402"/>
            <a:ext cx="861806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</a:pPr>
            <a:r>
              <a:rPr lang="en-US" sz="3000" b="1" i="0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6: </a:t>
            </a:r>
            <a:r>
              <a:rPr lang="en-US" sz="3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 biết kết quả của đoạn chương trình sau:</a:t>
            </a:r>
            <a:endParaRPr sz="3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471" name="Google Shape;471;p26"/>
          <p:cNvGraphicFramePr/>
          <p:nvPr/>
        </p:nvGraphicFramePr>
        <p:xfrm>
          <a:off x="1676400" y="1276489"/>
          <a:ext cx="7772400" cy="26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r:id="rId5" imgW="7772400" imgH="2617512" progId="Paint.Picture">
                  <p:embed/>
                </p:oleObj>
              </mc:Choice>
              <mc:Fallback>
                <p:oleObj r:id="rId5" imgW="7772400" imgH="2617512" progId="Paint.Picture">
                  <p:embed/>
                  <p:pic>
                    <p:nvPicPr>
                      <p:cNvPr id="471" name="Google Shape;471;p26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/>
                      <a:stretch/>
                    </p:blipFill>
                    <p:spPr>
                      <a:xfrm>
                        <a:off x="1676400" y="1276489"/>
                        <a:ext cx="7772400" cy="26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66797 -0.1481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98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7"/>
          <p:cNvSpPr/>
          <p:nvPr/>
        </p:nvSpPr>
        <p:spPr>
          <a:xfrm>
            <a:off x="0" y="0"/>
            <a:ext cx="12192000" cy="79057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99FF"/>
              </a:gs>
              <a:gs pos="100000">
                <a:srgbClr val="FFE5FF">
                  <a:alpha val="0"/>
                </a:srgbClr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27"/>
          <p:cNvSpPr/>
          <p:nvPr/>
        </p:nvSpPr>
        <p:spPr>
          <a:xfrm>
            <a:off x="1828800" y="28575"/>
            <a:ext cx="9296400" cy="76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0000"/>
                </a:solidFill>
                <a:latin typeface="Times New Roman"/>
              </a:rPr>
              <a:t>BÀI 22: KIỂU DỮ LIỆU DANH SÁCH</a:t>
            </a:r>
          </a:p>
        </p:txBody>
      </p:sp>
      <p:sp>
        <p:nvSpPr>
          <p:cNvPr id="478" name="Google Shape;478;p27"/>
          <p:cNvSpPr/>
          <p:nvPr/>
        </p:nvSpPr>
        <p:spPr>
          <a:xfrm>
            <a:off x="220771" y="2133696"/>
            <a:ext cx="1175045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HOẠT ĐỘNG VẬN DỤNG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8"/>
          <p:cNvSpPr/>
          <p:nvPr/>
        </p:nvSpPr>
        <p:spPr>
          <a:xfrm>
            <a:off x="0" y="0"/>
            <a:ext cx="12192000" cy="79057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99FF"/>
              </a:gs>
              <a:gs pos="100000">
                <a:srgbClr val="FFE5FF">
                  <a:alpha val="0"/>
                </a:srgbClr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28"/>
          <p:cNvSpPr/>
          <p:nvPr/>
        </p:nvSpPr>
        <p:spPr>
          <a:xfrm>
            <a:off x="1828800" y="28575"/>
            <a:ext cx="9296400" cy="76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0000"/>
                </a:solidFill>
                <a:latin typeface="Times New Roman"/>
              </a:rPr>
              <a:t>BÀI 22: KIỂU DỮ LIỆU DANH SÁCH</a:t>
            </a:r>
          </a:p>
        </p:txBody>
      </p:sp>
      <p:sp>
        <p:nvSpPr>
          <p:cNvPr id="485" name="Google Shape;485;p28"/>
          <p:cNvSpPr txBox="1"/>
          <p:nvPr/>
        </p:nvSpPr>
        <p:spPr>
          <a:xfrm>
            <a:off x="76200" y="990600"/>
            <a:ext cx="12115800" cy="413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chương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trình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nhập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danh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gồm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phần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tử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phím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In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danh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vừa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nhập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cùng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Yêu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cầu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bình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cộng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phần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tử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âm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danh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sách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In ra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hạng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dương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đầu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tiên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danh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sách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phần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tử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nhỏ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ra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tất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phần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tử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đạt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trị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nhỏ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danh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	-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lượng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phần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tử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dương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liên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tiếp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danh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sách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28"/>
          <p:cNvSpPr txBox="1"/>
          <p:nvPr/>
        </p:nvSpPr>
        <p:spPr>
          <a:xfrm>
            <a:off x="304800" y="5329535"/>
            <a:ext cx="115824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HS về nhà thực hiện theo nhóm (1 tổ là 1 nhóm) và gửi bài tập lên đường link padlet của Gv cung cấp theo đúng thời gian qui định.</a:t>
            </a:r>
            <a:endParaRPr sz="2800" b="1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571500"/>
            <a:ext cx="7620000" cy="628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0400" y="1828800"/>
            <a:ext cx="5761038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29"/>
          <p:cNvSpPr/>
          <p:nvPr/>
        </p:nvSpPr>
        <p:spPr>
          <a:xfrm>
            <a:off x="1981200" y="914400"/>
            <a:ext cx="8077200" cy="5867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Times New Roman"/>
              </a:rPr>
              <a:t>Chúc các em học tập tốt và thành công trong tương lai</a:t>
            </a:r>
          </a:p>
        </p:txBody>
      </p:sp>
      <p:pic>
        <p:nvPicPr>
          <p:cNvPr id="495" name="Google Shape;495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0" y="0"/>
            <a:ext cx="14287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39250" y="-152400"/>
            <a:ext cx="14287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29" descr="Right Click -&gt; Save Picture As...or Left Click On The Pictur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81600" y="3886200"/>
            <a:ext cx="19812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29" descr="flora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4000" y="5943600"/>
            <a:ext cx="890588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29" descr="flora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77413" y="5943600"/>
            <a:ext cx="890587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75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/>
          <p:nvPr/>
        </p:nvSpPr>
        <p:spPr>
          <a:xfrm>
            <a:off x="0" y="196850"/>
            <a:ext cx="12039600" cy="132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CHỦ ĐỀ 5: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GIẢI QUYẾT VẤN ĐỀ VỚI SỰ TRỢ GIÚP CỦA MÁY TÍNH</a:t>
            </a:r>
            <a:endParaRPr/>
          </a:p>
        </p:txBody>
      </p:sp>
      <p:sp>
        <p:nvSpPr>
          <p:cNvPr id="127" name="Google Shape;127;p3"/>
          <p:cNvSpPr txBox="1"/>
          <p:nvPr/>
        </p:nvSpPr>
        <p:spPr>
          <a:xfrm>
            <a:off x="381000" y="1600200"/>
            <a:ext cx="11353800" cy="646113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rgbClr val="2F508A"/>
              </a:gs>
              <a:gs pos="100000">
                <a:schemeClr val="accent1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22: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en-US" sz="36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KIỂU DỮ LIỆU DANH SÁCH </a:t>
            </a:r>
            <a:endParaRPr/>
          </a:p>
        </p:txBody>
      </p:sp>
      <p:sp>
        <p:nvSpPr>
          <p:cNvPr id="128" name="Google Shape;128;p3"/>
          <p:cNvSpPr/>
          <p:nvPr/>
        </p:nvSpPr>
        <p:spPr>
          <a:xfrm>
            <a:off x="1028700" y="2649538"/>
            <a:ext cx="10363200" cy="1400175"/>
          </a:xfrm>
          <a:prstGeom prst="cloudCallout">
            <a:avLst>
              <a:gd name="adj1" fmla="val -53699"/>
              <a:gd name="adj2" fmla="val -56630"/>
            </a:avLst>
          </a:prstGeom>
          <a:solidFill>
            <a:schemeClr val="lt1"/>
          </a:solidFill>
          <a:ln w="38100" cap="flat" cmpd="sng">
            <a:solidFill>
              <a:schemeClr val="folHlink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Sử dụng kiểu danh sách khi nào?</a:t>
            </a:r>
            <a:endParaRPr/>
          </a:p>
        </p:txBody>
      </p:sp>
      <p:sp>
        <p:nvSpPr>
          <p:cNvPr id="129" name="Google Shape;129;p3"/>
          <p:cNvSpPr txBox="1"/>
          <p:nvPr/>
        </p:nvSpPr>
        <p:spPr>
          <a:xfrm>
            <a:off x="-76200" y="2160588"/>
            <a:ext cx="12725400" cy="147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 i="1" u="sng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Sư</a:t>
            </a:r>
            <a:r>
              <a:rPr lang="en-US" sz="3000" b="1" i="1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̉ </a:t>
            </a:r>
            <a:r>
              <a:rPr lang="en-US" sz="3000" b="1" i="1" u="sng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dụng</a:t>
            </a:r>
            <a:r>
              <a:rPr lang="en-US" sz="3000" b="1" i="1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1" u="sng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kiểu</a:t>
            </a:r>
            <a:r>
              <a:rPr lang="en-US" sz="3000" b="1" i="1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1" u="sng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danh</a:t>
            </a:r>
            <a:r>
              <a:rPr lang="en-US" sz="3000" b="1" i="1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1" u="sng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sách</a:t>
            </a:r>
            <a:r>
              <a:rPr lang="en-US" sz="3000" b="1" i="1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1" u="sng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</a:t>
            </a:r>
            <a:r>
              <a:rPr lang="en-US" sz="3000" b="1" i="1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Khi </a:t>
            </a:r>
            <a:r>
              <a:rPr lang="en-US" sz="3000" b="1" i="0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chương</a:t>
            </a:r>
            <a:r>
              <a:rPr lang="en-US" sz="30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0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trình</a:t>
            </a:r>
            <a:r>
              <a:rPr lang="en-US" sz="30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0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cần</a:t>
            </a:r>
            <a:r>
              <a:rPr lang="en-US" sz="30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0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khai</a:t>
            </a:r>
            <a:r>
              <a:rPr lang="en-US" sz="30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0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báo</a:t>
            </a:r>
            <a:r>
              <a:rPr lang="en-US" sz="30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0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nhiều</a:t>
            </a:r>
            <a:r>
              <a:rPr lang="en-US" sz="30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0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biến</a:t>
            </a:r>
            <a:r>
              <a:rPr lang="en-US" sz="30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0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0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0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phải</a:t>
            </a:r>
            <a:r>
              <a:rPr lang="en-US" sz="30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0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lưu</a:t>
            </a:r>
            <a:r>
              <a:rPr lang="en-US" sz="30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0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</a:t>
            </a:r>
            <a:r>
              <a:rPr lang="en-US" sz="30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̃ </a:t>
            </a:r>
            <a:r>
              <a:rPr lang="en-US" sz="3000" b="1" i="0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lại</a:t>
            </a:r>
            <a:r>
              <a:rPr lang="en-US" sz="30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0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</a:t>
            </a:r>
            <a:r>
              <a:rPr lang="en-US" sz="30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́ trị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000"/>
              <a:buFont typeface="Arial"/>
              <a:buNone/>
            </a:pPr>
            <a:r>
              <a:rPr lang="en-US" sz="30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3000" b="1" i="0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ủa</a:t>
            </a:r>
            <a:r>
              <a:rPr lang="en-US" sz="30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0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0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0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biến</a:t>
            </a:r>
            <a:r>
              <a:rPr lang="en-US" sz="30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0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30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0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dùng</a:t>
            </a:r>
            <a:r>
              <a:rPr lang="en-US" sz="30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0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lại</a:t>
            </a:r>
            <a:r>
              <a:rPr lang="en-US" sz="30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.</a:t>
            </a:r>
            <a:endParaRPr dirty="0"/>
          </a:p>
        </p:txBody>
      </p:sp>
      <p:sp>
        <p:nvSpPr>
          <p:cNvPr id="130" name="Google Shape;130;p3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"/>
          <p:cNvSpPr txBox="1"/>
          <p:nvPr/>
        </p:nvSpPr>
        <p:spPr>
          <a:xfrm>
            <a:off x="-76200" y="4343400"/>
            <a:ext cx="12268200" cy="23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None/>
            </a:pPr>
            <a:r>
              <a:rPr lang="en-US" sz="2800" b="1" i="0" u="sng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toán 1</a:t>
            </a:r>
            <a:r>
              <a:rPr lang="en-US" sz="2800" b="1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-US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Nhập nhiệt độ trung bình của mỗi ngày trong một năm. Tính và đưa ra màn hình nhiệt độ trung bình của năm </a:t>
            </a:r>
            <a:endParaRPr sz="2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None/>
            </a:pPr>
            <a:r>
              <a:rPr lang="en-US" sz="2800" b="1" i="0" u="sng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toán 2:</a:t>
            </a:r>
            <a:r>
              <a:rPr lang="en-US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Nhập nhiệt độ trung bình của mỗi ngày trong một năm . Tính và đưa ra màn hình nhiệt độ trung bình của năm và số lượng ngày trong năm có nhiệt độ cao hơn nhiệt độ trung bình của năm.</a:t>
            </a:r>
            <a:endParaRPr sz="28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76200" y="3581400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Arial"/>
              <a:buNone/>
            </a:pPr>
            <a:r>
              <a:rPr lang="en-US" sz="2800" b="0" i="1" u="sng" strike="noStrike" cap="non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VD:</a:t>
            </a:r>
            <a:endParaRPr sz="2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-152400" y="2089150"/>
            <a:ext cx="12192000" cy="2374899"/>
          </a:xfrm>
          <a:prstGeom prst="cloudCallout">
            <a:avLst>
              <a:gd name="adj1" fmla="val -40725"/>
              <a:gd name="adj2" fmla="val 4661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3000" b="1" i="1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1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toán</a:t>
            </a:r>
            <a:r>
              <a:rPr lang="en-US" sz="3000" b="1" i="1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1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3000" b="1" i="1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1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dữ</a:t>
            </a:r>
            <a:r>
              <a:rPr lang="en-US" sz="3000" b="1" i="1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1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liệu</a:t>
            </a:r>
            <a:r>
              <a:rPr lang="en-US" sz="3000" b="1" i="1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1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cần</a:t>
            </a:r>
            <a:r>
              <a:rPr lang="en-US" sz="3000" b="1" i="1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1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phải</a:t>
            </a:r>
            <a:r>
              <a:rPr lang="en-US" sz="3000" b="1" i="1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1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lưu</a:t>
            </a:r>
            <a:r>
              <a:rPr lang="en-US" sz="3000" b="1" i="1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1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dưới</a:t>
            </a:r>
            <a:r>
              <a:rPr lang="en-US" sz="3000" b="1" i="1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1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dạng</a:t>
            </a:r>
            <a:r>
              <a:rPr lang="en-US" sz="3000" b="1" i="1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1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3000" b="1" i="1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1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danh</a:t>
            </a:r>
            <a:r>
              <a:rPr lang="en-US" sz="3000" b="1" i="1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1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sách</a:t>
            </a:r>
            <a:r>
              <a:rPr lang="en-US" sz="3000" b="1" i="1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</a:t>
            </a:r>
            <a:r>
              <a:rPr lang="en-US" sz="3000" b="1" i="1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Vì</a:t>
            </a:r>
            <a:r>
              <a:rPr lang="en-US" sz="3000" b="1" i="1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1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sao</a:t>
            </a:r>
            <a:r>
              <a:rPr lang="en-US" sz="3000" b="1" i="1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  </a:t>
            </a:r>
            <a:r>
              <a:rPr lang="en-US" sz="3000" b="1" i="1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Mỗi</a:t>
            </a:r>
            <a:r>
              <a:rPr lang="en-US" sz="3000" b="1" i="1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1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lang="en-US" sz="3000" b="1" i="1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1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trị</a:t>
            </a:r>
            <a:r>
              <a:rPr lang="en-US" sz="3000" b="1" i="1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1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3000" b="1" i="1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1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danh</a:t>
            </a:r>
            <a:r>
              <a:rPr lang="en-US" sz="3000" b="1" i="1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1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sách</a:t>
            </a:r>
            <a:r>
              <a:rPr lang="en-US" sz="3000" b="1" i="1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1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đó</a:t>
            </a:r>
            <a:r>
              <a:rPr lang="en-US" sz="3000" b="1" i="1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1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3000" b="1" i="1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1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kiểu</a:t>
            </a:r>
            <a:r>
              <a:rPr lang="en-US" sz="3000" b="1" i="1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1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dữ</a:t>
            </a:r>
            <a:r>
              <a:rPr lang="en-US" sz="3000" b="1" i="1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1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liệu</a:t>
            </a:r>
            <a:r>
              <a:rPr lang="en-US" sz="3000" b="1" i="1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1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3000" b="1" i="1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1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3000" b="1" i="1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3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51391"/>
            <a:ext cx="1209953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4841" y="-37215"/>
            <a:ext cx="5434691" cy="2461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199" y="-37215"/>
            <a:ext cx="6496175" cy="2461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2337391"/>
            <a:ext cx="12191999" cy="446921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4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/>
          <p:nvPr/>
        </p:nvSpPr>
        <p:spPr>
          <a:xfrm>
            <a:off x="-2073058" y="1828800"/>
            <a:ext cx="16703458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HOẠT ĐỘNG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HÌNH THÀNH KIẾN THỨC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/>
          <p:nvPr/>
        </p:nvSpPr>
        <p:spPr>
          <a:xfrm>
            <a:off x="1828800" y="28575"/>
            <a:ext cx="9296400" cy="76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0000"/>
                </a:solidFill>
                <a:latin typeface="Times New Roman"/>
              </a:rPr>
              <a:t>BÀI 22: KIỂU DỮ LIỆU DANH SÁCH</a:t>
            </a:r>
          </a:p>
        </p:txBody>
      </p:sp>
      <p:sp>
        <p:nvSpPr>
          <p:cNvPr id="159" name="Google Shape;159;p6"/>
          <p:cNvSpPr txBox="1"/>
          <p:nvPr/>
        </p:nvSpPr>
        <p:spPr>
          <a:xfrm>
            <a:off x="152400" y="819150"/>
            <a:ext cx="6858000" cy="57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Kiểu dữ liệu danh sách: </a:t>
            </a:r>
            <a:endParaRPr/>
          </a:p>
        </p:txBody>
      </p:sp>
      <p:sp>
        <p:nvSpPr>
          <p:cNvPr id="160" name="Google Shape;160;p6"/>
          <p:cNvSpPr/>
          <p:nvPr/>
        </p:nvSpPr>
        <p:spPr>
          <a:xfrm>
            <a:off x="0" y="0"/>
            <a:ext cx="12192000" cy="79057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99FF"/>
              </a:gs>
              <a:gs pos="100000">
                <a:srgbClr val="FFE5FF">
                  <a:alpha val="0"/>
                </a:srgbClr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6"/>
          <p:cNvSpPr txBox="1"/>
          <p:nvPr/>
        </p:nvSpPr>
        <p:spPr>
          <a:xfrm>
            <a:off x="5105400" y="876300"/>
            <a:ext cx="531495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66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Hoạt động nhóm: thời gian 5p</a:t>
            </a:r>
            <a:endParaRPr/>
          </a:p>
        </p:txBody>
      </p:sp>
      <p:sp>
        <p:nvSpPr>
          <p:cNvPr id="162" name="Google Shape;162;p6"/>
          <p:cNvSpPr txBox="1"/>
          <p:nvPr/>
        </p:nvSpPr>
        <p:spPr>
          <a:xfrm>
            <a:off x="0" y="1371600"/>
            <a:ext cx="12192000" cy="108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2800" b="1" i="0" u="sng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Tổ 1</a:t>
            </a:r>
            <a:r>
              <a:rPr lang="en-US" sz="2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Kiểu dữ liệu danh sách là gì? Kiểu dữ liệu của các phần tử trong danh sách có đặc điểm gì?</a:t>
            </a:r>
            <a:endParaRPr sz="2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6"/>
          <p:cNvSpPr txBox="1"/>
          <p:nvPr/>
        </p:nvSpPr>
        <p:spPr>
          <a:xfrm>
            <a:off x="0" y="2438400"/>
            <a:ext cx="12192000" cy="56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Arial"/>
              <a:buNone/>
            </a:pPr>
            <a:r>
              <a:rPr lang="en-US" sz="2800" b="1" i="0" u="sng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Tổ 2:</a:t>
            </a:r>
            <a:r>
              <a:rPr lang="en-US" sz="2800" b="1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 tạo list bằng lệnh gán ta thực hiện? ví dụ? Cách tạo danh sách rỗng?</a:t>
            </a:r>
            <a:endParaRPr sz="2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6"/>
          <p:cNvSpPr txBox="1"/>
          <p:nvPr/>
        </p:nvSpPr>
        <p:spPr>
          <a:xfrm>
            <a:off x="0" y="3048000"/>
            <a:ext cx="12039600" cy="108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None/>
            </a:pPr>
            <a:r>
              <a:rPr lang="en-US" sz="2800" b="1" i="0" u="sng" strike="noStrike" cap="non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Tổ 3:</a:t>
            </a:r>
            <a:r>
              <a:rPr lang="en-US" sz="2800" b="1" i="0" u="none" strike="noStrike" cap="non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truy cập đến một phần tử trong list? Chỉ số của các phần tử trong list có giá trị như thế nào?</a:t>
            </a:r>
            <a:endParaRPr sz="2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6"/>
          <p:cNvSpPr txBox="1"/>
          <p:nvPr/>
        </p:nvSpPr>
        <p:spPr>
          <a:xfrm>
            <a:off x="0" y="4116388"/>
            <a:ext cx="12420600" cy="159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Arial"/>
              <a:buNone/>
            </a:pPr>
            <a:r>
              <a:rPr lang="en-US" sz="2800" b="1" i="0" u="sng" strike="noStrike" cap="non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Tổ 4:</a:t>
            </a:r>
            <a:r>
              <a:rPr lang="en-US" sz="2800" b="1" i="0" u="none" strike="noStrike" cap="none">
                <a:solidFill>
                  <a:srgbClr val="20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thay đổi giá trị của từng phần tử trong danh sách? Cho danh sách sau: a=[1, 2, 3, 4, 5] hãy thay đổi giá trị phần tử ở vị trí thứ 2 trong danh sách là “three”? Hãy xóa đi phần tử ở vị trí thứ 3 trong danh sách trên?</a:t>
            </a:r>
            <a:endParaRPr sz="2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136B7346-DE14-4D6C-8E5B-A3CEE810A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337" y="5895447"/>
            <a:ext cx="10515600" cy="579930"/>
          </a:xfrm>
          <a:prstGeom prst="rect">
            <a:avLst/>
          </a:prstGeom>
          <a:solidFill>
            <a:srgbClr val="FF3300"/>
          </a:solidFill>
          <a:ln w="635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75FAA597-E883-4C17-A64F-AE26CD769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438" y="5881937"/>
            <a:ext cx="10591800" cy="57993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3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6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"/>
          <p:cNvSpPr/>
          <p:nvPr/>
        </p:nvSpPr>
        <p:spPr>
          <a:xfrm>
            <a:off x="0" y="0"/>
            <a:ext cx="12192000" cy="990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99FF"/>
              </a:gs>
              <a:gs pos="100000">
                <a:srgbClr val="FFE5FF">
                  <a:alpha val="0"/>
                </a:srgbClr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1828800" y="28575"/>
            <a:ext cx="9296400" cy="76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0000"/>
                </a:solidFill>
                <a:latin typeface="Times New Roman"/>
              </a:rPr>
              <a:t>BÀI 22: KIỂU DỮ LIỆU DANH SÁCH</a:t>
            </a:r>
          </a:p>
        </p:txBody>
      </p:sp>
      <p:sp>
        <p:nvSpPr>
          <p:cNvPr id="175" name="Google Shape;175;p7"/>
          <p:cNvSpPr/>
          <p:nvPr/>
        </p:nvSpPr>
        <p:spPr>
          <a:xfrm>
            <a:off x="3505200" y="3962400"/>
            <a:ext cx="762000" cy="762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7"/>
          <p:cNvSpPr txBox="1"/>
          <p:nvPr/>
        </p:nvSpPr>
        <p:spPr>
          <a:xfrm>
            <a:off x="304800" y="1020763"/>
            <a:ext cx="68580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Kiểu dữ liệu danh sách: </a:t>
            </a:r>
            <a:endParaRPr/>
          </a:p>
        </p:txBody>
      </p:sp>
      <p:sp>
        <p:nvSpPr>
          <p:cNvPr id="177" name="Google Shape;177;p7"/>
          <p:cNvSpPr txBox="1"/>
          <p:nvPr/>
        </p:nvSpPr>
        <p:spPr>
          <a:xfrm>
            <a:off x="50800" y="1638300"/>
            <a:ext cx="11963400" cy="159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Kiểu dữ liệu danh sách (list) là dữ liệu có </a:t>
            </a:r>
            <a:r>
              <a:rPr lang="en-US" sz="2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nhiều phần tử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hay là kiểu dữ liệu bao gồm một dãy các giá trị. Các phần tử trong danh sách có thể có các </a:t>
            </a:r>
            <a:r>
              <a:rPr lang="en-US" sz="2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kiểu dữ liệu khác nhau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" name="Google Shape;178;p7"/>
          <p:cNvSpPr txBox="1"/>
          <p:nvPr/>
        </p:nvSpPr>
        <p:spPr>
          <a:xfrm>
            <a:off x="-7938" y="3098800"/>
            <a:ext cx="7954963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Kiểu dữ liệu danh sách được khởi tạo như sau: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7"/>
          <p:cNvSpPr txBox="1"/>
          <p:nvPr/>
        </p:nvSpPr>
        <p:spPr>
          <a:xfrm>
            <a:off x="7010400" y="3124200"/>
            <a:ext cx="6175375" cy="66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&lt;tên list&gt; = [&lt;v1., &lt;v2&gt;,...,&lt;vn&gt;]</a:t>
            </a:r>
            <a:endParaRPr sz="2800" b="1" i="0" u="none" strike="noStrike" cap="none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7"/>
          <p:cNvSpPr txBox="1"/>
          <p:nvPr/>
        </p:nvSpPr>
        <p:spPr>
          <a:xfrm>
            <a:off x="3419475" y="3733800"/>
            <a:ext cx="6662738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Vd: A=[1, 2, 3, 4, 5.5, “python”]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7"/>
          <p:cNvSpPr txBox="1"/>
          <p:nvPr/>
        </p:nvSpPr>
        <p:spPr>
          <a:xfrm>
            <a:off x="-7938" y="4292600"/>
            <a:ext cx="6662738" cy="66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Tạo danh sách rỗng: </a:t>
            </a:r>
            <a:r>
              <a:rPr lang="en-US" sz="2800" b="1" i="0" u="none" strike="noStrike" cap="non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&lt;tên list&gt;=[]</a:t>
            </a:r>
            <a:endParaRPr sz="2800" b="1" i="0" u="none" strike="noStrike" cap="none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p7"/>
          <p:cNvSpPr txBox="1"/>
          <p:nvPr/>
        </p:nvSpPr>
        <p:spPr>
          <a:xfrm>
            <a:off x="-7938" y="4800600"/>
            <a:ext cx="10828338" cy="66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Truy cập từng phần tử thông qua chỉ số:     </a:t>
            </a:r>
            <a:r>
              <a:rPr lang="en-US" sz="2800" b="1" i="0" u="none" strike="noStrike" cap="non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&lt;danh sách&gt;[&lt;chỉ số&gt;]</a:t>
            </a:r>
            <a:endParaRPr sz="2800" b="1" i="0" u="none" strike="noStrike" cap="none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7"/>
          <p:cNvSpPr txBox="1"/>
          <p:nvPr/>
        </p:nvSpPr>
        <p:spPr>
          <a:xfrm>
            <a:off x="3146425" y="5281613"/>
            <a:ext cx="3178175" cy="66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Vd: A=[4]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7"/>
          <p:cNvSpPr txBox="1"/>
          <p:nvPr/>
        </p:nvSpPr>
        <p:spPr>
          <a:xfrm>
            <a:off x="-7938" y="5821363"/>
            <a:ext cx="12022138" cy="1081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Chỉ số của danh sách:  bắt đầu từ </a:t>
            </a:r>
            <a:r>
              <a:rPr lang="en-US" sz="2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đến </a:t>
            </a:r>
            <a:r>
              <a:rPr lang="en-US" sz="2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len()-1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trong đó </a:t>
            </a:r>
            <a:r>
              <a:rPr lang="en-US" sz="2800" b="0" i="1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len() là lệnh tính độ dài danh sách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85" name="Google Shape;185;p7"/>
          <p:cNvCxnSpPr/>
          <p:nvPr/>
        </p:nvCxnSpPr>
        <p:spPr>
          <a:xfrm>
            <a:off x="4953000" y="5638800"/>
            <a:ext cx="1066800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6" name="Google Shape;186;p7"/>
          <p:cNvSpPr txBox="1"/>
          <p:nvPr/>
        </p:nvSpPr>
        <p:spPr>
          <a:xfrm>
            <a:off x="6096000" y="5334000"/>
            <a:ext cx="633413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5.5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1828800" y="28575"/>
            <a:ext cx="9296400" cy="76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0000"/>
                </a:solidFill>
                <a:latin typeface="Times New Roman"/>
              </a:rPr>
              <a:t>BÀI 22: KIỂU DỮ LIỆU DANH SÁCH</a:t>
            </a:r>
          </a:p>
        </p:txBody>
      </p:sp>
      <p:sp>
        <p:nvSpPr>
          <p:cNvPr id="192" name="Google Shape;192;p8"/>
          <p:cNvSpPr txBox="1"/>
          <p:nvPr/>
        </p:nvSpPr>
        <p:spPr>
          <a:xfrm>
            <a:off x="304800" y="792163"/>
            <a:ext cx="68580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Kiểu dữ liệu danh sách: </a:t>
            </a: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0" y="0"/>
            <a:ext cx="12192000" cy="79057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99FF"/>
              </a:gs>
              <a:gs pos="100000">
                <a:srgbClr val="FFE5FF">
                  <a:alpha val="0"/>
                </a:srgbClr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8"/>
          <p:cNvSpPr txBox="1"/>
          <p:nvPr/>
        </p:nvSpPr>
        <p:spPr>
          <a:xfrm>
            <a:off x="0" y="1295400"/>
            <a:ext cx="12573000" cy="108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Sau khi khởi tạo list, ta có thể </a:t>
            </a:r>
            <a:r>
              <a:rPr lang="en-US" sz="2800" b="0" i="1" u="none" strike="noStrike" cap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thay đổi giá trị của từng phần tử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bằng </a:t>
            </a:r>
            <a:r>
              <a:rPr lang="en-US" sz="2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lệnh gán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hoặc xóa phần tử bằng </a:t>
            </a:r>
            <a:r>
              <a:rPr lang="en-US" sz="2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lệnh del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8"/>
          <p:cNvSpPr txBox="1"/>
          <p:nvPr/>
        </p:nvSpPr>
        <p:spPr>
          <a:xfrm>
            <a:off x="1563688" y="2838450"/>
            <a:ext cx="6175375" cy="56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Ví dụ: a=[1, 2, 3, 4, 5]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8"/>
          <p:cNvSpPr txBox="1"/>
          <p:nvPr/>
        </p:nvSpPr>
        <p:spPr>
          <a:xfrm>
            <a:off x="2216150" y="3395663"/>
            <a:ext cx="1249363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a[2]=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8"/>
          <p:cNvSpPr txBox="1"/>
          <p:nvPr/>
        </p:nvSpPr>
        <p:spPr>
          <a:xfrm>
            <a:off x="3160713" y="3414713"/>
            <a:ext cx="170497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“three”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8" name="Google Shape;198;p8"/>
          <p:cNvCxnSpPr/>
          <p:nvPr/>
        </p:nvCxnSpPr>
        <p:spPr>
          <a:xfrm>
            <a:off x="4578350" y="3657600"/>
            <a:ext cx="1600200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9" name="Google Shape;199;p8"/>
          <p:cNvSpPr txBox="1"/>
          <p:nvPr/>
        </p:nvSpPr>
        <p:spPr>
          <a:xfrm>
            <a:off x="6407150" y="3321050"/>
            <a:ext cx="334645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a= [1, 2, </a:t>
            </a:r>
            <a:r>
              <a:rPr lang="en-US" sz="2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“three”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4, 5]</a:t>
            </a:r>
            <a:endParaRPr/>
          </a:p>
        </p:txBody>
      </p:sp>
      <p:sp>
        <p:nvSpPr>
          <p:cNvPr id="200" name="Google Shape;200;p8"/>
          <p:cNvSpPr txBox="1"/>
          <p:nvPr/>
        </p:nvSpPr>
        <p:spPr>
          <a:xfrm>
            <a:off x="2224088" y="3932238"/>
            <a:ext cx="1439862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 a[3]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01" name="Google Shape;201;p8"/>
          <p:cNvCxnSpPr/>
          <p:nvPr/>
        </p:nvCxnSpPr>
        <p:spPr>
          <a:xfrm>
            <a:off x="4578350" y="4267200"/>
            <a:ext cx="1600200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02" name="Google Shape;202;p8"/>
          <p:cNvSpPr txBox="1"/>
          <p:nvPr/>
        </p:nvSpPr>
        <p:spPr>
          <a:xfrm>
            <a:off x="6407150" y="3810000"/>
            <a:ext cx="298767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a= [1, 2, </a:t>
            </a:r>
            <a:r>
              <a:rPr lang="en-US" sz="2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“three”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5]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"/>
          <p:cNvSpPr txBox="1"/>
          <p:nvPr/>
        </p:nvSpPr>
        <p:spPr>
          <a:xfrm>
            <a:off x="304800" y="792163"/>
            <a:ext cx="68580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Kiểu dữ liệu danh sách: </a:t>
            </a:r>
            <a:endParaRPr/>
          </a:p>
        </p:txBody>
      </p:sp>
      <p:sp>
        <p:nvSpPr>
          <p:cNvPr id="208" name="Google Shape;208;p9"/>
          <p:cNvSpPr/>
          <p:nvPr/>
        </p:nvSpPr>
        <p:spPr>
          <a:xfrm>
            <a:off x="0" y="0"/>
            <a:ext cx="12192000" cy="79057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99FF"/>
              </a:gs>
              <a:gs pos="100000">
                <a:srgbClr val="FFE5FF">
                  <a:alpha val="0"/>
                </a:srgbClr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9"/>
          <p:cNvSpPr txBox="1"/>
          <p:nvPr/>
        </p:nvSpPr>
        <p:spPr>
          <a:xfrm>
            <a:off x="4114800" y="1298575"/>
            <a:ext cx="2770188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hỏi củng cố:</a:t>
            </a:r>
            <a:endParaRPr/>
          </a:p>
        </p:txBody>
      </p:sp>
      <p:sp>
        <p:nvSpPr>
          <p:cNvPr id="210" name="Google Shape;210;p9"/>
          <p:cNvSpPr txBox="1"/>
          <p:nvPr/>
        </p:nvSpPr>
        <p:spPr>
          <a:xfrm>
            <a:off x="41275" y="1828800"/>
            <a:ext cx="121920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Arial"/>
              <a:buNone/>
            </a:pPr>
            <a:r>
              <a:rPr lang="en-US" sz="2800" b="1" i="0" u="sng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2800" b="1" i="0" u="sng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1:</a:t>
            </a:r>
            <a:r>
              <a:rPr lang="en-US" sz="2800" b="0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2800" b="0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A=[1, 0, “one”, 9, 15, “two”, True, False]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Arial"/>
              <a:buNone/>
            </a:pPr>
            <a:r>
              <a:rPr lang="en-US" sz="2800" b="0" i="1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</a:t>
            </a:r>
            <a:r>
              <a:rPr lang="en-US" sz="2800" b="0" i="1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1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2800" b="0" i="1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1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2800" b="0" i="1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1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lang="en-US" sz="2800" b="0" i="1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1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trị</a:t>
            </a:r>
            <a:r>
              <a:rPr lang="en-US" sz="2800" b="0" i="1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1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0" i="1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1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b="0" i="1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1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phần</a:t>
            </a:r>
            <a:r>
              <a:rPr lang="en-US" sz="2800" b="0" i="1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1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tử</a:t>
            </a:r>
            <a:r>
              <a:rPr lang="en-US" sz="2800" b="0" i="1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r>
              <a:rPr lang="en-US" sz="2800" b="0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a/ A[0]	 b/ A[2]   c/ A[7]   d/ A[</a:t>
            </a:r>
            <a:r>
              <a:rPr lang="en-US" sz="2800" b="0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len</a:t>
            </a:r>
            <a:r>
              <a:rPr lang="en-US" sz="2800" b="0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(A)]</a:t>
            </a:r>
            <a:endParaRPr dirty="0"/>
          </a:p>
        </p:txBody>
      </p:sp>
      <p:sp>
        <p:nvSpPr>
          <p:cNvPr id="211" name="Google Shape;211;p9"/>
          <p:cNvSpPr txBox="1"/>
          <p:nvPr/>
        </p:nvSpPr>
        <p:spPr>
          <a:xfrm>
            <a:off x="44450" y="4038600"/>
            <a:ext cx="11388725" cy="95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Arial"/>
              <a:buNone/>
            </a:pPr>
            <a:r>
              <a:rPr lang="en-US" sz="2800" b="1" i="0" u="sng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2800" b="1" i="0" u="sng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2:</a:t>
            </a:r>
            <a:r>
              <a:rPr lang="en-US" sz="2800" b="0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</a:t>
            </a:r>
            <a:r>
              <a:rPr lang="en-US" sz="2800" b="0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sử</a:t>
            </a:r>
            <a:r>
              <a:rPr lang="en-US" sz="2800" b="0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2800" b="0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800" b="0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2800" b="0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danh</a:t>
            </a:r>
            <a:r>
              <a:rPr lang="en-US" sz="2800" b="0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sách</a:t>
            </a:r>
            <a:r>
              <a:rPr lang="en-US" sz="2800" b="0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b="0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800" b="0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mỗi</a:t>
            </a:r>
            <a:r>
              <a:rPr lang="en-US" sz="2800" b="0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lệnh</a:t>
            </a:r>
            <a:r>
              <a:rPr lang="en-US" sz="2800" b="0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2800" b="0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hiện</a:t>
            </a:r>
            <a:r>
              <a:rPr lang="en-US" sz="2800" b="0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2800" b="0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a/ A=A+[10]	b/ A= [100]+A		c/ del A[0]	       d/ A= A[1]*25</a:t>
            </a:r>
            <a:endParaRPr dirty="0"/>
          </a:p>
        </p:txBody>
      </p:sp>
      <p:sp>
        <p:nvSpPr>
          <p:cNvPr id="212" name="Google Shape;212;p9"/>
          <p:cNvSpPr/>
          <p:nvPr/>
        </p:nvSpPr>
        <p:spPr>
          <a:xfrm>
            <a:off x="1828800" y="28575"/>
            <a:ext cx="9296400" cy="76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0000"/>
                </a:solidFill>
                <a:latin typeface="Times New Roman"/>
              </a:rPr>
              <a:t>BÀI 22: KIỂU DỮ LIỆU DANH SÁCH</a:t>
            </a:r>
          </a:p>
        </p:txBody>
      </p:sp>
      <p:sp>
        <p:nvSpPr>
          <p:cNvPr id="213" name="Google Shape;213;p9"/>
          <p:cNvSpPr txBox="1"/>
          <p:nvPr/>
        </p:nvSpPr>
        <p:spPr>
          <a:xfrm>
            <a:off x="942975" y="2827338"/>
            <a:ext cx="131762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A[0]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4" name="Google Shape;214;p9"/>
          <p:cNvCxnSpPr/>
          <p:nvPr/>
        </p:nvCxnSpPr>
        <p:spPr>
          <a:xfrm>
            <a:off x="1882775" y="3089275"/>
            <a:ext cx="914400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5" name="Google Shape;215;p9"/>
          <p:cNvSpPr txBox="1"/>
          <p:nvPr/>
        </p:nvSpPr>
        <p:spPr>
          <a:xfrm>
            <a:off x="2797175" y="2819400"/>
            <a:ext cx="70802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9"/>
          <p:cNvSpPr txBox="1"/>
          <p:nvPr/>
        </p:nvSpPr>
        <p:spPr>
          <a:xfrm>
            <a:off x="5567363" y="2816225"/>
            <a:ext cx="131762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A[2]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7" name="Google Shape;217;p9"/>
          <p:cNvCxnSpPr/>
          <p:nvPr/>
        </p:nvCxnSpPr>
        <p:spPr>
          <a:xfrm>
            <a:off x="6507163" y="3078163"/>
            <a:ext cx="914400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8" name="Google Shape;218;p9"/>
          <p:cNvSpPr txBox="1"/>
          <p:nvPr/>
        </p:nvSpPr>
        <p:spPr>
          <a:xfrm>
            <a:off x="7421563" y="2808288"/>
            <a:ext cx="11176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“one”</a:t>
            </a:r>
            <a:endParaRPr/>
          </a:p>
        </p:txBody>
      </p:sp>
      <p:sp>
        <p:nvSpPr>
          <p:cNvPr id="219" name="Google Shape;219;p9"/>
          <p:cNvSpPr txBox="1"/>
          <p:nvPr/>
        </p:nvSpPr>
        <p:spPr>
          <a:xfrm>
            <a:off x="885825" y="3457575"/>
            <a:ext cx="1316038" cy="52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A[7]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" name="Google Shape;220;p9"/>
          <p:cNvCxnSpPr/>
          <p:nvPr/>
        </p:nvCxnSpPr>
        <p:spPr>
          <a:xfrm>
            <a:off x="1825625" y="3717925"/>
            <a:ext cx="914400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1" name="Google Shape;221;p9"/>
          <p:cNvSpPr txBox="1"/>
          <p:nvPr/>
        </p:nvSpPr>
        <p:spPr>
          <a:xfrm>
            <a:off x="2740025" y="3495675"/>
            <a:ext cx="1146175" cy="52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False</a:t>
            </a:r>
            <a:endParaRPr sz="2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9"/>
          <p:cNvSpPr txBox="1"/>
          <p:nvPr/>
        </p:nvSpPr>
        <p:spPr>
          <a:xfrm>
            <a:off x="5446713" y="3348038"/>
            <a:ext cx="1719262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A[len(A)]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3" name="Google Shape;223;p9"/>
          <p:cNvCxnSpPr/>
          <p:nvPr/>
        </p:nvCxnSpPr>
        <p:spPr>
          <a:xfrm>
            <a:off x="7065963" y="3640138"/>
            <a:ext cx="914400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4" name="Google Shape;224;p9"/>
          <p:cNvSpPr txBox="1"/>
          <p:nvPr/>
        </p:nvSpPr>
        <p:spPr>
          <a:xfrm>
            <a:off x="7989888" y="3328988"/>
            <a:ext cx="23622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lỗi chỉ số</a:t>
            </a:r>
            <a:endParaRPr/>
          </a:p>
        </p:txBody>
      </p:sp>
      <p:sp>
        <p:nvSpPr>
          <p:cNvPr id="225" name="Google Shape;225;p9"/>
          <p:cNvSpPr txBox="1"/>
          <p:nvPr/>
        </p:nvSpPr>
        <p:spPr>
          <a:xfrm>
            <a:off x="446088" y="5029200"/>
            <a:ext cx="11441112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a/ Bổ sung phần tử 10 vào </a:t>
            </a:r>
            <a:r>
              <a:rPr lang="en-US" sz="2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cuối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danh sách 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b/ Bổ sung phần tử 100 vào </a:t>
            </a:r>
            <a:r>
              <a:rPr lang="en-US" sz="2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đầu 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danh sách 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c/ Xoá phần tử đầu tiên của danh sách 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d/ Thiết lập biến A mới là tích của 25 với giá trị phần tử thứ 2 của danh sách 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2600</Words>
  <Application>Microsoft Office PowerPoint</Application>
  <PresentationFormat>Widescreen</PresentationFormat>
  <Paragraphs>250</Paragraphs>
  <Slides>29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Default Design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Nhat Cat Tuong</dc:creator>
  <cp:lastModifiedBy>ThanhTrang Le  Intertek</cp:lastModifiedBy>
  <cp:revision>6</cp:revision>
  <dcterms:created xsi:type="dcterms:W3CDTF">2010-03-16T14:47:46Z</dcterms:created>
  <dcterms:modified xsi:type="dcterms:W3CDTF">2022-07-22T15:06:07Z</dcterms:modified>
</cp:coreProperties>
</file>