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85" r:id="rId5"/>
    <p:sldId id="258" r:id="rId6"/>
    <p:sldId id="266" r:id="rId7"/>
    <p:sldId id="284" r:id="rId8"/>
    <p:sldId id="273" r:id="rId9"/>
    <p:sldId id="272" r:id="rId10"/>
    <p:sldId id="274" r:id="rId11"/>
    <p:sldId id="275" r:id="rId12"/>
    <p:sldId id="276" r:id="rId13"/>
    <p:sldId id="277" r:id="rId14"/>
    <p:sldId id="278" r:id="rId15"/>
    <p:sldId id="282" r:id="rId16"/>
    <p:sldId id="280" r:id="rId17"/>
    <p:sldId id="279" r:id="rId18"/>
    <p:sldId id="260" r:id="rId19"/>
    <p:sldId id="261" r:id="rId20"/>
    <p:sldId id="262" r:id="rId21"/>
    <p:sldId id="264" r:id="rId22"/>
    <p:sldId id="267" r:id="rId23"/>
    <p:sldId id="268" r:id="rId24"/>
    <p:sldId id="263" r:id="rId25"/>
    <p:sldId id="265" r:id="rId26"/>
    <p:sldId id="281" r:id="rId27"/>
  </p:sldIdLst>
  <p:sldSz cx="9144000" cy="6858000" type="screen4x3"/>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35614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425944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350373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209927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154453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4433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318205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16382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38868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309188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pPr/>
              <a:t>19/10/2016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266179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C942A-36BF-4204-BE70-23018CCA9E64}" type="datetimeFigureOut">
              <a:rPr lang="vi-VN" smtClean="0"/>
              <a:pPr/>
              <a:t>19/10/2016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EB0FD-E64C-4908-8057-A5482F9A8E41}" type="slidenum">
              <a:rPr lang="vi-VN" smtClean="0"/>
              <a:pPr/>
              <a:t>‹#›</a:t>
            </a:fld>
            <a:endParaRPr lang="vi-VN"/>
          </a:p>
        </p:txBody>
      </p:sp>
    </p:spTree>
    <p:extLst>
      <p:ext uri="{BB962C8B-B14F-4D97-AF65-F5344CB8AC3E}">
        <p14:creationId xmlns:p14="http://schemas.microsoft.com/office/powerpoint/2010/main" xmlns="" val="415601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3" Type="http://schemas.openxmlformats.org/officeDocument/2006/relationships/image" Target="../media/image3.gif"/><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1.xml"/><Relationship Id="rId4" Type="http://schemas.openxmlformats.org/officeDocument/2006/relationships/slide" Target="slide18.xml"/><Relationship Id="rId9" Type="http://schemas.openxmlformats.org/officeDocument/2006/relationships/slide" Target="slide13.xml"/><Relationship Id="rId14" Type="http://schemas.openxmlformats.org/officeDocument/2006/relationships/slide" Target="slide17.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b="49265"/>
          <a:stretch>
            <a:fillRect/>
          </a:stretch>
        </p:blipFill>
        <p:spPr>
          <a:xfrm>
            <a:off x="539552" y="1196752"/>
            <a:ext cx="7920880" cy="4086199"/>
          </a:xfrm>
          <a:prstGeom prst="rect">
            <a:avLst/>
          </a:prstGeom>
        </p:spPr>
      </p:pic>
      <p:sp>
        <p:nvSpPr>
          <p:cNvPr id="3" name="Rectangle 2"/>
          <p:cNvSpPr/>
          <p:nvPr/>
        </p:nvSpPr>
        <p:spPr>
          <a:xfrm>
            <a:off x="755576" y="764704"/>
            <a:ext cx="7726795" cy="523220"/>
          </a:xfrm>
          <a:prstGeom prst="rect">
            <a:avLst/>
          </a:prstGeom>
        </p:spPr>
        <p:txBody>
          <a:bodyPr wrap="none">
            <a:spAutoFit/>
          </a:bodyPr>
          <a:lstStyle/>
          <a:p>
            <a:r>
              <a:rPr lang="en-US" sz="2800" b="1" dirty="0" smtClean="0">
                <a:solidFill>
                  <a:srgbClr val="7030A0"/>
                </a:solidFill>
                <a:latin typeface="Times New Roman" pitchFamily="18" charset="0"/>
                <a:cs typeface="Times New Roman" pitchFamily="18" charset="0"/>
              </a:rPr>
              <a:t>I. Complete the sentences with the suitable words</a:t>
            </a:r>
            <a:endParaRPr lang="en-US" sz="2800" dirty="0"/>
          </a:p>
        </p:txBody>
      </p:sp>
      <p:sp>
        <p:nvSpPr>
          <p:cNvPr id="4" name="Rectangle 3"/>
          <p:cNvSpPr/>
          <p:nvPr/>
        </p:nvSpPr>
        <p:spPr>
          <a:xfrm>
            <a:off x="4355976" y="1916832"/>
            <a:ext cx="1107996" cy="400110"/>
          </a:xfrm>
          <a:prstGeom prst="rect">
            <a:avLst/>
          </a:prstGeom>
        </p:spPr>
        <p:txBody>
          <a:bodyPr wrap="none">
            <a:spAutoFit/>
          </a:bodyPr>
          <a:lstStyle/>
          <a:p>
            <a:r>
              <a:rPr lang="en-US" sz="2000" b="1" i="1" dirty="0" smtClean="0">
                <a:solidFill>
                  <a:srgbClr val="FF0000"/>
                </a:solidFill>
                <a:latin typeface="Arial" pitchFamily="34" charset="0"/>
                <a:ea typeface="Times New Roman" pitchFamily="18" charset="0"/>
                <a:cs typeface="Arial" pitchFamily="34" charset="0"/>
              </a:rPr>
              <a:t>written </a:t>
            </a:r>
            <a:r>
              <a:rPr lang="en-US" sz="2000" b="1" i="1" dirty="0">
                <a:solidFill>
                  <a:srgbClr val="FF0000"/>
                </a:solidFill>
                <a:latin typeface="Arial" pitchFamily="34" charset="0"/>
                <a:ea typeface="Times New Roman" pitchFamily="18" charset="0"/>
                <a:cs typeface="Arial" pitchFamily="34" charset="0"/>
              </a:rPr>
              <a:t>	</a:t>
            </a:r>
            <a:endParaRPr lang="en-US" sz="2000" b="1" dirty="0">
              <a:solidFill>
                <a:srgbClr val="FF0000"/>
              </a:solidFill>
            </a:endParaRPr>
          </a:p>
        </p:txBody>
      </p:sp>
      <p:sp>
        <p:nvSpPr>
          <p:cNvPr id="5" name="Rectangle 4"/>
          <p:cNvSpPr/>
          <p:nvPr/>
        </p:nvSpPr>
        <p:spPr>
          <a:xfrm>
            <a:off x="3347864" y="3356992"/>
            <a:ext cx="2031325" cy="400110"/>
          </a:xfrm>
          <a:prstGeom prst="rect">
            <a:avLst/>
          </a:prstGeom>
        </p:spPr>
        <p:txBody>
          <a:bodyPr wrap="none">
            <a:spAutoFit/>
          </a:bodyPr>
          <a:lstStyle/>
          <a:p>
            <a:r>
              <a:rPr lang="en-US" sz="2000" b="1" i="1" dirty="0" smtClean="0">
                <a:solidFill>
                  <a:srgbClr val="FF0000"/>
                </a:solidFill>
                <a:latin typeface="Arial" pitchFamily="34" charset="0"/>
                <a:ea typeface="Times New Roman" pitchFamily="18" charset="0"/>
                <a:cs typeface="Arial" pitchFamily="34" charset="0"/>
              </a:rPr>
              <a:t>traditional</a:t>
            </a:r>
            <a:r>
              <a:rPr lang="en-US" sz="2000" b="1" i="1" dirty="0">
                <a:solidFill>
                  <a:srgbClr val="FF0000"/>
                </a:solidFill>
                <a:latin typeface="Arial" pitchFamily="34" charset="0"/>
                <a:ea typeface="Times New Roman" pitchFamily="18" charset="0"/>
                <a:cs typeface="Arial" pitchFamily="34" charset="0"/>
              </a:rPr>
              <a:t>	</a:t>
            </a:r>
            <a:endParaRPr lang="en-US" sz="2000" b="1" dirty="0">
              <a:solidFill>
                <a:srgbClr val="FF0000"/>
              </a:solidFill>
            </a:endParaRPr>
          </a:p>
        </p:txBody>
      </p:sp>
      <p:sp>
        <p:nvSpPr>
          <p:cNvPr id="6" name="Rectangle 5"/>
          <p:cNvSpPr/>
          <p:nvPr/>
        </p:nvSpPr>
        <p:spPr>
          <a:xfrm>
            <a:off x="6876256" y="4077072"/>
            <a:ext cx="2031325" cy="400110"/>
          </a:xfrm>
          <a:prstGeom prst="rect">
            <a:avLst/>
          </a:prstGeom>
        </p:spPr>
        <p:txBody>
          <a:bodyPr wrap="none">
            <a:spAutoFit/>
          </a:bodyPr>
          <a:lstStyle/>
          <a:p>
            <a:r>
              <a:rPr lang="en-US" sz="2000" b="1" i="1" dirty="0" smtClean="0">
                <a:solidFill>
                  <a:srgbClr val="FF0000"/>
                </a:solidFill>
                <a:latin typeface="Arial" pitchFamily="34" charset="0"/>
                <a:ea typeface="Times New Roman" pitchFamily="18" charset="0"/>
                <a:cs typeface="Arial" pitchFamily="34" charset="0"/>
              </a:rPr>
              <a:t>important</a:t>
            </a:r>
            <a:r>
              <a:rPr lang="en-US" sz="2000" b="1" i="1" dirty="0">
                <a:solidFill>
                  <a:srgbClr val="FF0000"/>
                </a:solidFill>
                <a:latin typeface="Arial" pitchFamily="34" charset="0"/>
                <a:ea typeface="Times New Roman" pitchFamily="18" charset="0"/>
                <a:cs typeface="Arial" pitchFamily="34" charset="0"/>
              </a:rPr>
              <a:t>	</a:t>
            </a:r>
            <a:endParaRPr lang="en-US" sz="2000" b="1" dirty="0">
              <a:solidFill>
                <a:srgbClr val="FF0000"/>
              </a:solidFill>
            </a:endParaRPr>
          </a:p>
        </p:txBody>
      </p:sp>
      <p:sp>
        <p:nvSpPr>
          <p:cNvPr id="7" name="Rectangle 6"/>
          <p:cNvSpPr/>
          <p:nvPr/>
        </p:nvSpPr>
        <p:spPr>
          <a:xfrm>
            <a:off x="0" y="0"/>
            <a:ext cx="2579552" cy="707886"/>
          </a:xfrm>
          <a:prstGeom prst="rect">
            <a:avLst/>
          </a:prstGeom>
        </p:spPr>
        <p:txBody>
          <a:bodyPr wrap="none">
            <a:spAutoFit/>
          </a:bodyPr>
          <a:lstStyle/>
          <a:p>
            <a:r>
              <a:rPr lang="en-US" sz="4000" b="1" u="sng" dirty="0" smtClean="0">
                <a:solidFill>
                  <a:srgbClr val="FF0000"/>
                </a:solidFill>
                <a:latin typeface="Times New Roman" pitchFamily="18" charset="0"/>
                <a:cs typeface="Times New Roman" pitchFamily="18" charset="0"/>
              </a:rPr>
              <a:t>Check up: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268760"/>
            <a:ext cx="4702056" cy="830997"/>
          </a:xfrm>
          <a:prstGeom prst="rect">
            <a:avLst/>
          </a:prstGeom>
        </p:spPr>
        <p:txBody>
          <a:bodyPr wrap="none">
            <a:spAutoFit/>
          </a:bodyPr>
          <a:lstStyle/>
          <a:p>
            <a:r>
              <a:rPr lang="en-US" sz="4800" dirty="0" smtClean="0">
                <a:latin typeface="Times New Roman" pitchFamily="18" charset="0"/>
                <a:cs typeface="Times New Roman" pitchFamily="18" charset="0"/>
              </a:rPr>
              <a:t>2.  Three children.</a:t>
            </a:r>
            <a:endParaRPr lang="en-US" sz="4800" dirty="0">
              <a:latin typeface="Times New Roman" pitchFamily="18" charset="0"/>
              <a:cs typeface="Times New Roman" pitchFamily="18" charset="0"/>
            </a:endParaRPr>
          </a:p>
        </p:txBody>
      </p:sp>
      <p:sp>
        <p:nvSpPr>
          <p:cNvPr id="3" name="Rectangle 2"/>
          <p:cNvSpPr/>
          <p:nvPr/>
        </p:nvSpPr>
        <p:spPr>
          <a:xfrm>
            <a:off x="1115616" y="2780928"/>
            <a:ext cx="7658187" cy="707886"/>
          </a:xfrm>
          <a:prstGeom prst="rect">
            <a:avLst/>
          </a:prstGeom>
        </p:spPr>
        <p:txBody>
          <a:bodyPr wrap="none">
            <a:spAutoFit/>
          </a:bodyPr>
          <a:lstStyle/>
          <a:p>
            <a:r>
              <a:rPr lang="en-US" sz="4000" b="1" dirty="0">
                <a:solidFill>
                  <a:srgbClr val="7030A0"/>
                </a:solidFill>
                <a:latin typeface="Times New Roman" pitchFamily="18" charset="0"/>
                <a:cs typeface="Times New Roman" pitchFamily="18" charset="0"/>
              </a:rPr>
              <a:t>How many children do they </a:t>
            </a:r>
            <a:r>
              <a:rPr lang="en-US" sz="4000" b="1" dirty="0" smtClean="0">
                <a:solidFill>
                  <a:srgbClr val="7030A0"/>
                </a:solidFill>
                <a:latin typeface="Times New Roman" pitchFamily="18" charset="0"/>
                <a:cs typeface="Times New Roman" pitchFamily="18" charset="0"/>
              </a:rPr>
              <a:t>have?</a:t>
            </a:r>
            <a:endParaRPr lang="vi-VN" sz="4000" b="1"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80728"/>
            <a:ext cx="6768752" cy="1446550"/>
          </a:xfrm>
          <a:prstGeom prst="rect">
            <a:avLst/>
          </a:prstGeom>
        </p:spPr>
        <p:txBody>
          <a:bodyPr wrap="square">
            <a:spAutoFit/>
          </a:bodyPr>
          <a:lstStyle/>
          <a:p>
            <a:r>
              <a:rPr lang="en-US" sz="4400" dirty="0" smtClean="0">
                <a:latin typeface="Times New Roman" pitchFamily="18" charset="0"/>
                <a:cs typeface="Times New Roman" pitchFamily="18" charset="0"/>
              </a:rPr>
              <a:t>3.  Yes, they stay at home to look after the house.</a:t>
            </a:r>
            <a:endParaRPr lang="en-US" sz="4400" dirty="0">
              <a:latin typeface="Times New Roman" pitchFamily="18" charset="0"/>
              <a:cs typeface="Times New Roman" pitchFamily="18" charset="0"/>
            </a:endParaRPr>
          </a:p>
        </p:txBody>
      </p:sp>
      <p:sp>
        <p:nvSpPr>
          <p:cNvPr id="3" name="Rectangle 2"/>
          <p:cNvSpPr/>
          <p:nvPr/>
        </p:nvSpPr>
        <p:spPr>
          <a:xfrm>
            <a:off x="1115616" y="2636912"/>
            <a:ext cx="7088479" cy="646331"/>
          </a:xfrm>
          <a:prstGeom prst="rect">
            <a:avLst/>
          </a:prstGeom>
        </p:spPr>
        <p:txBody>
          <a:bodyPr wrap="none">
            <a:spAutoFit/>
          </a:bodyPr>
          <a:lstStyle/>
          <a:p>
            <a:r>
              <a:rPr lang="en-US" sz="3600" b="1" dirty="0">
                <a:solidFill>
                  <a:srgbClr val="7030A0"/>
                </a:solidFill>
                <a:latin typeface="Times New Roman" pitchFamily="18" charset="0"/>
                <a:cs typeface="Times New Roman" pitchFamily="18" charset="0"/>
              </a:rPr>
              <a:t>Do the grandparents stay at </a:t>
            </a:r>
            <a:r>
              <a:rPr lang="en-US" sz="3600" b="1" dirty="0" smtClean="0">
                <a:solidFill>
                  <a:srgbClr val="7030A0"/>
                </a:solidFill>
                <a:latin typeface="Times New Roman" pitchFamily="18" charset="0"/>
                <a:cs typeface="Times New Roman" pitchFamily="18" charset="0"/>
              </a:rPr>
              <a:t>home?</a:t>
            </a:r>
            <a:endParaRPr lang="vi-VN" sz="3600" b="1"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836712"/>
            <a:ext cx="5009769" cy="923330"/>
          </a:xfrm>
          <a:prstGeom prst="rect">
            <a:avLst/>
          </a:prstGeom>
        </p:spPr>
        <p:txBody>
          <a:bodyPr wrap="none">
            <a:spAutoFit/>
          </a:bodyPr>
          <a:lstStyle/>
          <a:p>
            <a:r>
              <a:rPr lang="en-US" sz="5400" dirty="0" smtClean="0">
                <a:latin typeface="Times New Roman" pitchFamily="18" charset="0"/>
                <a:cs typeface="Times New Roman" pitchFamily="18" charset="0"/>
              </a:rPr>
              <a:t>4.  Twice a week.</a:t>
            </a:r>
            <a:endParaRPr lang="en-US" sz="5400" dirty="0">
              <a:latin typeface="Times New Roman" pitchFamily="18" charset="0"/>
              <a:cs typeface="Times New Roman" pitchFamily="18" charset="0"/>
            </a:endParaRPr>
          </a:p>
        </p:txBody>
      </p:sp>
      <p:sp>
        <p:nvSpPr>
          <p:cNvPr id="3" name="Rectangle 2"/>
          <p:cNvSpPr/>
          <p:nvPr/>
        </p:nvSpPr>
        <p:spPr>
          <a:xfrm>
            <a:off x="1115616" y="2204864"/>
            <a:ext cx="7366119" cy="646331"/>
          </a:xfrm>
          <a:prstGeom prst="rect">
            <a:avLst/>
          </a:prstGeom>
        </p:spPr>
        <p:txBody>
          <a:bodyPr wrap="none">
            <a:spAutoFit/>
          </a:bodyPr>
          <a:lstStyle/>
          <a:p>
            <a:r>
              <a:rPr lang="en-US" sz="3600" dirty="0">
                <a:solidFill>
                  <a:srgbClr val="C00000"/>
                </a:solidFill>
                <a:latin typeface="Times New Roman" pitchFamily="18" charset="0"/>
                <a:cs typeface="Times New Roman" pitchFamily="18" charset="0"/>
              </a:rPr>
              <a:t>How often does </a:t>
            </a:r>
            <a:r>
              <a:rPr lang="en-US" sz="3600" dirty="0" err="1">
                <a:solidFill>
                  <a:srgbClr val="C00000"/>
                </a:solidFill>
                <a:latin typeface="Times New Roman" pitchFamily="18" charset="0"/>
                <a:cs typeface="Times New Roman" pitchFamily="18" charset="0"/>
              </a:rPr>
              <a:t>Mrs</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Pha</a:t>
            </a:r>
            <a:r>
              <a:rPr lang="en-US" sz="3600" dirty="0">
                <a:solidFill>
                  <a:srgbClr val="C00000"/>
                </a:solidFill>
                <a:latin typeface="Times New Roman" pitchFamily="18" charset="0"/>
                <a:cs typeface="Times New Roman" pitchFamily="18" charset="0"/>
              </a:rPr>
              <a:t> go </a:t>
            </a:r>
            <a:r>
              <a:rPr lang="en-US" sz="3600" dirty="0" smtClean="0">
                <a:solidFill>
                  <a:srgbClr val="C00000"/>
                </a:solidFill>
                <a:latin typeface="Times New Roman" pitchFamily="18" charset="0"/>
                <a:cs typeface="Times New Roman" pitchFamily="18" charset="0"/>
              </a:rPr>
              <a:t>shopping?</a:t>
            </a:r>
            <a:endParaRPr lang="vi-VN" sz="3600" dirty="0">
              <a:solidFill>
                <a:srgbClr val="C0000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052736"/>
            <a:ext cx="5365571" cy="646331"/>
          </a:xfrm>
          <a:prstGeom prst="rect">
            <a:avLst/>
          </a:prstGeom>
        </p:spPr>
        <p:txBody>
          <a:bodyPr wrap="none">
            <a:spAutoFit/>
          </a:bodyPr>
          <a:lstStyle/>
          <a:p>
            <a:r>
              <a:rPr lang="en-US" sz="3600" dirty="0" smtClean="0">
                <a:latin typeface="Times New Roman" pitchFamily="18" charset="0"/>
                <a:cs typeface="Times New Roman" pitchFamily="18" charset="0"/>
              </a:rPr>
              <a:t>5.  It is about 15 </a:t>
            </a:r>
            <a:r>
              <a:rPr lang="en-US" sz="3600" dirty="0" err="1" smtClean="0">
                <a:latin typeface="Times New Roman" pitchFamily="18" charset="0"/>
                <a:cs typeface="Times New Roman" pitchFamily="18" charset="0"/>
              </a:rPr>
              <a:t>kilometres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Rectangle 2"/>
          <p:cNvSpPr/>
          <p:nvPr/>
        </p:nvSpPr>
        <p:spPr>
          <a:xfrm>
            <a:off x="899592" y="2348880"/>
            <a:ext cx="6696744" cy="954107"/>
          </a:xfrm>
          <a:prstGeom prst="rect">
            <a:avLst/>
          </a:prstGeom>
        </p:spPr>
        <p:txBody>
          <a:bodyPr wrap="square">
            <a:spAutoFit/>
          </a:bodyPr>
          <a:lstStyle/>
          <a:p>
            <a:r>
              <a:rPr lang="en-US" sz="2800" b="1" dirty="0">
                <a:solidFill>
                  <a:srgbClr val="7030A0"/>
                </a:solidFill>
                <a:latin typeface="Times New Roman" pitchFamily="18" charset="0"/>
                <a:cs typeface="Times New Roman" pitchFamily="18" charset="0"/>
              </a:rPr>
              <a:t>How far is </a:t>
            </a:r>
            <a:r>
              <a:rPr lang="en-US" sz="2800" b="1" dirty="0" err="1">
                <a:solidFill>
                  <a:srgbClr val="7030A0"/>
                </a:solidFill>
                <a:latin typeface="Times New Roman" pitchFamily="18" charset="0"/>
                <a:cs typeface="Times New Roman" pitchFamily="18" charset="0"/>
              </a:rPr>
              <a:t>Vang’s</a:t>
            </a:r>
            <a:r>
              <a:rPr lang="en-US" sz="2800" b="1" dirty="0">
                <a:solidFill>
                  <a:srgbClr val="7030A0"/>
                </a:solidFill>
                <a:latin typeface="Times New Roman" pitchFamily="18" charset="0"/>
                <a:cs typeface="Times New Roman" pitchFamily="18" charset="0"/>
              </a:rPr>
              <a:t> boarding </a:t>
            </a:r>
            <a:r>
              <a:rPr lang="en-US" sz="2800" b="1" dirty="0" smtClean="0">
                <a:solidFill>
                  <a:srgbClr val="7030A0"/>
                </a:solidFill>
                <a:latin typeface="Times New Roman" pitchFamily="18" charset="0"/>
                <a:cs typeface="Times New Roman" pitchFamily="18" charset="0"/>
              </a:rPr>
              <a:t>school ?</a:t>
            </a:r>
            <a:r>
              <a:rPr lang="en-US" sz="2800" b="1" dirty="0">
                <a:solidFill>
                  <a:srgbClr val="7030A0"/>
                </a:solidFill>
                <a:latin typeface="Times New Roman" pitchFamily="18" charset="0"/>
                <a:cs typeface="Times New Roman" pitchFamily="18" charset="0"/>
              </a:rPr>
              <a:t> / </a:t>
            </a:r>
            <a:r>
              <a:rPr lang="en-US" sz="2800" b="1" dirty="0" smtClean="0">
                <a:solidFill>
                  <a:srgbClr val="7030A0"/>
                </a:solidFill>
                <a:latin typeface="Times New Roman" pitchFamily="18" charset="0"/>
                <a:cs typeface="Times New Roman" pitchFamily="18" charset="0"/>
              </a:rPr>
              <a:t>How </a:t>
            </a:r>
            <a:r>
              <a:rPr lang="en-US" sz="2800" b="1" dirty="0">
                <a:solidFill>
                  <a:srgbClr val="7030A0"/>
                </a:solidFill>
                <a:latin typeface="Times New Roman" pitchFamily="18" charset="0"/>
                <a:cs typeface="Times New Roman" pitchFamily="18" charset="0"/>
              </a:rPr>
              <a:t>far is the </a:t>
            </a:r>
            <a:r>
              <a:rPr lang="en-US" sz="2800" b="1" dirty="0" smtClean="0">
                <a:solidFill>
                  <a:srgbClr val="7030A0"/>
                </a:solidFill>
                <a:latin typeface="Times New Roman" pitchFamily="18" charset="0"/>
                <a:cs typeface="Times New Roman" pitchFamily="18" charset="0"/>
              </a:rPr>
              <a:t>town?</a:t>
            </a:r>
            <a:endParaRPr lang="vi-VN" sz="2800" b="1"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196752"/>
            <a:ext cx="4539320" cy="769441"/>
          </a:xfrm>
          <a:prstGeom prst="rect">
            <a:avLst/>
          </a:prstGeom>
        </p:spPr>
        <p:txBody>
          <a:bodyPr wrap="none">
            <a:spAutoFit/>
          </a:bodyPr>
          <a:lstStyle/>
          <a:p>
            <a:r>
              <a:rPr lang="en-US" sz="4400" dirty="0" smtClean="0">
                <a:latin typeface="Times New Roman" pitchFamily="18" charset="0"/>
                <a:cs typeface="Times New Roman" pitchFamily="18" charset="0"/>
              </a:rPr>
              <a:t>6.  At the weekend.</a:t>
            </a:r>
            <a:endParaRPr lang="en-US" sz="4400" dirty="0">
              <a:latin typeface="Times New Roman" pitchFamily="18" charset="0"/>
              <a:cs typeface="Times New Roman" pitchFamily="18" charset="0"/>
            </a:endParaRPr>
          </a:p>
        </p:txBody>
      </p:sp>
      <p:sp>
        <p:nvSpPr>
          <p:cNvPr id="3" name="Rectangle 2"/>
          <p:cNvSpPr/>
          <p:nvPr/>
        </p:nvSpPr>
        <p:spPr>
          <a:xfrm>
            <a:off x="683568" y="2492896"/>
            <a:ext cx="7920880" cy="584775"/>
          </a:xfrm>
          <a:prstGeom prst="rect">
            <a:avLst/>
          </a:prstGeom>
        </p:spPr>
        <p:txBody>
          <a:bodyPr wrap="square">
            <a:spAutoFit/>
          </a:bodyPr>
          <a:lstStyle/>
          <a:p>
            <a:r>
              <a:rPr lang="en-US" sz="3200" b="1" dirty="0">
                <a:solidFill>
                  <a:srgbClr val="7030A0"/>
                </a:solidFill>
                <a:latin typeface="Times New Roman" pitchFamily="18" charset="0"/>
                <a:cs typeface="Times New Roman" pitchFamily="18" charset="0"/>
              </a:rPr>
              <a:t>When does </a:t>
            </a:r>
            <a:r>
              <a:rPr lang="en-US" sz="3200" b="1" dirty="0" err="1">
                <a:solidFill>
                  <a:srgbClr val="7030A0"/>
                </a:solidFill>
                <a:latin typeface="Times New Roman" pitchFamily="18" charset="0"/>
                <a:cs typeface="Times New Roman" pitchFamily="18" charset="0"/>
              </a:rPr>
              <a:t>Vang</a:t>
            </a:r>
            <a:r>
              <a:rPr lang="en-US" sz="3200" b="1" dirty="0">
                <a:solidFill>
                  <a:srgbClr val="7030A0"/>
                </a:solidFill>
                <a:latin typeface="Times New Roman" pitchFamily="18" charset="0"/>
                <a:cs typeface="Times New Roman" pitchFamily="18" charset="0"/>
              </a:rPr>
              <a:t> go home </a:t>
            </a:r>
            <a:r>
              <a:rPr lang="en-US" sz="3200" b="1" dirty="0" smtClean="0">
                <a:solidFill>
                  <a:srgbClr val="7030A0"/>
                </a:solidFill>
                <a:latin typeface="Times New Roman" pitchFamily="18" charset="0"/>
                <a:cs typeface="Times New Roman" pitchFamily="18" charset="0"/>
              </a:rPr>
              <a:t>(every week)?</a:t>
            </a:r>
            <a:r>
              <a:rPr lang="en-US" sz="3200" b="1" dirty="0">
                <a:solidFill>
                  <a:srgbClr val="7030A0"/>
                </a:solidFill>
                <a:latin typeface="Times New Roman" pitchFamily="18" charset="0"/>
                <a:cs typeface="Times New Roman" pitchFamily="18" charset="0"/>
              </a:rPr>
              <a:t> </a:t>
            </a:r>
            <a:endParaRPr lang="vi-VN" sz="3200" b="1"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9">
            <a:hlinkClick r:id="rId2" action="ppaction://hlinksldjump"/>
          </p:cNvPr>
          <p:cNvPicPr>
            <a:picLocks noChangeAspect="1" noChangeArrowheads="1" noCrop="1"/>
          </p:cNvPicPr>
          <p:nvPr/>
        </p:nvPicPr>
        <p:blipFill>
          <a:blip r:embed="rId3" cstate="print"/>
          <a:srcRect/>
          <a:stretch>
            <a:fillRect/>
          </a:stretch>
        </p:blipFill>
        <p:spPr bwMode="auto">
          <a:xfrm>
            <a:off x="539552" y="620688"/>
            <a:ext cx="7696200" cy="5986462"/>
          </a:xfrm>
          <a:prstGeom prst="rect">
            <a:avLst/>
          </a:prstGeom>
          <a:noFill/>
          <a:ln w="9525">
            <a:noFill/>
            <a:miter lim="800000"/>
            <a:headEnd/>
            <a:tailEnd/>
          </a:ln>
        </p:spPr>
      </p:pic>
      <p:sp>
        <p:nvSpPr>
          <p:cNvPr id="5" name="Rectangle 4"/>
          <p:cNvSpPr/>
          <p:nvPr/>
        </p:nvSpPr>
        <p:spPr>
          <a:xfrm>
            <a:off x="1115616" y="260648"/>
            <a:ext cx="6572633" cy="1200329"/>
          </a:xfrm>
          <a:prstGeom prst="rect">
            <a:avLst/>
          </a:prstGeom>
          <a:noFill/>
        </p:spPr>
        <p:txBody>
          <a:bodyPr wrap="none" lIns="91440" tIns="45720" rIns="91440" bIns="45720">
            <a:spAutoFit/>
          </a:bodyPr>
          <a:lstStyle/>
          <a:p>
            <a:pPr algn="ctr"/>
            <a:r>
              <a:rPr lang="en-US" sz="7200" b="1" cap="none" spc="0" dirty="0" smtClean="0">
                <a:ln w="1905"/>
                <a:solidFill>
                  <a:srgbClr val="C00000"/>
                </a:solidFill>
                <a:effectLst>
                  <a:innerShdw blurRad="69850" dist="43180" dir="5400000">
                    <a:srgbClr val="000000">
                      <a:alpha val="65000"/>
                    </a:srgbClr>
                  </a:innerShdw>
                </a:effectLst>
                <a:latin typeface=".VnArabia" pitchFamily="34" charset="0"/>
              </a:rPr>
              <a:t>Lucky Number</a:t>
            </a:r>
            <a:endParaRPr lang="en-US" sz="7200" b="1" cap="none" spc="0" dirty="0">
              <a:ln w="1905"/>
              <a:solidFill>
                <a:srgbClr val="C00000"/>
              </a:solidFill>
              <a:effectLst>
                <a:innerShdw blurRad="69850" dist="43180" dir="5400000">
                  <a:srgbClr val="000000">
                    <a:alpha val="65000"/>
                  </a:srgbClr>
                </a:innerShdw>
              </a:effectLst>
              <a:latin typeface=".VnArabia" pitchFamily="34" charset="0"/>
            </a:endParaRPr>
          </a:p>
        </p:txBody>
      </p:sp>
      <p:sp>
        <p:nvSpPr>
          <p:cNvPr id="6" name="Isosceles Triangle 5">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836712"/>
            <a:ext cx="6295249" cy="523220"/>
          </a:xfrm>
          <a:prstGeom prst="rect">
            <a:avLst/>
          </a:prstGeom>
        </p:spPr>
        <p:txBody>
          <a:bodyPr wrap="none">
            <a:spAutoFit/>
          </a:bodyPr>
          <a:lstStyle/>
          <a:p>
            <a:r>
              <a:rPr lang="en-US" sz="2800" dirty="0" smtClean="0">
                <a:latin typeface="Times New Roman" pitchFamily="18" charset="0"/>
                <a:cs typeface="Times New Roman" pitchFamily="18" charset="0"/>
              </a:rPr>
              <a:t>8.  No. They like living in their stilt house.</a:t>
            </a:r>
            <a:endParaRPr lang="en-US" sz="2800" dirty="0"/>
          </a:p>
        </p:txBody>
      </p:sp>
      <p:sp>
        <p:nvSpPr>
          <p:cNvPr id="3" name="Rectangle 2"/>
          <p:cNvSpPr/>
          <p:nvPr/>
        </p:nvSpPr>
        <p:spPr>
          <a:xfrm>
            <a:off x="467544" y="2060848"/>
            <a:ext cx="8262664" cy="523220"/>
          </a:xfrm>
          <a:prstGeom prst="rect">
            <a:avLst/>
          </a:prstGeom>
        </p:spPr>
        <p:txBody>
          <a:bodyPr wrap="square">
            <a:spAutoFit/>
          </a:bodyPr>
          <a:lstStyle/>
          <a:p>
            <a:r>
              <a:rPr lang="en-US" sz="2800" b="1" dirty="0">
                <a:solidFill>
                  <a:srgbClr val="7030A0"/>
                </a:solidFill>
                <a:latin typeface="Times New Roman" pitchFamily="18" charset="0"/>
                <a:cs typeface="Times New Roman" pitchFamily="18" charset="0"/>
              </a:rPr>
              <a:t>Would they like to live </a:t>
            </a:r>
            <a:r>
              <a:rPr lang="en-US" sz="2800" b="1" dirty="0" smtClean="0">
                <a:solidFill>
                  <a:srgbClr val="7030A0"/>
                </a:solidFill>
                <a:latin typeface="Times New Roman" pitchFamily="18" charset="0"/>
                <a:cs typeface="Times New Roman" pitchFamily="18" charset="0"/>
              </a:rPr>
              <a:t>(in </a:t>
            </a:r>
            <a:r>
              <a:rPr lang="en-US" sz="2800" b="1" dirty="0">
                <a:solidFill>
                  <a:srgbClr val="7030A0"/>
                </a:solidFill>
                <a:latin typeface="Times New Roman" pitchFamily="18" charset="0"/>
                <a:cs typeface="Times New Roman" pitchFamily="18" charset="0"/>
              </a:rPr>
              <a:t>a modern </a:t>
            </a:r>
            <a:r>
              <a:rPr lang="en-US" sz="2800" b="1" dirty="0" smtClean="0">
                <a:solidFill>
                  <a:srgbClr val="7030A0"/>
                </a:solidFill>
                <a:latin typeface="Times New Roman" pitchFamily="18" charset="0"/>
                <a:cs typeface="Times New Roman" pitchFamily="18" charset="0"/>
              </a:rPr>
              <a:t>flat) </a:t>
            </a:r>
            <a:r>
              <a:rPr lang="en-US" sz="2800" b="1" dirty="0">
                <a:solidFill>
                  <a:srgbClr val="7030A0"/>
                </a:solidFill>
                <a:latin typeface="Times New Roman" pitchFamily="18" charset="0"/>
                <a:cs typeface="Times New Roman" pitchFamily="18" charset="0"/>
              </a:rPr>
              <a:t>in the </a:t>
            </a:r>
            <a:r>
              <a:rPr lang="en-US" sz="2800" b="1" dirty="0" smtClean="0">
                <a:solidFill>
                  <a:srgbClr val="7030A0"/>
                </a:solidFill>
                <a:latin typeface="Times New Roman" pitchFamily="18" charset="0"/>
                <a:cs typeface="Times New Roman" pitchFamily="18" charset="0"/>
              </a:rPr>
              <a:t>city?</a:t>
            </a:r>
            <a:endParaRPr lang="vi-VN" sz="2800" b="1"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836712"/>
            <a:ext cx="4096121" cy="646331"/>
          </a:xfrm>
          <a:prstGeom prst="rect">
            <a:avLst/>
          </a:prstGeom>
        </p:spPr>
        <p:txBody>
          <a:bodyPr wrap="none">
            <a:spAutoFit/>
          </a:bodyPr>
          <a:lstStyle/>
          <a:p>
            <a:r>
              <a:rPr lang="en-US" sz="3600" dirty="0" smtClean="0">
                <a:latin typeface="Times New Roman" pitchFamily="18" charset="0"/>
                <a:cs typeface="Times New Roman" pitchFamily="18" charset="0"/>
              </a:rPr>
              <a:t>7.  They live happily.</a:t>
            </a:r>
            <a:endParaRPr lang="en-US" sz="3600" dirty="0"/>
          </a:p>
        </p:txBody>
      </p:sp>
      <p:sp>
        <p:nvSpPr>
          <p:cNvPr id="3" name="Rectangle 2"/>
          <p:cNvSpPr/>
          <p:nvPr/>
        </p:nvSpPr>
        <p:spPr>
          <a:xfrm>
            <a:off x="1835696" y="2132856"/>
            <a:ext cx="3959738" cy="707886"/>
          </a:xfrm>
          <a:prstGeom prst="rect">
            <a:avLst/>
          </a:prstGeom>
        </p:spPr>
        <p:txBody>
          <a:bodyPr wrap="none">
            <a:spAutoFit/>
          </a:bodyPr>
          <a:lstStyle/>
          <a:p>
            <a:r>
              <a:rPr lang="vi-VN" sz="4000" dirty="0">
                <a:solidFill>
                  <a:srgbClr val="7030A0"/>
                </a:solidFill>
                <a:latin typeface="Times New Roman" pitchFamily="18" charset="0"/>
                <a:cs typeface="Times New Roman" pitchFamily="18" charset="0"/>
              </a:rPr>
              <a:t>How do they </a:t>
            </a:r>
            <a:r>
              <a:rPr lang="vi-VN" sz="4000" dirty="0" smtClean="0">
                <a:solidFill>
                  <a:srgbClr val="7030A0"/>
                </a:solidFill>
                <a:latin typeface="Times New Roman" pitchFamily="18" charset="0"/>
                <a:cs typeface="Times New Roman" pitchFamily="18" charset="0"/>
              </a:rPr>
              <a:t>live</a:t>
            </a:r>
            <a:r>
              <a:rPr lang="en-US" sz="4000" dirty="0" smtClean="0">
                <a:solidFill>
                  <a:srgbClr val="7030A0"/>
                </a:solidFill>
                <a:latin typeface="Times New Roman" pitchFamily="18" charset="0"/>
                <a:cs typeface="Times New Roman" pitchFamily="18" charset="0"/>
              </a:rPr>
              <a:t>?</a:t>
            </a:r>
            <a:endParaRPr lang="vi-VN" sz="4000"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8640"/>
            <a:ext cx="9144000" cy="584775"/>
          </a:xfrm>
          <a:prstGeom prst="rect">
            <a:avLst/>
          </a:prstGeom>
          <a:noFill/>
        </p:spPr>
        <p:txBody>
          <a:bodyPr wrap="square" rtlCol="0">
            <a:spAutoFit/>
          </a:bodyPr>
          <a:lstStyle/>
          <a:p>
            <a:r>
              <a:rPr lang="en-US" sz="3200" u="sng" dirty="0" smtClean="0">
                <a:solidFill>
                  <a:srgbClr val="FF0000"/>
                </a:solidFill>
                <a:latin typeface="Times New Roman" pitchFamily="18" charset="0"/>
                <a:cs typeface="Times New Roman" pitchFamily="18" charset="0"/>
              </a:rPr>
              <a:t>Activity 2</a:t>
            </a:r>
            <a:r>
              <a:rPr lang="en-US" sz="3200" dirty="0" smtClean="0">
                <a:solidFill>
                  <a:srgbClr val="FF000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Now write questions for these answers</a:t>
            </a:r>
            <a:r>
              <a:rPr lang="en-US" sz="3200" dirty="0" smtClean="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1" y="764704"/>
            <a:ext cx="9144001" cy="830997"/>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Example: </a:t>
            </a:r>
            <a:r>
              <a:rPr lang="en-US" sz="2400" dirty="0" smtClean="0">
                <a:latin typeface="Times New Roman" pitchFamily="18" charset="0"/>
                <a:cs typeface="Times New Roman" pitchFamily="18" charset="0"/>
              </a:rPr>
              <a:t>Answer      →     In the north. </a:t>
            </a:r>
          </a:p>
          <a:p>
            <a:r>
              <a:rPr lang="en-US" sz="2400" dirty="0" smtClean="0">
                <a:latin typeface="Times New Roman" pitchFamily="18" charset="0"/>
                <a:cs typeface="Times New Roman" pitchFamily="18" charset="0"/>
              </a:rPr>
              <a:t>                 Question    →    Where is the small village?</a:t>
            </a:r>
            <a:endParaRPr lang="vi-VN" sz="2400" dirty="0">
              <a:latin typeface="Times New Roman" pitchFamily="18" charset="0"/>
              <a:cs typeface="Times New Roman" pitchFamily="18" charset="0"/>
            </a:endParaRPr>
          </a:p>
        </p:txBody>
      </p:sp>
      <p:sp>
        <p:nvSpPr>
          <p:cNvPr id="8" name="Rectangle 7"/>
          <p:cNvSpPr/>
          <p:nvPr/>
        </p:nvSpPr>
        <p:spPr>
          <a:xfrm>
            <a:off x="395536" y="1484784"/>
            <a:ext cx="1107996" cy="369332"/>
          </a:xfrm>
          <a:prstGeom prst="rect">
            <a:avLst/>
          </a:prstGeom>
        </p:spPr>
        <p:txBody>
          <a:bodyPr wrap="none">
            <a:spAutoFit/>
          </a:bodyPr>
          <a:lstStyle/>
          <a:p>
            <a:r>
              <a:rPr lang="en-US" b="1" dirty="0" smtClean="0">
                <a:latin typeface="Times New Roman" pitchFamily="18" charset="0"/>
                <a:cs typeface="Times New Roman" pitchFamily="18" charset="0"/>
              </a:rPr>
              <a:t>Answers:</a:t>
            </a:r>
            <a:endParaRPr lang="vi-VN" dirty="0">
              <a:latin typeface="Times New Roman" pitchFamily="18" charset="0"/>
              <a:cs typeface="Times New Roman" pitchFamily="18" charset="0"/>
            </a:endParaRPr>
          </a:p>
        </p:txBody>
      </p:sp>
      <p:sp>
        <p:nvSpPr>
          <p:cNvPr id="9" name="Rectangle 8"/>
          <p:cNvSpPr/>
          <p:nvPr/>
        </p:nvSpPr>
        <p:spPr>
          <a:xfrm>
            <a:off x="216025" y="1892445"/>
            <a:ext cx="8676455" cy="4524315"/>
          </a:xfrm>
          <a:prstGeom prst="rect">
            <a:avLst/>
          </a:prstGeom>
        </p:spPr>
        <p:txBody>
          <a:bodyPr wrap="square">
            <a:spAutoFit/>
          </a:bodyPr>
          <a:lstStyle/>
          <a:p>
            <a:r>
              <a:rPr lang="en-US" dirty="0" smtClean="0">
                <a:latin typeface="Times New Roman" pitchFamily="18" charset="0"/>
                <a:cs typeface="Times New Roman" pitchFamily="18" charset="0"/>
              </a:rPr>
              <a:t>1.  A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family.</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2.  Three </a:t>
            </a:r>
            <a:r>
              <a:rPr lang="en-US" dirty="0">
                <a:latin typeface="Times New Roman" pitchFamily="18" charset="0"/>
                <a:cs typeface="Times New Roman" pitchFamily="18" charset="0"/>
              </a:rPr>
              <a:t>children.</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3.  Yes</a:t>
            </a:r>
            <a:r>
              <a:rPr lang="en-US" dirty="0">
                <a:latin typeface="Times New Roman" pitchFamily="18" charset="0"/>
                <a:cs typeface="Times New Roman" pitchFamily="18" charset="0"/>
              </a:rPr>
              <a:t>, they stay at home to look after the house.</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4.  Twice </a:t>
            </a:r>
            <a:r>
              <a:rPr lang="en-US" dirty="0">
                <a:latin typeface="Times New Roman" pitchFamily="18" charset="0"/>
                <a:cs typeface="Times New Roman" pitchFamily="18" charset="0"/>
              </a:rPr>
              <a:t>a week.</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5.  It </a:t>
            </a:r>
            <a:r>
              <a:rPr lang="en-US" dirty="0">
                <a:latin typeface="Times New Roman" pitchFamily="18" charset="0"/>
                <a:cs typeface="Times New Roman" pitchFamily="18" charset="0"/>
              </a:rPr>
              <a:t>is about 15 </a:t>
            </a:r>
            <a:r>
              <a:rPr lang="en-US" dirty="0" err="1">
                <a:latin typeface="Times New Roman" pitchFamily="18" charset="0"/>
                <a:cs typeface="Times New Roman" pitchFamily="18" charset="0"/>
              </a:rPr>
              <a:t>kilometres</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6.  At </a:t>
            </a:r>
            <a:r>
              <a:rPr lang="en-US" dirty="0">
                <a:latin typeface="Times New Roman" pitchFamily="18" charset="0"/>
                <a:cs typeface="Times New Roman" pitchFamily="18" charset="0"/>
              </a:rPr>
              <a:t>the weekend.</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7.  They </a:t>
            </a:r>
            <a:r>
              <a:rPr lang="en-US" dirty="0">
                <a:latin typeface="Times New Roman" pitchFamily="18" charset="0"/>
                <a:cs typeface="Times New Roman" pitchFamily="18" charset="0"/>
              </a:rPr>
              <a:t>live happily.</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__________________________________________________________________?</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8.  No</a:t>
            </a:r>
            <a:r>
              <a:rPr lang="en-US" dirty="0">
                <a:latin typeface="Times New Roman" pitchFamily="18" charset="0"/>
                <a:cs typeface="Times New Roman" pitchFamily="18" charset="0"/>
              </a:rPr>
              <a:t>. They like living in their stilt house.</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_________________________________________________________________ ?</a:t>
            </a:r>
            <a:endParaRPr lang="en-US" dirty="0">
              <a:latin typeface="Times New Roman" pitchFamily="18" charset="0"/>
              <a:cs typeface="Times New Roman" pitchFamily="18" charset="0"/>
            </a:endParaRPr>
          </a:p>
        </p:txBody>
      </p:sp>
      <p:sp>
        <p:nvSpPr>
          <p:cNvPr id="10" name="Rectangle 9"/>
          <p:cNvSpPr/>
          <p:nvPr/>
        </p:nvSpPr>
        <p:spPr>
          <a:xfrm>
            <a:off x="661038" y="2132856"/>
            <a:ext cx="2717411" cy="369332"/>
          </a:xfrm>
          <a:prstGeom prst="rect">
            <a:avLst/>
          </a:prstGeom>
        </p:spPr>
        <p:txBody>
          <a:bodyPr wrap="none">
            <a:spAutoFit/>
          </a:bodyPr>
          <a:lstStyle/>
          <a:p>
            <a:r>
              <a:rPr lang="en-US" b="1" dirty="0">
                <a:solidFill>
                  <a:srgbClr val="7030A0"/>
                </a:solidFill>
                <a:latin typeface="Times New Roman" pitchFamily="18" charset="0"/>
                <a:cs typeface="Times New Roman" pitchFamily="18" charset="0"/>
              </a:rPr>
              <a:t>Who is living in the house</a:t>
            </a:r>
            <a:endParaRPr lang="vi-VN" b="1" dirty="0">
              <a:solidFill>
                <a:srgbClr val="7030A0"/>
              </a:solidFill>
              <a:latin typeface="Times New Roman" pitchFamily="18" charset="0"/>
              <a:cs typeface="Times New Roman" pitchFamily="18" charset="0"/>
            </a:endParaRPr>
          </a:p>
        </p:txBody>
      </p:sp>
      <p:sp>
        <p:nvSpPr>
          <p:cNvPr id="11" name="Rectangle 10"/>
          <p:cNvSpPr/>
          <p:nvPr/>
        </p:nvSpPr>
        <p:spPr>
          <a:xfrm>
            <a:off x="667908" y="2699628"/>
            <a:ext cx="3431389" cy="369332"/>
          </a:xfrm>
          <a:prstGeom prst="rect">
            <a:avLst/>
          </a:prstGeom>
        </p:spPr>
        <p:txBody>
          <a:bodyPr wrap="none">
            <a:spAutoFit/>
          </a:bodyPr>
          <a:lstStyle/>
          <a:p>
            <a:r>
              <a:rPr lang="en-US" b="1" dirty="0">
                <a:solidFill>
                  <a:srgbClr val="7030A0"/>
                </a:solidFill>
                <a:latin typeface="Times New Roman" pitchFamily="18" charset="0"/>
                <a:cs typeface="Times New Roman" pitchFamily="18" charset="0"/>
              </a:rPr>
              <a:t>How many children do they have</a:t>
            </a:r>
            <a:endParaRPr lang="vi-VN" b="1" dirty="0">
              <a:solidFill>
                <a:srgbClr val="7030A0"/>
              </a:solidFill>
              <a:latin typeface="Times New Roman" pitchFamily="18" charset="0"/>
              <a:cs typeface="Times New Roman" pitchFamily="18" charset="0"/>
            </a:endParaRPr>
          </a:p>
        </p:txBody>
      </p:sp>
      <p:sp>
        <p:nvSpPr>
          <p:cNvPr id="12" name="Rectangle 11"/>
          <p:cNvSpPr/>
          <p:nvPr/>
        </p:nvSpPr>
        <p:spPr>
          <a:xfrm>
            <a:off x="642260" y="3212976"/>
            <a:ext cx="3521157" cy="369332"/>
          </a:xfrm>
          <a:prstGeom prst="rect">
            <a:avLst/>
          </a:prstGeom>
        </p:spPr>
        <p:txBody>
          <a:bodyPr wrap="none">
            <a:spAutoFit/>
          </a:bodyPr>
          <a:lstStyle/>
          <a:p>
            <a:r>
              <a:rPr lang="en-US" b="1" dirty="0">
                <a:solidFill>
                  <a:srgbClr val="7030A0"/>
                </a:solidFill>
                <a:latin typeface="Times New Roman" pitchFamily="18" charset="0"/>
                <a:cs typeface="Times New Roman" pitchFamily="18" charset="0"/>
              </a:rPr>
              <a:t>Do the grandparents stay at home</a:t>
            </a:r>
            <a:endParaRPr lang="vi-VN" b="1" dirty="0">
              <a:solidFill>
                <a:srgbClr val="7030A0"/>
              </a:solidFill>
              <a:latin typeface="Times New Roman" pitchFamily="18" charset="0"/>
              <a:cs typeface="Times New Roman" pitchFamily="18" charset="0"/>
            </a:endParaRPr>
          </a:p>
        </p:txBody>
      </p:sp>
      <p:sp>
        <p:nvSpPr>
          <p:cNvPr id="13" name="Rectangle 12"/>
          <p:cNvSpPr/>
          <p:nvPr/>
        </p:nvSpPr>
        <p:spPr>
          <a:xfrm>
            <a:off x="611168" y="3789040"/>
            <a:ext cx="3852337" cy="369332"/>
          </a:xfrm>
          <a:prstGeom prst="rect">
            <a:avLst/>
          </a:prstGeom>
        </p:spPr>
        <p:txBody>
          <a:bodyPr wrap="none">
            <a:spAutoFit/>
          </a:bodyPr>
          <a:lstStyle/>
          <a:p>
            <a:r>
              <a:rPr lang="en-US" b="1" dirty="0">
                <a:solidFill>
                  <a:srgbClr val="7030A0"/>
                </a:solidFill>
                <a:latin typeface="Times New Roman" pitchFamily="18" charset="0"/>
                <a:cs typeface="Times New Roman" pitchFamily="18" charset="0"/>
              </a:rPr>
              <a:t>How often does </a:t>
            </a:r>
            <a:r>
              <a:rPr lang="en-US" b="1" dirty="0" err="1">
                <a:solidFill>
                  <a:srgbClr val="7030A0"/>
                </a:solidFill>
                <a:latin typeface="Times New Roman" pitchFamily="18" charset="0"/>
                <a:cs typeface="Times New Roman" pitchFamily="18" charset="0"/>
              </a:rPr>
              <a:t>Mrs</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Pha</a:t>
            </a:r>
            <a:r>
              <a:rPr lang="en-US" b="1" dirty="0">
                <a:solidFill>
                  <a:srgbClr val="7030A0"/>
                </a:solidFill>
                <a:latin typeface="Times New Roman" pitchFamily="18" charset="0"/>
                <a:cs typeface="Times New Roman" pitchFamily="18" charset="0"/>
              </a:rPr>
              <a:t> go shopping</a:t>
            </a:r>
            <a:endParaRPr lang="vi-VN" b="1" dirty="0">
              <a:solidFill>
                <a:srgbClr val="7030A0"/>
              </a:solidFill>
              <a:latin typeface="Times New Roman" pitchFamily="18" charset="0"/>
              <a:cs typeface="Times New Roman" pitchFamily="18" charset="0"/>
            </a:endParaRPr>
          </a:p>
        </p:txBody>
      </p:sp>
      <p:sp>
        <p:nvSpPr>
          <p:cNvPr id="14" name="Rectangle 13"/>
          <p:cNvSpPr/>
          <p:nvPr/>
        </p:nvSpPr>
        <p:spPr>
          <a:xfrm>
            <a:off x="619104" y="4293096"/>
            <a:ext cx="6041128" cy="369332"/>
          </a:xfrm>
          <a:prstGeom prst="rect">
            <a:avLst/>
          </a:prstGeom>
        </p:spPr>
        <p:txBody>
          <a:bodyPr wrap="square">
            <a:spAutoFit/>
          </a:bodyPr>
          <a:lstStyle/>
          <a:p>
            <a:r>
              <a:rPr lang="en-US" b="1" dirty="0">
                <a:solidFill>
                  <a:srgbClr val="7030A0"/>
                </a:solidFill>
                <a:latin typeface="Times New Roman" pitchFamily="18" charset="0"/>
                <a:cs typeface="Times New Roman" pitchFamily="18" charset="0"/>
              </a:rPr>
              <a:t>How far is </a:t>
            </a:r>
            <a:r>
              <a:rPr lang="en-US" b="1" dirty="0" err="1">
                <a:solidFill>
                  <a:srgbClr val="7030A0"/>
                </a:solidFill>
                <a:latin typeface="Times New Roman" pitchFamily="18" charset="0"/>
                <a:cs typeface="Times New Roman" pitchFamily="18" charset="0"/>
              </a:rPr>
              <a:t>Vang’s</a:t>
            </a:r>
            <a:r>
              <a:rPr lang="en-US" b="1" dirty="0">
                <a:solidFill>
                  <a:srgbClr val="7030A0"/>
                </a:solidFill>
                <a:latin typeface="Times New Roman" pitchFamily="18" charset="0"/>
                <a:cs typeface="Times New Roman" pitchFamily="18" charset="0"/>
              </a:rPr>
              <a:t> boarding </a:t>
            </a:r>
            <a:r>
              <a:rPr lang="en-US" b="1" dirty="0" smtClean="0">
                <a:solidFill>
                  <a:srgbClr val="7030A0"/>
                </a:solidFill>
                <a:latin typeface="Times New Roman" pitchFamily="18" charset="0"/>
                <a:cs typeface="Times New Roman" pitchFamily="18" charset="0"/>
              </a:rPr>
              <a:t>school ?</a:t>
            </a:r>
            <a:r>
              <a:rPr lang="en-US" b="1" dirty="0">
                <a:solidFill>
                  <a:srgbClr val="7030A0"/>
                </a:solidFill>
                <a:latin typeface="Times New Roman" pitchFamily="18" charset="0"/>
                <a:cs typeface="Times New Roman" pitchFamily="18" charset="0"/>
              </a:rPr>
              <a:t> / How far is the </a:t>
            </a:r>
            <a:r>
              <a:rPr lang="en-US" b="1" dirty="0" smtClean="0">
                <a:solidFill>
                  <a:srgbClr val="7030A0"/>
                </a:solidFill>
                <a:latin typeface="Times New Roman" pitchFamily="18" charset="0"/>
                <a:cs typeface="Times New Roman" pitchFamily="18" charset="0"/>
              </a:rPr>
              <a:t>town</a:t>
            </a:r>
            <a:endParaRPr lang="vi-VN" b="1" dirty="0">
              <a:solidFill>
                <a:srgbClr val="7030A0"/>
              </a:solidFill>
              <a:latin typeface="Times New Roman" pitchFamily="18" charset="0"/>
              <a:cs typeface="Times New Roman" pitchFamily="18" charset="0"/>
            </a:endParaRPr>
          </a:p>
        </p:txBody>
      </p:sp>
      <p:sp>
        <p:nvSpPr>
          <p:cNvPr id="15" name="Rectangle 14"/>
          <p:cNvSpPr/>
          <p:nvPr/>
        </p:nvSpPr>
        <p:spPr>
          <a:xfrm>
            <a:off x="557808" y="4869160"/>
            <a:ext cx="7182544" cy="369332"/>
          </a:xfrm>
          <a:prstGeom prst="rect">
            <a:avLst/>
          </a:prstGeom>
        </p:spPr>
        <p:txBody>
          <a:bodyPr wrap="square">
            <a:spAutoFit/>
          </a:bodyPr>
          <a:lstStyle/>
          <a:p>
            <a:r>
              <a:rPr lang="en-US" b="1" dirty="0">
                <a:solidFill>
                  <a:srgbClr val="7030A0"/>
                </a:solidFill>
                <a:latin typeface="Times New Roman" pitchFamily="18" charset="0"/>
                <a:cs typeface="Times New Roman" pitchFamily="18" charset="0"/>
              </a:rPr>
              <a:t>When does </a:t>
            </a:r>
            <a:r>
              <a:rPr lang="en-US" b="1" dirty="0" err="1">
                <a:solidFill>
                  <a:srgbClr val="7030A0"/>
                </a:solidFill>
                <a:latin typeface="Times New Roman" pitchFamily="18" charset="0"/>
                <a:cs typeface="Times New Roman" pitchFamily="18" charset="0"/>
              </a:rPr>
              <a:t>Vang</a:t>
            </a:r>
            <a:r>
              <a:rPr lang="en-US" b="1" dirty="0">
                <a:solidFill>
                  <a:srgbClr val="7030A0"/>
                </a:solidFill>
                <a:latin typeface="Times New Roman" pitchFamily="18" charset="0"/>
                <a:cs typeface="Times New Roman" pitchFamily="18" charset="0"/>
              </a:rPr>
              <a:t> go home </a:t>
            </a:r>
            <a:r>
              <a:rPr lang="en-US" b="1" dirty="0" smtClean="0">
                <a:solidFill>
                  <a:srgbClr val="7030A0"/>
                </a:solidFill>
                <a:latin typeface="Times New Roman" pitchFamily="18" charset="0"/>
                <a:cs typeface="Times New Roman" pitchFamily="18" charset="0"/>
              </a:rPr>
              <a:t>(every week) ?</a:t>
            </a:r>
            <a:r>
              <a:rPr lang="en-US" b="1" dirty="0">
                <a:solidFill>
                  <a:srgbClr val="7030A0"/>
                </a:solidFill>
                <a:latin typeface="Times New Roman" pitchFamily="18" charset="0"/>
                <a:cs typeface="Times New Roman" pitchFamily="18" charset="0"/>
              </a:rPr>
              <a:t> </a:t>
            </a:r>
            <a:endParaRPr lang="vi-VN" b="1" dirty="0">
              <a:solidFill>
                <a:srgbClr val="7030A0"/>
              </a:solidFill>
              <a:latin typeface="Times New Roman" pitchFamily="18" charset="0"/>
              <a:cs typeface="Times New Roman" pitchFamily="18" charset="0"/>
            </a:endParaRPr>
          </a:p>
        </p:txBody>
      </p:sp>
      <p:sp>
        <p:nvSpPr>
          <p:cNvPr id="16" name="Rectangle 15"/>
          <p:cNvSpPr/>
          <p:nvPr/>
        </p:nvSpPr>
        <p:spPr>
          <a:xfrm>
            <a:off x="702511" y="5435932"/>
            <a:ext cx="1832553" cy="369332"/>
          </a:xfrm>
          <a:prstGeom prst="rect">
            <a:avLst/>
          </a:prstGeom>
        </p:spPr>
        <p:txBody>
          <a:bodyPr wrap="none">
            <a:spAutoFit/>
          </a:bodyPr>
          <a:lstStyle/>
          <a:p>
            <a:r>
              <a:rPr lang="vi-VN" b="1" dirty="0">
                <a:solidFill>
                  <a:srgbClr val="7030A0"/>
                </a:solidFill>
                <a:latin typeface="Times New Roman" pitchFamily="18" charset="0"/>
                <a:cs typeface="Times New Roman" pitchFamily="18" charset="0"/>
              </a:rPr>
              <a:t>How do they live</a:t>
            </a:r>
          </a:p>
        </p:txBody>
      </p:sp>
      <p:sp>
        <p:nvSpPr>
          <p:cNvPr id="17" name="Rectangle 16"/>
          <p:cNvSpPr/>
          <p:nvPr/>
        </p:nvSpPr>
        <p:spPr>
          <a:xfrm>
            <a:off x="557808" y="5995818"/>
            <a:ext cx="8262664" cy="353943"/>
          </a:xfrm>
          <a:prstGeom prst="rect">
            <a:avLst/>
          </a:prstGeom>
        </p:spPr>
        <p:txBody>
          <a:bodyPr wrap="square">
            <a:spAutoFit/>
          </a:bodyPr>
          <a:lstStyle/>
          <a:p>
            <a:r>
              <a:rPr lang="en-US" sz="1700" b="1" dirty="0">
                <a:solidFill>
                  <a:srgbClr val="7030A0"/>
                </a:solidFill>
                <a:latin typeface="Times New Roman" pitchFamily="18" charset="0"/>
                <a:cs typeface="Times New Roman" pitchFamily="18" charset="0"/>
              </a:rPr>
              <a:t>Would they like to live </a:t>
            </a:r>
            <a:r>
              <a:rPr lang="en-US" sz="1700" b="1" dirty="0" smtClean="0">
                <a:solidFill>
                  <a:srgbClr val="7030A0"/>
                </a:solidFill>
                <a:latin typeface="Times New Roman" pitchFamily="18" charset="0"/>
                <a:cs typeface="Times New Roman" pitchFamily="18" charset="0"/>
              </a:rPr>
              <a:t>(in </a:t>
            </a:r>
            <a:r>
              <a:rPr lang="en-US" sz="1700" b="1" dirty="0">
                <a:solidFill>
                  <a:srgbClr val="7030A0"/>
                </a:solidFill>
                <a:latin typeface="Times New Roman" pitchFamily="18" charset="0"/>
                <a:cs typeface="Times New Roman" pitchFamily="18" charset="0"/>
              </a:rPr>
              <a:t>a modern </a:t>
            </a:r>
            <a:r>
              <a:rPr lang="en-US" sz="1700" b="1" dirty="0" smtClean="0">
                <a:solidFill>
                  <a:srgbClr val="7030A0"/>
                </a:solidFill>
                <a:latin typeface="Times New Roman" pitchFamily="18" charset="0"/>
                <a:cs typeface="Times New Roman" pitchFamily="18" charset="0"/>
              </a:rPr>
              <a:t>flat) </a:t>
            </a:r>
            <a:r>
              <a:rPr lang="en-US" sz="1700" b="1" dirty="0">
                <a:solidFill>
                  <a:srgbClr val="7030A0"/>
                </a:solidFill>
                <a:latin typeface="Times New Roman" pitchFamily="18" charset="0"/>
                <a:cs typeface="Times New Roman" pitchFamily="18" charset="0"/>
              </a:rPr>
              <a:t>in the </a:t>
            </a:r>
            <a:r>
              <a:rPr lang="en-US" sz="1700" b="1" dirty="0" smtClean="0">
                <a:solidFill>
                  <a:srgbClr val="7030A0"/>
                </a:solidFill>
                <a:latin typeface="Times New Roman" pitchFamily="18" charset="0"/>
                <a:cs typeface="Times New Roman" pitchFamily="18" charset="0"/>
              </a:rPr>
              <a:t>city ?</a:t>
            </a:r>
            <a:r>
              <a:rPr lang="en-US" sz="1700" b="1" dirty="0">
                <a:solidFill>
                  <a:srgbClr val="7030A0"/>
                </a:solidFill>
                <a:latin typeface="Times New Roman" pitchFamily="18" charset="0"/>
                <a:cs typeface="Times New Roman" pitchFamily="18" charset="0"/>
              </a:rPr>
              <a:t> </a:t>
            </a:r>
            <a:endParaRPr lang="vi-VN" sz="17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29199727"/>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672"/>
            <a:ext cx="9144000" cy="5904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4942630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752" y="0"/>
            <a:ext cx="34163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Check up: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TextBox 2"/>
          <p:cNvSpPr txBox="1"/>
          <p:nvPr/>
        </p:nvSpPr>
        <p:spPr>
          <a:xfrm>
            <a:off x="467544" y="836712"/>
            <a:ext cx="828092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II. Write the words with the sounds: </a:t>
            </a:r>
          </a:p>
          <a:p>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sk</a:t>
            </a:r>
            <a:r>
              <a:rPr lang="en-US" sz="3600" dirty="0" smtClean="0">
                <a:solidFill>
                  <a:srgbClr val="FF0000"/>
                </a:solidFill>
                <a:latin typeface="Times New Roman" pitchFamily="18" charset="0"/>
                <a:cs typeface="Times New Roman" pitchFamily="18" charset="0"/>
              </a:rPr>
              <a:t>/ , /sp/, /</a:t>
            </a:r>
            <a:r>
              <a:rPr lang="en-US" sz="3600" dirty="0" err="1" smtClean="0">
                <a:solidFill>
                  <a:srgbClr val="FF0000"/>
                </a:solidFill>
                <a:latin typeface="Times New Roman" pitchFamily="18" charset="0"/>
                <a:cs typeface="Times New Roman" pitchFamily="18" charset="0"/>
              </a:rPr>
              <a:t>st</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899592" y="2060848"/>
          <a:ext cx="7632849" cy="4613136"/>
        </p:xfrm>
        <a:graphic>
          <a:graphicData uri="http://schemas.openxmlformats.org/drawingml/2006/table">
            <a:tbl>
              <a:tblPr firstRow="1" bandRow="1">
                <a:tableStyleId>{5C22544A-7EE6-4342-B048-85BDC9FD1C3A}</a:tableStyleId>
              </a:tblPr>
              <a:tblGrid>
                <a:gridCol w="2544283"/>
                <a:gridCol w="2544283"/>
                <a:gridCol w="2544283"/>
              </a:tblGrid>
              <a:tr h="864096">
                <a:tc>
                  <a:txBody>
                    <a:bodyPr/>
                    <a:lstStyle/>
                    <a:p>
                      <a:pPr algn="ctr"/>
                      <a:r>
                        <a:rPr lang="en-US" sz="4800" dirty="0" smtClean="0">
                          <a:solidFill>
                            <a:srgbClr val="FF0000"/>
                          </a:solidFill>
                        </a:rPr>
                        <a:t>/ </a:t>
                      </a:r>
                      <a:r>
                        <a:rPr lang="en-US" sz="4800" dirty="0" err="1" smtClean="0">
                          <a:solidFill>
                            <a:srgbClr val="FF0000"/>
                          </a:solidFill>
                        </a:rPr>
                        <a:t>sk</a:t>
                      </a:r>
                      <a:r>
                        <a:rPr lang="en-US" sz="4800" dirty="0" smtClean="0">
                          <a:solidFill>
                            <a:srgbClr val="FF0000"/>
                          </a:solidFill>
                        </a:rPr>
                        <a:t>/ </a:t>
                      </a:r>
                      <a:endParaRPr lang="en-US" sz="4800" dirty="0">
                        <a:solidFill>
                          <a:srgbClr val="FF0000"/>
                        </a:solidFill>
                      </a:endParaRPr>
                    </a:p>
                  </a:txBody>
                  <a:tcPr/>
                </a:tc>
                <a:tc>
                  <a:txBody>
                    <a:bodyPr/>
                    <a:lstStyle/>
                    <a:p>
                      <a:pPr algn="ctr"/>
                      <a:r>
                        <a:rPr lang="en-US" sz="4800" dirty="0" smtClean="0">
                          <a:solidFill>
                            <a:srgbClr val="FF0000"/>
                          </a:solidFill>
                        </a:rPr>
                        <a:t>/sp/</a:t>
                      </a:r>
                      <a:endParaRPr lang="en-US" sz="4800" dirty="0">
                        <a:solidFill>
                          <a:srgbClr val="FF0000"/>
                        </a:solidFill>
                      </a:endParaRPr>
                    </a:p>
                  </a:txBody>
                  <a:tcPr/>
                </a:tc>
                <a:tc>
                  <a:txBody>
                    <a:bodyPr/>
                    <a:lstStyle/>
                    <a:p>
                      <a:pPr algn="ctr"/>
                      <a:r>
                        <a:rPr lang="en-US" sz="4800" dirty="0" smtClean="0">
                          <a:solidFill>
                            <a:srgbClr val="FF0000"/>
                          </a:solidFill>
                        </a:rPr>
                        <a:t>/</a:t>
                      </a:r>
                      <a:r>
                        <a:rPr lang="en-US" sz="4800" dirty="0" err="1" smtClean="0">
                          <a:solidFill>
                            <a:srgbClr val="FF0000"/>
                          </a:solidFill>
                        </a:rPr>
                        <a:t>st</a:t>
                      </a:r>
                      <a:r>
                        <a:rPr lang="en-US" sz="4800" dirty="0" smtClean="0">
                          <a:solidFill>
                            <a:srgbClr val="FF0000"/>
                          </a:solidFill>
                        </a:rPr>
                        <a:t>/</a:t>
                      </a:r>
                      <a:endParaRPr lang="en-US" sz="4800" dirty="0">
                        <a:solidFill>
                          <a:srgbClr val="FF0000"/>
                        </a:solidFill>
                      </a:endParaRPr>
                    </a:p>
                  </a:txBody>
                  <a:tcPr/>
                </a:tc>
              </a:tr>
              <a:tr h="2592288">
                <a:tc>
                  <a:txBody>
                    <a:bodyPr/>
                    <a:lstStyle/>
                    <a:p>
                      <a:pPr algn="ctr"/>
                      <a:endParaRPr lang="en-US" sz="4800" dirty="0" smtClean="0">
                        <a:solidFill>
                          <a:srgbClr val="FF0000"/>
                        </a:solidFill>
                      </a:endParaRPr>
                    </a:p>
                    <a:p>
                      <a:pPr algn="ctr"/>
                      <a:endParaRPr lang="en-US" sz="4800" dirty="0" smtClean="0">
                        <a:solidFill>
                          <a:srgbClr val="FF0000"/>
                        </a:solidFill>
                      </a:endParaRPr>
                    </a:p>
                    <a:p>
                      <a:pPr algn="ctr"/>
                      <a:endParaRPr lang="en-US" sz="4800" dirty="0" smtClean="0">
                        <a:solidFill>
                          <a:srgbClr val="FF0000"/>
                        </a:solidFill>
                      </a:endParaRPr>
                    </a:p>
                    <a:p>
                      <a:pPr algn="ctr"/>
                      <a:endParaRPr lang="en-US" sz="4800" dirty="0" smtClean="0">
                        <a:solidFill>
                          <a:srgbClr val="FF0000"/>
                        </a:solidFill>
                      </a:endParaRPr>
                    </a:p>
                    <a:p>
                      <a:pPr algn="ctr"/>
                      <a:endParaRPr lang="en-US" sz="4800" dirty="0">
                        <a:solidFill>
                          <a:srgbClr val="FF0000"/>
                        </a:solidFill>
                      </a:endParaRPr>
                    </a:p>
                  </a:txBody>
                  <a:tcPr/>
                </a:tc>
                <a:tc>
                  <a:txBody>
                    <a:bodyPr/>
                    <a:lstStyle/>
                    <a:p>
                      <a:pPr algn="ctr"/>
                      <a:endParaRPr lang="en-US" sz="4800">
                        <a:solidFill>
                          <a:srgbClr val="FF0000"/>
                        </a:solidFill>
                      </a:endParaRPr>
                    </a:p>
                  </a:txBody>
                  <a:tcPr/>
                </a:tc>
                <a:tc>
                  <a:txBody>
                    <a:bodyPr/>
                    <a:lstStyle/>
                    <a:p>
                      <a:pPr algn="ctr"/>
                      <a:endParaRPr lang="en-US" sz="4800"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0"/>
            <a:ext cx="7452319" cy="1077218"/>
          </a:xfrm>
          <a:prstGeom prst="rect">
            <a:avLst/>
          </a:prstGeom>
          <a:noFill/>
        </p:spPr>
        <p:txBody>
          <a:bodyPr wrap="square" rtlCol="0">
            <a:spAutoFit/>
          </a:bodyPr>
          <a:lstStyle/>
          <a:p>
            <a:r>
              <a:rPr lang="en-US" sz="3200" u="sng" dirty="0" smtClean="0">
                <a:solidFill>
                  <a:srgbClr val="FF0000"/>
                </a:solidFill>
                <a:latin typeface="Times New Roman" pitchFamily="18" charset="0"/>
                <a:cs typeface="Times New Roman" pitchFamily="18" charset="0"/>
              </a:rPr>
              <a:t>Activity 3</a:t>
            </a:r>
            <a:r>
              <a:rPr lang="en-US" sz="3200" dirty="0" smtClean="0">
                <a:solidFill>
                  <a:srgbClr val="7030A0"/>
                </a:solidFill>
                <a:latin typeface="Times New Roman" pitchFamily="18" charset="0"/>
                <a:cs typeface="Times New Roman" pitchFamily="18" charset="0"/>
              </a:rPr>
              <a:t>. Complete the questions using the right </a:t>
            </a:r>
            <a:r>
              <a:rPr lang="en-US" sz="3200" dirty="0" smtClean="0">
                <a:solidFill>
                  <a:srgbClr val="FF0000"/>
                </a:solidFill>
                <a:latin typeface="Times New Roman" pitchFamily="18" charset="0"/>
                <a:cs typeface="Times New Roman" pitchFamily="18" charset="0"/>
              </a:rPr>
              <a:t>question words</a:t>
            </a:r>
            <a:r>
              <a:rPr lang="en-US" sz="3200" dirty="0" smtClean="0">
                <a:solidFill>
                  <a:srgbClr val="7030A0"/>
                </a:solidFill>
                <a:latin typeface="Times New Roman" pitchFamily="18" charset="0"/>
                <a:cs typeface="Times New Roman" pitchFamily="18" charset="0"/>
              </a:rPr>
              <a:t>.</a:t>
            </a:r>
            <a:endParaRPr lang="vi-VN" sz="3200" dirty="0">
              <a:solidFill>
                <a:srgbClr val="7030A0"/>
              </a:solidFill>
              <a:latin typeface="Times New Roman" pitchFamily="18" charset="0"/>
              <a:cs typeface="Times New Roman" pitchFamily="18" charset="0"/>
            </a:endParaRPr>
          </a:p>
        </p:txBody>
      </p:sp>
      <p:sp>
        <p:nvSpPr>
          <p:cNvPr id="5" name="Rectangle 4"/>
          <p:cNvSpPr/>
          <p:nvPr/>
        </p:nvSpPr>
        <p:spPr>
          <a:xfrm>
            <a:off x="395536" y="1268760"/>
            <a:ext cx="8496944" cy="5262979"/>
          </a:xfrm>
          <a:prstGeom prst="rect">
            <a:avLst/>
          </a:prstGeom>
          <a:gradFill>
            <a:gsLst>
              <a:gs pos="0">
                <a:schemeClr val="accent3">
                  <a:lumMod val="20000"/>
                  <a:lumOff val="80000"/>
                </a:schemeClr>
              </a:gs>
              <a:gs pos="64999">
                <a:srgbClr val="F0EBD5"/>
              </a:gs>
              <a:gs pos="100000">
                <a:srgbClr val="D1C39F"/>
              </a:gs>
            </a:gsLst>
            <a:lin ang="5400000" scaled="0"/>
          </a:gradFill>
        </p:spPr>
        <p:txBody>
          <a:bodyPr wrap="square">
            <a:spAutoFit/>
          </a:bodyPr>
          <a:lstStyle/>
          <a:p>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_________</a:t>
            </a:r>
            <a:r>
              <a:rPr lang="en-US" sz="2800" dirty="0">
                <a:latin typeface="Times New Roman" pitchFamily="18" charset="0"/>
                <a:cs typeface="Times New Roman" pitchFamily="18" charset="0"/>
              </a:rPr>
              <a:t> is the class monitor?</a:t>
            </a:r>
          </a:p>
          <a:p>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Dan is.</a:t>
            </a:r>
          </a:p>
          <a:p>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__________is </a:t>
            </a:r>
            <a:r>
              <a:rPr lang="en-US" sz="2800" dirty="0">
                <a:latin typeface="Times New Roman" pitchFamily="18" charset="0"/>
                <a:cs typeface="Times New Roman" pitchFamily="18" charset="0"/>
              </a:rPr>
              <a:t>the biggest house in this village?</a:t>
            </a:r>
          </a:p>
          <a:p>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The communal house (</a:t>
            </a:r>
            <a:r>
              <a:rPr lang="en-US" sz="2800" dirty="0" err="1">
                <a:latin typeface="Times New Roman" pitchFamily="18" charset="0"/>
                <a:cs typeface="Times New Roman" pitchFamily="18" charset="0"/>
              </a:rPr>
              <a:t>nha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rong</a:t>
            </a:r>
            <a:r>
              <a:rPr lang="en-US" sz="2800" dirty="0">
                <a:latin typeface="Times New Roman" pitchFamily="18" charset="0"/>
                <a:cs typeface="Times New Roman" pitchFamily="18" charset="0"/>
              </a:rPr>
              <a:t>) is.</a:t>
            </a:r>
          </a:p>
          <a:p>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_________do </a:t>
            </a:r>
            <a:r>
              <a:rPr lang="en-US" sz="2800" dirty="0">
                <a:latin typeface="Times New Roman" pitchFamily="18" charset="0"/>
                <a:cs typeface="Times New Roman" pitchFamily="18" charset="0"/>
              </a:rPr>
              <a:t>you think is the most interesting museum in Ha </a:t>
            </a:r>
            <a:r>
              <a:rPr lang="en-US" sz="2800" dirty="0" err="1">
                <a:latin typeface="Times New Roman" pitchFamily="18" charset="0"/>
                <a:cs typeface="Times New Roman" pitchFamily="18" charset="0"/>
              </a:rPr>
              <a:t>Noi</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The Museum of Ethnology.</a:t>
            </a:r>
          </a:p>
          <a:p>
            <a:r>
              <a:rPr lang="en-US" sz="2800" b="1" dirty="0">
                <a:latin typeface="Times New Roman" pitchFamily="18" charset="0"/>
                <a:cs typeface="Times New Roman" pitchFamily="18" charset="0"/>
              </a:rPr>
              <a:t>A</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_________ is </a:t>
            </a:r>
            <a:r>
              <a:rPr lang="en-US" sz="2800" dirty="0">
                <a:latin typeface="Times New Roman" pitchFamily="18" charset="0"/>
                <a:cs typeface="Times New Roman" pitchFamily="18" charset="0"/>
              </a:rPr>
              <a:t>more </a:t>
            </a:r>
            <a:r>
              <a:rPr lang="en-US" sz="2800" dirty="0" err="1">
                <a:latin typeface="Times New Roman" pitchFamily="18" charset="0"/>
                <a:cs typeface="Times New Roman" pitchFamily="18" charset="0"/>
              </a:rPr>
              <a:t>colourful</a:t>
            </a:r>
            <a:r>
              <a:rPr lang="en-US" sz="2800" dirty="0">
                <a:latin typeface="Times New Roman" pitchFamily="18" charset="0"/>
                <a:cs typeface="Times New Roman" pitchFamily="18" charset="0"/>
              </a:rPr>
              <a:t>, the </a:t>
            </a:r>
            <a:r>
              <a:rPr lang="en-US" sz="2800" dirty="0" err="1">
                <a:latin typeface="Times New Roman" pitchFamily="18" charset="0"/>
                <a:cs typeface="Times New Roman" pitchFamily="18" charset="0"/>
              </a:rPr>
              <a:t>Nung’s</a:t>
            </a:r>
            <a:r>
              <a:rPr lang="en-US" sz="2800" dirty="0">
                <a:latin typeface="Times New Roman" pitchFamily="18" charset="0"/>
                <a:cs typeface="Times New Roman" pitchFamily="18" charset="0"/>
              </a:rPr>
              <a:t> or the </a:t>
            </a:r>
            <a:r>
              <a:rPr lang="en-US" sz="2800" dirty="0" err="1">
                <a:latin typeface="Times New Roman" pitchFamily="18" charset="0"/>
                <a:cs typeface="Times New Roman" pitchFamily="18" charset="0"/>
              </a:rPr>
              <a:t>Hoa’s</a:t>
            </a:r>
            <a:r>
              <a:rPr lang="en-US" sz="2800" dirty="0">
                <a:latin typeface="Times New Roman" pitchFamily="18" charset="0"/>
                <a:cs typeface="Times New Roman" pitchFamily="18" charset="0"/>
              </a:rPr>
              <a:t> costume?</a:t>
            </a:r>
          </a:p>
          <a:p>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The </a:t>
            </a:r>
            <a:r>
              <a:rPr lang="en-US" sz="2800" dirty="0" err="1">
                <a:latin typeface="Times New Roman" pitchFamily="18" charset="0"/>
                <a:cs typeface="Times New Roman" pitchFamily="18" charset="0"/>
              </a:rPr>
              <a:t>Hoa’s</a:t>
            </a:r>
            <a:r>
              <a:rPr lang="en-US" sz="2800" dirty="0">
                <a:latin typeface="Times New Roman" pitchFamily="18" charset="0"/>
                <a:cs typeface="Times New Roman" pitchFamily="18" charset="0"/>
              </a:rPr>
              <a:t>, of course.</a:t>
            </a:r>
          </a:p>
          <a:p>
            <a:r>
              <a:rPr lang="en-US" sz="2800" b="1" dirty="0">
                <a:latin typeface="Times New Roman" pitchFamily="18" charset="0"/>
                <a:cs typeface="Times New Roman" pitchFamily="18" charset="0"/>
              </a:rPr>
              <a:t>A</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_________ is </a:t>
            </a:r>
            <a:r>
              <a:rPr lang="en-US" sz="2800" dirty="0">
                <a:latin typeface="Times New Roman" pitchFamily="18" charset="0"/>
                <a:cs typeface="Times New Roman" pitchFamily="18" charset="0"/>
              </a:rPr>
              <a:t>the waterwheel used for?</a:t>
            </a:r>
          </a:p>
          <a:p>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It is used to get water to the fields.</a:t>
            </a:r>
            <a:endParaRPr lang="en-US" sz="2200" dirty="0">
              <a:latin typeface="Times New Roman" pitchFamily="18" charset="0"/>
              <a:cs typeface="Times New Roman" pitchFamily="18" charset="0"/>
            </a:endParaRPr>
          </a:p>
        </p:txBody>
      </p:sp>
      <p:sp>
        <p:nvSpPr>
          <p:cNvPr id="13" name="TextBox 12"/>
          <p:cNvSpPr txBox="1"/>
          <p:nvPr/>
        </p:nvSpPr>
        <p:spPr>
          <a:xfrm>
            <a:off x="1043608" y="1198493"/>
            <a:ext cx="1224136" cy="646331"/>
          </a:xfrm>
          <a:prstGeom prst="rect">
            <a:avLst/>
          </a:prstGeom>
          <a:noFill/>
        </p:spPr>
        <p:txBody>
          <a:bodyPr wrap="square" rtlCol="0">
            <a:spAutoFit/>
          </a:bodyPr>
          <a:lstStyle/>
          <a:p>
            <a:r>
              <a:rPr lang="en-US" sz="3600" b="1" dirty="0" smtClean="0">
                <a:solidFill>
                  <a:srgbClr val="0033CC"/>
                </a:solidFill>
                <a:latin typeface="Times New Roman" pitchFamily="18" charset="0"/>
                <a:cs typeface="Times New Roman" pitchFamily="18" charset="0"/>
              </a:rPr>
              <a:t>Who</a:t>
            </a:r>
            <a:endParaRPr lang="en-US" sz="3600" b="1" dirty="0">
              <a:solidFill>
                <a:srgbClr val="0033CC"/>
              </a:solidFill>
              <a:latin typeface="Times New Roman" pitchFamily="18" charset="0"/>
              <a:cs typeface="Times New Roman" pitchFamily="18" charset="0"/>
            </a:endParaRPr>
          </a:p>
        </p:txBody>
      </p:sp>
      <p:sp>
        <p:nvSpPr>
          <p:cNvPr id="15" name="TextBox 14"/>
          <p:cNvSpPr txBox="1"/>
          <p:nvPr/>
        </p:nvSpPr>
        <p:spPr>
          <a:xfrm>
            <a:off x="1115616" y="1990581"/>
            <a:ext cx="1584176" cy="646331"/>
          </a:xfrm>
          <a:prstGeom prst="rect">
            <a:avLst/>
          </a:prstGeom>
          <a:noFill/>
        </p:spPr>
        <p:txBody>
          <a:bodyPr wrap="square" rtlCol="0">
            <a:spAutoFit/>
          </a:bodyPr>
          <a:lstStyle/>
          <a:p>
            <a:r>
              <a:rPr lang="en-US" sz="3600" b="1" dirty="0" smtClean="0">
                <a:solidFill>
                  <a:srgbClr val="0033CC"/>
                </a:solidFill>
                <a:latin typeface="Times New Roman" pitchFamily="18" charset="0"/>
                <a:cs typeface="Times New Roman" pitchFamily="18" charset="0"/>
              </a:rPr>
              <a:t>Which</a:t>
            </a:r>
            <a:endParaRPr lang="en-US" sz="3600" b="1" dirty="0">
              <a:solidFill>
                <a:srgbClr val="0033CC"/>
              </a:solidFill>
              <a:latin typeface="Times New Roman" pitchFamily="18" charset="0"/>
              <a:cs typeface="Times New Roman" pitchFamily="18" charset="0"/>
            </a:endParaRPr>
          </a:p>
        </p:txBody>
      </p:sp>
      <p:sp>
        <p:nvSpPr>
          <p:cNvPr id="16" name="TextBox 15"/>
          <p:cNvSpPr txBox="1"/>
          <p:nvPr/>
        </p:nvSpPr>
        <p:spPr>
          <a:xfrm>
            <a:off x="971600" y="2852936"/>
            <a:ext cx="1800200" cy="646331"/>
          </a:xfrm>
          <a:prstGeom prst="rect">
            <a:avLst/>
          </a:prstGeom>
          <a:noFill/>
        </p:spPr>
        <p:txBody>
          <a:bodyPr wrap="square" rtlCol="0">
            <a:spAutoFit/>
          </a:bodyPr>
          <a:lstStyle/>
          <a:p>
            <a:r>
              <a:rPr lang="en-US" sz="3600" b="1" dirty="0" smtClean="0">
                <a:solidFill>
                  <a:srgbClr val="0033CC"/>
                </a:solidFill>
                <a:latin typeface="Times New Roman" pitchFamily="18" charset="0"/>
                <a:cs typeface="Times New Roman" pitchFamily="18" charset="0"/>
              </a:rPr>
              <a:t>Which</a:t>
            </a:r>
            <a:endParaRPr lang="en-US" sz="3600" b="1" dirty="0">
              <a:solidFill>
                <a:srgbClr val="0033CC"/>
              </a:solidFill>
              <a:latin typeface="Times New Roman" pitchFamily="18" charset="0"/>
              <a:cs typeface="Times New Roman" pitchFamily="18" charset="0"/>
            </a:endParaRPr>
          </a:p>
        </p:txBody>
      </p:sp>
      <p:sp>
        <p:nvSpPr>
          <p:cNvPr id="17" name="TextBox 16"/>
          <p:cNvSpPr txBox="1"/>
          <p:nvPr/>
        </p:nvSpPr>
        <p:spPr>
          <a:xfrm>
            <a:off x="971600" y="4149080"/>
            <a:ext cx="1800200" cy="646331"/>
          </a:xfrm>
          <a:prstGeom prst="rect">
            <a:avLst/>
          </a:prstGeom>
          <a:noFill/>
        </p:spPr>
        <p:txBody>
          <a:bodyPr wrap="square" rtlCol="0">
            <a:spAutoFit/>
          </a:bodyPr>
          <a:lstStyle/>
          <a:p>
            <a:r>
              <a:rPr lang="en-US" sz="3600" b="1" dirty="0" smtClean="0">
                <a:solidFill>
                  <a:srgbClr val="0033CC"/>
                </a:solidFill>
                <a:latin typeface="Times New Roman" pitchFamily="18" charset="0"/>
                <a:cs typeface="Times New Roman" pitchFamily="18" charset="0"/>
              </a:rPr>
              <a:t>Which</a:t>
            </a:r>
            <a:endParaRPr lang="en-US" sz="3600" b="1" dirty="0">
              <a:solidFill>
                <a:srgbClr val="0033CC"/>
              </a:solidFill>
              <a:latin typeface="Times New Roman" pitchFamily="18" charset="0"/>
              <a:cs typeface="Times New Roman" pitchFamily="18" charset="0"/>
            </a:endParaRPr>
          </a:p>
        </p:txBody>
      </p:sp>
      <p:sp>
        <p:nvSpPr>
          <p:cNvPr id="18" name="TextBox 17"/>
          <p:cNvSpPr txBox="1"/>
          <p:nvPr/>
        </p:nvSpPr>
        <p:spPr>
          <a:xfrm>
            <a:off x="971600" y="5445224"/>
            <a:ext cx="1440160" cy="646331"/>
          </a:xfrm>
          <a:prstGeom prst="rect">
            <a:avLst/>
          </a:prstGeom>
          <a:noFill/>
        </p:spPr>
        <p:txBody>
          <a:bodyPr wrap="square" rtlCol="0">
            <a:spAutoFit/>
          </a:bodyPr>
          <a:lstStyle/>
          <a:p>
            <a:r>
              <a:rPr lang="en-US" sz="3600" b="1" dirty="0" smtClean="0">
                <a:solidFill>
                  <a:srgbClr val="0033CC"/>
                </a:solidFill>
                <a:latin typeface="Times New Roman" pitchFamily="18" charset="0"/>
                <a:cs typeface="Times New Roman" pitchFamily="18" charset="0"/>
              </a:rPr>
              <a:t>What</a:t>
            </a:r>
            <a:endParaRPr lang="en-US" sz="36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61486435"/>
      </p:ext>
    </p:extLst>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568952" cy="954107"/>
          </a:xfrm>
          <a:prstGeom prst="rect">
            <a:avLst/>
          </a:prstGeom>
          <a:noFill/>
        </p:spPr>
        <p:txBody>
          <a:bodyPr wrap="square" rtlCol="0">
            <a:spAutoFit/>
          </a:bodyPr>
          <a:lstStyle/>
          <a:p>
            <a:r>
              <a:rPr lang="en-US" sz="2800" u="sng" dirty="0" smtClean="0">
                <a:solidFill>
                  <a:srgbClr val="FF0000"/>
                </a:solidFill>
                <a:latin typeface="Arial" panose="020B0604020202020204" pitchFamily="34" charset="0"/>
                <a:cs typeface="Arial" panose="020B0604020202020204" pitchFamily="34" charset="0"/>
              </a:rPr>
              <a:t>Activity 4</a:t>
            </a:r>
            <a:r>
              <a:rPr lang="en-US" sz="2800" dirty="0" smtClean="0">
                <a:solidFill>
                  <a:srgbClr val="FF0000"/>
                </a:solidFill>
                <a:latin typeface="Arial" panose="020B0604020202020204" pitchFamily="34" charset="0"/>
                <a:cs typeface="Arial" panose="020B0604020202020204" pitchFamily="34" charset="0"/>
              </a:rPr>
              <a:t>. Work in pairs. Make questions and answer them.</a:t>
            </a:r>
            <a:endParaRPr lang="vi-VN" sz="28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1268760"/>
            <a:ext cx="9144000" cy="4708981"/>
          </a:xfrm>
          <a:prstGeom prst="rect">
            <a:avLst/>
          </a:prstGeom>
        </p:spPr>
        <p:txBody>
          <a:bodyPr wrap="square">
            <a:spAutoFit/>
          </a:bodyPr>
          <a:lstStyle/>
          <a:p>
            <a:pPr marL="342900" indent="-342900">
              <a:buAutoNum type="arabicPeriod"/>
            </a:pPr>
            <a:r>
              <a:rPr lang="en-US" sz="2000" dirty="0" smtClean="0">
                <a:latin typeface="Arial" panose="020B0604020202020204" pitchFamily="34" charset="0"/>
                <a:cs typeface="Arial" panose="020B0604020202020204" pitchFamily="34" charset="0"/>
              </a:rPr>
              <a:t>Who</a:t>
            </a:r>
            <a:r>
              <a:rPr lang="en-US" sz="2000" dirty="0">
                <a:latin typeface="Arial" panose="020B0604020202020204" pitchFamily="34" charset="0"/>
                <a:cs typeface="Arial" panose="020B0604020202020204" pitchFamily="34" charset="0"/>
              </a:rPr>
              <a:t>/ do/ shopping/ your family</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2"/>
            </a:pPr>
            <a:r>
              <a:rPr lang="en-US" sz="2000" dirty="0" smtClean="0">
                <a:latin typeface="Arial" panose="020B0604020202020204" pitchFamily="34" charset="0"/>
                <a:cs typeface="Arial" panose="020B0604020202020204" pitchFamily="34" charset="0"/>
              </a:rPr>
              <a:t>Who</a:t>
            </a:r>
            <a:r>
              <a:rPr lang="en-US" sz="2000" dirty="0">
                <a:latin typeface="Arial" panose="020B0604020202020204" pitchFamily="34" charset="0"/>
                <a:cs typeface="Arial" panose="020B0604020202020204" pitchFamily="34" charset="0"/>
              </a:rPr>
              <a:t>/ principal/ our school</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3"/>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subject/ like better/ English/ </a:t>
            </a:r>
            <a:r>
              <a:rPr lang="en-US" sz="2000" dirty="0" err="1">
                <a:latin typeface="Arial" panose="020B0604020202020204" pitchFamily="34" charset="0"/>
                <a:cs typeface="Arial" panose="020B0604020202020204" pitchFamily="34" charset="0"/>
              </a:rPr>
              <a:t>Maths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4"/>
            </a:pPr>
            <a:r>
              <a:rPr lang="en-US" sz="2000" dirty="0" smtClean="0">
                <a:latin typeface="Arial" panose="020B0604020202020204" pitchFamily="34" charset="0"/>
                <a:cs typeface="Arial" panose="020B0604020202020204" pitchFamily="34" charset="0"/>
              </a:rPr>
              <a:t>What</a:t>
            </a:r>
            <a:r>
              <a:rPr lang="en-US" sz="2000" dirty="0">
                <a:latin typeface="Arial" panose="020B0604020202020204" pitchFamily="34" charset="0"/>
                <a:cs typeface="Arial" panose="020B0604020202020204" pitchFamily="34" charset="0"/>
              </a:rPr>
              <a:t>/ most important festival/ Viet Nam</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5"/>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ethnic group/ larger population/ Khmer/ Cham</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467544" y="1763524"/>
            <a:ext cx="4506362" cy="369332"/>
          </a:xfrm>
          <a:prstGeom prst="rect">
            <a:avLst/>
          </a:prstGeom>
        </p:spPr>
        <p:txBody>
          <a:bodyPr wrap="none">
            <a:spAutoFit/>
          </a:bodyPr>
          <a:lstStyle/>
          <a:p>
            <a:r>
              <a:rPr lang="en-US" b="1" i="1" dirty="0">
                <a:solidFill>
                  <a:srgbClr val="7030A0"/>
                </a:solidFill>
                <a:latin typeface="Arial" panose="020B0604020202020204" pitchFamily="34" charset="0"/>
                <a:cs typeface="Arial" panose="020B0604020202020204" pitchFamily="34" charset="0"/>
              </a:rPr>
              <a:t>Who does the shopping in your family?</a:t>
            </a:r>
            <a:endParaRPr lang="vi-VN" b="1" i="1"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467544" y="2636912"/>
            <a:ext cx="4032448" cy="369332"/>
          </a:xfrm>
          <a:prstGeom prst="rect">
            <a:avLst/>
          </a:prstGeom>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Who is the principal of our school</a:t>
            </a:r>
            <a:r>
              <a:rPr lang="en-US" b="1" i="1" dirty="0" smtClean="0">
                <a:solidFill>
                  <a:srgbClr val="7030A0"/>
                </a:solidFill>
                <a:latin typeface="Arial" panose="020B0604020202020204" pitchFamily="34" charset="0"/>
                <a:cs typeface="Arial" panose="020B0604020202020204" pitchFamily="34" charset="0"/>
              </a:rPr>
              <a:t>?</a:t>
            </a:r>
            <a:endParaRPr lang="en-US" b="1" i="1"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467544" y="3573016"/>
            <a:ext cx="5904656" cy="369332"/>
          </a:xfrm>
          <a:prstGeom prst="rect">
            <a:avLst/>
          </a:prstGeom>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Which subject do you like better, English or </a:t>
            </a:r>
            <a:r>
              <a:rPr lang="en-US" b="1" i="1" dirty="0" err="1">
                <a:solidFill>
                  <a:srgbClr val="7030A0"/>
                </a:solidFill>
                <a:latin typeface="Arial" panose="020B0604020202020204" pitchFamily="34" charset="0"/>
                <a:cs typeface="Arial" panose="020B0604020202020204" pitchFamily="34" charset="0"/>
              </a:rPr>
              <a:t>Maths</a:t>
            </a:r>
            <a:r>
              <a:rPr lang="en-US" b="1" i="1" dirty="0">
                <a:solidFill>
                  <a:srgbClr val="7030A0"/>
                </a:solidFill>
                <a:latin typeface="Arial" panose="020B0604020202020204" pitchFamily="34" charset="0"/>
                <a:cs typeface="Arial" panose="020B0604020202020204" pitchFamily="34" charset="0"/>
              </a:rPr>
              <a:t>?</a:t>
            </a:r>
            <a:endParaRPr lang="vi-VN" b="1" i="1" dirty="0">
              <a:solidFill>
                <a:srgbClr val="7030A0"/>
              </a:solidFill>
              <a:latin typeface="Arial" panose="020B0604020202020204" pitchFamily="34" charset="0"/>
              <a:cs typeface="Arial" panose="020B0604020202020204" pitchFamily="34" charset="0"/>
            </a:endParaRPr>
          </a:p>
        </p:txBody>
      </p:sp>
      <p:sp>
        <p:nvSpPr>
          <p:cNvPr id="9" name="Rectangle 8"/>
          <p:cNvSpPr/>
          <p:nvPr/>
        </p:nvSpPr>
        <p:spPr>
          <a:xfrm>
            <a:off x="467544" y="4437112"/>
            <a:ext cx="5495140" cy="369332"/>
          </a:xfrm>
          <a:prstGeom prst="rect">
            <a:avLst/>
          </a:prstGeom>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What is the most important festival in Viet Nam?</a:t>
            </a:r>
            <a:endParaRPr lang="vi-VN" b="1" i="1"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395536" y="5373216"/>
            <a:ext cx="7751713" cy="369332"/>
          </a:xfrm>
          <a:prstGeom prst="rect">
            <a:avLst/>
          </a:prstGeom>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Which ethnic group has a larger population, the Khmer or the Cham?</a:t>
            </a:r>
            <a:endParaRPr lang="vi-VN"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116601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duotone>
              <a:schemeClr val="accent4">
                <a:shade val="45000"/>
                <a:satMod val="135000"/>
              </a:schemeClr>
              <a:prstClr val="white"/>
            </a:duotone>
            <a:lum bright="10000" contrast="-1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gradFill>
            <a:gsLst>
              <a:gs pos="0">
                <a:srgbClr val="FFEFD1"/>
              </a:gs>
              <a:gs pos="64999">
                <a:srgbClr val="F0EBD5"/>
              </a:gs>
              <a:gs pos="100000">
                <a:srgbClr val="D1C39F"/>
              </a:gs>
            </a:gsLst>
            <a:lin ang="5400000" scaled="0"/>
          </a:gra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39381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672"/>
            <a:ext cx="9144000" cy="5904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14290388"/>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954107"/>
          </a:xfrm>
          <a:prstGeom prst="rect">
            <a:avLst/>
          </a:prstGeom>
          <a:noFill/>
        </p:spPr>
        <p:txBody>
          <a:bodyPr wrap="square" rtlCol="0">
            <a:spAutoFit/>
          </a:bodyPr>
          <a:lstStyle/>
          <a:p>
            <a:r>
              <a:rPr lang="en-US" sz="2800" u="sng" dirty="0" smtClean="0">
                <a:solidFill>
                  <a:srgbClr val="FF0000"/>
                </a:solidFill>
                <a:latin typeface="Arial" panose="020B0604020202020204" pitchFamily="34" charset="0"/>
                <a:cs typeface="Arial" panose="020B0604020202020204" pitchFamily="34" charset="0"/>
              </a:rPr>
              <a:t>Activity 5. </a:t>
            </a:r>
            <a:r>
              <a:rPr lang="en-US" sz="2800" dirty="0" smtClean="0">
                <a:solidFill>
                  <a:srgbClr val="7030A0"/>
                </a:solidFill>
                <a:latin typeface="Arial" panose="020B0604020202020204" pitchFamily="34" charset="0"/>
                <a:cs typeface="Arial" panose="020B0604020202020204" pitchFamily="34" charset="0"/>
              </a:rPr>
              <a:t>Circle the correct article to finish the sentences.</a:t>
            </a:r>
            <a:endParaRPr lang="vi-VN" sz="2800" dirty="0">
              <a:solidFill>
                <a:srgbClr val="7030A0"/>
              </a:solidFill>
              <a:latin typeface="Arial" panose="020B0604020202020204" pitchFamily="34" charset="0"/>
              <a:cs typeface="Arial" panose="020B0604020202020204" pitchFamily="34" charset="0"/>
            </a:endParaRPr>
          </a:p>
        </p:txBody>
      </p:sp>
      <p:sp>
        <p:nvSpPr>
          <p:cNvPr id="5" name="Rectangle 4"/>
          <p:cNvSpPr/>
          <p:nvPr/>
        </p:nvSpPr>
        <p:spPr>
          <a:xfrm>
            <a:off x="179512" y="1268760"/>
            <a:ext cx="8964488" cy="4708981"/>
          </a:xfrm>
          <a:prstGeom prst="rect">
            <a:avLst/>
          </a:prstGeom>
        </p:spPr>
        <p:txBody>
          <a:bodyPr wrap="square">
            <a:spAutoFit/>
          </a:bodyPr>
          <a:lstStyle/>
          <a:p>
            <a:pPr marL="457200" indent="-457200">
              <a:buAutoNum type="arabicPeriod"/>
            </a:pPr>
            <a:r>
              <a:rPr lang="en-US" sz="2000" dirty="0" smtClean="0">
                <a:latin typeface="Arial" panose="020B0604020202020204" pitchFamily="34" charset="0"/>
                <a:cs typeface="Arial" panose="020B0604020202020204" pitchFamily="34" charset="0"/>
              </a:rPr>
              <a:t>Viet </a:t>
            </a:r>
            <a:r>
              <a:rPr lang="en-US" sz="2000" dirty="0">
                <a:latin typeface="Arial" panose="020B0604020202020204" pitchFamily="34" charset="0"/>
                <a:cs typeface="Arial" panose="020B0604020202020204" pitchFamily="34" charset="0"/>
              </a:rPr>
              <a:t>Nam is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  /  an  /  the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multicultural </a:t>
            </a:r>
            <a:r>
              <a:rPr lang="en-US" sz="2000" dirty="0">
                <a:latin typeface="Arial" panose="020B0604020202020204" pitchFamily="34" charset="0"/>
                <a:cs typeface="Arial" panose="020B0604020202020204" pitchFamily="34" charset="0"/>
              </a:rPr>
              <a:t>country with 54 ethnic groups</a:t>
            </a:r>
            <a:r>
              <a:rPr lang="en-US" sz="2000" dirty="0" smtClean="0">
                <a:latin typeface="Arial" panose="020B0604020202020204" pitchFamily="34" charset="0"/>
                <a:cs typeface="Arial" panose="020B0604020202020204" pitchFamily="34" charset="0"/>
              </a:rPr>
              <a:t>.</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startAt="2"/>
            </a:pPr>
            <a:r>
              <a:rPr lang="en-US" sz="2000" dirty="0" smtClean="0">
                <a:latin typeface="Arial" panose="020B0604020202020204" pitchFamily="34" charset="0"/>
                <a:cs typeface="Arial" panose="020B0604020202020204" pitchFamily="34" charset="0"/>
              </a:rPr>
              <a:t>Among </a:t>
            </a:r>
            <a:r>
              <a:rPr lang="en-US" sz="2000" dirty="0">
                <a:latin typeface="Arial" panose="020B0604020202020204" pitchFamily="34" charset="0"/>
                <a:cs typeface="Arial" panose="020B0604020202020204" pitchFamily="34" charset="0"/>
              </a:rPr>
              <a:t>the ethnic minorities, </a:t>
            </a:r>
            <a:r>
              <a:rPr lang="en-US" sz="2000" b="1" dirty="0" smtClean="0">
                <a:latin typeface="Arial" panose="020B0604020202020204" pitchFamily="34" charset="0"/>
                <a:cs typeface="Arial" panose="020B0604020202020204" pitchFamily="34" charset="0"/>
              </a:rPr>
              <a:t> a  /  an  /  the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r>
              <a:rPr lang="en-US" sz="2000" dirty="0">
                <a:latin typeface="Arial" panose="020B0604020202020204" pitchFamily="34" charset="0"/>
                <a:cs typeface="Arial" panose="020B0604020202020204" pitchFamily="34" charset="0"/>
              </a:rPr>
              <a:t> have the largest population</a:t>
            </a:r>
            <a:r>
              <a:rPr lang="en-US" sz="2000" dirty="0" smtClean="0">
                <a:latin typeface="Arial" panose="020B0604020202020204" pitchFamily="34" charset="0"/>
                <a:cs typeface="Arial" panose="020B0604020202020204" pitchFamily="34" charset="0"/>
              </a:rPr>
              <a:t>.</a:t>
            </a:r>
          </a:p>
          <a:p>
            <a:pPr marL="457200" indent="-457200">
              <a:buAutoNum type="arabicPeriod" startAt="2"/>
            </a:pPr>
            <a:endParaRPr lang="en-US" sz="2000" dirty="0">
              <a:latin typeface="Arial" panose="020B0604020202020204" pitchFamily="34" charset="0"/>
              <a:cs typeface="Arial" panose="020B0604020202020204" pitchFamily="34" charset="0"/>
            </a:endParaRPr>
          </a:p>
          <a:p>
            <a:pPr marL="457200" indent="-457200">
              <a:buAutoNum type="arabicPeriod" startAt="3"/>
            </a:pPr>
            <a:r>
              <a:rPr lang="en-US" sz="2000" b="1" dirty="0" smtClean="0">
                <a:latin typeface="Arial" panose="020B0604020202020204" pitchFamily="34" charset="0"/>
                <a:cs typeface="Arial" panose="020B0604020202020204" pitchFamily="34" charset="0"/>
              </a:rPr>
              <a:t>A  /  An  /  The</a:t>
            </a:r>
            <a:r>
              <a:rPr lang="en-US" sz="2000" dirty="0" smtClean="0">
                <a:latin typeface="Arial" panose="020B0604020202020204" pitchFamily="34" charset="0"/>
                <a:cs typeface="Arial" panose="020B0604020202020204" pitchFamily="34" charset="0"/>
              </a:rPr>
              <a:t>  ethnic minority people in the village are very friendly.</a:t>
            </a:r>
          </a:p>
          <a:p>
            <a:pPr marL="457200" indent="-457200">
              <a:buAutoNum type="arabicPeriod" startAt="3"/>
            </a:pPr>
            <a:endParaRPr lang="en-US" sz="2000" dirty="0">
              <a:latin typeface="Arial" panose="020B0604020202020204" pitchFamily="34" charset="0"/>
              <a:cs typeface="Arial" panose="020B0604020202020204" pitchFamily="34" charset="0"/>
            </a:endParaRPr>
          </a:p>
          <a:p>
            <a:pPr marL="457200" indent="-457200">
              <a:buAutoNum type="arabicPeriod" startAt="4"/>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Lao are one of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  /  an  /  the </a:t>
            </a:r>
            <a:r>
              <a:rPr lang="en-US" sz="2000" dirty="0">
                <a:latin typeface="Arial" panose="020B0604020202020204" pitchFamily="34" charset="0"/>
                <a:cs typeface="Arial" panose="020B0604020202020204" pitchFamily="34" charset="0"/>
              </a:rPr>
              <a:t> many Thai-speaking peoples</a:t>
            </a:r>
            <a:r>
              <a:rPr lang="en-US" sz="2000" dirty="0" smtClean="0">
                <a:latin typeface="Arial" panose="020B0604020202020204" pitchFamily="34" charset="0"/>
                <a:cs typeface="Arial" panose="020B0604020202020204" pitchFamily="34" charset="0"/>
              </a:rPr>
              <a:t>.</a:t>
            </a:r>
          </a:p>
          <a:p>
            <a:pPr marL="457200" indent="-457200">
              <a:buAutoNum type="arabicPeriod" startAt="4"/>
            </a:pPr>
            <a:endParaRPr lang="en-US" sz="2000" dirty="0">
              <a:latin typeface="Arial" panose="020B0604020202020204" pitchFamily="34" charset="0"/>
              <a:cs typeface="Arial" panose="020B0604020202020204" pitchFamily="34" charset="0"/>
            </a:endParaRPr>
          </a:p>
          <a:p>
            <a:pPr marL="457200" indent="-457200">
              <a:buAutoNum type="arabicPeriod" startAt="5"/>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Lolo women’s dress is among</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  /  an  /  the </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most striking styles of clothing worn by ethnic peoples</a:t>
            </a:r>
            <a:r>
              <a:rPr lang="en-US" sz="2000" dirty="0" smtClean="0">
                <a:latin typeface="Arial" panose="020B0604020202020204" pitchFamily="34" charset="0"/>
                <a:cs typeface="Arial" panose="020B0604020202020204" pitchFamily="34" charset="0"/>
              </a:rPr>
              <a:t>.</a:t>
            </a:r>
          </a:p>
          <a:p>
            <a:pPr marL="457200" indent="-457200">
              <a:buAutoNum type="arabicPeriod" startAt="5"/>
            </a:pPr>
            <a:endParaRPr lang="en-US" sz="2000" dirty="0">
              <a:latin typeface="Arial" panose="020B0604020202020204" pitchFamily="34" charset="0"/>
              <a:cs typeface="Arial" panose="020B0604020202020204" pitchFamily="34" charset="0"/>
            </a:endParaRPr>
          </a:p>
          <a:p>
            <a:pPr marL="457200" indent="-457200">
              <a:buAutoNum type="arabicPeriod" startAt="6"/>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Yao have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  /  an  /  the </a:t>
            </a:r>
            <a:r>
              <a:rPr lang="en-US" sz="2000" dirty="0">
                <a:latin typeface="Arial" panose="020B0604020202020204" pitchFamily="34" charset="0"/>
                <a:cs typeface="Arial" panose="020B0604020202020204" pitchFamily="34" charset="0"/>
              </a:rPr>
              <a:t> rich culture of folk literature and art, with tales, songs, and poems</a:t>
            </a:r>
            <a:r>
              <a:rPr lang="en-US" sz="2000" dirty="0" smtClean="0">
                <a:latin typeface="Arial" panose="020B0604020202020204" pitchFamily="34" charset="0"/>
                <a:cs typeface="Arial" panose="020B0604020202020204" pitchFamily="34" charset="0"/>
              </a:rPr>
              <a:t>.</a:t>
            </a:r>
          </a:p>
          <a:p>
            <a:pPr marL="457200" indent="-457200">
              <a:buAutoNum type="arabicPeriod" startAt="6"/>
            </a:pPr>
            <a:endParaRPr lang="en-US" sz="2000" dirty="0">
              <a:latin typeface="Arial" panose="020B0604020202020204" pitchFamily="34" charset="0"/>
              <a:cs typeface="Arial" panose="020B0604020202020204" pitchFamily="34" charset="0"/>
            </a:endParaRPr>
          </a:p>
        </p:txBody>
      </p:sp>
      <p:sp>
        <p:nvSpPr>
          <p:cNvPr id="6" name="Oval 5"/>
          <p:cNvSpPr/>
          <p:nvPr/>
        </p:nvSpPr>
        <p:spPr>
          <a:xfrm>
            <a:off x="2015716" y="1295903"/>
            <a:ext cx="396044"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5112060" y="1916832"/>
            <a:ext cx="468052"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1852121" y="2808071"/>
            <a:ext cx="559639"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5724128" y="4032207"/>
            <a:ext cx="504056"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4067944" y="3429000"/>
            <a:ext cx="504056"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2303748" y="4941168"/>
            <a:ext cx="396044"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7217116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u="sng" dirty="0" smtClean="0">
                <a:solidFill>
                  <a:srgbClr val="FF0000"/>
                </a:solidFill>
                <a:latin typeface="Times New Roman" pitchFamily="18" charset="0"/>
                <a:cs typeface="Times New Roman" pitchFamily="18" charset="0"/>
              </a:rPr>
              <a:t>Activity 6</a:t>
            </a:r>
            <a:r>
              <a:rPr lang="en-US" sz="2800" dirty="0" smtClean="0">
                <a:solidFill>
                  <a:srgbClr val="FF0000"/>
                </a:solidFill>
                <a:latin typeface="Times New Roman" pitchFamily="18" charset="0"/>
                <a:cs typeface="Times New Roman" pitchFamily="18" charset="0"/>
              </a:rPr>
              <a:t>. Insert </a:t>
            </a:r>
            <a:r>
              <a:rPr lang="en-US" sz="2800" dirty="0" smtClean="0">
                <a:solidFill>
                  <a:srgbClr val="7030A0"/>
                </a:solidFill>
                <a:latin typeface="Times New Roman" pitchFamily="18" charset="0"/>
                <a:cs typeface="Times New Roman" pitchFamily="18" charset="0"/>
              </a:rPr>
              <a:t>a, an </a:t>
            </a:r>
            <a:r>
              <a:rPr lang="en-US" sz="2800" dirty="0" smtClean="0">
                <a:solidFill>
                  <a:srgbClr val="FF0000"/>
                </a:solidFill>
                <a:latin typeface="Times New Roman" pitchFamily="18" charset="0"/>
                <a:cs typeface="Times New Roman" pitchFamily="18" charset="0"/>
              </a:rPr>
              <a:t>or </a:t>
            </a:r>
            <a:r>
              <a:rPr lang="en-US" sz="2800" dirty="0" smtClean="0">
                <a:solidFill>
                  <a:srgbClr val="7030A0"/>
                </a:solidFill>
                <a:latin typeface="Times New Roman" pitchFamily="18" charset="0"/>
                <a:cs typeface="Times New Roman" pitchFamily="18" charset="0"/>
              </a:rPr>
              <a:t>the</a:t>
            </a:r>
            <a:r>
              <a:rPr lang="en-US" sz="2800" dirty="0" smtClean="0">
                <a:solidFill>
                  <a:srgbClr val="FF0000"/>
                </a:solidFill>
                <a:latin typeface="Times New Roman" pitchFamily="18" charset="0"/>
                <a:cs typeface="Times New Roman" pitchFamily="18" charset="0"/>
              </a:rPr>
              <a:t> in each gap to finish the passage.</a:t>
            </a:r>
            <a:endParaRPr lang="vi-VN" sz="2800" dirty="0">
              <a:solidFill>
                <a:srgbClr val="FF0000"/>
              </a:solidFill>
              <a:latin typeface="Times New Roman" pitchFamily="18" charset="0"/>
              <a:cs typeface="Times New Roman" pitchFamily="18" charset="0"/>
            </a:endParaRPr>
          </a:p>
        </p:txBody>
      </p:sp>
      <p:sp>
        <p:nvSpPr>
          <p:cNvPr id="5" name="Rectangle 4"/>
          <p:cNvSpPr/>
          <p:nvPr/>
        </p:nvSpPr>
        <p:spPr>
          <a:xfrm>
            <a:off x="0" y="3068960"/>
            <a:ext cx="9144000" cy="2308324"/>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When you travel to a north-west mountainous region and you want to </a:t>
            </a:r>
            <a:r>
              <a:rPr lang="en-US" dirty="0" smtClean="0">
                <a:latin typeface="Arial" panose="020B0604020202020204" pitchFamily="34" charset="0"/>
                <a:cs typeface="Arial" panose="020B0604020202020204" pitchFamily="34" charset="0"/>
              </a:rPr>
              <a:t>have (</a:t>
            </a:r>
            <a:r>
              <a:rPr lang="en-US" dirty="0">
                <a:latin typeface="Arial" panose="020B0604020202020204" pitchFamily="34" charset="0"/>
                <a:cs typeface="Arial" panose="020B0604020202020204" pitchFamily="34" charset="0"/>
              </a:rPr>
              <a:t>1)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great time, you can go to (2) </a:t>
            </a:r>
            <a:r>
              <a:rPr lang="en-US" dirty="0" smtClean="0">
                <a:latin typeface="Arial" panose="020B0604020202020204" pitchFamily="34" charset="0"/>
                <a:cs typeface="Arial" panose="020B0604020202020204" pitchFamily="34" charset="0"/>
              </a:rPr>
              <a:t>______</a:t>
            </a:r>
            <a:r>
              <a:rPr lang="en-US" dirty="0">
                <a:latin typeface="Arial" panose="020B0604020202020204" pitchFamily="34" charset="0"/>
                <a:cs typeface="Arial" panose="020B0604020202020204" pitchFamily="34" charset="0"/>
              </a:rPr>
              <a:t> local open-air market.(3)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sight there is beautiful. Local people in </a:t>
            </a:r>
            <a:r>
              <a:rPr lang="en-US" dirty="0" err="1">
                <a:latin typeface="Arial" panose="020B0604020202020204" pitchFamily="34" charset="0"/>
                <a:cs typeface="Arial" panose="020B0604020202020204" pitchFamily="34" charset="0"/>
              </a:rPr>
              <a:t>colourful</a:t>
            </a:r>
            <a:r>
              <a:rPr lang="en-US" dirty="0">
                <a:latin typeface="Arial" panose="020B0604020202020204" pitchFamily="34" charset="0"/>
                <a:cs typeface="Arial" panose="020B0604020202020204" pitchFamily="34" charset="0"/>
              </a:rPr>
              <a:t> clothing are smiling as they sell or buy their local products. The goods there are diverse. You can buy all kinds of fruit and vegetables, which are fresh and cheap. You can also buy a nice costume of (4) </a:t>
            </a:r>
            <a:r>
              <a:rPr lang="en-US" dirty="0" smtClean="0">
                <a:latin typeface="Arial" panose="020B0604020202020204" pitchFamily="34" charset="0"/>
                <a:cs typeface="Arial" panose="020B0604020202020204" pitchFamily="34" charset="0"/>
              </a:rPr>
              <a:t>_______</a:t>
            </a:r>
            <a:r>
              <a:rPr lang="en-US" dirty="0">
                <a:latin typeface="Arial" panose="020B0604020202020204" pitchFamily="34" charset="0"/>
                <a:cs typeface="Arial" panose="020B0604020202020204" pitchFamily="34" charset="0"/>
              </a:rPr>
              <a:t> ethnic group you like. If you don’t want to buy anything, just go round and enjoy looking. You can also taste some </a:t>
            </a:r>
            <a:r>
              <a:rPr lang="en-US" dirty="0" err="1">
                <a:latin typeface="Arial" panose="020B0604020202020204" pitchFamily="34" charset="0"/>
                <a:cs typeface="Arial" panose="020B0604020202020204" pitchFamily="34" charset="0"/>
              </a:rPr>
              <a:t>specialities</a:t>
            </a:r>
            <a:r>
              <a:rPr lang="en-US" dirty="0">
                <a:latin typeface="Arial" panose="020B0604020202020204" pitchFamily="34" charset="0"/>
                <a:cs typeface="Arial" panose="020B0604020202020204" pitchFamily="34" charset="0"/>
              </a:rPr>
              <a:t> of (5)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local people sold right there at the market. I am sure you will have (6)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unforgettable time.</a:t>
            </a:r>
            <a:endParaRPr lang="vi-VN" dirty="0">
              <a:latin typeface="Arial" panose="020B0604020202020204" pitchFamily="34" charset="0"/>
              <a:cs typeface="Arial" panose="020B0604020202020204" pitchFamily="34" charset="0"/>
            </a:endParaRPr>
          </a:p>
        </p:txBody>
      </p:sp>
      <p:sp>
        <p:nvSpPr>
          <p:cNvPr id="6" name="TextBox 5"/>
          <p:cNvSpPr txBox="1"/>
          <p:nvPr/>
        </p:nvSpPr>
        <p:spPr>
          <a:xfrm>
            <a:off x="8028384" y="3068960"/>
            <a:ext cx="312906" cy="369332"/>
          </a:xfrm>
          <a:prstGeom prst="rect">
            <a:avLst/>
          </a:prstGeom>
          <a:noFill/>
        </p:spPr>
        <p:txBody>
          <a:bodyPr wrap="none" rtlCol="0">
            <a:spAutoFit/>
          </a:bodyPr>
          <a:lstStyle/>
          <a:p>
            <a:r>
              <a:rPr lang="en-US" b="1" dirty="0" smtClean="0">
                <a:solidFill>
                  <a:srgbClr val="7030A0"/>
                </a:solidFill>
                <a:latin typeface="Arial" panose="020B0604020202020204" pitchFamily="34" charset="0"/>
                <a:cs typeface="Arial" panose="020B0604020202020204" pitchFamily="34" charset="0"/>
              </a:rPr>
              <a:t>a</a:t>
            </a:r>
            <a:endParaRPr lang="vi-VN" b="1"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2371800" y="3347700"/>
            <a:ext cx="851515" cy="369332"/>
          </a:xfrm>
          <a:prstGeom prst="rect">
            <a:avLst/>
          </a:prstGeom>
        </p:spPr>
        <p:txBody>
          <a:bodyPr wrap="none">
            <a:spAutoFit/>
          </a:bodyPr>
          <a:lstStyle/>
          <a:p>
            <a:r>
              <a:rPr lang="vi-VN" b="1" dirty="0">
                <a:solidFill>
                  <a:srgbClr val="7030A0"/>
                </a:solidFill>
              </a:rPr>
              <a:t>a / the</a:t>
            </a:r>
          </a:p>
        </p:txBody>
      </p:sp>
      <p:sp>
        <p:nvSpPr>
          <p:cNvPr id="8" name="Rectangle 7"/>
          <p:cNvSpPr/>
          <p:nvPr/>
        </p:nvSpPr>
        <p:spPr>
          <a:xfrm>
            <a:off x="5652120" y="3347700"/>
            <a:ext cx="595035" cy="369332"/>
          </a:xfrm>
          <a:prstGeom prst="rect">
            <a:avLst/>
          </a:prstGeom>
        </p:spPr>
        <p:txBody>
          <a:bodyPr wrap="none">
            <a:spAutoFit/>
          </a:bodyPr>
          <a:lstStyle/>
          <a:p>
            <a:r>
              <a:rPr lang="vi-VN" b="1" dirty="0">
                <a:solidFill>
                  <a:srgbClr val="7030A0"/>
                </a:solidFill>
              </a:rPr>
              <a:t>The</a:t>
            </a:r>
          </a:p>
        </p:txBody>
      </p:sp>
      <p:sp>
        <p:nvSpPr>
          <p:cNvPr id="9" name="Rectangle 8"/>
          <p:cNvSpPr/>
          <p:nvPr/>
        </p:nvSpPr>
        <p:spPr>
          <a:xfrm>
            <a:off x="5220072" y="4149080"/>
            <a:ext cx="992579" cy="369332"/>
          </a:xfrm>
          <a:prstGeom prst="rect">
            <a:avLst/>
          </a:prstGeom>
        </p:spPr>
        <p:txBody>
          <a:bodyPr wrap="none">
            <a:spAutoFit/>
          </a:bodyPr>
          <a:lstStyle/>
          <a:p>
            <a:r>
              <a:rPr lang="vi-VN" b="1" dirty="0">
                <a:solidFill>
                  <a:srgbClr val="7030A0"/>
                </a:solidFill>
              </a:rPr>
              <a:t>a</a:t>
            </a:r>
            <a:r>
              <a:rPr lang="vi-VN" b="1" dirty="0" smtClean="0">
                <a:solidFill>
                  <a:srgbClr val="7030A0"/>
                </a:solidFill>
              </a:rPr>
              <a:t>n /</a:t>
            </a:r>
            <a:r>
              <a:rPr lang="vi-VN" b="1" dirty="0">
                <a:solidFill>
                  <a:srgbClr val="7030A0"/>
                </a:solidFill>
              </a:rPr>
              <a:t> the</a:t>
            </a:r>
          </a:p>
        </p:txBody>
      </p:sp>
      <p:sp>
        <p:nvSpPr>
          <p:cNvPr id="10" name="Rectangle 9"/>
          <p:cNvSpPr/>
          <p:nvPr/>
        </p:nvSpPr>
        <p:spPr>
          <a:xfrm>
            <a:off x="1763688" y="4725144"/>
            <a:ext cx="530915" cy="369332"/>
          </a:xfrm>
          <a:prstGeom prst="rect">
            <a:avLst/>
          </a:prstGeom>
        </p:spPr>
        <p:txBody>
          <a:bodyPr wrap="none">
            <a:spAutoFit/>
          </a:bodyPr>
          <a:lstStyle/>
          <a:p>
            <a:r>
              <a:rPr lang="vi-VN" b="1" dirty="0" smtClean="0">
                <a:solidFill>
                  <a:srgbClr val="7030A0"/>
                </a:solidFill>
              </a:rPr>
              <a:t>the</a:t>
            </a:r>
            <a:endParaRPr lang="vi-VN" b="1" dirty="0">
              <a:solidFill>
                <a:srgbClr val="7030A0"/>
              </a:solidFill>
            </a:endParaRPr>
          </a:p>
        </p:txBody>
      </p:sp>
      <p:sp>
        <p:nvSpPr>
          <p:cNvPr id="11" name="Rectangle 10"/>
          <p:cNvSpPr/>
          <p:nvPr/>
        </p:nvSpPr>
        <p:spPr>
          <a:xfrm>
            <a:off x="949678" y="4987077"/>
            <a:ext cx="453970" cy="369332"/>
          </a:xfrm>
          <a:prstGeom prst="rect">
            <a:avLst/>
          </a:prstGeom>
        </p:spPr>
        <p:txBody>
          <a:bodyPr wrap="none">
            <a:spAutoFit/>
          </a:bodyPr>
          <a:lstStyle/>
          <a:p>
            <a:r>
              <a:rPr lang="vi-VN" b="1" dirty="0" smtClean="0">
                <a:solidFill>
                  <a:srgbClr val="7030A0"/>
                </a:solidFill>
              </a:rPr>
              <a:t>an</a:t>
            </a:r>
            <a:endParaRPr lang="vi-VN" b="1" dirty="0">
              <a:solidFill>
                <a:srgbClr val="7030A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620688"/>
            <a:ext cx="4468366" cy="24082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98538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43608" y="620688"/>
            <a:ext cx="734481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HOMEWORK</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Review the grammar and vocabulary.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Make more example sentences using the articles.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Prepare “Communication”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55640" y="2289646"/>
            <a:ext cx="5544616" cy="3240360"/>
            <a:chOff x="1331640" y="1628800"/>
            <a:chExt cx="5544616" cy="3240360"/>
          </a:xfrm>
        </p:grpSpPr>
        <p:sp>
          <p:nvSpPr>
            <p:cNvPr id="2" name="Oval 1"/>
            <p:cNvSpPr/>
            <p:nvPr/>
          </p:nvSpPr>
          <p:spPr>
            <a:xfrm>
              <a:off x="1835696" y="2564904"/>
              <a:ext cx="5040560" cy="11521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WH-  WORDS</a:t>
              </a:r>
              <a:endParaRPr lang="en-US" sz="3200" b="1" dirty="0">
                <a:solidFill>
                  <a:srgbClr val="FF0000"/>
                </a:solidFill>
              </a:endParaRPr>
            </a:p>
          </p:txBody>
        </p:sp>
        <p:cxnSp>
          <p:nvCxnSpPr>
            <p:cNvPr id="4" name="Straight Arrow Connector 3"/>
            <p:cNvCxnSpPr/>
            <p:nvPr/>
          </p:nvCxnSpPr>
          <p:spPr>
            <a:xfrm flipV="1">
              <a:off x="3563888" y="1628800"/>
              <a:ext cx="648072"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283968" y="3717032"/>
              <a:ext cx="0" cy="11521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907704" y="3573016"/>
              <a:ext cx="792088" cy="7920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24128" y="3645024"/>
              <a:ext cx="576064"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331640" y="2132856"/>
              <a:ext cx="648072" cy="7920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28184" y="1844824"/>
              <a:ext cx="648072"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60032" y="1628800"/>
              <a:ext cx="648072"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403512" y="5097958"/>
            <a:ext cx="2440296"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Where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Rectangle 18"/>
          <p:cNvSpPr/>
          <p:nvPr/>
        </p:nvSpPr>
        <p:spPr>
          <a:xfrm>
            <a:off x="5444072" y="1353542"/>
            <a:ext cx="1648208"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ectangle 19"/>
          <p:cNvSpPr/>
          <p:nvPr/>
        </p:nvSpPr>
        <p:spPr>
          <a:xfrm>
            <a:off x="2635760" y="1353542"/>
            <a:ext cx="2080256"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Rectangle 20"/>
          <p:cNvSpPr/>
          <p:nvPr/>
        </p:nvSpPr>
        <p:spPr>
          <a:xfrm>
            <a:off x="6092144" y="5241974"/>
            <a:ext cx="1648208"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Rectangle 21"/>
          <p:cNvSpPr/>
          <p:nvPr/>
        </p:nvSpPr>
        <p:spPr>
          <a:xfrm>
            <a:off x="3571864" y="5457998"/>
            <a:ext cx="2008248"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Which</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Rectangle 22"/>
          <p:cNvSpPr/>
          <p:nvPr/>
        </p:nvSpPr>
        <p:spPr>
          <a:xfrm>
            <a:off x="619536" y="1929606"/>
            <a:ext cx="193624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Rectangle 23"/>
          <p:cNvSpPr/>
          <p:nvPr/>
        </p:nvSpPr>
        <p:spPr>
          <a:xfrm>
            <a:off x="7244272" y="2361654"/>
            <a:ext cx="1648208"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ectangle 24"/>
          <p:cNvSpPr/>
          <p:nvPr/>
        </p:nvSpPr>
        <p:spPr>
          <a:xfrm>
            <a:off x="2774256" y="188640"/>
            <a:ext cx="317388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Warm up</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i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7544" y="692696"/>
          <a:ext cx="7920880" cy="5472608"/>
        </p:xfrm>
        <a:graphic>
          <a:graphicData uri="http://schemas.openxmlformats.org/drawingml/2006/table">
            <a:tbl>
              <a:tblPr/>
              <a:tblGrid>
                <a:gridCol w="7920880"/>
              </a:tblGrid>
              <a:tr h="5472608">
                <a:tc>
                  <a:txBody>
                    <a:bodyPr/>
                    <a:lstStyle/>
                    <a:p>
                      <a:pPr marL="0" marR="0" algn="ctr">
                        <a:spcBef>
                          <a:spcPts val="0"/>
                        </a:spcBef>
                        <a:spcAft>
                          <a:spcPts val="0"/>
                        </a:spcAft>
                        <a:tabLst>
                          <a:tab pos="571500" algn="l"/>
                          <a:tab pos="2971800" algn="ctr"/>
                          <a:tab pos="5943600" algn="r"/>
                        </a:tabLst>
                      </a:pPr>
                      <a:r>
                        <a:rPr lang="en-US" sz="3600" b="1" smtClean="0">
                          <a:latin typeface="Times New Roman"/>
                          <a:ea typeface="Times New Roman"/>
                        </a:rPr>
                        <a:t>*Review </a:t>
                      </a:r>
                      <a:r>
                        <a:rPr lang="en-US" sz="3600" b="1" dirty="0" err="1">
                          <a:latin typeface="Times New Roman"/>
                          <a:ea typeface="Times New Roman"/>
                        </a:rPr>
                        <a:t>Wh</a:t>
                      </a:r>
                      <a:r>
                        <a:rPr lang="en-US" sz="3600" b="1" dirty="0">
                          <a:latin typeface="Times New Roman"/>
                          <a:ea typeface="Times New Roman"/>
                        </a:rPr>
                        <a:t>-words:</a:t>
                      </a:r>
                      <a:endParaRPr lang="en-US" sz="36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-What </a:t>
                      </a:r>
                      <a:r>
                        <a:rPr lang="en-US" sz="2400" dirty="0">
                          <a:latin typeface="Times New Roman"/>
                          <a:ea typeface="Times New Roman"/>
                        </a:rPr>
                        <a:t>is used for a thing: </a:t>
                      </a:r>
                      <a:r>
                        <a:rPr lang="en-US" sz="2400" i="1" dirty="0">
                          <a:latin typeface="Times New Roman"/>
                          <a:ea typeface="Times New Roman"/>
                        </a:rPr>
                        <a:t>What is it?</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-Who </a:t>
                      </a:r>
                      <a:r>
                        <a:rPr lang="en-US" sz="2400" dirty="0">
                          <a:latin typeface="Times New Roman"/>
                          <a:ea typeface="Times New Roman"/>
                        </a:rPr>
                        <a:t>is used for a person</a:t>
                      </a:r>
                      <a:r>
                        <a:rPr lang="en-US" sz="2400" b="1" i="1" dirty="0">
                          <a:latin typeface="Times New Roman"/>
                          <a:ea typeface="Times New Roman"/>
                        </a:rPr>
                        <a:t>.</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i="1" dirty="0">
                          <a:latin typeface="Times New Roman"/>
                          <a:ea typeface="Times New Roman"/>
                        </a:rPr>
                        <a:t>+ </a:t>
                      </a:r>
                      <a:r>
                        <a:rPr lang="en-US" sz="2400" b="1" dirty="0">
                          <a:latin typeface="Times New Roman"/>
                          <a:ea typeface="Times New Roman"/>
                        </a:rPr>
                        <a:t>Whose </a:t>
                      </a:r>
                      <a:r>
                        <a:rPr lang="en-US" sz="2400" dirty="0">
                          <a:latin typeface="Times New Roman"/>
                          <a:ea typeface="Times New Roman"/>
                        </a:rPr>
                        <a:t>has the same meaning but it is always followed by a noun: </a:t>
                      </a:r>
                      <a:r>
                        <a:rPr lang="en-US" sz="2400" i="1" dirty="0">
                          <a:latin typeface="Times New Roman"/>
                          <a:ea typeface="Times New Roman"/>
                        </a:rPr>
                        <a:t>Who were you talking to? Whose car is that?</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-Why </a:t>
                      </a:r>
                      <a:r>
                        <a:rPr lang="en-US" sz="2400" dirty="0">
                          <a:latin typeface="Times New Roman"/>
                          <a:ea typeface="Times New Roman"/>
                        </a:rPr>
                        <a:t>is used for a reason: </a:t>
                      </a:r>
                      <a:r>
                        <a:rPr lang="en-US" sz="2400" i="1" dirty="0">
                          <a:latin typeface="Times New Roman"/>
                          <a:ea typeface="Times New Roman"/>
                        </a:rPr>
                        <a:t>Why were you late?</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-When </a:t>
                      </a:r>
                      <a:r>
                        <a:rPr lang="en-US" sz="2400" dirty="0">
                          <a:latin typeface="Times New Roman"/>
                          <a:ea typeface="Times New Roman"/>
                        </a:rPr>
                        <a:t>is used for a time or date: </a:t>
                      </a:r>
                      <a:r>
                        <a:rPr lang="en-US" sz="2400" i="1" dirty="0">
                          <a:latin typeface="Times New Roman"/>
                          <a:ea typeface="Times New Roman"/>
                        </a:rPr>
                        <a:t>When did you start working here?</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-Which </a:t>
                      </a:r>
                      <a:r>
                        <a:rPr lang="en-US" sz="2400" dirty="0">
                          <a:latin typeface="Times New Roman"/>
                          <a:ea typeface="Times New Roman"/>
                        </a:rPr>
                        <a:t>is used for a choice: </a:t>
                      </a:r>
                      <a:r>
                        <a:rPr lang="en-US" sz="2400" i="1" dirty="0">
                          <a:latin typeface="Times New Roman"/>
                          <a:ea typeface="Times New Roman"/>
                        </a:rPr>
                        <a:t>Which do you prefer, tea or coffee?</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-Where</a:t>
                      </a:r>
                      <a:r>
                        <a:rPr lang="en-US" sz="2400" dirty="0">
                          <a:latin typeface="Times New Roman"/>
                          <a:ea typeface="Times New Roman"/>
                        </a:rPr>
                        <a:t> is used for a place: </a:t>
                      </a:r>
                      <a:r>
                        <a:rPr lang="en-US" sz="2400" i="1" dirty="0">
                          <a:latin typeface="Times New Roman"/>
                          <a:ea typeface="Times New Roman"/>
                        </a:rPr>
                        <a:t>Where do you live?</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b="1" dirty="0">
                          <a:latin typeface="Times New Roman"/>
                          <a:ea typeface="Times New Roman"/>
                        </a:rPr>
                        <a:t>- How </a:t>
                      </a:r>
                      <a:r>
                        <a:rPr lang="en-US" sz="2400" dirty="0">
                          <a:latin typeface="Times New Roman"/>
                          <a:ea typeface="Times New Roman"/>
                        </a:rPr>
                        <a:t>is used for an amount or the way: </a:t>
                      </a:r>
                      <a:r>
                        <a:rPr lang="en-US" sz="2400" i="1" dirty="0">
                          <a:latin typeface="Times New Roman"/>
                          <a:ea typeface="Times New Roman"/>
                        </a:rPr>
                        <a:t>How much does it cost?</a:t>
                      </a:r>
                      <a:endParaRPr lang="en-US" sz="2400" dirty="0">
                        <a:latin typeface="Times New Roman"/>
                        <a:ea typeface="Times New Roman"/>
                      </a:endParaRPr>
                    </a:p>
                    <a:p>
                      <a:pPr marL="0" marR="0" algn="just">
                        <a:spcBef>
                          <a:spcPts val="0"/>
                        </a:spcBef>
                        <a:spcAft>
                          <a:spcPts val="0"/>
                        </a:spcAft>
                        <a:tabLst>
                          <a:tab pos="571500" algn="l"/>
                          <a:tab pos="2971800" algn="ctr"/>
                          <a:tab pos="5943600" algn="r"/>
                        </a:tabLst>
                      </a:pPr>
                      <a:r>
                        <a:rPr lang="en-US" sz="2400" i="1" dirty="0">
                          <a:latin typeface="Times New Roman"/>
                          <a:ea typeface="Times New Roman"/>
                        </a:rPr>
                        <a:t>            How do I get to the Han River?</a:t>
                      </a:r>
                      <a:endParaRPr lang="en-US" sz="24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52736"/>
            <a:ext cx="9144000" cy="1754326"/>
          </a:xfrm>
          <a:prstGeom prst="rect">
            <a:avLst/>
          </a:prstGeom>
          <a:noFill/>
        </p:spPr>
        <p:txBody>
          <a:bodyPr wrap="square" rtlCol="0">
            <a:spAutoFit/>
          </a:bodyPr>
          <a:lstStyle/>
          <a:p>
            <a:pPr algn="ctr"/>
            <a:r>
              <a:rPr lang="en-US"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UNIT 3:</a:t>
            </a:r>
            <a:r>
              <a:rPr lang="en-US" sz="4400" dirty="0" smtClean="0">
                <a:solidFill>
                  <a:srgbClr val="FF0000"/>
                </a:solidFill>
                <a:latin typeface="Times New Roman" pitchFamily="18" charset="0"/>
                <a:cs typeface="Times New Roman" pitchFamily="18" charset="0"/>
              </a:rPr>
              <a:t> </a:t>
            </a:r>
            <a:r>
              <a:rPr lang="en-US" sz="6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Peoples of Viet Nam</a:t>
            </a:r>
          </a:p>
          <a:p>
            <a:pPr algn="ctr"/>
            <a:r>
              <a:rPr lang="en-US" sz="4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Period 20: A closer look 2</a:t>
            </a:r>
          </a:p>
        </p:txBody>
      </p:sp>
    </p:spTree>
    <p:extLst>
      <p:ext uri="{BB962C8B-B14F-4D97-AF65-F5344CB8AC3E}">
        <p14:creationId xmlns:p14="http://schemas.microsoft.com/office/powerpoint/2010/main" xmlns="" val="1441569751"/>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90058" cy="707886"/>
          </a:xfrm>
          <a:prstGeom prst="rect">
            <a:avLst/>
          </a:prstGeom>
          <a:noFill/>
        </p:spPr>
        <p:txBody>
          <a:bodyPr wrap="none" lIns="91440" tIns="45720" rIns="91440" bIns="45720">
            <a:spAutoFit/>
          </a:bodyPr>
          <a:lstStyle/>
          <a:p>
            <a:pPr algn="ctr"/>
            <a:r>
              <a:rPr lang="en-US" sz="4000" b="1" u="sng" cap="all" spc="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I. grammar</a:t>
            </a:r>
            <a:endParaRPr lang="en-US" sz="4000" b="1" u="sng" cap="all" spc="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51520" y="764704"/>
            <a:ext cx="3600399" cy="954107"/>
          </a:xfrm>
          <a:prstGeom prst="rect">
            <a:avLst/>
          </a:prstGeom>
          <a:noFill/>
        </p:spPr>
        <p:txBody>
          <a:bodyPr wrap="square" rtlCol="0">
            <a:spAutoFit/>
          </a:bodyPr>
          <a:lstStyle/>
          <a:p>
            <a:r>
              <a:rPr lang="en-US" sz="2800" b="1" u="sng" dirty="0" smtClean="0">
                <a:solidFill>
                  <a:srgbClr val="FF0000"/>
                </a:solidFill>
                <a:latin typeface="Arial" panose="020B0604020202020204" pitchFamily="34" charset="0"/>
                <a:cs typeface="Arial" panose="020B0604020202020204" pitchFamily="34" charset="0"/>
              </a:rPr>
              <a:t>Activity 1</a:t>
            </a:r>
            <a:r>
              <a:rPr lang="en-US" sz="2800" dirty="0" smtClean="0">
                <a:solidFill>
                  <a:srgbClr val="FF0000"/>
                </a:solidFill>
                <a:latin typeface="Arial" panose="020B0604020202020204" pitchFamily="34" charset="0"/>
                <a:cs typeface="Arial" panose="020B0604020202020204" pitchFamily="34" charset="0"/>
              </a:rPr>
              <a:t>. </a:t>
            </a:r>
          </a:p>
          <a:p>
            <a:r>
              <a:rPr lang="en-US" sz="2800" dirty="0" smtClean="0">
                <a:solidFill>
                  <a:srgbClr val="7030A0"/>
                </a:solidFill>
                <a:latin typeface="Times New Roman" pitchFamily="18" charset="0"/>
                <a:cs typeface="Times New Roman" pitchFamily="18" charset="0"/>
              </a:rPr>
              <a:t>Read the passage</a:t>
            </a:r>
            <a:r>
              <a:rPr lang="en-US" sz="2000" dirty="0" smtClean="0">
                <a:solidFill>
                  <a:srgbClr val="FF0000"/>
                </a:solidFill>
                <a:latin typeface="Arial" panose="020B0604020202020204" pitchFamily="34" charset="0"/>
                <a:cs typeface="Arial" panose="020B0604020202020204" pitchFamily="34" charset="0"/>
              </a:rPr>
              <a:t>.</a:t>
            </a:r>
            <a:endParaRPr lang="vi-VN" sz="20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3851920" y="188640"/>
            <a:ext cx="3712876" cy="584775"/>
          </a:xfrm>
          <a:prstGeom prst="rect">
            <a:avLst/>
          </a:prstGeom>
          <a:noFill/>
        </p:spPr>
        <p:txBody>
          <a:bodyPr wrap="none" rtlCol="0">
            <a:spAutoFit/>
          </a:bodyPr>
          <a:lstStyle/>
          <a:p>
            <a:r>
              <a:rPr lang="en-US" sz="3200" b="1" dirty="0" smtClean="0">
                <a:solidFill>
                  <a:srgbClr val="7030A0"/>
                </a:solidFill>
                <a:latin typeface="Arial" panose="020B0604020202020204" pitchFamily="34" charset="0"/>
                <a:cs typeface="Arial" panose="020B0604020202020204" pitchFamily="34" charset="0"/>
              </a:rPr>
              <a:t>Questions: review</a:t>
            </a:r>
            <a:endParaRPr lang="vi-VN" sz="3200" b="1"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3203848" y="1196752"/>
            <a:ext cx="5688632" cy="5324535"/>
          </a:xfrm>
          <a:prstGeom prst="rect">
            <a:avLst/>
          </a:prstGeom>
          <a:solidFill>
            <a:schemeClr val="accent3">
              <a:lumMod val="40000"/>
              <a:lumOff val="60000"/>
            </a:schemeClr>
          </a:solidFill>
          <a:ln w="19050">
            <a:solidFill>
              <a:schemeClr val="tx1"/>
            </a:solidFill>
          </a:ln>
        </p:spPr>
        <p:txBody>
          <a:bodyPr wrap="square">
            <a:spAutoFit/>
          </a:bodyPr>
          <a:lstStyle/>
          <a:p>
            <a:pPr algn="just"/>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a small village in the north, there is a stilt house. In the house, a </a:t>
            </a:r>
            <a:r>
              <a:rPr lang="en-US" sz="2000" dirty="0" err="1">
                <a:latin typeface="Times New Roman" pitchFamily="18" charset="0"/>
                <a:cs typeface="Times New Roman" pitchFamily="18" charset="0"/>
              </a:rPr>
              <a:t>Tay</a:t>
            </a:r>
            <a:r>
              <a:rPr lang="en-US" sz="2000" dirty="0">
                <a:latin typeface="Times New Roman" pitchFamily="18" charset="0"/>
                <a:cs typeface="Times New Roman" pitchFamily="18" charset="0"/>
              </a:rPr>
              <a:t> family are living together: the grandparents called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and Pu, the parents called Lai and </a:t>
            </a:r>
            <a:r>
              <a:rPr lang="en-US" sz="2000" dirty="0" err="1">
                <a:latin typeface="Times New Roman" pitchFamily="18" charset="0"/>
                <a:cs typeface="Times New Roman" pitchFamily="18" charset="0"/>
              </a:rPr>
              <a:t>Pha</a:t>
            </a:r>
            <a:r>
              <a:rPr lang="en-US" sz="2000" dirty="0">
                <a:latin typeface="Times New Roman" pitchFamily="18" charset="0"/>
                <a:cs typeface="Times New Roman" pitchFamily="18" charset="0"/>
              </a:rPr>
              <a:t>, and three children called </a:t>
            </a:r>
            <a:r>
              <a:rPr lang="en-US" sz="2000" dirty="0" err="1">
                <a:latin typeface="Times New Roman" pitchFamily="18" charset="0"/>
                <a:cs typeface="Times New Roman" pitchFamily="18" charset="0"/>
              </a:rPr>
              <a:t>Vang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Pao</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Every day the grandparents stay at home to look after the house. </a:t>
            </a:r>
            <a:r>
              <a:rPr lang="en-US" sz="2000" dirty="0" err="1">
                <a:latin typeface="Times New Roman" pitchFamily="18" charset="0"/>
                <a:cs typeface="Times New Roman" pitchFamily="18" charset="0"/>
              </a:rPr>
              <a:t>Mr</a:t>
            </a:r>
            <a:r>
              <a:rPr lang="en-US" sz="2000" dirty="0">
                <a:latin typeface="Times New Roman" pitchFamily="18" charset="0"/>
                <a:cs typeface="Times New Roman" pitchFamily="18" charset="0"/>
              </a:rPr>
              <a:t> Lai and </a:t>
            </a:r>
            <a:r>
              <a:rPr lang="en-US" sz="2000" dirty="0" err="1">
                <a:latin typeface="Times New Roman" pitchFamily="18" charset="0"/>
                <a:cs typeface="Times New Roman" pitchFamily="18" charset="0"/>
              </a:rPr>
              <a:t>Mrs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Pha</a:t>
            </a:r>
            <a:r>
              <a:rPr lang="en-US" sz="2000" dirty="0">
                <a:latin typeface="Times New Roman" pitchFamily="18" charset="0"/>
                <a:cs typeface="Times New Roman" pitchFamily="18" charset="0"/>
              </a:rPr>
              <a:t> work in the fields. They grow rice and other plants. </a:t>
            </a:r>
            <a:r>
              <a:rPr lang="en-US" sz="2000" dirty="0" err="1">
                <a:latin typeface="Times New Roman" pitchFamily="18" charset="0"/>
                <a:cs typeface="Times New Roman" pitchFamily="18" charset="0"/>
              </a:rPr>
              <a:t>Mrs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Pha</a:t>
            </a:r>
            <a:r>
              <a:rPr lang="en-US" sz="2000" dirty="0">
                <a:latin typeface="Times New Roman" pitchFamily="18" charset="0"/>
                <a:cs typeface="Times New Roman" pitchFamily="18" charset="0"/>
              </a:rPr>
              <a:t> goes to the market twice a week to buy food for the family. </a:t>
            </a:r>
            <a:r>
              <a:rPr lang="en-US" sz="2000" dirty="0" err="1">
                <a:latin typeface="Times New Roman" pitchFamily="18" charset="0"/>
                <a:cs typeface="Times New Roman" pitchFamily="18" charset="0"/>
              </a:rPr>
              <a:t>Mr</a:t>
            </a:r>
            <a:r>
              <a:rPr lang="en-US" sz="2000" dirty="0">
                <a:latin typeface="Times New Roman" pitchFamily="18" charset="0"/>
                <a:cs typeface="Times New Roman" pitchFamily="18" charset="0"/>
              </a:rPr>
              <a:t> Lai sometimes goes hunting or cutting wood in the forests. </a:t>
            </a:r>
            <a:r>
              <a:rPr lang="en-US" sz="2000" dirty="0" err="1">
                <a:latin typeface="Times New Roman" pitchFamily="18" charset="0"/>
                <a:cs typeface="Times New Roman" pitchFamily="18" charset="0"/>
              </a:rPr>
              <a:t>Pao</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go to the primary school in the village, but </a:t>
            </a:r>
            <a:r>
              <a:rPr lang="en-US" sz="2000" dirty="0" err="1">
                <a:latin typeface="Times New Roman" pitchFamily="18" charset="0"/>
                <a:cs typeface="Times New Roman" pitchFamily="18" charset="0"/>
              </a:rPr>
              <a:t>Vang</a:t>
            </a:r>
            <a:r>
              <a:rPr lang="en-US" sz="2000" dirty="0">
                <a:latin typeface="Times New Roman" pitchFamily="18" charset="0"/>
                <a:cs typeface="Times New Roman" pitchFamily="18" charset="0"/>
              </a:rPr>
              <a:t> studies at the boarding school in the town about 15 </a:t>
            </a:r>
            <a:r>
              <a:rPr lang="en-US" sz="2000" dirty="0" err="1">
                <a:latin typeface="Times New Roman" pitchFamily="18" charset="0"/>
                <a:cs typeface="Times New Roman" pitchFamily="18" charset="0"/>
              </a:rPr>
              <a:t>kilometres</a:t>
            </a:r>
            <a:r>
              <a:rPr lang="en-US" sz="2000" dirty="0">
                <a:latin typeface="Times New Roman" pitchFamily="18" charset="0"/>
                <a:cs typeface="Times New Roman" pitchFamily="18" charset="0"/>
              </a:rPr>
              <a:t> away. He goes home at </a:t>
            </a:r>
            <a:r>
              <a:rPr lang="en-US" sz="2000" dirty="0" smtClean="0">
                <a:latin typeface="Times New Roman" pitchFamily="18" charset="0"/>
                <a:cs typeface="Times New Roman" pitchFamily="18" charset="0"/>
              </a:rPr>
              <a:t>the weekend</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family live simply and they enjoy their way of life. There are a few difficulties of course. But they say they live more happily in their stilt house than in a modern flat in the city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lum bright="10000" contrast="20000"/>
            <a:extLst>
              <a:ext uri="{28A0092B-C50C-407E-A947-70E740481C1C}">
                <a14:useLocalDpi xmlns:a14="http://schemas.microsoft.com/office/drawing/2010/main" xmlns="" val="0"/>
              </a:ext>
            </a:extLst>
          </a:blip>
          <a:srcRect/>
          <a:stretch>
            <a:fillRect/>
          </a:stretch>
        </p:blipFill>
        <p:spPr bwMode="auto">
          <a:xfrm>
            <a:off x="123869" y="1772816"/>
            <a:ext cx="2935963"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31648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8640"/>
            <a:ext cx="9144000" cy="584775"/>
          </a:xfrm>
          <a:prstGeom prst="rect">
            <a:avLst/>
          </a:prstGeom>
          <a:noFill/>
        </p:spPr>
        <p:txBody>
          <a:bodyPr wrap="square" rtlCol="0">
            <a:spAutoFit/>
          </a:bodyPr>
          <a:lstStyle/>
          <a:p>
            <a:r>
              <a:rPr lang="en-US" sz="3200" b="1" u="sng" dirty="0" smtClean="0">
                <a:solidFill>
                  <a:srgbClr val="FF0000"/>
                </a:solidFill>
                <a:latin typeface="Times New Roman" pitchFamily="18" charset="0"/>
                <a:cs typeface="Times New Roman" pitchFamily="18" charset="0"/>
              </a:rPr>
              <a:t>Activity 2</a:t>
            </a:r>
            <a:r>
              <a:rPr lang="en-US" sz="3200" b="1" dirty="0" smtClean="0">
                <a:solidFill>
                  <a:srgbClr val="FF000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Now write questions for these answers</a:t>
            </a:r>
            <a:r>
              <a:rPr lang="en-US" sz="3200" b="1" dirty="0" smtClean="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7" name="Rectangle 6"/>
          <p:cNvSpPr/>
          <p:nvPr/>
        </p:nvSpPr>
        <p:spPr>
          <a:xfrm>
            <a:off x="827584" y="836712"/>
            <a:ext cx="7704856" cy="830997"/>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Example: </a:t>
            </a:r>
            <a:r>
              <a:rPr lang="en-US" sz="2400" dirty="0" smtClean="0">
                <a:latin typeface="Times New Roman" pitchFamily="18" charset="0"/>
                <a:cs typeface="Times New Roman" pitchFamily="18" charset="0"/>
              </a:rPr>
              <a:t>Answer      →     In the north. </a:t>
            </a:r>
          </a:p>
          <a:p>
            <a:r>
              <a:rPr lang="en-US" sz="2400" dirty="0" smtClean="0">
                <a:latin typeface="Times New Roman" pitchFamily="18" charset="0"/>
                <a:cs typeface="Times New Roman" pitchFamily="18" charset="0"/>
              </a:rPr>
              <a:t>                 Question    →    Where is the small village?</a:t>
            </a:r>
            <a:endParaRPr lang="vi-VN" sz="2400" dirty="0">
              <a:latin typeface="Times New Roman" pitchFamily="18" charset="0"/>
              <a:cs typeface="Times New Roman" pitchFamily="18" charset="0"/>
            </a:endParaRPr>
          </a:p>
        </p:txBody>
      </p:sp>
      <p:sp>
        <p:nvSpPr>
          <p:cNvPr id="8" name="Rectangle 7"/>
          <p:cNvSpPr/>
          <p:nvPr/>
        </p:nvSpPr>
        <p:spPr>
          <a:xfrm>
            <a:off x="395536" y="1484784"/>
            <a:ext cx="1107996" cy="369332"/>
          </a:xfrm>
          <a:prstGeom prst="rect">
            <a:avLst/>
          </a:prstGeom>
        </p:spPr>
        <p:txBody>
          <a:bodyPr wrap="none">
            <a:spAutoFit/>
          </a:bodyPr>
          <a:lstStyle/>
          <a:p>
            <a:r>
              <a:rPr lang="en-US" b="1" dirty="0" smtClean="0">
                <a:solidFill>
                  <a:srgbClr val="C00000"/>
                </a:solidFill>
                <a:latin typeface="Times New Roman" pitchFamily="18" charset="0"/>
                <a:cs typeface="Times New Roman" pitchFamily="18" charset="0"/>
              </a:rPr>
              <a:t>Answers:</a:t>
            </a:r>
            <a:endParaRPr lang="vi-VN" b="1" dirty="0">
              <a:solidFill>
                <a:srgbClr val="C00000"/>
              </a:solidFill>
              <a:latin typeface="Times New Roman" pitchFamily="18" charset="0"/>
              <a:cs typeface="Times New Roman" pitchFamily="18" charset="0"/>
            </a:endParaRPr>
          </a:p>
        </p:txBody>
      </p:sp>
      <p:sp>
        <p:nvSpPr>
          <p:cNvPr id="9" name="Rectangle 8"/>
          <p:cNvSpPr/>
          <p:nvPr/>
        </p:nvSpPr>
        <p:spPr>
          <a:xfrm>
            <a:off x="755576" y="1916832"/>
            <a:ext cx="7488832" cy="4524315"/>
          </a:xfrm>
          <a:prstGeom prst="rect">
            <a:avLst/>
          </a:prstGeom>
        </p:spPr>
        <p:txBody>
          <a:bodyPr wrap="square">
            <a:spAutoFit/>
          </a:bodyPr>
          <a:lstStyle/>
          <a:p>
            <a:r>
              <a:rPr lang="en-US" b="1" dirty="0" smtClean="0">
                <a:latin typeface="Times New Roman" pitchFamily="18" charset="0"/>
                <a:cs typeface="Times New Roman" pitchFamily="18" charset="0"/>
              </a:rPr>
              <a:t>1.  A </a:t>
            </a:r>
            <a:r>
              <a:rPr lang="en-US" b="1" dirty="0" err="1">
                <a:latin typeface="Times New Roman" pitchFamily="18" charset="0"/>
                <a:cs typeface="Times New Roman" pitchFamily="18" charset="0"/>
              </a:rPr>
              <a:t>Tay</a:t>
            </a:r>
            <a:r>
              <a:rPr lang="en-US" b="1" dirty="0">
                <a:latin typeface="Times New Roman" pitchFamily="18" charset="0"/>
                <a:cs typeface="Times New Roman" pitchFamily="18" charset="0"/>
              </a:rPr>
              <a:t> family.</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2.  Three </a:t>
            </a:r>
            <a:r>
              <a:rPr lang="en-US" b="1" dirty="0">
                <a:latin typeface="Times New Roman" pitchFamily="18" charset="0"/>
                <a:cs typeface="Times New Roman" pitchFamily="18" charset="0"/>
              </a:rPr>
              <a:t>children.</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3.  Yes</a:t>
            </a:r>
            <a:r>
              <a:rPr lang="en-US" b="1" dirty="0">
                <a:latin typeface="Times New Roman" pitchFamily="18" charset="0"/>
                <a:cs typeface="Times New Roman" pitchFamily="18" charset="0"/>
              </a:rPr>
              <a:t>, they stay at home to look after the house.</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4.  Twice </a:t>
            </a:r>
            <a:r>
              <a:rPr lang="en-US" b="1" dirty="0">
                <a:latin typeface="Times New Roman" pitchFamily="18" charset="0"/>
                <a:cs typeface="Times New Roman" pitchFamily="18" charset="0"/>
              </a:rPr>
              <a:t>a week.</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5.  It </a:t>
            </a:r>
            <a:r>
              <a:rPr lang="en-US" b="1" dirty="0">
                <a:latin typeface="Times New Roman" pitchFamily="18" charset="0"/>
                <a:cs typeface="Times New Roman" pitchFamily="18" charset="0"/>
              </a:rPr>
              <a:t>is about 15 </a:t>
            </a:r>
            <a:r>
              <a:rPr lang="en-US" b="1" dirty="0" err="1">
                <a:latin typeface="Times New Roman" pitchFamily="18" charset="0"/>
                <a:cs typeface="Times New Roman" pitchFamily="18" charset="0"/>
              </a:rPr>
              <a:t>kilometres</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6.  At </a:t>
            </a:r>
            <a:r>
              <a:rPr lang="en-US" b="1" dirty="0">
                <a:latin typeface="Times New Roman" pitchFamily="18" charset="0"/>
                <a:cs typeface="Times New Roman" pitchFamily="18" charset="0"/>
              </a:rPr>
              <a:t>the weekend.</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7.  They </a:t>
            </a:r>
            <a:r>
              <a:rPr lang="en-US" b="1" dirty="0">
                <a:latin typeface="Times New Roman" pitchFamily="18" charset="0"/>
                <a:cs typeface="Times New Roman" pitchFamily="18" charset="0"/>
              </a:rPr>
              <a:t>live happily.</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______________________________________________________?</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8.  No</a:t>
            </a:r>
            <a:r>
              <a:rPr lang="en-US" b="1" dirty="0">
                <a:latin typeface="Times New Roman" pitchFamily="18" charset="0"/>
                <a:cs typeface="Times New Roman" pitchFamily="18" charset="0"/>
              </a:rPr>
              <a:t>. They like living in their stilt house.</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____________________________________________</a:t>
            </a:r>
            <a:r>
              <a:rPr lang="en-US" dirty="0" smtClean="0">
                <a:latin typeface="Times New Roman" pitchFamily="18" charset="0"/>
                <a:cs typeface="Times New Roman" pitchFamily="18" charset="0"/>
              </a:rPr>
              <a:t>__________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42919972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a:hlinkClick r:id="rId2" action="ppaction://hlinksldjump"/>
          </p:cNvPr>
          <p:cNvSpPr>
            <a:spLocks noChangeArrowheads="1"/>
          </p:cNvSpPr>
          <p:nvPr/>
        </p:nvSpPr>
        <p:spPr bwMode="auto">
          <a:xfrm>
            <a:off x="990600" y="16764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9219" name="AutoShape 5"/>
          <p:cNvSpPr>
            <a:spLocks noChangeArrowheads="1"/>
          </p:cNvSpPr>
          <p:nvPr/>
        </p:nvSpPr>
        <p:spPr bwMode="auto">
          <a:xfrm>
            <a:off x="2819400" y="16764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9220" name="AutoShape 8">
            <a:hlinkClick r:id="rId2" action="ppaction://hlinksldjump"/>
          </p:cNvPr>
          <p:cNvSpPr>
            <a:spLocks noChangeArrowheads="1"/>
          </p:cNvSpPr>
          <p:nvPr/>
        </p:nvSpPr>
        <p:spPr bwMode="auto">
          <a:xfrm>
            <a:off x="6629400" y="16764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9221" name="AutoShape 10">
            <a:hlinkClick r:id="" action="ppaction://noaction"/>
          </p:cNvPr>
          <p:cNvSpPr>
            <a:spLocks noChangeArrowheads="1"/>
          </p:cNvSpPr>
          <p:nvPr/>
        </p:nvSpPr>
        <p:spPr bwMode="auto">
          <a:xfrm>
            <a:off x="990600" y="35052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9222" name="AutoShape 14">
            <a:hlinkClick r:id="" action="ppaction://noaction"/>
          </p:cNvPr>
          <p:cNvSpPr>
            <a:spLocks noChangeArrowheads="1"/>
          </p:cNvSpPr>
          <p:nvPr/>
        </p:nvSpPr>
        <p:spPr bwMode="auto">
          <a:xfrm>
            <a:off x="4724400" y="35052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23567" name="WordArt 15"/>
          <p:cNvSpPr>
            <a:spLocks noChangeArrowheads="1" noChangeShapeType="1" noTextEdit="1"/>
          </p:cNvSpPr>
          <p:nvPr/>
        </p:nvSpPr>
        <p:spPr bwMode="auto">
          <a:xfrm>
            <a:off x="1524000" y="152400"/>
            <a:ext cx="5943600" cy="1066800"/>
          </a:xfrm>
          <a:prstGeom prst="rect">
            <a:avLst/>
          </a:prstGeom>
        </p:spPr>
        <p:txBody>
          <a:bodyPr wrap="none" fromWordArt="1">
            <a:prstTxWarp prst="textDeflate">
              <a:avLst>
                <a:gd name="adj" fmla="val 26227"/>
              </a:avLst>
            </a:prstTxWarp>
          </a:bodyPr>
          <a:lstStyle/>
          <a:p>
            <a:pPr algn="ctr"/>
            <a:r>
              <a:rPr lang="en-US" sz="3600" kern="10">
                <a:ln w="9525">
                  <a:solidFill>
                    <a:srgbClr val="FF0000"/>
                  </a:solidFill>
                  <a:round/>
                  <a:headEnd/>
                  <a:tailEnd/>
                </a:ln>
                <a:solidFill>
                  <a:srgbClr val="0000FF"/>
                </a:solidFill>
                <a:latin typeface="Impact"/>
              </a:rPr>
              <a:t>Lucky number</a:t>
            </a:r>
          </a:p>
        </p:txBody>
      </p:sp>
      <p:pic>
        <p:nvPicPr>
          <p:cNvPr id="9224" name="Picture 16" descr="99"/>
          <p:cNvPicPr>
            <a:picLocks noChangeAspect="1" noChangeArrowheads="1" noCrop="1"/>
          </p:cNvPicPr>
          <p:nvPr/>
        </p:nvPicPr>
        <p:blipFill>
          <a:blip r:embed="rId3" cstate="print"/>
          <a:srcRect/>
          <a:stretch>
            <a:fillRect/>
          </a:stretch>
        </p:blipFill>
        <p:spPr bwMode="auto">
          <a:xfrm>
            <a:off x="4114800" y="914400"/>
            <a:ext cx="1143000" cy="889000"/>
          </a:xfrm>
          <a:prstGeom prst="rect">
            <a:avLst/>
          </a:prstGeom>
          <a:noFill/>
          <a:ln w="9525">
            <a:noFill/>
            <a:miter lim="800000"/>
            <a:headEnd/>
            <a:tailEnd/>
          </a:ln>
        </p:spPr>
      </p:pic>
      <p:sp>
        <p:nvSpPr>
          <p:cNvPr id="23569" name="WordArt 17">
            <a:hlinkClick r:id="rId4" action="ppaction://hlinksldjump"/>
          </p:cNvPr>
          <p:cNvSpPr>
            <a:spLocks noChangeArrowheads="1" noChangeShapeType="1" noTextEdit="1"/>
          </p:cNvSpPr>
          <p:nvPr/>
        </p:nvSpPr>
        <p:spPr bwMode="auto">
          <a:xfrm>
            <a:off x="1524000" y="152400"/>
            <a:ext cx="5943600" cy="1066800"/>
          </a:xfrm>
          <a:prstGeom prst="rect">
            <a:avLst/>
          </a:prstGeom>
        </p:spPr>
        <p:txBody>
          <a:bodyPr wrap="none" fromWordArt="1">
            <a:prstTxWarp prst="textDeflate">
              <a:avLst>
                <a:gd name="adj" fmla="val 26227"/>
              </a:avLst>
            </a:prstTxWarp>
          </a:bodyPr>
          <a:lstStyle/>
          <a:p>
            <a:pPr algn="ctr"/>
            <a:r>
              <a:rPr lang="en-US" sz="3600" kern="10" dirty="0">
                <a:ln w="9525">
                  <a:solidFill>
                    <a:srgbClr val="FF0000"/>
                  </a:solidFill>
                  <a:round/>
                  <a:headEnd/>
                  <a:tailEnd/>
                </a:ln>
                <a:solidFill>
                  <a:srgbClr val="FF0000"/>
                </a:solidFill>
                <a:latin typeface="Impact"/>
              </a:rPr>
              <a:t>Lucky number</a:t>
            </a:r>
          </a:p>
        </p:txBody>
      </p:sp>
      <p:sp>
        <p:nvSpPr>
          <p:cNvPr id="9226" name="AutoShape 21">
            <a:hlinkClick r:id="rId5" action="ppaction://hlinksldjump"/>
          </p:cNvPr>
          <p:cNvSpPr>
            <a:spLocks noChangeArrowheads="1"/>
          </p:cNvSpPr>
          <p:nvPr/>
        </p:nvSpPr>
        <p:spPr bwMode="auto">
          <a:xfrm>
            <a:off x="4724400" y="16764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9227" name="AutoShape 22">
            <a:hlinkClick r:id="" action="ppaction://noaction"/>
          </p:cNvPr>
          <p:cNvSpPr>
            <a:spLocks noChangeArrowheads="1"/>
          </p:cNvSpPr>
          <p:nvPr/>
        </p:nvSpPr>
        <p:spPr bwMode="auto">
          <a:xfrm>
            <a:off x="6660232" y="3573016"/>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9228" name="AutoShape 23">
            <a:hlinkClick r:id="rId6" action="ppaction://hlinksldjump"/>
          </p:cNvPr>
          <p:cNvSpPr>
            <a:spLocks noChangeArrowheads="1"/>
          </p:cNvSpPr>
          <p:nvPr/>
        </p:nvSpPr>
        <p:spPr bwMode="auto">
          <a:xfrm>
            <a:off x="2819400" y="3581400"/>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13" name="AutoShape 3">
            <a:hlinkClick r:id="rId7" action="ppaction://hlinksldjump"/>
          </p:cNvPr>
          <p:cNvSpPr>
            <a:spLocks noChangeArrowheads="1"/>
          </p:cNvSpPr>
          <p:nvPr/>
        </p:nvSpPr>
        <p:spPr bwMode="auto">
          <a:xfrm>
            <a:off x="971600" y="1700808"/>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dirty="0">
                <a:solidFill>
                  <a:srgbClr val="0000FF"/>
                </a:solidFill>
              </a:rPr>
              <a:t>1</a:t>
            </a:r>
          </a:p>
        </p:txBody>
      </p:sp>
      <p:sp>
        <p:nvSpPr>
          <p:cNvPr id="14" name="AutoShape 5">
            <a:hlinkClick r:id="rId8" action="ppaction://hlinksldjump"/>
          </p:cNvPr>
          <p:cNvSpPr>
            <a:spLocks noChangeArrowheads="1"/>
          </p:cNvSpPr>
          <p:nvPr/>
        </p:nvSpPr>
        <p:spPr bwMode="auto">
          <a:xfrm>
            <a:off x="2843808" y="1700808"/>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a:solidFill>
                  <a:srgbClr val="0000FF"/>
                </a:solidFill>
              </a:rPr>
              <a:t>2</a:t>
            </a:r>
          </a:p>
        </p:txBody>
      </p:sp>
      <p:sp>
        <p:nvSpPr>
          <p:cNvPr id="15" name="AutoShape 8">
            <a:hlinkClick r:id="rId2" action="ppaction://hlinksldjump"/>
          </p:cNvPr>
          <p:cNvSpPr>
            <a:spLocks noChangeArrowheads="1"/>
          </p:cNvSpPr>
          <p:nvPr/>
        </p:nvSpPr>
        <p:spPr bwMode="auto">
          <a:xfrm>
            <a:off x="6631632" y="1700808"/>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a:solidFill>
                  <a:srgbClr val="0000FF"/>
                </a:solidFill>
              </a:rPr>
              <a:t>4</a:t>
            </a:r>
          </a:p>
        </p:txBody>
      </p:sp>
      <p:sp>
        <p:nvSpPr>
          <p:cNvPr id="16" name="AutoShape 10">
            <a:hlinkClick r:id="rId9" action="ppaction://hlinksldjump"/>
          </p:cNvPr>
          <p:cNvSpPr>
            <a:spLocks noChangeArrowheads="1"/>
          </p:cNvSpPr>
          <p:nvPr/>
        </p:nvSpPr>
        <p:spPr bwMode="auto">
          <a:xfrm>
            <a:off x="971600" y="3501008"/>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a:solidFill>
                  <a:srgbClr val="0000FF"/>
                </a:solidFill>
              </a:rPr>
              <a:t>5</a:t>
            </a:r>
          </a:p>
        </p:txBody>
      </p:sp>
      <p:sp>
        <p:nvSpPr>
          <p:cNvPr id="17" name="AutoShape 14">
            <a:hlinkClick r:id="rId6" action="ppaction://hlinksldjump"/>
          </p:cNvPr>
          <p:cNvSpPr>
            <a:spLocks noChangeArrowheads="1"/>
          </p:cNvSpPr>
          <p:nvPr/>
        </p:nvSpPr>
        <p:spPr bwMode="auto">
          <a:xfrm>
            <a:off x="4716016" y="3501008"/>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dirty="0">
                <a:solidFill>
                  <a:srgbClr val="0000FF"/>
                </a:solidFill>
              </a:rPr>
              <a:t>7</a:t>
            </a:r>
          </a:p>
        </p:txBody>
      </p:sp>
      <p:sp>
        <p:nvSpPr>
          <p:cNvPr id="18" name="AutoShape 21">
            <a:hlinkClick r:id="rId10" action="ppaction://hlinksldjump"/>
          </p:cNvPr>
          <p:cNvSpPr>
            <a:spLocks noChangeArrowheads="1"/>
          </p:cNvSpPr>
          <p:nvPr/>
        </p:nvSpPr>
        <p:spPr bwMode="auto">
          <a:xfrm>
            <a:off x="4716016" y="1700808"/>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a:solidFill>
                  <a:srgbClr val="0000FF"/>
                </a:solidFill>
              </a:rPr>
              <a:t>3</a:t>
            </a:r>
          </a:p>
        </p:txBody>
      </p:sp>
      <p:sp>
        <p:nvSpPr>
          <p:cNvPr id="19" name="AutoShape 22">
            <a:hlinkClick r:id="rId11" action="ppaction://hlinksldjump"/>
          </p:cNvPr>
          <p:cNvSpPr>
            <a:spLocks noChangeArrowheads="1"/>
          </p:cNvSpPr>
          <p:nvPr/>
        </p:nvSpPr>
        <p:spPr bwMode="auto">
          <a:xfrm>
            <a:off x="6660232" y="3573016"/>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a:solidFill>
                  <a:srgbClr val="0000FF"/>
                </a:solidFill>
              </a:rPr>
              <a:t>8</a:t>
            </a:r>
          </a:p>
        </p:txBody>
      </p:sp>
      <p:sp>
        <p:nvSpPr>
          <p:cNvPr id="20" name="AutoShape 23">
            <a:hlinkClick r:id="rId12" action="ppaction://hlinksldjump"/>
          </p:cNvPr>
          <p:cNvSpPr>
            <a:spLocks noChangeArrowheads="1"/>
          </p:cNvSpPr>
          <p:nvPr/>
        </p:nvSpPr>
        <p:spPr bwMode="auto">
          <a:xfrm>
            <a:off x="2843808" y="3573016"/>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a:solidFill>
                  <a:srgbClr val="0000FF"/>
                </a:solidFill>
              </a:rPr>
              <a:t>6</a:t>
            </a:r>
          </a:p>
        </p:txBody>
      </p:sp>
      <p:sp>
        <p:nvSpPr>
          <p:cNvPr id="21" name="Isosceles Triangle 20">
            <a:hlinkClick r:id="rId13"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2">
            <a:hlinkClick r:id="" action="ppaction://noaction"/>
          </p:cNvPr>
          <p:cNvSpPr>
            <a:spLocks noChangeArrowheads="1"/>
          </p:cNvSpPr>
          <p:nvPr/>
        </p:nvSpPr>
        <p:spPr bwMode="auto">
          <a:xfrm>
            <a:off x="1475656" y="5085184"/>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25" name="AutoShape 22">
            <a:hlinkClick r:id="rId14" action="ppaction://hlinksldjump"/>
          </p:cNvPr>
          <p:cNvSpPr>
            <a:spLocks noChangeArrowheads="1"/>
          </p:cNvSpPr>
          <p:nvPr/>
        </p:nvSpPr>
        <p:spPr bwMode="auto">
          <a:xfrm>
            <a:off x="1475656" y="5069160"/>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dirty="0" smtClean="0">
                <a:solidFill>
                  <a:srgbClr val="0000FF"/>
                </a:solidFill>
              </a:rPr>
              <a:t>9</a:t>
            </a:r>
            <a:endParaRPr lang="en-US" sz="6000" dirty="0">
              <a:solidFill>
                <a:srgbClr val="0000FF"/>
              </a:solidFill>
            </a:endParaRPr>
          </a:p>
        </p:txBody>
      </p:sp>
      <p:sp>
        <p:nvSpPr>
          <p:cNvPr id="26" name="AutoShape 22">
            <a:hlinkClick r:id="" action="ppaction://noaction"/>
          </p:cNvPr>
          <p:cNvSpPr>
            <a:spLocks noChangeArrowheads="1"/>
          </p:cNvSpPr>
          <p:nvPr/>
        </p:nvSpPr>
        <p:spPr bwMode="auto">
          <a:xfrm>
            <a:off x="4067944" y="5085184"/>
            <a:ext cx="1828800" cy="1600200"/>
          </a:xfrm>
          <a:prstGeom prst="star8">
            <a:avLst>
              <a:gd name="adj" fmla="val 38250"/>
            </a:avLst>
          </a:prstGeom>
          <a:solidFill>
            <a:srgbClr val="E2F4AA"/>
          </a:solidFill>
          <a:ln w="9525">
            <a:solidFill>
              <a:schemeClr val="tx1"/>
            </a:solidFill>
            <a:miter lim="800000"/>
            <a:headEnd/>
            <a:tailEnd/>
          </a:ln>
        </p:spPr>
        <p:txBody>
          <a:bodyPr wrap="none" anchor="ctr"/>
          <a:lstStyle/>
          <a:p>
            <a:pPr algn="ctr"/>
            <a:endParaRPr lang="en-US" sz="4000" dirty="0">
              <a:solidFill>
                <a:srgbClr val="0000FF"/>
              </a:solidFill>
            </a:endParaRPr>
          </a:p>
        </p:txBody>
      </p:sp>
      <p:sp>
        <p:nvSpPr>
          <p:cNvPr id="27" name="AutoShape 22">
            <a:hlinkClick r:id="rId6" action="ppaction://hlinksldjump"/>
          </p:cNvPr>
          <p:cNvSpPr>
            <a:spLocks noChangeArrowheads="1"/>
          </p:cNvSpPr>
          <p:nvPr/>
        </p:nvSpPr>
        <p:spPr bwMode="auto">
          <a:xfrm>
            <a:off x="4067944" y="5085184"/>
            <a:ext cx="1828800" cy="1600200"/>
          </a:xfrm>
          <a:prstGeom prst="star8">
            <a:avLst>
              <a:gd name="adj" fmla="val 38250"/>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6000" dirty="0" smtClean="0">
                <a:solidFill>
                  <a:srgbClr val="0000FF"/>
                </a:solidFill>
              </a:rPr>
              <a:t>10</a:t>
            </a:r>
            <a:endParaRPr lang="en-US" sz="6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4000" fill="hold" grpId="0" nodeType="clickEffect">
                                  <p:stCondLst>
                                    <p:cond delay="0"/>
                                  </p:stCondLst>
                                  <p:childTnLst>
                                    <p:animClr clrSpc="hsl" dir="cw">
                                      <p:cBhvr override="childStyle">
                                        <p:cTn id="6" dur="500" fill="hold"/>
                                        <p:tgtEl>
                                          <p:spTgt spid="23567"/>
                                        </p:tgtEl>
                                        <p:attrNameLst>
                                          <p:attrName>style.color</p:attrName>
                                        </p:attrNameLst>
                                      </p:cBhvr>
                                      <p:by>
                                        <p:hsl h="-7200000" s="0" l="0"/>
                                      </p:by>
                                    </p:animClr>
                                    <p:animClr clrSpc="hsl" dir="cw">
                                      <p:cBhvr>
                                        <p:cTn id="7" dur="500" fill="hold"/>
                                        <p:tgtEl>
                                          <p:spTgt spid="23567"/>
                                        </p:tgtEl>
                                        <p:attrNameLst>
                                          <p:attrName>fillcolor</p:attrName>
                                        </p:attrNameLst>
                                      </p:cBhvr>
                                      <p:by>
                                        <p:hsl h="-7200000" s="0" l="0"/>
                                      </p:by>
                                    </p:animClr>
                                    <p:animClr clrSpc="hsl" dir="cw">
                                      <p:cBhvr>
                                        <p:cTn id="8" dur="500" fill="hold"/>
                                        <p:tgtEl>
                                          <p:spTgt spid="23567"/>
                                        </p:tgtEl>
                                        <p:attrNameLst>
                                          <p:attrName>stroke.color</p:attrName>
                                        </p:attrNameLst>
                                      </p:cBhvr>
                                      <p:by>
                                        <p:hsl h="-7200000" s="0" l="0"/>
                                      </p:by>
                                    </p:animClr>
                                    <p:set>
                                      <p:cBhvr>
                                        <p:cTn id="9" dur="500" fill="hold"/>
                                        <p:tgtEl>
                                          <p:spTgt spid="235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repeatCount="4000" fill="hold" grpId="0" nodeType="clickEffect">
                                  <p:stCondLst>
                                    <p:cond delay="0"/>
                                  </p:stCondLst>
                                  <p:childTnLst>
                                    <p:animClr clrSpc="hsl" dir="cw">
                                      <p:cBhvr override="childStyle">
                                        <p:cTn id="13" dur="500" fill="hold"/>
                                        <p:tgtEl>
                                          <p:spTgt spid="23569"/>
                                        </p:tgtEl>
                                        <p:attrNameLst>
                                          <p:attrName>style.color</p:attrName>
                                        </p:attrNameLst>
                                      </p:cBhvr>
                                      <p:by>
                                        <p:hsl h="-7200000" s="0" l="0"/>
                                      </p:by>
                                    </p:animClr>
                                    <p:animClr clrSpc="hsl" dir="cw">
                                      <p:cBhvr>
                                        <p:cTn id="14" dur="500" fill="hold"/>
                                        <p:tgtEl>
                                          <p:spTgt spid="23569"/>
                                        </p:tgtEl>
                                        <p:attrNameLst>
                                          <p:attrName>fillcolor</p:attrName>
                                        </p:attrNameLst>
                                      </p:cBhvr>
                                      <p:by>
                                        <p:hsl h="-7200000" s="0" l="0"/>
                                      </p:by>
                                    </p:animClr>
                                    <p:animClr clrSpc="hsl" dir="cw">
                                      <p:cBhvr>
                                        <p:cTn id="15" dur="500" fill="hold"/>
                                        <p:tgtEl>
                                          <p:spTgt spid="23569"/>
                                        </p:tgtEl>
                                        <p:attrNameLst>
                                          <p:attrName>stroke.color</p:attrName>
                                        </p:attrNameLst>
                                      </p:cBhvr>
                                      <p:by>
                                        <p:hsl h="-7200000" s="0" l="0"/>
                                      </p:by>
                                    </p:animClr>
                                    <p:set>
                                      <p:cBhvr>
                                        <p:cTn id="16" dur="500" fill="hold"/>
                                        <p:tgtEl>
                                          <p:spTgt spid="235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8" presetClass="exit" presetSubtype="16" fill="hold" grpId="0" nodeType="clickEffect">
                                  <p:stCondLst>
                                    <p:cond delay="0"/>
                                  </p:stCondLst>
                                  <p:childTnLst>
                                    <p:animEffect transition="out" filter="diamond(i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8" presetClass="exit" presetSubtype="16" fill="hold" grpId="0" nodeType="clickEffect">
                                  <p:stCondLst>
                                    <p:cond delay="0"/>
                                  </p:stCondLst>
                                  <p:childTnLst>
                                    <p:animEffect transition="out" filter="diamond(i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8" presetClass="exit" presetSubtype="16" fill="hold" grpId="0" nodeType="clickEffect">
                                  <p:stCondLst>
                                    <p:cond delay="0"/>
                                  </p:stCondLst>
                                  <p:childTnLst>
                                    <p:animEffect transition="out" filter="diamond(in)">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8" presetClass="exit" presetSubtype="16" fill="hold" grpId="0" nodeType="clickEffect">
                                  <p:stCondLst>
                                    <p:cond delay="0"/>
                                  </p:stCondLst>
                                  <p:childTnLst>
                                    <p:animEffect transition="out" filter="diamond(in)">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8" presetClass="exit" presetSubtype="16" fill="hold" grpId="0" nodeType="clickEffect">
                                  <p:stCondLst>
                                    <p:cond delay="0"/>
                                  </p:stCondLst>
                                  <p:childTnLst>
                                    <p:animEffect transition="out" filter="diamond(in)">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8" presetClass="exit" presetSubtype="16" fill="hold" grpId="0" nodeType="clickEffect">
                                  <p:stCondLst>
                                    <p:cond delay="0"/>
                                  </p:stCondLst>
                                  <p:childTnLst>
                                    <p:animEffect transition="out" filter="diamond(in)">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8" presetClass="exit" presetSubtype="16" fill="hold" grpId="0" nodeType="clickEffect">
                                  <p:stCondLst>
                                    <p:cond delay="0"/>
                                  </p:stCondLst>
                                  <p:childTnLst>
                                    <p:animEffect transition="out" filter="diamond(in)">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8" presetClass="exit" presetSubtype="16" fill="hold" grpId="0" nodeType="clickEffect">
                                  <p:stCondLst>
                                    <p:cond delay="0"/>
                                  </p:stCondLst>
                                  <p:childTnLst>
                                    <p:animEffect transition="out" filter="diamond(in)">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8" presetClass="exit" presetSubtype="16" fill="hold" grpId="0" nodeType="clickEffect">
                                  <p:stCondLst>
                                    <p:cond delay="0"/>
                                  </p:stCondLst>
                                  <p:childTnLst>
                                    <p:animEffect transition="out" filter="diamond(in)">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8" presetClass="exit" presetSubtype="16" fill="hold" grpId="0" nodeType="clickEffect">
                                  <p:stCondLst>
                                    <p:cond delay="0"/>
                                  </p:stCondLst>
                                  <p:childTnLst>
                                    <p:animEffect transition="out" filter="diamond(in)">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567" grpId="0" animBg="1"/>
      <p:bldP spid="23569" grpId="0" animBg="1"/>
      <p:bldP spid="13" grpId="0" animBg="1"/>
      <p:bldP spid="14" grpId="0" animBg="1"/>
      <p:bldP spid="15" grpId="0" animBg="1"/>
      <p:bldP spid="16" grpId="0" animBg="1"/>
      <p:bldP spid="17" grpId="0" animBg="1"/>
      <p:bldP spid="18" grpId="0" animBg="1"/>
      <p:bldP spid="19" grpId="0" animBg="1"/>
      <p:bldP spid="20"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052736"/>
            <a:ext cx="4262642" cy="830997"/>
          </a:xfrm>
          <a:prstGeom prst="rect">
            <a:avLst/>
          </a:prstGeom>
        </p:spPr>
        <p:txBody>
          <a:bodyPr wrap="none">
            <a:spAutoFit/>
          </a:bodyPr>
          <a:lstStyle/>
          <a:p>
            <a:r>
              <a:rPr lang="en-US" sz="4800" dirty="0" smtClean="0">
                <a:latin typeface="Times New Roman" pitchFamily="18" charset="0"/>
                <a:cs typeface="Times New Roman" pitchFamily="18" charset="0"/>
              </a:rPr>
              <a:t>1.  A </a:t>
            </a:r>
            <a:r>
              <a:rPr lang="en-US" sz="4800" dirty="0" err="1" smtClean="0">
                <a:latin typeface="Times New Roman" pitchFamily="18" charset="0"/>
                <a:cs typeface="Times New Roman" pitchFamily="18" charset="0"/>
              </a:rPr>
              <a:t>Tay</a:t>
            </a:r>
            <a:r>
              <a:rPr lang="en-US" sz="4800" dirty="0" smtClean="0">
                <a:latin typeface="Times New Roman" pitchFamily="18" charset="0"/>
                <a:cs typeface="Times New Roman" pitchFamily="18" charset="0"/>
              </a:rPr>
              <a:t> family.</a:t>
            </a:r>
            <a:endParaRPr lang="en-US" sz="4800" dirty="0">
              <a:latin typeface="Times New Roman" pitchFamily="18" charset="0"/>
              <a:cs typeface="Times New Roman" pitchFamily="18" charset="0"/>
            </a:endParaRPr>
          </a:p>
        </p:txBody>
      </p:sp>
      <p:sp>
        <p:nvSpPr>
          <p:cNvPr id="3" name="Rectangle 2"/>
          <p:cNvSpPr/>
          <p:nvPr/>
        </p:nvSpPr>
        <p:spPr>
          <a:xfrm>
            <a:off x="1619672" y="2276872"/>
            <a:ext cx="6375463" cy="769441"/>
          </a:xfrm>
          <a:prstGeom prst="rect">
            <a:avLst/>
          </a:prstGeom>
        </p:spPr>
        <p:txBody>
          <a:bodyPr wrap="none">
            <a:spAutoFit/>
          </a:bodyPr>
          <a:lstStyle/>
          <a:p>
            <a:r>
              <a:rPr lang="en-US" sz="4400" dirty="0">
                <a:solidFill>
                  <a:srgbClr val="7030A0"/>
                </a:solidFill>
                <a:latin typeface="Times New Roman" pitchFamily="18" charset="0"/>
                <a:cs typeface="Times New Roman" pitchFamily="18" charset="0"/>
              </a:rPr>
              <a:t>Who is living in the </a:t>
            </a:r>
            <a:r>
              <a:rPr lang="en-US" sz="4400" dirty="0" smtClean="0">
                <a:solidFill>
                  <a:srgbClr val="7030A0"/>
                </a:solidFill>
                <a:latin typeface="Times New Roman" pitchFamily="18" charset="0"/>
                <a:cs typeface="Times New Roman" pitchFamily="18" charset="0"/>
              </a:rPr>
              <a:t>house?</a:t>
            </a:r>
            <a:endParaRPr lang="vi-VN" sz="4400" dirty="0">
              <a:solidFill>
                <a:srgbClr val="7030A0"/>
              </a:solidFill>
              <a:latin typeface="Times New Roman" pitchFamily="18" charset="0"/>
              <a:cs typeface="Times New Roman" pitchFamily="18" charset="0"/>
            </a:endParaRPr>
          </a:p>
        </p:txBody>
      </p:sp>
      <p:sp>
        <p:nvSpPr>
          <p:cNvPr id="4" name="Isosceles Triangle 3">
            <a:hlinkClick r:id="rId2" action="ppaction://hlinksldjump"/>
          </p:cNvPr>
          <p:cNvSpPr/>
          <p:nvPr/>
        </p:nvSpPr>
        <p:spPr>
          <a:xfrm>
            <a:off x="7596336" y="5877272"/>
            <a:ext cx="122413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9&quot;/&gt;&lt;/object&gt;&lt;object type=&quot;3&quot; unique_id=&quot;10005&quot;&gt;&lt;property id=&quot;20148&quot; value=&quot;5&quot;/&gt;&lt;property id=&quot;20300&quot; value=&quot;Slide 2&quot;/&gt;&lt;property id=&quot;20307&quot; value=&quot;270&quot;/&gt;&lt;/object&gt;&lt;object type=&quot;3&quot; unique_id=&quot;10006&quot;&gt;&lt;property id=&quot;20148&quot; value=&quot;5&quot;/&gt;&lt;property id=&quot;20300&quot; value=&quot;Slide 3&quot;/&gt;&lt;property id=&quot;20307&quot; value=&quot;271&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84&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72&quot;/&gt;&lt;/object&gt;&lt;object type=&quot;3&quot; unique_id=&quot;10012&quot;&gt;&lt;property id=&quot;20148&quot; value=&quot;5&quot;/&gt;&lt;property id=&quot;20300&quot; value=&quot;Slide 9&quot;/&gt;&lt;property id=&quot;20307&quot; value=&quot;274&quot;/&gt;&lt;/object&gt;&lt;object type=&quot;3&quot; unique_id=&quot;10013&quot;&gt;&lt;property id=&quot;20148&quot; value=&quot;5&quot;/&gt;&lt;property id=&quot;20300&quot; value=&quot;Slide 10&quot;/&gt;&lt;property id=&quot;20307&quot; value=&quot;275&quot;/&gt;&lt;/object&gt;&lt;object type=&quot;3&quot; unique_id=&quot;10014&quot;&gt;&lt;property id=&quot;20148&quot; value=&quot;5&quot;/&gt;&lt;property id=&quot;20300&quot; value=&quot;Slide 11&quot;/&gt;&lt;property id=&quot;20307&quot; value=&quot;276&quot;/&gt;&lt;/object&gt;&lt;object type=&quot;3&quot; unique_id=&quot;10015&quot;&gt;&lt;property id=&quot;20148&quot; value=&quot;5&quot;/&gt;&lt;property id=&quot;20300&quot; value=&quot;Slide 12&quot;/&gt;&lt;property id=&quot;20307&quot; value=&quot;277&quot;/&gt;&lt;/object&gt;&lt;object type=&quot;3&quot; unique_id=&quot;10016&quot;&gt;&lt;property id=&quot;20148&quot; value=&quot;5&quot;/&gt;&lt;property id=&quot;20300&quot; value=&quot;Slide 13&quot;/&gt;&lt;property id=&quot;20307&quot; value=&quot;278&quot;/&gt;&lt;/object&gt;&lt;object type=&quot;3&quot; unique_id=&quot;10017&quot;&gt;&lt;property id=&quot;20148&quot; value=&quot;5&quot;/&gt;&lt;property id=&quot;20300&quot; value=&quot;Slide 14&quot;/&gt;&lt;property id=&quot;20307&quot; value=&quot;282&quot;/&gt;&lt;/object&gt;&lt;object type=&quot;3&quot; unique_id=&quot;10018&quot;&gt;&lt;property id=&quot;20148&quot; value=&quot;5&quot;/&gt;&lt;property id=&quot;20300&quot; value=&quot;Slide 15&quot;/&gt;&lt;property id=&quot;20307&quot; value=&quot;280&quot;/&gt;&lt;/object&gt;&lt;object type=&quot;3&quot; unique_id=&quot;10019&quot;&gt;&lt;property id=&quot;20148&quot; value=&quot;5&quot;/&gt;&lt;property id=&quot;20300&quot; value=&quot;Slide 16&quot;/&gt;&lt;property id=&quot;20307&quot; value=&quot;279&quot;/&gt;&lt;/object&gt;&lt;object type=&quot;3&quot; unique_id=&quot;10020&quot;&gt;&lt;property id=&quot;20148&quot; value=&quot;5&quot;/&gt;&lt;property id=&quot;20300&quot; value=&quot;Slide 17&quot;/&gt;&lt;property id=&quot;20307&quot; value=&quot;260&quot;/&gt;&lt;/object&gt;&lt;object type=&quot;3&quot; unique_id=&quot;10021&quot;&gt;&lt;property id=&quot;20148&quot; value=&quot;5&quot;/&gt;&lt;property id=&quot;20300&quot; value=&quot;Slide 18&quot;/&gt;&lt;property id=&quot;20307&quot; value=&quot;261&quot;/&gt;&lt;/object&gt;&lt;object type=&quot;3&quot; unique_id=&quot;10022&quot;&gt;&lt;property id=&quot;20148&quot; value=&quot;5&quot;/&gt;&lt;property id=&quot;20300&quot; value=&quot;Slide 25&quot;/&gt;&lt;property id=&quot;20307&quot; value=&quot;281&quot;/&gt;&lt;/object&gt;&lt;object type=&quot;3&quot; unique_id=&quot;10023&quot;&gt;&lt;property id=&quot;20148&quot; value=&quot;5&quot;/&gt;&lt;property id=&quot;20300&quot; value=&quot;Slide 19&quot;/&gt;&lt;property id=&quot;20307&quot; value=&quot;262&quot;/&gt;&lt;/object&gt;&lt;object type=&quot;3&quot; unique_id=&quot;10024&quot;&gt;&lt;property id=&quot;20148&quot; value=&quot;5&quot;/&gt;&lt;property id=&quot;20300&quot; value=&quot;Slide 20&quot;/&gt;&lt;property id=&quot;20307&quot; value=&quot;264&quot;/&gt;&lt;/object&gt;&lt;object type=&quot;3&quot; unique_id=&quot;10025&quot;&gt;&lt;property id=&quot;20148&quot; value=&quot;5&quot;/&gt;&lt;property id=&quot;20300&quot; value=&quot;Slide 21&quot;/&gt;&lt;property id=&quot;20307&quot; value=&quot;267&quot;/&gt;&lt;/object&gt;&lt;object type=&quot;3&quot; unique_id=&quot;10026&quot;&gt;&lt;property id=&quot;20148&quot; value=&quot;5&quot;/&gt;&lt;property id=&quot;20300&quot; value=&quot;Slide 22&quot;/&gt;&lt;property id=&quot;20307&quot; value=&quot;268&quot;/&gt;&lt;/object&gt;&lt;object type=&quot;3&quot; unique_id=&quot;10027&quot;&gt;&lt;property id=&quot;20148&quot; value=&quot;5&quot;/&gt;&lt;property id=&quot;20300&quot; value=&quot;Slide 23&quot;/&gt;&lt;property id=&quot;20307&quot; value=&quot;263&quot;/&gt;&lt;/object&gt;&lt;object type=&quot;3&quot; unique_id=&quot;10028&quot;&gt;&lt;property id=&quot;20148&quot; value=&quot;5&quot;/&gt;&lt;property id=&quot;20300&quot; value=&quot;Slide 24&quot;/&gt;&lt;property id=&quot;20307&quot; value=&quot;2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856</Words>
  <Application>Microsoft Office PowerPoint</Application>
  <PresentationFormat>On-screen Show (4:3)</PresentationFormat>
  <Paragraphs>173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hiep</cp:lastModifiedBy>
  <cp:revision>15</cp:revision>
  <dcterms:created xsi:type="dcterms:W3CDTF">2016-09-29T14:10:23Z</dcterms:created>
  <dcterms:modified xsi:type="dcterms:W3CDTF">2016-10-19T00:49:03Z</dcterms:modified>
</cp:coreProperties>
</file>