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8" r:id="rId20"/>
    <p:sldId id="277" r:id="rId21"/>
    <p:sldId id="279" r:id="rId22"/>
    <p:sldId id="274" r:id="rId23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F3F6-DC0C-4ED6-A3A3-CA8619415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9F9DD-FDFD-4231-8419-879DDAACD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BF836-EEA5-4DE2-AA85-B5996412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24DB2-9A99-49AD-B676-19B21057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FC145-BE70-4B06-97F5-0436BDCC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5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F3F6-DC0C-4ED6-A3A3-CA8619415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9F9DD-FDFD-4231-8419-879DDAACD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BF836-EEA5-4DE2-AA85-B5996412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24DB2-9A99-49AD-B676-19B21057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FC145-BE70-4B06-97F5-0436BDCC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4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F3F6-DC0C-4ED6-A3A3-CA8619415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9F9DD-FDFD-4231-8419-879DDAACD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BF836-EEA5-4DE2-AA85-B5996412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24DB2-9A99-49AD-B676-19B21057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FC145-BE70-4B06-97F5-0436BDCC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19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F3F6-DC0C-4ED6-A3A3-CA8619415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9F9DD-FDFD-4231-8419-879DDAACD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BF836-EEA5-4DE2-AA85-B5996412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24DB2-9A99-49AD-B676-19B21057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FC145-BE70-4B06-97F5-0436BDCC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05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F3F6-DC0C-4ED6-A3A3-CA8619415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9F9DD-FDFD-4231-8419-879DDAACD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BF836-EEA5-4DE2-AA85-B5996412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24DB2-9A99-49AD-B676-19B21057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FC145-BE70-4B06-97F5-0436BDCC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41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F3F6-DC0C-4ED6-A3A3-CA8619415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9F9DD-FDFD-4231-8419-879DDAACD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BF836-EEA5-4DE2-AA85-B5996412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24DB2-9A99-49AD-B676-19B21057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FC145-BE70-4B06-97F5-0436BDCC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88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F3F6-DC0C-4ED6-A3A3-CA8619415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9F9DD-FDFD-4231-8419-879DDAACD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BF836-EEA5-4DE2-AA85-B5996412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24DB2-9A99-49AD-B676-19B21057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FC145-BE70-4B06-97F5-0436BDCC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91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F3F6-DC0C-4ED6-A3A3-CA8619415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9F9DD-FDFD-4231-8419-879DDAACD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BF836-EEA5-4DE2-AA85-B5996412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24DB2-9A99-49AD-B676-19B21057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FC145-BE70-4B06-97F5-0436BDCC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6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F3F6-DC0C-4ED6-A3A3-CA8619415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9F9DD-FDFD-4231-8419-879DDAACD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BF836-EEA5-4DE2-AA85-B5996412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24DB2-9A99-49AD-B676-19B21057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FC145-BE70-4B06-97F5-0436BDCC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42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F3F6-DC0C-4ED6-A3A3-CA8619415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9F9DD-FDFD-4231-8419-879DDAACD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BF836-EEA5-4DE2-AA85-B5996412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24DB2-9A99-49AD-B676-19B21057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FC145-BE70-4B06-97F5-0436BDCC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39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F3F6-DC0C-4ED6-A3A3-CA8619415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9F9DD-FDFD-4231-8419-879DDAACD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BF836-EEA5-4DE2-AA85-B5996412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24DB2-9A99-49AD-B676-19B21057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FC145-BE70-4B06-97F5-0436BDCC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0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F3F6-DC0C-4ED6-A3A3-CA8619415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9F9DD-FDFD-4231-8419-879DDAACD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BF836-EEA5-4DE2-AA85-B5996412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24DB2-9A99-49AD-B676-19B21057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FC145-BE70-4B06-97F5-0436BDCC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21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F3F6-DC0C-4ED6-A3A3-CA8619415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9F9DD-FDFD-4231-8419-879DDAACD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BF836-EEA5-4DE2-AA85-B5996412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24DB2-9A99-49AD-B676-19B21057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FC145-BE70-4B06-97F5-0436BDCC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46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F3F6-DC0C-4ED6-A3A3-CA8619415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9F9DD-FDFD-4231-8419-879DDAACD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BF836-EEA5-4DE2-AA85-B5996412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24DB2-9A99-49AD-B676-19B21057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FC145-BE70-4B06-97F5-0436BDCC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29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F3F6-DC0C-4ED6-A3A3-CA8619415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9F9DD-FDFD-4231-8419-879DDAACD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BF836-EEA5-4DE2-AA85-B5996412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24DB2-9A99-49AD-B676-19B21057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FC145-BE70-4B06-97F5-0436BDCC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19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F3F6-DC0C-4ED6-A3A3-CA8619415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9F9DD-FDFD-4231-8419-879DDAACD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BF836-EEA5-4DE2-AA85-B5996412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24DB2-9A99-49AD-B676-19B21057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FC145-BE70-4B06-97F5-0436BDCC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90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F3F6-DC0C-4ED6-A3A3-CA8619415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9F9DD-FDFD-4231-8419-879DDAACD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BF836-EEA5-4DE2-AA85-B5996412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24DB2-9A99-49AD-B676-19B21057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FC145-BE70-4B06-97F5-0436BDCC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59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F3F6-DC0C-4ED6-A3A3-CA8619415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9F9DD-FDFD-4231-8419-879DDAACD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BF836-EEA5-4DE2-AA85-B5996412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24DB2-9A99-49AD-B676-19B21057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FC145-BE70-4B06-97F5-0436BDCC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36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F3F6-DC0C-4ED6-A3A3-CA8619415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9F9DD-FDFD-4231-8419-879DDAACD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BF836-EEA5-4DE2-AA85-B5996412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24DB2-9A99-49AD-B676-19B21057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FC145-BE70-4B06-97F5-0436BDCC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1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F3F6-DC0C-4ED6-A3A3-CA8619415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9F9DD-FDFD-4231-8419-879DDAACD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BF836-EEA5-4DE2-AA85-B5996412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24DB2-9A99-49AD-B676-19B21057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FC145-BE70-4B06-97F5-0436BDCC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35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F3F6-DC0C-4ED6-A3A3-CA8619415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9F9DD-FDFD-4231-8419-879DDAACD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BF836-EEA5-4DE2-AA85-B5996412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24DB2-9A99-49AD-B676-19B21057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FC145-BE70-4B06-97F5-0436BDCC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79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F3F6-DC0C-4ED6-A3A3-CA8619415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9F9DD-FDFD-4231-8419-879DDAACD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BF836-EEA5-4DE2-AA85-B5996412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24DB2-9A99-49AD-B676-19B21057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FC145-BE70-4B06-97F5-0436BDCC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28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F3F6-DC0C-4ED6-A3A3-CA8619415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9F9DD-FDFD-4231-8419-879DDAACD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BF836-EEA5-4DE2-AA85-B5996412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24DB2-9A99-49AD-B676-19B21057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FC145-BE70-4B06-97F5-0436BDCC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128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F3F6-DC0C-4ED6-A3A3-CA8619415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9F9DD-FDFD-4231-8419-879DDAACD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BF836-EEA5-4DE2-AA85-B5996412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24DB2-9A99-49AD-B676-19B21057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FC145-BE70-4B06-97F5-0436BDCC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765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F3F6-DC0C-4ED6-A3A3-CA8619415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9F9DD-FDFD-4231-8419-879DDAACD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BF836-EEA5-4DE2-AA85-B5996412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24DB2-9A99-49AD-B676-19B21057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FC145-BE70-4B06-97F5-0436BDCC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86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F3F6-DC0C-4ED6-A3A3-CA8619415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9F9DD-FDFD-4231-8419-879DDAACD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BF836-EEA5-4DE2-AA85-B5996412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24DB2-9A99-49AD-B676-19B21057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FC145-BE70-4B06-97F5-0436BDCC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278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F3F6-DC0C-4ED6-A3A3-CA8619415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9F9DD-FDFD-4231-8419-879DDAACD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BF836-EEA5-4DE2-AA85-B5996412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24DB2-9A99-49AD-B676-19B21057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FC145-BE70-4B06-97F5-0436BDCC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983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F3F6-DC0C-4ED6-A3A3-CA8619415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9F9DD-FDFD-4231-8419-879DDAACD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BF836-EEA5-4DE2-AA85-B5996412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24DB2-9A99-49AD-B676-19B21057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FC145-BE70-4B06-97F5-0436BDCC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43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EC968-8439-4F1C-AEDD-5608D8C4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78480-2A91-4FD7-BA0D-597BCCE07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72045-4C40-4844-9BCD-D508C3B5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E1B9D-BD6B-4473-82B9-96D1E2335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AAF50-F8F2-4509-97D8-6ED249916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197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EC968-8439-4F1C-AEDD-5608D8C4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78480-2A91-4FD7-BA0D-597BCCE07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72045-4C40-4844-9BCD-D508C3B5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E1B9D-BD6B-4473-82B9-96D1E2335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AAF50-F8F2-4509-97D8-6ED249916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011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EC968-8439-4F1C-AEDD-5608D8C4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78480-2A91-4FD7-BA0D-597BCCE07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72045-4C40-4844-9BCD-D508C3B5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E1B9D-BD6B-4473-82B9-96D1E2335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AAF50-F8F2-4509-97D8-6ED249916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60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EC968-8439-4F1C-AEDD-5608D8C4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78480-2A91-4FD7-BA0D-597BCCE07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72045-4C40-4844-9BCD-D508C3B5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E1B9D-BD6B-4473-82B9-96D1E2335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AAF50-F8F2-4509-97D8-6ED249916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17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EC968-8439-4F1C-AEDD-5608D8C4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78480-2A91-4FD7-BA0D-597BCCE07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72045-4C40-4844-9BCD-D508C3B5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E1B9D-BD6B-4473-82B9-96D1E2335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AAF50-F8F2-4509-97D8-6ED249916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6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F3F6-DC0C-4ED6-A3A3-CA8619415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9F9DD-FDFD-4231-8419-879DDAACD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BF836-EEA5-4DE2-AA85-B5996412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24DB2-9A99-49AD-B676-19B21057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FC145-BE70-4B06-97F5-0436BDCC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251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EC968-8439-4F1C-AEDD-5608D8C4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78480-2A91-4FD7-BA0D-597BCCE07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72045-4C40-4844-9BCD-D508C3B5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E1B9D-BD6B-4473-82B9-96D1E2335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AAF50-F8F2-4509-97D8-6ED249916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304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EC968-8439-4F1C-AEDD-5608D8C4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78480-2A91-4FD7-BA0D-597BCCE07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72045-4C40-4844-9BCD-D508C3B5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E1B9D-BD6B-4473-82B9-96D1E2335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AAF50-F8F2-4509-97D8-6ED249916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041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EC968-8439-4F1C-AEDD-5608D8C4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78480-2A91-4FD7-BA0D-597BCCE07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72045-4C40-4844-9BCD-D508C3B5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E1B9D-BD6B-4473-82B9-96D1E2335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AAF50-F8F2-4509-97D8-6ED249916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731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EC968-8439-4F1C-AEDD-5608D8C4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78480-2A91-4FD7-BA0D-597BCCE07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72045-4C40-4844-9BCD-D508C3B5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E1B9D-BD6B-4473-82B9-96D1E2335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AAF50-F8F2-4509-97D8-6ED249916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062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26E5E-CB76-4E57-82E9-CAA306F8B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C0EF6-9EB8-4E9D-9D16-EDFDCB085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033A2-45DF-455C-98F9-2CBAFAB3A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BB0F2-6F8A-4F57-9837-871FD4EA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09C9-718E-4278-BF40-83560CA0F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335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21F0B-3F53-4873-AF1B-E68489A14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31318-CB00-4A97-8464-AA94F286D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42E56-57FD-46B5-B55D-C6A014D35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410A1-502B-4E58-BD25-A19832F3E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768E5-BC13-42C7-9E1C-51921D54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E6FB1-D145-45DE-827E-9C1829AA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656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DDFAE-504D-4C4F-A366-F5C71BAA3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9C2EB-E913-42C0-8479-7F9FB787C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ECFE2-0D31-4267-9855-1708EAB94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2CA4BD-AA96-40A3-AE62-9CD0CCEEA3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27B77D-D3E5-4064-B0CD-07AA061A57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26FCF8-103E-40BC-A0F1-F693B4DBB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2227FD-0E5D-4EFF-BD51-080A97ACE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2F25E2-DF79-4B25-A7F1-F5A3C3A2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692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D629F-E46D-4B90-8894-00458FD8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9D44CB-0C7C-41F1-9C51-C6D1FB22B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18CD8-B1C7-454E-8C29-8EE663331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17CAA-19F7-4507-AC18-9356C2457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789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21A8D-9A92-4C1B-8E15-2D2CBFBD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D37C65-1390-4913-AA38-B8CFB97F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F016E-A3F7-49C1-80D5-C6B6DCC7F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870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1B25-DD6A-4DA0-804D-29333DE6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A28CA-F8FF-4AB6-8894-E659E8D17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EE63E-A945-4B8B-80DC-2966B6D37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43E81-9525-41F6-B968-C6459CA75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05394-C578-4757-A8C9-B1D93C896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40FCC-C35E-44CD-B4B1-793D8EA0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0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F3F6-DC0C-4ED6-A3A3-CA8619415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9F9DD-FDFD-4231-8419-879DDAACD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BF836-EEA5-4DE2-AA85-B5996412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24DB2-9A99-49AD-B676-19B21057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FC145-BE70-4B06-97F5-0436BDCC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966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A7B13-B50A-4CEF-8D2C-37759993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AC335A-2C54-4FD4-97BB-6CE988B84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E654A-504A-4DA9-808B-B494DE10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3F7C8-DE79-4D95-B966-BB569385C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C5250-56EC-4085-92A8-4DC54BDB6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DDBE4-26F8-4CBE-A783-98A63741E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388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63689-A0F1-4D9B-AC25-74BB30187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490668-F95C-47C8-874D-6A95F0DE9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EB22F-841A-4415-A240-C7C69972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DD694-89F4-4587-B197-C020581A6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9A284-59EB-476E-AA23-971F72FA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474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9D5BE4-8A2E-47CA-9B5C-12E772BFE2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984D95-C612-43B1-AB3F-DA84E537C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BBD36-85C5-4C24-9112-E5BC87B1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DE784-81F8-4283-A4E7-822565381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8055E-64DF-4827-96E9-79CE5EF5F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75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F3F6-DC0C-4ED6-A3A3-CA8619415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9F9DD-FDFD-4231-8419-879DDAACD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BF836-EEA5-4DE2-AA85-B5996412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24DB2-9A99-49AD-B676-19B21057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FC145-BE70-4B06-97F5-0436BDCC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3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F3F6-DC0C-4ED6-A3A3-CA8619415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9F9DD-FDFD-4231-8419-879DDAACD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BF836-EEA5-4DE2-AA85-B5996412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24DB2-9A99-49AD-B676-19B21057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FC145-BE70-4B06-97F5-0436BDCC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9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F3F6-DC0C-4ED6-A3A3-CA8619415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9F9DD-FDFD-4231-8419-879DDAACD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BF836-EEA5-4DE2-AA85-B5996412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24DB2-9A99-49AD-B676-19B21057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FC145-BE70-4B06-97F5-0436BDCC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55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F3F6-DC0C-4ED6-A3A3-CA8619415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9F9DD-FDFD-4231-8419-879DDAACD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BF836-EEA5-4DE2-AA85-B5996412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24DB2-9A99-49AD-B676-19B21057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FC145-BE70-4B06-97F5-0436BDCC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3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147AF3-3FFC-4ED7-8586-A3085C10F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5DC23-AC0A-4A72-85BE-4EEB6B12A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63FC7-B6D1-450A-B92B-DEE41B4411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D11CC-7AC7-434D-BEA8-5794588F9AC2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BAC64-8115-47CA-9EA2-73F83D764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D7499-E82D-40FF-9A8F-E1EF99FA4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044E1-5738-4436-9E52-E47F9BA4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2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99" r:id="rId3"/>
    <p:sldLayoutId id="2147483698" r:id="rId4"/>
    <p:sldLayoutId id="2147483697" r:id="rId5"/>
    <p:sldLayoutId id="2147483696" r:id="rId6"/>
    <p:sldLayoutId id="2147483695" r:id="rId7"/>
    <p:sldLayoutId id="2147483694" r:id="rId8"/>
    <p:sldLayoutId id="2147483693" r:id="rId9"/>
    <p:sldLayoutId id="2147483692" r:id="rId10"/>
    <p:sldLayoutId id="2147483689" r:id="rId11"/>
    <p:sldLayoutId id="2147483688" r:id="rId12"/>
    <p:sldLayoutId id="2147483687" r:id="rId13"/>
    <p:sldLayoutId id="2147483686" r:id="rId14"/>
    <p:sldLayoutId id="2147483684" r:id="rId15"/>
    <p:sldLayoutId id="2147483683" r:id="rId16"/>
    <p:sldLayoutId id="2147483682" r:id="rId17"/>
    <p:sldLayoutId id="2147483681" r:id="rId18"/>
    <p:sldLayoutId id="2147483680" r:id="rId19"/>
    <p:sldLayoutId id="2147483679" r:id="rId20"/>
    <p:sldLayoutId id="2147483678" r:id="rId21"/>
    <p:sldLayoutId id="2147483677" r:id="rId22"/>
    <p:sldLayoutId id="2147483676" r:id="rId23"/>
    <p:sldLayoutId id="2147483674" r:id="rId24"/>
    <p:sldLayoutId id="2147483673" r:id="rId25"/>
    <p:sldLayoutId id="2147483672" r:id="rId26"/>
    <p:sldLayoutId id="2147483671" r:id="rId27"/>
    <p:sldLayoutId id="2147483685" r:id="rId28"/>
    <p:sldLayoutId id="2147483670" r:id="rId29"/>
    <p:sldLayoutId id="2147483669" r:id="rId30"/>
    <p:sldLayoutId id="2147483668" r:id="rId31"/>
    <p:sldLayoutId id="2147483667" r:id="rId32"/>
    <p:sldLayoutId id="2147483666" r:id="rId33"/>
    <p:sldLayoutId id="2147483665" r:id="rId34"/>
    <p:sldLayoutId id="2147483650" r:id="rId35"/>
    <p:sldLayoutId id="2147483691" r:id="rId36"/>
    <p:sldLayoutId id="2147483690" r:id="rId37"/>
    <p:sldLayoutId id="2147483675" r:id="rId38"/>
    <p:sldLayoutId id="2147483664" r:id="rId39"/>
    <p:sldLayoutId id="2147483663" r:id="rId40"/>
    <p:sldLayoutId id="2147483662" r:id="rId41"/>
    <p:sldLayoutId id="2147483661" r:id="rId42"/>
    <p:sldLayoutId id="2147483660" r:id="rId43"/>
    <p:sldLayoutId id="2147483651" r:id="rId44"/>
    <p:sldLayoutId id="2147483652" r:id="rId45"/>
    <p:sldLayoutId id="2147483653" r:id="rId46"/>
    <p:sldLayoutId id="2147483654" r:id="rId47"/>
    <p:sldLayoutId id="2147483655" r:id="rId48"/>
    <p:sldLayoutId id="2147483656" r:id="rId49"/>
    <p:sldLayoutId id="2147483657" r:id="rId50"/>
    <p:sldLayoutId id="2147483658" r:id="rId51"/>
    <p:sldLayoutId id="2147483659" r:id="rId5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4B41-F462-4E59-AABB-E2E917B52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BÀI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151872-442E-436A-B3DB-CD4385568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4443" y="-202096"/>
            <a:ext cx="7893689" cy="72621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75F79B-4CB1-46A4-B25E-3E351167164E}"/>
              </a:ext>
            </a:extLst>
          </p:cNvPr>
          <p:cNvSpPr txBox="1"/>
          <p:nvPr/>
        </p:nvSpPr>
        <p:spPr>
          <a:xfrm>
            <a:off x="4083586" y="2878045"/>
            <a:ext cx="7270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20: CÂU LỆNH LẶP FOR</a:t>
            </a:r>
          </a:p>
        </p:txBody>
      </p:sp>
    </p:spTree>
    <p:extLst>
      <p:ext uri="{BB962C8B-B14F-4D97-AF65-F5344CB8AC3E}">
        <p14:creationId xmlns:p14="http://schemas.microsoft.com/office/powerpoint/2010/main" val="7456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A2E54-E23C-44E8-8DBC-961F5A400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382" y="182880"/>
            <a:ext cx="8895194" cy="703385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QUEN VỚI LỆNH LẶP TRONG PYTHON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8D8559-4CD4-4F03-96E5-EAC16896A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929" y="1006347"/>
            <a:ext cx="9823412" cy="435177"/>
          </a:xfrm>
        </p:spPr>
        <p:txBody>
          <a:bodyPr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Thực hiện các đoạn lệnh sau và cho biết kết quả?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15E27-B381-424F-BF79-D46F9494F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42" y="5199990"/>
            <a:ext cx="1826471" cy="16803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8FF437-F634-44A2-9691-91B5C9664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749" y="3138441"/>
            <a:ext cx="1799742" cy="1655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454E97-6C6B-4B6D-AC3B-2AFA5DD5C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303" y="4590930"/>
            <a:ext cx="2488493" cy="22894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4B1CAA-B4E2-4ED0-AE79-DC2EF94B1F71}"/>
              </a:ext>
            </a:extLst>
          </p:cNvPr>
          <p:cNvSpPr/>
          <p:nvPr/>
        </p:nvSpPr>
        <p:spPr>
          <a:xfrm>
            <a:off x="654623" y="4487276"/>
            <a:ext cx="6811271" cy="1639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  <a:tabLst>
                <a:tab pos="269875" algn="l"/>
                <a:tab pos="540385" algn="l"/>
                <a:tab pos="810260" algn="l"/>
              </a:tabLst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Giá trị bắt đầu của k? </a:t>
            </a:r>
          </a:p>
          <a:p>
            <a:pPr algn="just">
              <a:lnSpc>
                <a:spcPct val="120000"/>
              </a:lnSpc>
              <a:spcAft>
                <a:spcPts val="1000"/>
              </a:spcAft>
              <a:tabLst>
                <a:tab pos="269875" algn="l"/>
                <a:tab pos="540385" algn="l"/>
                <a:tab pos="810260" algn="l"/>
              </a:tabLst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Giá trị kết thúc của k?</a:t>
            </a:r>
          </a:p>
          <a:p>
            <a:pPr algn="just">
              <a:lnSpc>
                <a:spcPct val="120000"/>
              </a:lnSpc>
              <a:spcAft>
                <a:spcPts val="1000"/>
              </a:spcAft>
              <a:tabLst>
                <a:tab pos="269875" algn="l"/>
                <a:tab pos="540385" algn="l"/>
                <a:tab pos="810260" algn="l"/>
              </a:tabLst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Chương trình in ra kết quả?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A92DD-F6F8-43CB-97E1-3CD19E184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23" y="1693943"/>
            <a:ext cx="10945192" cy="2520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7098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A2E54-E23C-44E8-8DBC-961F5A400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381" y="182880"/>
            <a:ext cx="9457921" cy="703385"/>
          </a:xfrm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QUEN VỚI LỆNH LẶP TRONG PYTHON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8D8559-4CD4-4F03-96E5-EAC16896A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929" y="1006347"/>
            <a:ext cx="9823412" cy="435177"/>
          </a:xfrm>
        </p:spPr>
        <p:txBody>
          <a:bodyPr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Thực hiện các đoạn lệnh sau và cho biết kết quả?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15E27-B381-424F-BF79-D46F9494F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42" y="5199990"/>
            <a:ext cx="1826471" cy="16803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8FF437-F634-44A2-9691-91B5C9664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749" y="3138441"/>
            <a:ext cx="1799742" cy="1655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454E97-6C6B-4B6D-AC3B-2AFA5DD5C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303" y="4590930"/>
            <a:ext cx="2488493" cy="22894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4B1CAA-B4E2-4ED0-AE79-DC2EF94B1F71}"/>
              </a:ext>
            </a:extLst>
          </p:cNvPr>
          <p:cNvSpPr/>
          <p:nvPr/>
        </p:nvSpPr>
        <p:spPr>
          <a:xfrm>
            <a:off x="913598" y="3959568"/>
            <a:ext cx="6811271" cy="271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  <a:tabLst>
                <a:tab pos="269875" algn="l"/>
                <a:tab pos="540385" algn="l"/>
                <a:tab pos="810260" algn="l"/>
              </a:tabLst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Giá trị bắt đầu của k: 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  <a:tabLst>
                <a:tab pos="269875" algn="l"/>
                <a:tab pos="540385" algn="l"/>
                <a:tab pos="810260" algn="l"/>
              </a:tabLst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Giá trị kết thúc của k: 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</a:p>
          <a:p>
            <a:pPr algn="just">
              <a:lnSpc>
                <a:spcPct val="120000"/>
              </a:lnSpc>
              <a:spcAft>
                <a:spcPts val="1000"/>
              </a:spcAft>
              <a:tabLst>
                <a:tab pos="269875" algn="l"/>
                <a:tab pos="540385" algn="l"/>
                <a:tab pos="810260" algn="l"/>
              </a:tabLst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Chương trình in ra kết quả: </a:t>
            </a: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A92DD-F6F8-43CB-97E1-3CD19E184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386" y="1458085"/>
            <a:ext cx="10580707" cy="2629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98257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A2E54-E23C-44E8-8DBC-961F5A400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929" y="129079"/>
            <a:ext cx="8895194" cy="703385"/>
          </a:xfrm>
        </p:spPr>
        <p:txBody>
          <a:bodyPr>
            <a:normAutofit/>
          </a:bodyPr>
          <a:lstStyle/>
          <a:p>
            <a:pPr algn="l"/>
            <a:r>
              <a:rPr lang="en-US" sz="36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HIỂU LỆNH RANGE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8D8559-4CD4-4F03-96E5-EAC16896A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928" y="1006347"/>
            <a:ext cx="10558519" cy="435177"/>
          </a:xfrm>
        </p:spPr>
        <p:txBody>
          <a:bodyPr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hiện các đoạn lệnh sau, quan sát kết quả và dự đoán vùng giá trị được xác định bởi range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15E27-B381-424F-BF79-D46F9494F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42" y="5199990"/>
            <a:ext cx="1826471" cy="16803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8FF437-F634-44A2-9691-91B5C9664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749" y="3138441"/>
            <a:ext cx="1799742" cy="1655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454E97-6C6B-4B6D-AC3B-2AFA5DD5C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303" y="4590930"/>
            <a:ext cx="2488493" cy="2289413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0794AFE-BEB6-464B-A5D2-340CBFB8C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466030"/>
              </p:ext>
            </p:extLst>
          </p:nvPr>
        </p:nvGraphicFramePr>
        <p:xfrm>
          <a:off x="777352" y="2050584"/>
          <a:ext cx="10011670" cy="3572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7346">
                  <a:extLst>
                    <a:ext uri="{9D8B030D-6E8A-4147-A177-3AD203B41FA5}">
                      <a16:colId xmlns:a16="http://schemas.microsoft.com/office/drawing/2014/main" val="2816305444"/>
                    </a:ext>
                  </a:extLst>
                </a:gridCol>
                <a:gridCol w="2988108">
                  <a:extLst>
                    <a:ext uri="{9D8B030D-6E8A-4147-A177-3AD203B41FA5}">
                      <a16:colId xmlns:a16="http://schemas.microsoft.com/office/drawing/2014/main" val="4265606484"/>
                    </a:ext>
                  </a:extLst>
                </a:gridCol>
                <a:gridCol w="2988108">
                  <a:extLst>
                    <a:ext uri="{9D8B030D-6E8A-4147-A177-3AD203B41FA5}">
                      <a16:colId xmlns:a16="http://schemas.microsoft.com/office/drawing/2014/main" val="2795833234"/>
                    </a:ext>
                  </a:extLst>
                </a:gridCol>
                <a:gridCol w="2988108">
                  <a:extLst>
                    <a:ext uri="{9D8B030D-6E8A-4147-A177-3AD203B41FA5}">
                      <a16:colId xmlns:a16="http://schemas.microsoft.com/office/drawing/2014/main" val="3713533001"/>
                    </a:ext>
                  </a:extLst>
                </a:gridCol>
              </a:tblGrid>
              <a:tr h="119090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 lệnh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Kết quả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Vùng giá trị xác định bởi lệnh range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1794193"/>
                  </a:ext>
                </a:extLst>
              </a:tr>
              <a:tr h="119090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for k in range(3, 10):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print(k, end= “  ”)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9843345"/>
                  </a:ext>
                </a:extLst>
              </a:tr>
              <a:tr h="119090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for k in range(0, 5):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print(k, end= “  ”)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1808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76067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A2E54-E23C-44E8-8DBC-961F5A400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929" y="129079"/>
            <a:ext cx="8895194" cy="703385"/>
          </a:xfrm>
        </p:spPr>
        <p:txBody>
          <a:bodyPr>
            <a:normAutofit/>
          </a:bodyPr>
          <a:lstStyle/>
          <a:p>
            <a:pPr algn="l"/>
            <a:r>
              <a:rPr lang="en-US" sz="36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HIỂU LỆNH RANGE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8D8559-4CD4-4F03-96E5-EAC16896A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928" y="1006347"/>
            <a:ext cx="10558519" cy="435177"/>
          </a:xfrm>
        </p:spPr>
        <p:txBody>
          <a:bodyPr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hiện các đoạn lệnh sau, quan sát kết quả và dự đoán vùng giá trị được xác định bởi range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15E27-B381-424F-BF79-D46F9494F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42" y="5199990"/>
            <a:ext cx="1826471" cy="16803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8FF437-F634-44A2-9691-91B5C9664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749" y="3138441"/>
            <a:ext cx="1799742" cy="1655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454E97-6C6B-4B6D-AC3B-2AFA5DD5C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303" y="4590930"/>
            <a:ext cx="2488493" cy="2289413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0794AFE-BEB6-464B-A5D2-340CBFB8CEAE}"/>
              </a:ext>
            </a:extLst>
          </p:cNvPr>
          <p:cNvGraphicFramePr>
            <a:graphicFrameLocks noGrp="1"/>
          </p:cNvGraphicFramePr>
          <p:nvPr/>
        </p:nvGraphicFramePr>
        <p:xfrm>
          <a:off x="777352" y="2050584"/>
          <a:ext cx="10011670" cy="3572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7346">
                  <a:extLst>
                    <a:ext uri="{9D8B030D-6E8A-4147-A177-3AD203B41FA5}">
                      <a16:colId xmlns:a16="http://schemas.microsoft.com/office/drawing/2014/main" val="2816305444"/>
                    </a:ext>
                  </a:extLst>
                </a:gridCol>
                <a:gridCol w="2988108">
                  <a:extLst>
                    <a:ext uri="{9D8B030D-6E8A-4147-A177-3AD203B41FA5}">
                      <a16:colId xmlns:a16="http://schemas.microsoft.com/office/drawing/2014/main" val="4265606484"/>
                    </a:ext>
                  </a:extLst>
                </a:gridCol>
                <a:gridCol w="2988108">
                  <a:extLst>
                    <a:ext uri="{9D8B030D-6E8A-4147-A177-3AD203B41FA5}">
                      <a16:colId xmlns:a16="http://schemas.microsoft.com/office/drawing/2014/main" val="2795833234"/>
                    </a:ext>
                  </a:extLst>
                </a:gridCol>
                <a:gridCol w="2988108">
                  <a:extLst>
                    <a:ext uri="{9D8B030D-6E8A-4147-A177-3AD203B41FA5}">
                      <a16:colId xmlns:a16="http://schemas.microsoft.com/office/drawing/2014/main" val="3713533001"/>
                    </a:ext>
                  </a:extLst>
                </a:gridCol>
              </a:tblGrid>
              <a:tr h="119090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 lệnh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Kết quả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Vùng giá trị xác định bởi lệnh range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1794193"/>
                  </a:ext>
                </a:extLst>
              </a:tr>
              <a:tr h="119090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for k in range(3, 10):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print(k, end= “  ”)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3 4 5 6 7 8 9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 3 đến 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9843345"/>
                  </a:ext>
                </a:extLst>
              </a:tr>
              <a:tr h="119090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for k in range(0, 5):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print(k, end= “  ”)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0 1 2 3 4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 0 đến 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1808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916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A2E54-E23C-44E8-8DBC-961F5A400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929" y="129079"/>
            <a:ext cx="8895194" cy="703385"/>
          </a:xfrm>
        </p:spPr>
        <p:txBody>
          <a:bodyPr>
            <a:normAutofit/>
          </a:bodyPr>
          <a:lstStyle/>
          <a:p>
            <a:pPr algn="l"/>
            <a:r>
              <a:rPr lang="en-US" sz="36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HIỂU LỆNH RANGE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15E27-B381-424F-BF79-D46F9494F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42" y="5199990"/>
            <a:ext cx="1826471" cy="16803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8FF437-F634-44A2-9691-91B5C9664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749" y="3138441"/>
            <a:ext cx="1799742" cy="1655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454E97-6C6B-4B6D-AC3B-2AFA5DD5C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303" y="4590930"/>
            <a:ext cx="2488493" cy="22894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738015-D817-4DD2-A7D6-457F9626D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69" y="1258393"/>
            <a:ext cx="11032662" cy="1330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BA3557-4EEE-4786-B91F-CC28898E3F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69" y="2968387"/>
            <a:ext cx="9821094" cy="1461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9966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A2E54-E23C-44E8-8DBC-961F5A400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929" y="129079"/>
            <a:ext cx="8895194" cy="703385"/>
          </a:xfrm>
        </p:spPr>
        <p:txBody>
          <a:bodyPr>
            <a:normAutofit/>
          </a:bodyPr>
          <a:lstStyle/>
          <a:p>
            <a:pPr algn="l"/>
            <a:r>
              <a:rPr lang="en-US" sz="36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HIỂU LỆNH RANGE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15E27-B381-424F-BF79-D46F9494F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42" y="5199990"/>
            <a:ext cx="1826471" cy="16803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8FF437-F634-44A2-9691-91B5C9664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749" y="3138441"/>
            <a:ext cx="1799742" cy="1655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454E97-6C6B-4B6D-AC3B-2AFA5DD5C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303" y="4590930"/>
            <a:ext cx="2488493" cy="228941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C47B6F2-23FF-4D7E-98B9-485D744A4A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961212"/>
              </p:ext>
            </p:extLst>
          </p:nvPr>
        </p:nvGraphicFramePr>
        <p:xfrm>
          <a:off x="2141792" y="2146149"/>
          <a:ext cx="6903185" cy="24447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0353">
                  <a:extLst>
                    <a:ext uri="{9D8B030D-6E8A-4147-A177-3AD203B41FA5}">
                      <a16:colId xmlns:a16="http://schemas.microsoft.com/office/drawing/2014/main" val="889418366"/>
                    </a:ext>
                  </a:extLst>
                </a:gridCol>
                <a:gridCol w="2301416">
                  <a:extLst>
                    <a:ext uri="{9D8B030D-6E8A-4147-A177-3AD203B41FA5}">
                      <a16:colId xmlns:a16="http://schemas.microsoft.com/office/drawing/2014/main" val="549797218"/>
                    </a:ext>
                  </a:extLst>
                </a:gridCol>
                <a:gridCol w="2301416">
                  <a:extLst>
                    <a:ext uri="{9D8B030D-6E8A-4147-A177-3AD203B41FA5}">
                      <a16:colId xmlns:a16="http://schemas.microsoft.com/office/drawing/2014/main" val="1385676442"/>
                    </a:ext>
                  </a:extLst>
                </a:gridCol>
              </a:tblGrid>
              <a:tr h="81492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Dãy số</a:t>
                      </a: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Lệnh range()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10332006"/>
                  </a:ext>
                </a:extLst>
              </a:tr>
              <a:tr h="81492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a.1,2,3…,50</a:t>
                      </a: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 range(51)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03808267"/>
                  </a:ext>
                </a:extLst>
              </a:tr>
              <a:tr h="81492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b. 0,1,2…,50</a:t>
                      </a: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 range(1,51)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5752334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F4BCBAD-AB57-4C2B-AF97-CB4FC78E31FE}"/>
              </a:ext>
            </a:extLst>
          </p:cNvPr>
          <p:cNvSpPr/>
          <p:nvPr/>
        </p:nvSpPr>
        <p:spPr>
          <a:xfrm>
            <a:off x="503929" y="1040222"/>
            <a:ext cx="10701953" cy="56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hãy nối </a:t>
            </a: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lệnh range 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 </a:t>
            </a: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dãy số 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 cho t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ơng ứng? </a:t>
            </a:r>
          </a:p>
        </p:txBody>
      </p:sp>
    </p:spTree>
    <p:extLst>
      <p:ext uri="{BB962C8B-B14F-4D97-AF65-F5344CB8AC3E}">
        <p14:creationId xmlns:p14="http://schemas.microsoft.com/office/powerpoint/2010/main" val="3272329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A2E54-E23C-44E8-8DBC-961F5A400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929" y="129079"/>
            <a:ext cx="8895194" cy="703385"/>
          </a:xfrm>
        </p:spPr>
        <p:txBody>
          <a:bodyPr>
            <a:normAutofit/>
          </a:bodyPr>
          <a:lstStyle/>
          <a:p>
            <a:pPr algn="l"/>
            <a:r>
              <a:rPr lang="en-US" sz="36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HIỂU LỆNH RANGE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15E27-B381-424F-BF79-D46F9494F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42" y="5199990"/>
            <a:ext cx="1826471" cy="16803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8FF437-F634-44A2-9691-91B5C9664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749" y="3138441"/>
            <a:ext cx="1799742" cy="1655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454E97-6C6B-4B6D-AC3B-2AFA5DD5C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303" y="4590930"/>
            <a:ext cx="2488493" cy="228941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C47B6F2-23FF-4D7E-98B9-485D744A4AFA}"/>
              </a:ext>
            </a:extLst>
          </p:cNvPr>
          <p:cNvGraphicFramePr>
            <a:graphicFrameLocks noGrp="1"/>
          </p:cNvGraphicFramePr>
          <p:nvPr/>
        </p:nvGraphicFramePr>
        <p:xfrm>
          <a:off x="2141792" y="2146149"/>
          <a:ext cx="6903185" cy="24447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0353">
                  <a:extLst>
                    <a:ext uri="{9D8B030D-6E8A-4147-A177-3AD203B41FA5}">
                      <a16:colId xmlns:a16="http://schemas.microsoft.com/office/drawing/2014/main" val="889418366"/>
                    </a:ext>
                  </a:extLst>
                </a:gridCol>
                <a:gridCol w="2301416">
                  <a:extLst>
                    <a:ext uri="{9D8B030D-6E8A-4147-A177-3AD203B41FA5}">
                      <a16:colId xmlns:a16="http://schemas.microsoft.com/office/drawing/2014/main" val="549797218"/>
                    </a:ext>
                  </a:extLst>
                </a:gridCol>
                <a:gridCol w="2301416">
                  <a:extLst>
                    <a:ext uri="{9D8B030D-6E8A-4147-A177-3AD203B41FA5}">
                      <a16:colId xmlns:a16="http://schemas.microsoft.com/office/drawing/2014/main" val="1385676442"/>
                    </a:ext>
                  </a:extLst>
                </a:gridCol>
              </a:tblGrid>
              <a:tr h="81492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Dãy số</a:t>
                      </a: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Lệnh range()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10332006"/>
                  </a:ext>
                </a:extLst>
              </a:tr>
              <a:tr h="81492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a.1,2,3…,50</a:t>
                      </a: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 range(51)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03808267"/>
                  </a:ext>
                </a:extLst>
              </a:tr>
              <a:tr h="81492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b. 0,1,2…,50</a:t>
                      </a: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 range(1,51)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5752334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F4BCBAD-AB57-4C2B-AF97-CB4FC78E31FE}"/>
              </a:ext>
            </a:extLst>
          </p:cNvPr>
          <p:cNvSpPr/>
          <p:nvPr/>
        </p:nvSpPr>
        <p:spPr>
          <a:xfrm>
            <a:off x="503929" y="1040222"/>
            <a:ext cx="10701953" cy="56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hãy nối </a:t>
            </a: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lệnh range 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 </a:t>
            </a: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dãy số 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 cho t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ơng ứng? 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EEBC9DC4-D311-4184-B987-ADB355912305}"/>
              </a:ext>
            </a:extLst>
          </p:cNvPr>
          <p:cNvCxnSpPr>
            <a:cxnSpLocks/>
          </p:cNvCxnSpPr>
          <p:nvPr/>
        </p:nvCxnSpPr>
        <p:spPr>
          <a:xfrm flipV="1">
            <a:off x="4410635" y="3281082"/>
            <a:ext cx="2348753" cy="914400"/>
          </a:xfrm>
          <a:prstGeom prst="curvedConnector3">
            <a:avLst/>
          </a:prstGeom>
          <a:ln w="7620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BF9E06B5-5FD3-4745-9CED-BA8B2680D1E2}"/>
              </a:ext>
            </a:extLst>
          </p:cNvPr>
          <p:cNvCxnSpPr/>
          <p:nvPr/>
        </p:nvCxnSpPr>
        <p:spPr>
          <a:xfrm>
            <a:off x="4446494" y="3429000"/>
            <a:ext cx="2330824" cy="874059"/>
          </a:xfrm>
          <a:prstGeom prst="curvedConnector3">
            <a:avLst/>
          </a:prstGeom>
          <a:ln w="76200"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63577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A2E54-E23C-44E8-8DBC-961F5A400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929" y="129079"/>
            <a:ext cx="8895194" cy="703385"/>
          </a:xfrm>
        </p:spPr>
        <p:txBody>
          <a:bodyPr>
            <a:normAutofit/>
          </a:bodyPr>
          <a:lstStyle/>
          <a:p>
            <a:pPr algn="l"/>
            <a:r>
              <a:rPr lang="en-US" sz="36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15E27-B381-424F-BF79-D46F9494F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42" y="5199990"/>
            <a:ext cx="1826471" cy="16803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8FF437-F634-44A2-9691-91B5C9664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749" y="3138441"/>
            <a:ext cx="1799742" cy="1655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454E97-6C6B-4B6D-AC3B-2AFA5DD5C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303" y="4590930"/>
            <a:ext cx="2488493" cy="22894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0DB4CF-63B0-44D1-812A-31C6D3D6E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93" y="1271588"/>
            <a:ext cx="10629351" cy="1399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46A569-4CCD-484E-BB95-0FA62104FD45}"/>
              </a:ext>
            </a:extLst>
          </p:cNvPr>
          <p:cNvSpPr txBox="1"/>
          <p:nvPr/>
        </p:nvSpPr>
        <p:spPr>
          <a:xfrm>
            <a:off x="713612" y="3157550"/>
            <a:ext cx="7271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 gian…………….. </a:t>
            </a:r>
          </a:p>
        </p:txBody>
      </p:sp>
    </p:spTree>
    <p:extLst>
      <p:ext uri="{BB962C8B-B14F-4D97-AF65-F5344CB8AC3E}">
        <p14:creationId xmlns:p14="http://schemas.microsoft.com/office/powerpoint/2010/main" val="261546503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A2E54-E23C-44E8-8DBC-961F5A400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929" y="129079"/>
            <a:ext cx="8895194" cy="703385"/>
          </a:xfrm>
        </p:spPr>
        <p:txBody>
          <a:bodyPr>
            <a:normAutofit/>
          </a:bodyPr>
          <a:lstStyle/>
          <a:p>
            <a:pPr algn="l"/>
            <a:r>
              <a:rPr lang="en-US" sz="36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15E27-B381-424F-BF79-D46F9494F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42" y="5199990"/>
            <a:ext cx="1826471" cy="16803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8FF437-F634-44A2-9691-91B5C9664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749" y="3138441"/>
            <a:ext cx="1799742" cy="1655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454E97-6C6B-4B6D-AC3B-2AFA5DD5C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303" y="4590930"/>
            <a:ext cx="2488493" cy="22894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3C3216-AC82-419F-BA22-06ECA2CF0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777" y="1230691"/>
            <a:ext cx="8895194" cy="2198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D2A74E-1848-49CC-BCBE-BDC8ABFFAC5D}"/>
              </a:ext>
            </a:extLst>
          </p:cNvPr>
          <p:cNvSpPr txBox="1"/>
          <p:nvPr/>
        </p:nvSpPr>
        <p:spPr>
          <a:xfrm>
            <a:off x="1326777" y="4002183"/>
            <a:ext cx="735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quả:  Bình phương tổng các số từ 0 đến n</a:t>
            </a:r>
          </a:p>
        </p:txBody>
      </p:sp>
    </p:spTree>
    <p:extLst>
      <p:ext uri="{BB962C8B-B14F-4D97-AF65-F5344CB8AC3E}">
        <p14:creationId xmlns:p14="http://schemas.microsoft.com/office/powerpoint/2010/main" val="302319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A2E54-E23C-44E8-8DBC-961F5A400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929" y="129079"/>
            <a:ext cx="8895194" cy="703385"/>
          </a:xfrm>
        </p:spPr>
        <p:txBody>
          <a:bodyPr>
            <a:normAutofit/>
          </a:bodyPr>
          <a:lstStyle/>
          <a:p>
            <a:pPr algn="l"/>
            <a:r>
              <a:rPr lang="en-US" sz="36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15E27-B381-424F-BF79-D46F9494F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42" y="5199990"/>
            <a:ext cx="1826471" cy="16803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8FF437-F634-44A2-9691-91B5C9664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749" y="3138441"/>
            <a:ext cx="1799742" cy="1655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454E97-6C6B-4B6D-AC3B-2AFA5DD5C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303" y="4590930"/>
            <a:ext cx="2488493" cy="22894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7BEBFB-B4E7-45DF-9725-D71CA454C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29" y="1090331"/>
            <a:ext cx="11096400" cy="703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8B0332-CAAF-424D-9943-D54FF33A43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9651" y="2402776"/>
            <a:ext cx="7505766" cy="239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9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A2E54-E23C-44E8-8DBC-961F5A400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382" y="182880"/>
            <a:ext cx="3315286" cy="703385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8D8559-4CD4-4F03-96E5-EAC16896A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401" y="957525"/>
            <a:ext cx="6036753" cy="435177"/>
          </a:xfrm>
        </p:spPr>
        <p:txBody>
          <a:bodyPr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Xét tình huống khởi động sau và trả lời câu hỏi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15E27-B381-424F-BF79-D46F9494F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42" y="5199990"/>
            <a:ext cx="1826471" cy="16803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8FF437-F634-44A2-9691-91B5C9664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749" y="3138441"/>
            <a:ext cx="1799742" cy="1655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454E97-6C6B-4B6D-AC3B-2AFA5DD5C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303" y="4590930"/>
            <a:ext cx="2488493" cy="22894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B6E4F9-472E-48FA-900F-720C61A69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80" y="1463961"/>
            <a:ext cx="9808021" cy="3330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287511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A2E54-E23C-44E8-8DBC-961F5A400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929" y="129079"/>
            <a:ext cx="8895194" cy="703385"/>
          </a:xfrm>
        </p:spPr>
        <p:txBody>
          <a:bodyPr>
            <a:normAutofit/>
          </a:bodyPr>
          <a:lstStyle/>
          <a:p>
            <a:pPr algn="l"/>
            <a:r>
              <a:rPr lang="en-US" sz="36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 DỤNG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15E27-B381-424F-BF79-D46F9494F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42" y="5199990"/>
            <a:ext cx="1826471" cy="16803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8FF437-F634-44A2-9691-91B5C9664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749" y="3138441"/>
            <a:ext cx="1799742" cy="1655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454E97-6C6B-4B6D-AC3B-2AFA5DD5C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303" y="4590930"/>
            <a:ext cx="2488493" cy="22894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5D1F52-F60C-4C96-B699-A36F9009FE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2436"/>
          <a:stretch/>
        </p:blipFill>
        <p:spPr>
          <a:xfrm>
            <a:off x="764521" y="1067920"/>
            <a:ext cx="10662870" cy="703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FF41F2-7363-48FD-B6C0-D5813B3D6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0916" y="2206179"/>
            <a:ext cx="8984291" cy="289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35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A2E54-E23C-44E8-8DBC-961F5A400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929" y="129079"/>
            <a:ext cx="8895194" cy="703385"/>
          </a:xfrm>
        </p:spPr>
        <p:txBody>
          <a:bodyPr>
            <a:normAutofit/>
          </a:bodyPr>
          <a:lstStyle/>
          <a:p>
            <a:pPr algn="l"/>
            <a:r>
              <a:rPr lang="en-US" sz="36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 DỤNG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15E27-B381-424F-BF79-D46F9494F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42" y="5199990"/>
            <a:ext cx="1826471" cy="16803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8FF437-F634-44A2-9691-91B5C9664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749" y="3138441"/>
            <a:ext cx="1799742" cy="1655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454E97-6C6B-4B6D-AC3B-2AFA5DD5C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303" y="4590930"/>
            <a:ext cx="2488493" cy="22894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5D1F52-F60C-4C96-B699-A36F9009FE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762"/>
          <a:stretch/>
        </p:blipFill>
        <p:spPr>
          <a:xfrm>
            <a:off x="764565" y="971344"/>
            <a:ext cx="10662870" cy="1165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294611-37EC-4199-B05B-DCB91AC33D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1699" y="4573461"/>
            <a:ext cx="6167718" cy="196596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B5AE77-2A1D-47F9-B24D-F732D21C61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7259" y="2275636"/>
            <a:ext cx="6167718" cy="188769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45B3B1-41FA-4AA8-AB17-D6800CBA3102}"/>
              </a:ext>
            </a:extLst>
          </p:cNvPr>
          <p:cNvSpPr txBox="1"/>
          <p:nvPr/>
        </p:nvSpPr>
        <p:spPr>
          <a:xfrm>
            <a:off x="1367487" y="4050241"/>
            <a:ext cx="1357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4571642-B946-4326-8C30-3672CCBAC20E}"/>
              </a:ext>
            </a:extLst>
          </p:cNvPr>
          <p:cNvSpPr/>
          <p:nvPr/>
        </p:nvSpPr>
        <p:spPr>
          <a:xfrm rot="12015194">
            <a:off x="5194169" y="5928593"/>
            <a:ext cx="737383" cy="385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2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7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7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7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7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ABE2B-6617-4EB3-A4C3-41B078B0E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5570" y="1214438"/>
            <a:ext cx="9144000" cy="2387600"/>
          </a:xfrm>
        </p:spPr>
        <p:txBody>
          <a:bodyPr/>
          <a:lstStyle/>
          <a:p>
            <a:pPr algn="l"/>
            <a:r>
              <a:rPr lang="en-US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9E0670-7867-4F6B-B30F-5585EBD81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966" y="-202096"/>
            <a:ext cx="7893689" cy="726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899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A2E54-E23C-44E8-8DBC-961F5A400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382" y="182880"/>
            <a:ext cx="3315286" cy="703385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15E27-B381-424F-BF79-D46F9494F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42" y="5199990"/>
            <a:ext cx="1826471" cy="16803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8FF437-F634-44A2-9691-91B5C9664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749" y="3138441"/>
            <a:ext cx="1799742" cy="1655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454E97-6C6B-4B6D-AC3B-2AFA5DD5C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303" y="4590930"/>
            <a:ext cx="2488493" cy="2289413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FECE52B-94D8-4BAC-B642-9E18E3A1B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34134"/>
              </p:ext>
            </p:extLst>
          </p:nvPr>
        </p:nvGraphicFramePr>
        <p:xfrm>
          <a:off x="915630" y="1495325"/>
          <a:ext cx="9170422" cy="34410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5808">
                  <a:extLst>
                    <a:ext uri="{9D8B030D-6E8A-4147-A177-3AD203B41FA5}">
                      <a16:colId xmlns:a16="http://schemas.microsoft.com/office/drawing/2014/main" val="1041289634"/>
                    </a:ext>
                  </a:extLst>
                </a:gridCol>
                <a:gridCol w="5333756">
                  <a:extLst>
                    <a:ext uri="{9D8B030D-6E8A-4147-A177-3AD203B41FA5}">
                      <a16:colId xmlns:a16="http://schemas.microsoft.com/office/drawing/2014/main" val="2840603812"/>
                    </a:ext>
                  </a:extLst>
                </a:gridCol>
                <a:gridCol w="1940858">
                  <a:extLst>
                    <a:ext uri="{9D8B030D-6E8A-4147-A177-3AD203B41FA5}">
                      <a16:colId xmlns:a16="http://schemas.microsoft.com/office/drawing/2014/main" val="2563114102"/>
                    </a:ext>
                  </a:extLst>
                </a:gridCol>
              </a:tblGrid>
              <a:tr h="741438"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Ví dụ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Thao tác phải lặp lại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lần lặp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1890549"/>
                  </a:ext>
                </a:extLst>
              </a:tr>
              <a:tr h="870742"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 tên từng bạn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 lần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5577226"/>
                  </a:ext>
                </a:extLst>
              </a:tr>
              <a:tr h="1828831"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xét từng số 1,2,..,50 với mỗi số kiểm tra xem có chia hết cho 3 hay không?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 lần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5049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66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A2E54-E23C-44E8-8DBC-961F5A400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382" y="182880"/>
            <a:ext cx="3315286" cy="703385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8D8559-4CD4-4F03-96E5-EAC16896A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400" y="957525"/>
            <a:ext cx="7781147" cy="435177"/>
          </a:xfrm>
        </p:spPr>
        <p:txBody>
          <a:bodyPr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Em hãy quan sát đoạn chương trình sau và trả lời câu hỏi?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15E27-B381-424F-BF79-D46F9494F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635" y="3287473"/>
            <a:ext cx="1502366" cy="13821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8FF437-F634-44A2-9691-91B5C9664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795" y="5358450"/>
            <a:ext cx="1648588" cy="1516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454E97-6C6B-4B6D-AC3B-2AFA5DD5C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792" y="4729882"/>
            <a:ext cx="2488493" cy="2289413"/>
          </a:xfrm>
          <a:prstGeom prst="rect">
            <a:avLst/>
          </a:prstGeom>
        </p:spPr>
      </p:pic>
      <p:pic>
        <p:nvPicPr>
          <p:cNvPr id="2050" name="Picture 1">
            <a:extLst>
              <a:ext uri="{FF2B5EF4-FFF2-40B4-BE49-F238E27FC236}">
                <a16:creationId xmlns:a16="http://schemas.microsoft.com/office/drawing/2014/main" id="{9C2C477D-D0BF-48D9-AAA4-EF959003B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12" y="1566585"/>
            <a:ext cx="6805627" cy="4436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3E795264-EA7E-48D1-8D1F-2345FD3B39C1}"/>
              </a:ext>
            </a:extLst>
          </p:cNvPr>
          <p:cNvSpPr txBox="1">
            <a:spLocks/>
          </p:cNvSpPr>
          <p:nvPr/>
        </p:nvSpPr>
        <p:spPr>
          <a:xfrm>
            <a:off x="7812145" y="1566585"/>
            <a:ext cx="4490651" cy="435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chemeClr val="bg1"/>
                </a:solidFill>
              </a:rPr>
              <a:t>1. </a:t>
            </a:r>
            <a:r>
              <a:rPr lang="vi-VN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chương trình trên thực hiện việc gì?</a:t>
            </a:r>
            <a:endParaRPr lang="en-US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F84A099-80BB-434E-B67A-F4A8F14A79CD}"/>
              </a:ext>
            </a:extLst>
          </p:cNvPr>
          <p:cNvSpPr txBox="1">
            <a:spLocks/>
          </p:cNvSpPr>
          <p:nvPr/>
        </p:nvSpPr>
        <p:spPr>
          <a:xfrm>
            <a:off x="7812145" y="2695646"/>
            <a:ext cx="4490651" cy="435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chemeClr val="bg1"/>
                </a:solidFill>
              </a:rPr>
              <a:t>2. </a:t>
            </a:r>
            <a:r>
              <a:rPr lang="vi-VN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lệnh nào được lặp lại  và lặp lại bao nhiêu lần?</a:t>
            </a:r>
            <a:endParaRPr lang="en-US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8F82F18-9848-46BA-8F40-A6DB93B0AA0F}"/>
              </a:ext>
            </a:extLst>
          </p:cNvPr>
          <p:cNvSpPr/>
          <p:nvPr/>
        </p:nvSpPr>
        <p:spPr>
          <a:xfrm>
            <a:off x="7716886" y="3824707"/>
            <a:ext cx="4127811" cy="2553891"/>
          </a:xfrm>
          <a:prstGeom prst="roundRect">
            <a:avLst/>
          </a:prstGeom>
          <a:solidFill>
            <a:schemeClr val="tx1">
              <a:alpha val="62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24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 sử cần nhập điểm TB của 30 học sinh trong lớp</a:t>
            </a:r>
            <a:r>
              <a:rPr lang="en-US" sz="24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và tìm học sinh có điểm TB cao nhất</a:t>
            </a:r>
            <a:r>
              <a:rPr lang="vi-VN" sz="24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em hãy tính toán độ dài chương trình và số câu lệnh phải viết ?</a:t>
            </a:r>
            <a:endParaRPr lang="en-US" sz="24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0871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A2E54-E23C-44E8-8DBC-961F5A400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382" y="182880"/>
            <a:ext cx="3315286" cy="703385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15E27-B381-424F-BF79-D46F9494F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635" y="3287473"/>
            <a:ext cx="1502366" cy="13821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8FF437-F634-44A2-9691-91B5C9664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795" y="5358450"/>
            <a:ext cx="1648588" cy="1516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454E97-6C6B-4B6D-AC3B-2AFA5DD5C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792" y="4729882"/>
            <a:ext cx="2488493" cy="2289413"/>
          </a:xfrm>
          <a:prstGeom prst="rect">
            <a:avLst/>
          </a:prstGeom>
        </p:spPr>
      </p:pic>
      <p:pic>
        <p:nvPicPr>
          <p:cNvPr id="2050" name="Picture 1">
            <a:extLst>
              <a:ext uri="{FF2B5EF4-FFF2-40B4-BE49-F238E27FC236}">
                <a16:creationId xmlns:a16="http://schemas.microsoft.com/office/drawing/2014/main" id="{9C2C477D-D0BF-48D9-AAA4-EF959003B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87" y="1760304"/>
            <a:ext cx="6805627" cy="4436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3E795264-EA7E-48D1-8D1F-2345FD3B39C1}"/>
              </a:ext>
            </a:extLst>
          </p:cNvPr>
          <p:cNvSpPr txBox="1">
            <a:spLocks/>
          </p:cNvSpPr>
          <p:nvPr/>
        </p:nvSpPr>
        <p:spPr>
          <a:xfrm>
            <a:off x="690949" y="868289"/>
            <a:ext cx="10909380" cy="435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Đoạn chương trình thực hiện nhập vào điểm TB môn Toán của 5 học sinh và tìm ra điểm TB môn toán cao nhất.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F84A099-80BB-434E-B67A-F4A8F14A79CD}"/>
              </a:ext>
            </a:extLst>
          </p:cNvPr>
          <p:cNvSpPr txBox="1">
            <a:spLocks/>
          </p:cNvSpPr>
          <p:nvPr/>
        </p:nvSpPr>
        <p:spPr>
          <a:xfrm>
            <a:off x="7934432" y="1799986"/>
            <a:ext cx="4127811" cy="435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chemeClr val="bg1"/>
                </a:solidFill>
              </a:rPr>
              <a:t>2. </a:t>
            </a:r>
            <a:r>
              <a:rPr lang="vi-VN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lệnh </a:t>
            </a: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 lặp lại </a:t>
            </a:r>
            <a:r>
              <a:rPr lang="en-US" b="1" u="sng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lần</a:t>
            </a: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8F82F18-9848-46BA-8F40-A6DB93B0AA0F}"/>
              </a:ext>
            </a:extLst>
          </p:cNvPr>
          <p:cNvSpPr/>
          <p:nvPr/>
        </p:nvSpPr>
        <p:spPr>
          <a:xfrm>
            <a:off x="7843477" y="2440469"/>
            <a:ext cx="4127811" cy="2553891"/>
          </a:xfrm>
          <a:prstGeom prst="roundRect">
            <a:avLst/>
          </a:prstGeom>
          <a:solidFill>
            <a:schemeClr val="tx1">
              <a:alpha val="62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Để </a:t>
            </a:r>
            <a:r>
              <a:rPr lang="vi-VN" sz="24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nhập điểm TB của 30 học sinh trong lớp</a:t>
            </a:r>
            <a:r>
              <a:rPr lang="en-US" sz="24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và tìm học sinh có điểm TB cao nhất thì c</a:t>
            </a:r>
            <a:r>
              <a:rPr lang="vi-VN" sz="24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hương trình dài 92 dòng, số câu lệnh phải viết là 62</a:t>
            </a:r>
            <a:endParaRPr lang="en-US" sz="24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37AAD50-16F1-4F51-88F6-541C85A4D914}"/>
              </a:ext>
            </a:extLst>
          </p:cNvPr>
          <p:cNvSpPr/>
          <p:nvPr/>
        </p:nvSpPr>
        <p:spPr>
          <a:xfrm>
            <a:off x="832087" y="1990165"/>
            <a:ext cx="6805627" cy="737834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6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A2E54-E23C-44E8-8DBC-961F5A400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382" y="182880"/>
            <a:ext cx="8895194" cy="703385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QUEN VỚI LỆNH LẶP TRONG PYTHON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8D8559-4CD4-4F03-96E5-EAC16896A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929" y="1006347"/>
            <a:ext cx="9823412" cy="435177"/>
          </a:xfrm>
        </p:spPr>
        <p:txBody>
          <a:bodyPr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Thực hiện các đoạn lệnh trong hai trường hợp  A, B dưới đây và cho biết?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15E27-B381-424F-BF79-D46F9494F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42" y="5199990"/>
            <a:ext cx="1826471" cy="16803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8FF437-F634-44A2-9691-91B5C9664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749" y="3138441"/>
            <a:ext cx="1799742" cy="1655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454E97-6C6B-4B6D-AC3B-2AFA5DD5C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303" y="4590930"/>
            <a:ext cx="2488493" cy="2289413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75A9D38-F26D-4ADC-9F74-EC4BFA4998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192063"/>
              </p:ext>
            </p:extLst>
          </p:nvPr>
        </p:nvGraphicFramePr>
        <p:xfrm>
          <a:off x="647363" y="1611535"/>
          <a:ext cx="7978646" cy="20780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5537">
                  <a:extLst>
                    <a:ext uri="{9D8B030D-6E8A-4147-A177-3AD203B41FA5}">
                      <a16:colId xmlns:a16="http://schemas.microsoft.com/office/drawing/2014/main" val="684260482"/>
                    </a:ext>
                  </a:extLst>
                </a:gridCol>
                <a:gridCol w="6943109">
                  <a:extLst>
                    <a:ext uri="{9D8B030D-6E8A-4147-A177-3AD203B41FA5}">
                      <a16:colId xmlns:a16="http://schemas.microsoft.com/office/drawing/2014/main" val="1670530906"/>
                    </a:ext>
                  </a:extLst>
                </a:gridCol>
              </a:tblGrid>
              <a:tr h="1039032">
                <a:tc>
                  <a:txBody>
                    <a:bodyPr/>
                    <a:lstStyle/>
                    <a:p>
                      <a:pPr marL="457200"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69875" algn="l"/>
                          <a:tab pos="540385" algn="l"/>
                          <a:tab pos="810260" algn="l"/>
                        </a:tabLs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for k in range(5):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print(k)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103349"/>
                  </a:ext>
                </a:extLst>
              </a:tr>
              <a:tr h="1039032">
                <a:tc>
                  <a:txBody>
                    <a:bodyPr/>
                    <a:lstStyle/>
                    <a:p>
                      <a:pPr marL="457200"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69875" algn="l"/>
                          <a:tab pos="540385" algn="l"/>
                          <a:tab pos="810260" algn="l"/>
                        </a:tabLs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for k in range(10):</a:t>
                      </a:r>
                    </a:p>
                    <a:p>
                      <a:pPr marL="457200"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69875" algn="l"/>
                          <a:tab pos="540385" algn="l"/>
                          <a:tab pos="810260" algn="l"/>
                        </a:tabLs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print(‘Xin chào Python’)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594580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44B1CAA-B4E2-4ED0-AE79-DC2EF94B1F71}"/>
              </a:ext>
            </a:extLst>
          </p:cNvPr>
          <p:cNvSpPr/>
          <p:nvPr/>
        </p:nvSpPr>
        <p:spPr>
          <a:xfrm>
            <a:off x="647363" y="3859611"/>
            <a:ext cx="6811271" cy="2782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  <a:tabLst>
                <a:tab pos="269875" algn="l"/>
                <a:tab pos="540385" algn="l"/>
                <a:tab pos="810260" algn="l"/>
              </a:tabLst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mỗi tr</a:t>
            </a: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ờng hợp trên:</a:t>
            </a:r>
          </a:p>
          <a:p>
            <a:pPr algn="just">
              <a:lnSpc>
                <a:spcPct val="120000"/>
              </a:lnSpc>
              <a:spcAft>
                <a:spcPts val="1000"/>
              </a:spcAft>
              <a:tabLst>
                <a:tab pos="269875" algn="l"/>
                <a:tab pos="540385" algn="l"/>
                <a:tab pos="810260" algn="l"/>
              </a:tabLst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Giá trị bắt đầu của k?</a:t>
            </a:r>
          </a:p>
          <a:p>
            <a:pPr algn="just">
              <a:lnSpc>
                <a:spcPct val="120000"/>
              </a:lnSpc>
              <a:spcAft>
                <a:spcPts val="1000"/>
              </a:spcAft>
              <a:tabLst>
                <a:tab pos="269875" algn="l"/>
                <a:tab pos="540385" algn="l"/>
                <a:tab pos="810260" algn="l"/>
              </a:tabLst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Giá trị kết thúc của k?</a:t>
            </a:r>
          </a:p>
          <a:p>
            <a:pPr algn="just">
              <a:lnSpc>
                <a:spcPct val="120000"/>
              </a:lnSpc>
              <a:spcAft>
                <a:spcPts val="1000"/>
              </a:spcAft>
              <a:tabLst>
                <a:tab pos="269875" algn="l"/>
                <a:tab pos="540385" algn="l"/>
                <a:tab pos="810260" algn="l"/>
              </a:tabLst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Chương trình in ra kết quả?</a:t>
            </a:r>
          </a:p>
          <a:p>
            <a:pPr algn="just">
              <a:lnSpc>
                <a:spcPct val="120000"/>
              </a:lnSpc>
              <a:spcAft>
                <a:spcPts val="1000"/>
              </a:spcAft>
              <a:tabLst>
                <a:tab pos="269875" algn="l"/>
                <a:tab pos="540385" algn="l"/>
                <a:tab pos="810260" algn="l"/>
              </a:tabLst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Giải thích kết quả?</a:t>
            </a:r>
          </a:p>
        </p:txBody>
      </p:sp>
    </p:spTree>
    <p:extLst>
      <p:ext uri="{BB962C8B-B14F-4D97-AF65-F5344CB8AC3E}">
        <p14:creationId xmlns:p14="http://schemas.microsoft.com/office/powerpoint/2010/main" val="2962840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A2E54-E23C-44E8-8DBC-961F5A400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382" y="182880"/>
            <a:ext cx="8895194" cy="703385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QUEN VỚI LỆNH LẶP TRONG PYTHON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15E27-B381-424F-BF79-D46F9494F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42" y="5199990"/>
            <a:ext cx="1826471" cy="16803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8FF437-F634-44A2-9691-91B5C9664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749" y="3138441"/>
            <a:ext cx="1799742" cy="1655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454E97-6C6B-4B6D-AC3B-2AFA5DD5C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303" y="4590930"/>
            <a:ext cx="2488493" cy="2289413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75A9D38-F26D-4ADC-9F74-EC4BFA4998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13835"/>
              </p:ext>
            </p:extLst>
          </p:nvPr>
        </p:nvGraphicFramePr>
        <p:xfrm>
          <a:off x="673305" y="1681664"/>
          <a:ext cx="10056497" cy="3193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7566">
                  <a:extLst>
                    <a:ext uri="{9D8B030D-6E8A-4147-A177-3AD203B41FA5}">
                      <a16:colId xmlns:a16="http://schemas.microsoft.com/office/drawing/2014/main" val="684260482"/>
                    </a:ext>
                  </a:extLst>
                </a:gridCol>
                <a:gridCol w="2671482">
                  <a:extLst>
                    <a:ext uri="{9D8B030D-6E8A-4147-A177-3AD203B41FA5}">
                      <a16:colId xmlns:a16="http://schemas.microsoft.com/office/drawing/2014/main" val="1670530906"/>
                    </a:ext>
                  </a:extLst>
                </a:gridCol>
                <a:gridCol w="1577788">
                  <a:extLst>
                    <a:ext uri="{9D8B030D-6E8A-4147-A177-3AD203B41FA5}">
                      <a16:colId xmlns:a16="http://schemas.microsoft.com/office/drawing/2014/main" val="2331094225"/>
                    </a:ext>
                  </a:extLst>
                </a:gridCol>
                <a:gridCol w="1559859">
                  <a:extLst>
                    <a:ext uri="{9D8B030D-6E8A-4147-A177-3AD203B41FA5}">
                      <a16:colId xmlns:a16="http://schemas.microsoft.com/office/drawing/2014/main" val="1189293203"/>
                    </a:ext>
                  </a:extLst>
                </a:gridCol>
                <a:gridCol w="3109802">
                  <a:extLst>
                    <a:ext uri="{9D8B030D-6E8A-4147-A177-3AD203B41FA5}">
                      <a16:colId xmlns:a16="http://schemas.microsoft.com/office/drawing/2014/main" val="2021584136"/>
                    </a:ext>
                  </a:extLst>
                </a:gridCol>
              </a:tblGrid>
              <a:tr h="1039032">
                <a:tc>
                  <a:txBody>
                    <a:bodyPr/>
                    <a:lstStyle/>
                    <a:p>
                      <a:pPr marL="457200"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69875" algn="l"/>
                          <a:tab pos="540385" algn="l"/>
                          <a:tab pos="810260" algn="l"/>
                        </a:tabLs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 lệnh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 trị bắt đầu của 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 trị kết thúc của 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Kết  quả  ch</a:t>
                      </a:r>
                      <a:r>
                        <a:rPr lang="vi-VN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ư</a:t>
                      </a: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ơng trình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7686158"/>
                  </a:ext>
                </a:extLst>
              </a:tr>
              <a:tr h="1039032">
                <a:tc>
                  <a:txBody>
                    <a:bodyPr/>
                    <a:lstStyle/>
                    <a:p>
                      <a:pPr marL="457200" lvl="0"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69875" algn="l"/>
                          <a:tab pos="540385" algn="l"/>
                          <a:tab pos="810260" algn="l"/>
                        </a:tabLs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for k in range(5):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print(k)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103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435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A2E54-E23C-44E8-8DBC-961F5A400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382" y="182880"/>
            <a:ext cx="8895194" cy="703385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QUEN VỚI LỆNH LẶP TRONG PYTHON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15E27-B381-424F-BF79-D46F9494F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42" y="5199990"/>
            <a:ext cx="1826471" cy="16803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8FF437-F634-44A2-9691-91B5C9664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749" y="3138441"/>
            <a:ext cx="1799742" cy="1655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454E97-6C6B-4B6D-AC3B-2AFA5DD5C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303" y="4590930"/>
            <a:ext cx="2488493" cy="2289413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75A9D38-F26D-4ADC-9F74-EC4BFA4998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520758"/>
              </p:ext>
            </p:extLst>
          </p:nvPr>
        </p:nvGraphicFramePr>
        <p:xfrm>
          <a:off x="356382" y="1026199"/>
          <a:ext cx="11494639" cy="53877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9755">
                  <a:extLst>
                    <a:ext uri="{9D8B030D-6E8A-4147-A177-3AD203B41FA5}">
                      <a16:colId xmlns:a16="http://schemas.microsoft.com/office/drawing/2014/main" val="684260482"/>
                    </a:ext>
                  </a:extLst>
                </a:gridCol>
                <a:gridCol w="3684605">
                  <a:extLst>
                    <a:ext uri="{9D8B030D-6E8A-4147-A177-3AD203B41FA5}">
                      <a16:colId xmlns:a16="http://schemas.microsoft.com/office/drawing/2014/main" val="1670530906"/>
                    </a:ext>
                  </a:extLst>
                </a:gridCol>
                <a:gridCol w="1613647">
                  <a:extLst>
                    <a:ext uri="{9D8B030D-6E8A-4147-A177-3AD203B41FA5}">
                      <a16:colId xmlns:a16="http://schemas.microsoft.com/office/drawing/2014/main" val="2331094225"/>
                    </a:ext>
                  </a:extLst>
                </a:gridCol>
                <a:gridCol w="1631576">
                  <a:extLst>
                    <a:ext uri="{9D8B030D-6E8A-4147-A177-3AD203B41FA5}">
                      <a16:colId xmlns:a16="http://schemas.microsoft.com/office/drawing/2014/main" val="1189293203"/>
                    </a:ext>
                  </a:extLst>
                </a:gridCol>
                <a:gridCol w="3315056">
                  <a:extLst>
                    <a:ext uri="{9D8B030D-6E8A-4147-A177-3AD203B41FA5}">
                      <a16:colId xmlns:a16="http://schemas.microsoft.com/office/drawing/2014/main" val="2021584136"/>
                    </a:ext>
                  </a:extLst>
                </a:gridCol>
              </a:tblGrid>
              <a:tr h="1039032">
                <a:tc>
                  <a:txBody>
                    <a:bodyPr/>
                    <a:lstStyle/>
                    <a:p>
                      <a:pPr marL="457200"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69875" algn="l"/>
                          <a:tab pos="540385" algn="l"/>
                          <a:tab pos="810260" algn="l"/>
                        </a:tabLs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 lệnh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 trị bắt đầu của 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 trị kết thúc của 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Kết  quả  ch</a:t>
                      </a:r>
                      <a:r>
                        <a:rPr lang="vi-VN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ư</a:t>
                      </a: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ơng trình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7686158"/>
                  </a:ext>
                </a:extLst>
              </a:tr>
              <a:tr h="1039032">
                <a:tc>
                  <a:txBody>
                    <a:bodyPr/>
                    <a:lstStyle/>
                    <a:p>
                      <a:pPr marL="457200" lvl="0"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69875" algn="l"/>
                          <a:tab pos="540385" algn="l"/>
                          <a:tab pos="810260" algn="l"/>
                        </a:tabLs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for k in range(10):      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print(‘Xin chào Python’)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69875" algn="l"/>
                          <a:tab pos="540385" algn="l"/>
                          <a:tab pos="810260" algn="l"/>
                        </a:tabLs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69875" algn="l"/>
                          <a:tab pos="540385" algn="l"/>
                          <a:tab pos="810260" algn="l"/>
                        </a:tabLs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69875" algn="l"/>
                          <a:tab pos="540385" algn="l"/>
                          <a:tab pos="810260" algn="l"/>
                        </a:tabLs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Xin chào Python</a:t>
                      </a:r>
                    </a:p>
                    <a:p>
                      <a:pPr marL="45720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540385" algn="l"/>
                          <a:tab pos="810260" algn="l"/>
                        </a:tabLst>
                        <a:defRPr/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Xin chào Python</a:t>
                      </a:r>
                    </a:p>
                    <a:p>
                      <a:pPr marL="45720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540385" algn="l"/>
                          <a:tab pos="810260" algn="l"/>
                        </a:tabLst>
                        <a:defRPr/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Xin chào Python</a:t>
                      </a:r>
                    </a:p>
                    <a:p>
                      <a:pPr marL="45720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540385" algn="l"/>
                          <a:tab pos="810260" algn="l"/>
                        </a:tabLst>
                        <a:defRPr/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Xin chào Python</a:t>
                      </a:r>
                    </a:p>
                    <a:p>
                      <a:pPr marL="45720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540385" algn="l"/>
                          <a:tab pos="810260" algn="l"/>
                        </a:tabLst>
                        <a:defRPr/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Xin chào Python</a:t>
                      </a:r>
                    </a:p>
                    <a:p>
                      <a:pPr marL="457200"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69875" algn="l"/>
                          <a:tab pos="540385" algn="l"/>
                          <a:tab pos="810260" algn="l"/>
                        </a:tabLst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Xin chào Python</a:t>
                      </a:r>
                    </a:p>
                    <a:p>
                      <a:pPr marL="45720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540385" algn="l"/>
                          <a:tab pos="810260" algn="l"/>
                        </a:tabLst>
                        <a:defRPr/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Xin chào Python</a:t>
                      </a:r>
                    </a:p>
                    <a:p>
                      <a:pPr marL="45720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540385" algn="l"/>
                          <a:tab pos="810260" algn="l"/>
                        </a:tabLst>
                        <a:defRPr/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Xin chào Python</a:t>
                      </a:r>
                    </a:p>
                    <a:p>
                      <a:pPr marL="45720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540385" algn="l"/>
                          <a:tab pos="810260" algn="l"/>
                        </a:tabLst>
                        <a:defRPr/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Xin chào Python</a:t>
                      </a:r>
                    </a:p>
                    <a:p>
                      <a:pPr marL="45720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  <a:tab pos="540385" algn="l"/>
                          <a:tab pos="810260" algn="l"/>
                        </a:tabLst>
                        <a:defRPr/>
                      </a:pPr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Xin chào Python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5945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657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A2E54-E23C-44E8-8DBC-961F5A400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382" y="182880"/>
            <a:ext cx="8895194" cy="703385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QUEN VỚI LỆNH LẶP TRONG PYTHON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15E27-B381-424F-BF79-D46F9494F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42" y="5199990"/>
            <a:ext cx="1826471" cy="16803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8FF437-F634-44A2-9691-91B5C9664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749" y="3138441"/>
            <a:ext cx="1799742" cy="1655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454E97-6C6B-4B6D-AC3B-2AFA5DD5C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90580" l="7556" r="92778">
                        <a14:foregroundMark x1="44111" y1="6039" x2="44111" y2="6039"/>
                        <a14:foregroundMark x1="44444" y1="6401" x2="44444" y2="6401"/>
                        <a14:foregroundMark x1="61778" y1="4952" x2="61778" y2="4952"/>
                        <a14:foregroundMark x1="91444" y1="36836" x2="91444" y2="36836"/>
                        <a14:foregroundMark x1="92111" y1="48913" x2="92111" y2="48913"/>
                        <a14:foregroundMark x1="50000" y1="90821" x2="50000" y2="90821"/>
                        <a14:foregroundMark x1="8889" y1="44686" x2="8889" y2="44686"/>
                        <a14:foregroundMark x1="8556" y1="31522" x2="8556" y2="31522"/>
                        <a14:foregroundMark x1="92444" y1="37198" x2="92444" y2="37198"/>
                        <a14:foregroundMark x1="92778" y1="47826" x2="92778" y2="47826"/>
                        <a14:foregroundMark x1="7556" y1="46498" x2="7556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303" y="4590930"/>
            <a:ext cx="2488493" cy="22894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A83EC7-AA4D-4EE2-A64F-15FF9156A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464" y="2470042"/>
            <a:ext cx="5121220" cy="4007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52898F-4E3F-47DD-A1A0-5F43543A1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5464" y="917227"/>
            <a:ext cx="5121220" cy="1266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DED11EA-C165-4518-A8E8-932D9AF3469F}"/>
              </a:ext>
            </a:extLst>
          </p:cNvPr>
          <p:cNvSpPr txBox="1"/>
          <p:nvPr/>
        </p:nvSpPr>
        <p:spPr>
          <a:xfrm>
            <a:off x="595995" y="917227"/>
            <a:ext cx="4122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Cú pháp lệnh lặp for range: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F0CF2B-3F99-441A-ABA5-B81845C0036B}"/>
              </a:ext>
            </a:extLst>
          </p:cNvPr>
          <p:cNvSpPr txBox="1"/>
          <p:nvPr/>
        </p:nvSpPr>
        <p:spPr>
          <a:xfrm>
            <a:off x="582563" y="2458541"/>
            <a:ext cx="4330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Hoạt động của lệnh lặp for range: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6267737-1C7B-4B2F-94FD-1A2BC437D7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563" y="5365358"/>
            <a:ext cx="10860900" cy="1369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8170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8626785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847</Words>
  <Application>Microsoft Office PowerPoint</Application>
  <PresentationFormat>Widescreen</PresentationFormat>
  <Paragraphs>144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Times New Roman</vt:lpstr>
      <vt:lpstr>Office Theme</vt:lpstr>
      <vt:lpstr>BÀI </vt:lpstr>
      <vt:lpstr>KHỞI ĐỘNG</vt:lpstr>
      <vt:lpstr>KHỞI ĐỘNG</vt:lpstr>
      <vt:lpstr>KHỞI ĐỘNG</vt:lpstr>
      <vt:lpstr>KHỞI ĐỘNG</vt:lpstr>
      <vt:lpstr>LÀM QUEN VỚI LỆNH LẶP TRONG PYTHON</vt:lpstr>
      <vt:lpstr>LÀM QUEN VỚI LỆNH LẶP TRONG PYTHON</vt:lpstr>
      <vt:lpstr>LÀM QUEN VỚI LỆNH LẶP TRONG PYTHON</vt:lpstr>
      <vt:lpstr>LÀM QUEN VỚI LỆNH LẶP TRONG PYTHON</vt:lpstr>
      <vt:lpstr>LÀM QUEN VỚI LỆNH LẶP TRONG PYTHON</vt:lpstr>
      <vt:lpstr>LÀM QUEN VỚI LỆNH LẶP TRONG PYTHON</vt:lpstr>
      <vt:lpstr>TÌM HIỂU LỆNH RANGE</vt:lpstr>
      <vt:lpstr>TÌM HIỂU LỆNH RANGE</vt:lpstr>
      <vt:lpstr>TÌM HIỂU LỆNH RANGE</vt:lpstr>
      <vt:lpstr>TÌM HIỂU LỆNH RANGE</vt:lpstr>
      <vt:lpstr>TÌM HIỂU LỆNH RANGE</vt:lpstr>
      <vt:lpstr>LUYỆN TẬP</vt:lpstr>
      <vt:lpstr>LUYỆN TẬP</vt:lpstr>
      <vt:lpstr>LUYỆN TẬP</vt:lpstr>
      <vt:lpstr>VẬN DỤNG</vt:lpstr>
      <vt:lpstr>VẬN DỤNG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 Thị Hồng</dc:creator>
  <cp:lastModifiedBy>An Thị Hồng</cp:lastModifiedBy>
  <cp:revision>62</cp:revision>
  <dcterms:created xsi:type="dcterms:W3CDTF">2022-07-26T02:06:45Z</dcterms:created>
  <dcterms:modified xsi:type="dcterms:W3CDTF">2022-07-27T00:23:16Z</dcterms:modified>
</cp:coreProperties>
</file>