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1" r:id="rId5"/>
    <p:sldId id="311" r:id="rId6"/>
    <p:sldId id="312" r:id="rId7"/>
    <p:sldId id="263" r:id="rId8"/>
    <p:sldId id="264" r:id="rId9"/>
    <p:sldId id="267" r:id="rId10"/>
    <p:sldId id="268" r:id="rId11"/>
    <p:sldId id="306" r:id="rId12"/>
    <p:sldId id="270" r:id="rId13"/>
    <p:sldId id="309" r:id="rId14"/>
    <p:sldId id="308" r:id="rId15"/>
    <p:sldId id="273" r:id="rId16"/>
    <p:sldId id="294" r:id="rId17"/>
    <p:sldId id="295" r:id="rId18"/>
    <p:sldId id="296" r:id="rId19"/>
    <p:sldId id="299" r:id="rId20"/>
    <p:sldId id="313" r:id="rId21"/>
    <p:sldId id="310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226E3-BEF6-4A89-AD2B-E3D4820C46A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9A689-6CC0-49D9-8D28-07A697277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3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7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96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1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8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9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3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002270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46135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4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9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7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1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EF9-2E64-44D0-B552-8A1B983B2EF7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9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vietjack.com/soan-van-lop-8-ct/viet-mot-bai-van-nghi-luan-bay-to-y-kien-ve-mot-van-de.jsp" TargetMode="External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6.svg"/><Relationship Id="rId4" Type="http://schemas.openxmlformats.org/officeDocument/2006/relationships/image" Target="../media/image21.png"/><Relationship Id="rId9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7" y="-140132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8C6575-801C-4F6E-839C-957AA570E83A}"/>
              </a:ext>
            </a:extLst>
          </p:cNvPr>
          <p:cNvSpPr txBox="1"/>
          <p:nvPr/>
        </p:nvSpPr>
        <p:spPr>
          <a:xfrm>
            <a:off x="4933908" y="1144267"/>
            <a:ext cx="350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877874D-0A72-48B5-A4C2-63E4B1A9DBF2}"/>
              </a:ext>
            </a:extLst>
          </p:cNvPr>
          <p:cNvSpPr txBox="1"/>
          <p:nvPr/>
        </p:nvSpPr>
        <p:spPr>
          <a:xfrm>
            <a:off x="2674174" y="1852153"/>
            <a:ext cx="67763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NGHỊ LUẬN VỀ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VẤN ĐỀ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</a:t>
            </a:r>
          </a:p>
        </p:txBody>
      </p:sp>
    </p:spTree>
    <p:extLst>
      <p:ext uri="{BB962C8B-B14F-4D97-AF65-F5344CB8AC3E}">
        <p14:creationId xmlns:p14="http://schemas.microsoft.com/office/powerpoint/2010/main" val="824813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2864373" y="1213162"/>
            <a:ext cx="6510885" cy="2337529"/>
            <a:chOff x="2863624" y="1789966"/>
            <a:chExt cx="6512392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585296" y="3019913"/>
              <a:ext cx="5051719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KIẾN THỨC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2863624" y="1789966"/>
              <a:ext cx="651239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spc="6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HÌNH THÀNH</a:t>
              </a:r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237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220394" y="111535"/>
            <a:ext cx="11971606" cy="304698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noProof="0" dirty="0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4800" b="1" i="0" u="none" strike="noStrike" kern="1200" cap="none" spc="0" normalizeH="0" noProof="0" dirty="0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endParaRPr lang="en-US" altLang="zh-CN" sz="4800" b="1" dirty="0" smtClean="0">
              <a:ln w="12700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66641117-0B1E-4B45-AE3C-2A556EE1BA96}"/>
              </a:ext>
            </a:extLst>
          </p:cNvPr>
          <p:cNvSpPr/>
          <p:nvPr/>
        </p:nvSpPr>
        <p:spPr>
          <a:xfrm>
            <a:off x="4103800" y="2294822"/>
            <a:ext cx="3212240" cy="57083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</p:txBody>
      </p:sp>
      <p:sp>
        <p:nvSpPr>
          <p:cNvPr id="6" name="Round Diagonal Corner Rectangle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0F96BB59-8E86-2645-A4AD-318B44A7CA8A}"/>
              </a:ext>
            </a:extLst>
          </p:cNvPr>
          <p:cNvSpPr/>
          <p:nvPr/>
        </p:nvSpPr>
        <p:spPr>
          <a:xfrm>
            <a:off x="1259840" y="3023537"/>
            <a:ext cx="9093200" cy="3224863"/>
          </a:xfrm>
          <a:prstGeom prst="round2Diag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041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220394" y="111535"/>
            <a:ext cx="11971606" cy="7478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noProof="0" dirty="0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4800" b="1" i="0" u="none" strike="noStrike" kern="1200" cap="none" spc="0" normalizeH="0" noProof="0" dirty="0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endParaRPr kumimoji="0" lang="en-US" altLang="zh-CN" sz="4800" b="1" i="0" u="none" strike="noStrike" kern="1200" cap="none" spc="0" normalizeH="0" noProof="0" dirty="0" smtClean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4800" b="1" baseline="0" dirty="0" err="1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4800" b="1" dirty="0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xét</a:t>
            </a:r>
            <a:endParaRPr lang="en-US" altLang="zh-CN" sz="4800" b="1" dirty="0" smtClean="0">
              <a:ln w="12700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4800" b="1" dirty="0" smtClean="0">
              <a:ln w="12700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oạn bài Viết văn bản nghị luận về một vấn đề của đời sống | Hay nhất Soạn văn 8 Chân trời sáng tạo (ảnh 1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" y="223520"/>
            <a:ext cx="11714480" cy="6390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0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220394" y="111535"/>
            <a:ext cx="11971606" cy="7478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noProof="0" dirty="0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4800" b="1" i="0" u="none" strike="noStrike" kern="1200" cap="none" spc="0" normalizeH="0" noProof="0" dirty="0" smtClean="0">
                <a:ln w="12700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endParaRPr kumimoji="0" lang="en-US" altLang="zh-CN" sz="4800" b="1" i="0" u="none" strike="noStrike" kern="1200" cap="none" spc="0" normalizeH="0" noProof="0" dirty="0" smtClean="0">
              <a:ln w="12700"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4800" b="1" baseline="0" dirty="0" err="1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4800" b="1" dirty="0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12700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xét</a:t>
            </a:r>
            <a:endParaRPr lang="en-US" altLang="zh-CN" sz="4800" b="1" dirty="0" smtClean="0">
              <a:ln w="12700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217"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4800" b="1" dirty="0" smtClean="0">
              <a:ln w="12700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11624" y="295835"/>
            <a:ext cx="8525436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 defTabSz="914217"/>
            <a:r>
              <a:rPr lang="en-US" altLang="zh-CN" sz="40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endParaRPr lang="en-US" altLang="zh-CN" sz="4000" b="1" dirty="0" smtClean="0">
              <a:ln w="127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8518" y="1137021"/>
            <a:ext cx="9556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56431" y="0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Chuẩn bị trước khi viết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132" y="708615"/>
            <a:ext cx="1180407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6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0" y="0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vi-VN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lập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dàn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707389"/>
              </p:ext>
            </p:extLst>
          </p:nvPr>
        </p:nvGraphicFramePr>
        <p:xfrm>
          <a:off x="334562" y="1716444"/>
          <a:ext cx="3833679" cy="1264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7893"/>
                <a:gridCol w="1277893"/>
                <a:gridCol w="1277893"/>
              </a:tblGrid>
              <a:tr h="421421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Ý </a:t>
                      </a:r>
                      <a:r>
                        <a:rPr lang="en-US" sz="1400" dirty="0" err="1">
                          <a:effectLst/>
                        </a:rPr>
                        <a:t>kiến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Lí lẽ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Bằng chứng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21421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Đồng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tình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21421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Phản đối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4416" y="516115"/>
            <a:ext cx="106052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36077"/>
              </p:ext>
            </p:extLst>
          </p:nvPr>
        </p:nvGraphicFramePr>
        <p:xfrm>
          <a:off x="68773" y="4001983"/>
          <a:ext cx="11996556" cy="28992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98278"/>
                <a:gridCol w="5998278"/>
              </a:tblGrid>
              <a:tr h="64428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Mở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bài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Nêu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vấn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đề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cần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bàn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luận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Nêu</a:t>
                      </a:r>
                      <a:r>
                        <a:rPr lang="en-US" sz="1400" dirty="0">
                          <a:effectLst/>
                        </a:rPr>
                        <a:t> ý </a:t>
                      </a:r>
                      <a:r>
                        <a:rPr lang="en-US" sz="1400" dirty="0" err="1">
                          <a:effectLst/>
                        </a:rPr>
                        <a:t>kiến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đồng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tình</a:t>
                      </a:r>
                      <a:r>
                        <a:rPr lang="en-US" sz="1400" dirty="0">
                          <a:effectLst/>
                        </a:rPr>
                        <a:t> hay </a:t>
                      </a:r>
                      <a:r>
                        <a:rPr lang="en-US" sz="1400" dirty="0" err="1">
                          <a:effectLst/>
                        </a:rPr>
                        <a:t>phản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đối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về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vấn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đề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cần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bàn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luận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61069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bài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 Giải thích từ ngữ, ý kiến cần bàn luận</a:t>
                      </a:r>
                      <a:endParaRPr lang="en-US" sz="1100">
                        <a:effectLst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 Bàn luận:</a:t>
                      </a:r>
                      <a:endParaRPr lang="en-US" sz="1100">
                        <a:effectLst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Trình bày vấn đề cần bàn luận.</a:t>
                      </a:r>
                      <a:endParaRPr lang="en-US" sz="1100">
                        <a:effectLst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Trình bày ý kiến đồng tình hay phản đối về vấn đề cần bàn luận.</a:t>
                      </a:r>
                      <a:endParaRPr lang="en-US" sz="1100">
                        <a:effectLst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Đưa ra lí lẽ và bằng chứng để làm sáng tỏ luận điểm.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64428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Kết bài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Khẳng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định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lại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vấn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đề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Đề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xuất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giải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pháp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hoặc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nêu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bài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học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4416" y="3218213"/>
            <a:ext cx="835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746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" y="-89336"/>
            <a:ext cx="12187738" cy="68523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59823" y="423068"/>
            <a:ext cx="982485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9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31343" y="82888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vi-VN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chỉnh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sửa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rút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kinh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6581" y="80644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31343" y="586779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666115"/>
              </p:ext>
            </p:extLst>
          </p:nvPr>
        </p:nvGraphicFramePr>
        <p:xfrm>
          <a:off x="1065717" y="1460479"/>
          <a:ext cx="9324296" cy="4351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1074"/>
                <a:gridCol w="2331074"/>
                <a:gridCol w="2331074"/>
                <a:gridCol w="2331074"/>
              </a:tblGrid>
              <a:tr h="217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Tiêu chí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Đạt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Chưa đạt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7567">
                <a:tc rowSpan="2"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Phần mở đầu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Nêu vấn đề cần bàn luận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7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Nêu ý kiến đồng tình hay phản đối.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5134">
                <a:tc rowSpan="6"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Phần thân bài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Giải thích được từ ngữ quan trọng và ý nghĩa của ý kiến cần bàn luận.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7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Trình bày vấ đề cần bàn luận.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51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Trình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bày</a:t>
                      </a:r>
                      <a:r>
                        <a:rPr lang="en-US" sz="1200" dirty="0">
                          <a:effectLst/>
                        </a:rPr>
                        <a:t> ý </a:t>
                      </a:r>
                      <a:r>
                        <a:rPr lang="en-US" sz="1200" dirty="0" err="1">
                          <a:effectLst/>
                        </a:rPr>
                        <a:t>kiến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đồng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tình</a:t>
                      </a:r>
                      <a:r>
                        <a:rPr lang="en-US" sz="1200" dirty="0">
                          <a:effectLst/>
                        </a:rPr>
                        <a:t> hay </a:t>
                      </a:r>
                      <a:r>
                        <a:rPr lang="en-US" sz="1200" dirty="0" err="1">
                          <a:effectLst/>
                        </a:rPr>
                        <a:t>phản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đối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về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vấn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đề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cần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bàn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luận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51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Nêu được ít nhất hai lí lẽ một cách thuyết phục để làm rõ luận điểm.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51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Nêu được bằng chứng đa dạng, cụ thể, phù hợp với luận điểm.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51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Sắp xếp các lí lẽ, bằng chứng theo một trình tự hợp lí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7567">
                <a:tc rowSpan="2"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Phần kết bài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Khẳng định lại vấn đề.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51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Đề xuất giải pháp hoặc nêu bài học rút ra từ vấn để bàn luận.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35134">
                <a:tc rowSpan="2"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Trình bày, diễn đạt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Không mắc lỗi chính tả, dùng từ, đặt câu.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17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Diễn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đạt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chặt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chẽ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thuyết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phục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19916"/>
            <a:chOff x="3238500" y="1789966"/>
            <a:chExt cx="5715000" cy="2320453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255329" y="3002296"/>
              <a:ext cx="5241750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27" y="1789966"/>
              <a:ext cx="184774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491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=""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42" y="1094897"/>
            <a:ext cx="11985901" cy="4880158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=""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400" y="5722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=""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4254" y="2869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=""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3282" y="5491411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166878" y="2007455"/>
            <a:ext cx="10126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7" name="文本框 283">
            <a:extLst>
              <a:ext uri="{FF2B5EF4-FFF2-40B4-BE49-F238E27FC236}">
                <a16:creationId xmlns=""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773663" y="172050"/>
            <a:ext cx="5032917" cy="1107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altLang="zh-CN" sz="65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7745" y="1920218"/>
            <a:ext cx="959658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Câu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lạc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bộ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Văn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học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trường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em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phát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động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viết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bài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với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đề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tài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“Con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người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và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thiên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nhiên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”.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Hãy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viết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một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bài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văn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nghị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luận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,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bày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tỏ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ý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kiến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đồng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tình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hay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phản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đối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về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một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vấn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đề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môi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trường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hoặc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thiên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nhiên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mà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em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quan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tâm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và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gửi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cho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ban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tổ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 </a:t>
            </a:r>
            <a:r>
              <a:rPr lang="en-US" sz="2800" b="1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chức</a:t>
            </a:r>
            <a:r>
              <a:rPr lang="en-US" sz="2800" b="1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06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2204" y="5644"/>
            <a:ext cx="12187592" cy="685111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5033" y="554889"/>
            <a:ext cx="9118093" cy="6043405"/>
            <a:chOff x="0" y="0"/>
            <a:chExt cx="18242782" cy="12091182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29479" y="0"/>
              <a:ext cx="17913303" cy="11727398"/>
              <a:chOff x="-4214" y="0"/>
              <a:chExt cx="10825343" cy="7087086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-4214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7690585" y="-193790"/>
            <a:ext cx="4748562" cy="4472410"/>
            <a:chOff x="1572664" y="-1214791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1572664" y="-1214791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3093164" y="829105"/>
              <a:ext cx="6931975" cy="393851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65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VỀ NHÀ</a:t>
              </a:r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505533" y="3881172"/>
            <a:ext cx="1430309" cy="1769650"/>
          </a:xfrm>
          <a:prstGeom prst="rect">
            <a:avLst/>
          </a:prstGeom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574713" y="5237233"/>
            <a:ext cx="1781599" cy="13759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9713" y="1812747"/>
            <a:ext cx="8662102" cy="30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063" indent="-45706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vi-VN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bài viết.</a:t>
            </a:r>
            <a:endParaRPr lang="en-US" sz="31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063" indent="-45706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1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bị bài mới: </a:t>
            </a:r>
            <a:r>
              <a:rPr lang="vi-VN" sz="31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vi-VN" sz="3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Nghe</a:t>
            </a:r>
            <a:r>
              <a:rPr lang="vi-VN" sz="31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1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199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99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99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199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99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99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199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99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199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199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99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57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304075" y="1473220"/>
            <a:ext cx="5966506" cy="2337529"/>
            <a:chOff x="3127218" y="1789966"/>
            <a:chExt cx="5967887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127218" y="3019913"/>
              <a:ext cx="5967887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HẸN GẶP LẠI!</a:t>
              </a:r>
              <a:endParaRPr kumimoji="0" lang="zh-CN" alt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599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871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7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CED6A439-5EFE-4F12-A545-7E1AA534BD07}"/>
              </a:ext>
            </a:extLst>
          </p:cNvPr>
          <p:cNvGrpSpPr/>
          <p:nvPr/>
        </p:nvGrpSpPr>
        <p:grpSpPr>
          <a:xfrm flipH="1">
            <a:off x="9863495" y="3761394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xmlns="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xmlns="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xmlns="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xmlns="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xmlns="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xmlns="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xmlns="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xmlns="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xmlns="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xmlns="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xmlns="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xmlns="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xmlns="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xmlns="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xmlns="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xmlns="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xmlns="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xmlns="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xmlns="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xmlns="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xmlns="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xmlns="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xmlns="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xmlns="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xmlns="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xmlns="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xmlns="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xmlns="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xmlns="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xmlns="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xmlns="" id="{E37AA4DD-B866-4080-9B55-2B3B458213C8}"/>
              </a:ext>
            </a:extLst>
          </p:cNvPr>
          <p:cNvSpPr/>
          <p:nvPr/>
        </p:nvSpPr>
        <p:spPr>
          <a:xfrm>
            <a:off x="-1169401" y="5739551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4" y="1256485"/>
            <a:ext cx="4416142" cy="3725621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xmlns="" id="{2B4C73FA-BFD3-4318-9F6C-58C1E2CB2153}"/>
              </a:ext>
            </a:extLst>
          </p:cNvPr>
          <p:cNvSpPr txBox="1"/>
          <p:nvPr/>
        </p:nvSpPr>
        <p:spPr>
          <a:xfrm>
            <a:off x="742434" y="2433416"/>
            <a:ext cx="3356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hình ảnh tương ứng với một </a:t>
            </a:r>
            <a:r>
              <a:rPr lang="en-US" sz="2400" b="1" i="1" dirty="0" err="1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i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</a:t>
            </a:r>
            <a:r>
              <a:rPr lang="vi-VN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sống, em hãy gọi </a:t>
            </a:r>
            <a:r>
              <a:rPr lang="vi-VN" sz="2400" b="1" i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i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i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400" b="1" i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zh-CN" altLang="en-US" sz="24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B0000D-4155-4B45-B0F5-968B5BB92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386" y="2841"/>
            <a:ext cx="7780814" cy="44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9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" y="7937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0" y="125216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7944523" y="1718334"/>
            <a:ext cx="3643532" cy="454418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Ngăn chặn bạo lực học đường: Trách nhiệm không của riêng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934"/>
            <a:ext cx="3838575" cy="4434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880" y="1565935"/>
            <a:ext cx="3398520" cy="44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0" y="125216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7944523" y="1718334"/>
            <a:ext cx="3643532" cy="454418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Ngăn chặn bạo lực học đường: Trách nhiệm không của riêng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 descr="C:\Users\DELL\Desktop\tải xuống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7"/>
          <a:stretch/>
        </p:blipFill>
        <p:spPr bwMode="auto">
          <a:xfrm>
            <a:off x="155575" y="1718334"/>
            <a:ext cx="7302581" cy="45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56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182633" y="2020048"/>
            <a:ext cx="5865905" cy="136584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 b="19810"/>
          <a:stretch/>
        </p:blipFill>
        <p:spPr>
          <a:xfrm>
            <a:off x="117566" y="2112484"/>
            <a:ext cx="5914244" cy="2638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31" y="3674032"/>
            <a:ext cx="4739912" cy="25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4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5520960" y="1988925"/>
            <a:ext cx="5695423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Thuận An - Tin Ủy ban nhân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huận An - Tin Ủy ban nhân dâ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Thắp lên tình nhân ái, niềm tin vượt qua đại dịch Covid-19 |=&gt; Đăng trên  báo Bắc Gia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Top 10 bài văn mẫu Nghị luận xã hội về lòng nhân ái yêu thương con người  lớp 9 chọn lọc #202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4" y="1823243"/>
            <a:ext cx="4497705" cy="35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0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936184" y="155619"/>
            <a:ext cx="9010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6766560" y="2215842"/>
            <a:ext cx="4800600" cy="1701851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uy nghĩ về vai trò của tinh thần tự học đối với mỗi học sinh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03" y="1774190"/>
            <a:ext cx="4968240" cy="392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8464574" y="-17155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51" name="组合 13">
            <a:extLst>
              <a:ext uri="{FF2B5EF4-FFF2-40B4-BE49-F238E27FC236}">
                <a16:creationId xmlns:a16="http://schemas.microsoft.com/office/drawing/2014/main" xmlns="" id="{923FF8E7-03BD-44CE-8E16-D269DF86F231}"/>
              </a:ext>
            </a:extLst>
          </p:cNvPr>
          <p:cNvGrpSpPr/>
          <p:nvPr/>
        </p:nvGrpSpPr>
        <p:grpSpPr>
          <a:xfrm>
            <a:off x="6953722" y="1236802"/>
            <a:ext cx="4898914" cy="5108312"/>
            <a:chOff x="1455049" y="2066954"/>
            <a:chExt cx="3523458" cy="2575421"/>
          </a:xfrm>
        </p:grpSpPr>
        <p:pic>
          <p:nvPicPr>
            <p:cNvPr id="252" name="图片 1">
              <a:extLst>
                <a:ext uri="{FF2B5EF4-FFF2-40B4-BE49-F238E27FC236}">
                  <a16:creationId xmlns:a16="http://schemas.microsoft.com/office/drawing/2014/main" xmlns="" id="{C5FA09B3-0729-4C55-9062-C1D5C596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5049" y="2066954"/>
              <a:ext cx="3523458" cy="2575421"/>
            </a:xfrm>
            <a:prstGeom prst="rect">
              <a:avLst/>
            </a:prstGeom>
          </p:spPr>
        </p:pic>
        <p:grpSp>
          <p:nvGrpSpPr>
            <p:cNvPr id="253" name="组合 2">
              <a:extLst>
                <a:ext uri="{FF2B5EF4-FFF2-40B4-BE49-F238E27FC236}">
                  <a16:creationId xmlns:a16="http://schemas.microsoft.com/office/drawing/2014/main" xmlns="" id="{F0882434-99D0-45D0-BDA4-0D9E30840023}"/>
                </a:ext>
              </a:extLst>
            </p:cNvPr>
            <p:cNvGrpSpPr/>
            <p:nvPr/>
          </p:nvGrpSpPr>
          <p:grpSpPr>
            <a:xfrm>
              <a:off x="1776116" y="2141060"/>
              <a:ext cx="2861783" cy="2095235"/>
              <a:chOff x="1033609" y="3049960"/>
              <a:chExt cx="2861783" cy="2095235"/>
            </a:xfrm>
          </p:grpSpPr>
          <p:sp>
            <p:nvSpPr>
              <p:cNvPr id="262" name="文本框 11">
                <a:extLst>
                  <a:ext uri="{FF2B5EF4-FFF2-40B4-BE49-F238E27FC236}">
                    <a16:creationId xmlns:a16="http://schemas.microsoft.com/office/drawing/2014/main" xmlns="" id="{658BC00C-2FC6-4FD3-9EC6-680F4C9DF3F9}"/>
                  </a:ext>
                </a:extLst>
              </p:cNvPr>
              <p:cNvSpPr txBox="1"/>
              <p:nvPr/>
            </p:nvSpPr>
            <p:spPr>
              <a:xfrm>
                <a:off x="1432662" y="3609017"/>
                <a:ext cx="2462730" cy="1536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Vậy làm thế nào để có thể làm một bài văn nghị luận về </a:t>
                </a:r>
                <a:r>
                  <a:rPr lang="vi-VN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nhữn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g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vấn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đề</a:t>
                </a:r>
                <a:r>
                  <a:rPr lang="vi-VN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này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thể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hiện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quan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điểm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đồng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tình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hay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không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đồng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tình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em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với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vấn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đề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đó</a:t>
                </a:r>
                <a:r>
                  <a:rPr lang="vi-VN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?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Cô 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trò chúng ta sẽ tìm hiểu bài học hôm nay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55" name="组合 4">
                <a:extLst>
                  <a:ext uri="{FF2B5EF4-FFF2-40B4-BE49-F238E27FC236}">
                    <a16:creationId xmlns:a16="http://schemas.microsoft.com/office/drawing/2014/main" xmlns="" id="{CBDCF15A-7CA3-4B29-9B61-594641CEDC5E}"/>
                  </a:ext>
                </a:extLst>
              </p:cNvPr>
              <p:cNvGrpSpPr/>
              <p:nvPr/>
            </p:nvGrpSpPr>
            <p:grpSpPr>
              <a:xfrm rot="19663740">
                <a:off x="1033609" y="3049960"/>
                <a:ext cx="733523" cy="742097"/>
                <a:chOff x="10766636" y="3693771"/>
                <a:chExt cx="1173926" cy="1187649"/>
              </a:xfrm>
            </p:grpSpPr>
            <p:sp>
              <p:nvSpPr>
                <p:cNvPr id="256" name="Freeform 108">
                  <a:extLst>
                    <a:ext uri="{FF2B5EF4-FFF2-40B4-BE49-F238E27FC236}">
                      <a16:creationId xmlns:a16="http://schemas.microsoft.com/office/drawing/2014/main" xmlns="" id="{7BC8C9EF-CEBE-4DF1-B3CE-F1C69B092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5773" y="3693771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7" name="Freeform 109">
                  <a:extLst>
                    <a:ext uri="{FF2B5EF4-FFF2-40B4-BE49-F238E27FC236}">
                      <a16:creationId xmlns:a16="http://schemas.microsoft.com/office/drawing/2014/main" xmlns="" id="{977462CA-1F27-416E-B31C-6E686B0FBC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246868" y="3707050"/>
                  <a:ext cx="693694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8" name="Freeform 110">
                  <a:extLst>
                    <a:ext uri="{FF2B5EF4-FFF2-40B4-BE49-F238E27FC236}">
                      <a16:creationId xmlns:a16="http://schemas.microsoft.com/office/drawing/2014/main" xmlns="" id="{E215937E-CA59-4367-9931-961890CBBB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9" name="Freeform 111">
                  <a:extLst>
                    <a:ext uri="{FF2B5EF4-FFF2-40B4-BE49-F238E27FC236}">
                      <a16:creationId xmlns:a16="http://schemas.microsoft.com/office/drawing/2014/main" xmlns="" id="{E61E1EC1-494C-4D44-8EF0-95EB2E66D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0" name="Freeform 112">
                  <a:extLst>
                    <a:ext uri="{FF2B5EF4-FFF2-40B4-BE49-F238E27FC236}">
                      <a16:creationId xmlns:a16="http://schemas.microsoft.com/office/drawing/2014/main" xmlns="" id="{B55C3FAF-0272-432E-A28A-9182FE3BC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1" name="Freeform 113">
                  <a:extLst>
                    <a:ext uri="{FF2B5EF4-FFF2-40B4-BE49-F238E27FC236}">
                      <a16:creationId xmlns:a16="http://schemas.microsoft.com/office/drawing/2014/main" xmlns="" id="{E6D06358-CF3F-42A8-91F6-AAA63141B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64" name="组合 14">
            <a:extLst>
              <a:ext uri="{FF2B5EF4-FFF2-40B4-BE49-F238E27FC236}">
                <a16:creationId xmlns:a16="http://schemas.microsoft.com/office/drawing/2014/main" xmlns="" id="{8ABEF6F9-0E37-40F0-993D-5401AB3B0AF4}"/>
              </a:ext>
            </a:extLst>
          </p:cNvPr>
          <p:cNvGrpSpPr/>
          <p:nvPr/>
        </p:nvGrpSpPr>
        <p:grpSpPr>
          <a:xfrm>
            <a:off x="746778" y="1792029"/>
            <a:ext cx="4718241" cy="3349084"/>
            <a:chOff x="1451314" y="2141289"/>
            <a:chExt cx="3523458" cy="2575421"/>
          </a:xfrm>
        </p:grpSpPr>
        <p:pic>
          <p:nvPicPr>
            <p:cNvPr id="265" name="图片 15">
              <a:extLst>
                <a:ext uri="{FF2B5EF4-FFF2-40B4-BE49-F238E27FC236}">
                  <a16:creationId xmlns:a16="http://schemas.microsoft.com/office/drawing/2014/main" xmlns="" id="{316F57E5-03D9-4648-B0CD-61D063A3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66" name="组合 16">
              <a:extLst>
                <a:ext uri="{FF2B5EF4-FFF2-40B4-BE49-F238E27FC236}">
                  <a16:creationId xmlns:a16="http://schemas.microsoft.com/office/drawing/2014/main" xmlns="" id="{F52DF1FC-8575-4950-87EC-6F270D5FE13C}"/>
                </a:ext>
              </a:extLst>
            </p:cNvPr>
            <p:cNvGrpSpPr/>
            <p:nvPr/>
          </p:nvGrpSpPr>
          <p:grpSpPr>
            <a:xfrm>
              <a:off x="1892496" y="2285104"/>
              <a:ext cx="2856838" cy="1959396"/>
              <a:chOff x="1149989" y="3194004"/>
              <a:chExt cx="2856838" cy="1959396"/>
            </a:xfrm>
          </p:grpSpPr>
          <p:sp>
            <p:nvSpPr>
              <p:cNvPr id="275" name="文本框 25">
                <a:extLst>
                  <a:ext uri="{FF2B5EF4-FFF2-40B4-BE49-F238E27FC236}">
                    <a16:creationId xmlns:a16="http://schemas.microsoft.com/office/drawing/2014/main" xmlns="" id="{AE432247-82AF-4A3B-B89B-E5F219D6BE61}"/>
                  </a:ext>
                </a:extLst>
              </p:cNvPr>
              <p:cNvSpPr txBox="1"/>
              <p:nvPr/>
            </p:nvSpPr>
            <p:spPr>
              <a:xfrm>
                <a:off x="1490593" y="3946343"/>
                <a:ext cx="2516234" cy="1207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Hàng ngày có rất </a:t>
                </a:r>
                <a:r>
                  <a:rPr lang="vi-VN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nhiều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vấn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đề</a:t>
                </a:r>
                <a:r>
                  <a:rPr lang="vi-VN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xảy ra trong đời sống, tích cực có, tiêu cực có.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8" name="组合 18">
                <a:extLst>
                  <a:ext uri="{FF2B5EF4-FFF2-40B4-BE49-F238E27FC236}">
                    <a16:creationId xmlns:a16="http://schemas.microsoft.com/office/drawing/2014/main" xmlns="" id="{A0AEEFF0-2611-453E-9F4E-CD8073A3AF94}"/>
                  </a:ext>
                </a:extLst>
              </p:cNvPr>
              <p:cNvGrpSpPr/>
              <p:nvPr/>
            </p:nvGrpSpPr>
            <p:grpSpPr>
              <a:xfrm rot="19663740">
                <a:off x="1149989" y="3194004"/>
                <a:ext cx="654790" cy="845387"/>
                <a:chOff x="10766636" y="3941730"/>
                <a:chExt cx="1047922" cy="1352954"/>
              </a:xfrm>
            </p:grpSpPr>
            <p:sp>
              <p:nvSpPr>
                <p:cNvPr id="269" name="Freeform 108">
                  <a:extLst>
                    <a:ext uri="{FF2B5EF4-FFF2-40B4-BE49-F238E27FC236}">
                      <a16:creationId xmlns:a16="http://schemas.microsoft.com/office/drawing/2014/main" xmlns="" id="{FF1DC9F5-369B-49B2-A7D7-4B6A060B8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209862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0" name="Freeform 109">
                  <a:extLst>
                    <a:ext uri="{FF2B5EF4-FFF2-40B4-BE49-F238E27FC236}">
                      <a16:creationId xmlns:a16="http://schemas.microsoft.com/office/drawing/2014/main" xmlns="" id="{744BB57B-984F-434C-B3F1-B055DB78AE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1" name="Freeform 110">
                  <a:extLst>
                    <a:ext uri="{FF2B5EF4-FFF2-40B4-BE49-F238E27FC236}">
                      <a16:creationId xmlns:a16="http://schemas.microsoft.com/office/drawing/2014/main" xmlns="" id="{7AE8304E-9142-420F-9C25-5397070DE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2" name="Freeform 111">
                  <a:extLst>
                    <a:ext uri="{FF2B5EF4-FFF2-40B4-BE49-F238E27FC236}">
                      <a16:creationId xmlns:a16="http://schemas.microsoft.com/office/drawing/2014/main" xmlns="" id="{2E96CA9B-A3AB-43B5-9B25-4F66CD4B1F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3" name="Freeform 112">
                  <a:extLst>
                    <a:ext uri="{FF2B5EF4-FFF2-40B4-BE49-F238E27FC236}">
                      <a16:creationId xmlns:a16="http://schemas.microsoft.com/office/drawing/2014/main" xmlns="" id="{C76948F1-B684-42C0-B599-3F9661299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4" name="Freeform 113">
                  <a:extLst>
                    <a:ext uri="{FF2B5EF4-FFF2-40B4-BE49-F238E27FC236}">
                      <a16:creationId xmlns:a16="http://schemas.microsoft.com/office/drawing/2014/main" xmlns="" id="{79A10970-FC47-450D-9F1C-1F388B63B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39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1084</Words>
  <PresentationFormat>Widescreen</PresentationFormat>
  <Paragraphs>116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 Unicode MS</vt:lpstr>
      <vt:lpstr>微软雅黑</vt:lpstr>
      <vt:lpstr>宋体</vt:lpstr>
      <vt:lpstr>Arial</vt:lpstr>
      <vt:lpstr>Calibri</vt:lpstr>
      <vt:lpstr>Calibri Light</vt:lpstr>
      <vt:lpstr>ITC Avant Garde Std Bk</vt:lpstr>
      <vt:lpstr>黑体</vt:lpstr>
      <vt:lpstr>华文新魏</vt:lpstr>
      <vt:lpstr>Times New Roman</vt:lpstr>
      <vt:lpstr>Wingdings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2022-06-27T04:06:58Z</dcterms:created>
  <dcterms:modified xsi:type="dcterms:W3CDTF">2023-06-28T14:32:05Z</dcterms:modified>
</cp:coreProperties>
</file>