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82" r:id="rId2"/>
  </p:sldMasterIdLst>
  <p:notesMasterIdLst>
    <p:notesMasterId r:id="rId13"/>
  </p:notesMasterIdLst>
  <p:handoutMasterIdLst>
    <p:handoutMasterId r:id="rId14"/>
  </p:handoutMasterIdLst>
  <p:sldIdLst>
    <p:sldId id="301" r:id="rId3"/>
    <p:sldId id="374" r:id="rId4"/>
    <p:sldId id="402" r:id="rId5"/>
    <p:sldId id="415" r:id="rId6"/>
    <p:sldId id="403" r:id="rId7"/>
    <p:sldId id="422" r:id="rId8"/>
    <p:sldId id="418" r:id="rId9"/>
    <p:sldId id="420" r:id="rId10"/>
    <p:sldId id="413" r:id="rId11"/>
    <p:sldId id="414" r:id="rId12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66083"/>
    <a:srgbClr val="009900"/>
    <a:srgbClr val="CC00CC"/>
    <a:srgbClr val="CC0099"/>
    <a:srgbClr val="E46C0A"/>
    <a:srgbClr val="F2F2F2"/>
    <a:srgbClr val="FDA1A1"/>
    <a:srgbClr val="949494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3883" autoAdjust="0"/>
  </p:normalViewPr>
  <p:slideViewPr>
    <p:cSldViewPr>
      <p:cViewPr varScale="1">
        <p:scale>
          <a:sx n="28" d="100"/>
          <a:sy n="28" d="100"/>
        </p:scale>
        <p:origin x="12" y="172"/>
      </p:cViewPr>
      <p:guideLst>
        <p:guide orient="horz" pos="4321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08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42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89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5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9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8119763" y="403441"/>
            <a:ext cx="12858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0" spc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BẤT PHƯƠNG TRÌNH BẬC NHẤT HAI ẨN</a:t>
            </a:r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13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  <a:r>
              <a:rPr lang="vi-VN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5</a:t>
            </a:r>
            <a:endParaRPr lang="en-US" sz="36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28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6.wm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24404559" cy="1382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 sz="1800"/>
          </a:p>
        </p:txBody>
      </p:sp>
      <p:sp>
        <p:nvSpPr>
          <p:cNvPr id="16" name="Rounded Rectangle 15"/>
          <p:cNvSpPr/>
          <p:nvPr/>
        </p:nvSpPr>
        <p:spPr>
          <a:xfrm>
            <a:off x="2525064" y="6319661"/>
            <a:ext cx="19876280" cy="6803829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 sz="1800"/>
          </a:p>
        </p:txBody>
      </p:sp>
      <p:sp>
        <p:nvSpPr>
          <p:cNvPr id="21" name="TextBox 20"/>
          <p:cNvSpPr txBox="1"/>
          <p:nvPr/>
        </p:nvSpPr>
        <p:spPr>
          <a:xfrm>
            <a:off x="10635967" y="2299418"/>
            <a:ext cx="3432277" cy="83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3" rIns="91404" bIns="45703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0500" y="3499742"/>
            <a:ext cx="24398906" cy="83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3" rIns="91404" bIns="45703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2: TÍCH VÔ HƯỚNG CỦA HAI VECTO VÀ ỨNG DỤNG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56440" y="4189307"/>
            <a:ext cx="15950128" cy="1902025"/>
            <a:chOff x="5055180" y="3914848"/>
            <a:chExt cx="15951165" cy="190214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3" rIns="91404" bIns="45703"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55180" y="3914848"/>
              <a:ext cx="15951165" cy="1902149"/>
            </a:xfrm>
            <a:prstGeom prst="rect">
              <a:avLst/>
            </a:prstGeom>
            <a:noFill/>
          </p:spPr>
          <p:txBody>
            <a:bodyPr wrap="none" lIns="91404" tIns="45703" rIns="91404" bIns="45703" rtlCol="0">
              <a:spAutoFit/>
            </a:bodyPr>
            <a:lstStyle/>
            <a:p>
              <a:pPr algn="ctr">
                <a:lnSpc>
                  <a:spcPts val="5998"/>
                </a:lnSpc>
                <a:spcBef>
                  <a:spcPts val="1800"/>
                </a:spcBef>
              </a:pPr>
              <a:r>
                <a:rPr lang="en-US" sz="48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</a:t>
              </a:r>
            </a:p>
            <a:p>
              <a:pPr algn="ctr">
                <a:lnSpc>
                  <a:spcPts val="5998"/>
                </a:lnSpc>
                <a:spcBef>
                  <a:spcPts val="1800"/>
                </a:spcBef>
              </a:pPr>
              <a:r>
                <a:rPr lang="en-US" sz="72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VÔ HƯỚNG CỦA HAI VECT</a:t>
              </a:r>
              <a:r>
                <a:rPr lang="vi-VN" sz="72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endParaRPr lang="en-US" sz="6598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B950697-EEA3-4B31-9C0F-4DEE9A4A3916}"/>
              </a:ext>
            </a:extLst>
          </p:cNvPr>
          <p:cNvGrpSpPr/>
          <p:nvPr/>
        </p:nvGrpSpPr>
        <p:grpSpPr>
          <a:xfrm>
            <a:off x="10826466" y="494251"/>
            <a:ext cx="3273476" cy="1813032"/>
            <a:chOff x="20642117" y="159450"/>
            <a:chExt cx="3273476" cy="1813032"/>
          </a:xfrm>
        </p:grpSpPr>
        <p:grpSp>
          <p:nvGrpSpPr>
            <p:cNvPr id="5" name="Group 4"/>
            <p:cNvGrpSpPr/>
            <p:nvPr/>
          </p:nvGrpSpPr>
          <p:grpSpPr>
            <a:xfrm>
              <a:off x="22101582" y="159450"/>
              <a:ext cx="1814011" cy="1802639"/>
              <a:chOff x="12784885" y="1066801"/>
              <a:chExt cx="1814128" cy="180275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831015"/>
              </a:xfrm>
              <a:prstGeom prst="rect">
                <a:avLst/>
              </a:prstGeom>
              <a:noFill/>
            </p:spPr>
            <p:txBody>
              <a:bodyPr wrap="square" lIns="91404" tIns="45703" rIns="91404" bIns="45703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100708" y="1853864"/>
                <a:ext cx="1312136" cy="1015693"/>
              </a:xfrm>
              <a:prstGeom prst="rect">
                <a:avLst/>
              </a:prstGeom>
              <a:noFill/>
            </p:spPr>
            <p:txBody>
              <a:bodyPr wrap="square" lIns="91404" tIns="45703" rIns="91404" bIns="45703" rtlCol="0">
                <a:spAutoFit/>
              </a:bodyPr>
              <a:lstStyle/>
              <a:p>
                <a:r>
                  <a:rPr lang="en-US" sz="60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0642117" y="265567"/>
              <a:ext cx="2238230" cy="1706915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4" y="193137"/>
            <a:ext cx="3154829" cy="3197580"/>
          </a:xfrm>
          <a:prstGeom prst="rect">
            <a:avLst/>
          </a:prstGeom>
          <a:noFill/>
        </p:spPr>
      </p:pic>
      <p:grpSp>
        <p:nvGrpSpPr>
          <p:cNvPr id="81" name="Group 74"/>
          <p:cNvGrpSpPr/>
          <p:nvPr/>
        </p:nvGrpSpPr>
        <p:grpSpPr>
          <a:xfrm>
            <a:off x="2379953" y="6769537"/>
            <a:ext cx="5839091" cy="957490"/>
            <a:chOff x="7459670" y="9982200"/>
            <a:chExt cx="5840149" cy="957663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4207363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id="{4853E65B-DFCB-42C1-84CE-B4CA9B361A4D}"/>
              </a:ext>
            </a:extLst>
          </p:cNvPr>
          <p:cNvGrpSpPr/>
          <p:nvPr/>
        </p:nvGrpSpPr>
        <p:grpSpPr>
          <a:xfrm>
            <a:off x="2357436" y="11216754"/>
            <a:ext cx="13152127" cy="987237"/>
            <a:chOff x="7459670" y="9982200"/>
            <a:chExt cx="13154509" cy="98741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70FC27A-7783-4B19-9900-969550ECA28D}"/>
                </a:ext>
              </a:extLst>
            </p:cNvPr>
            <p:cNvSpPr/>
            <p:nvPr/>
          </p:nvSpPr>
          <p:spPr>
            <a:xfrm>
              <a:off x="8914627" y="10153860"/>
              <a:ext cx="11699552" cy="815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TÍNH CHẤT CỦA TÍCH VÔ H</a:t>
              </a:r>
              <a:r>
                <a:rPr lang="vi-VN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</a:t>
              </a:r>
            </a:p>
          </p:txBody>
        </p:sp>
        <p:grpSp>
          <p:nvGrpSpPr>
            <p:cNvPr id="52" name="Group 44">
              <a:extLst>
                <a:ext uri="{FF2B5EF4-FFF2-40B4-BE49-F238E27FC236}">
                  <a16:creationId xmlns:a16="http://schemas.microsoft.com/office/drawing/2014/main" id="{E1DD63F6-7691-4BBE-B4D8-EAAECDF00988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3" name="Isosceles Triangle 44">
                <a:extLst>
                  <a:ext uri="{FF2B5EF4-FFF2-40B4-BE49-F238E27FC236}">
                    <a16:creationId xmlns:a16="http://schemas.microsoft.com/office/drawing/2014/main" id="{52F4549D-C390-4E94-B697-65E66148AA1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4" name="Group 46">
                <a:extLst>
                  <a:ext uri="{FF2B5EF4-FFF2-40B4-BE49-F238E27FC236}">
                    <a16:creationId xmlns:a16="http://schemas.microsoft.com/office/drawing/2014/main" id="{3EDF4F8D-5758-4E6C-818A-49D919AD923E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5" name="Round Same Side Corner Rectangle 85">
                  <a:extLst>
                    <a:ext uri="{FF2B5EF4-FFF2-40B4-BE49-F238E27FC236}">
                      <a16:creationId xmlns:a16="http://schemas.microsoft.com/office/drawing/2014/main" id="{AE1FCD9E-64BF-4466-9A0C-EB5FFD11907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71141AF-019E-4CFB-AF8D-78EA82D1F137}"/>
                    </a:ext>
                  </a:extLst>
                </p:cNvPr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BDD120-CF7F-4884-8716-F0DD97BB2EA0}"/>
              </a:ext>
            </a:extLst>
          </p:cNvPr>
          <p:cNvGrpSpPr/>
          <p:nvPr/>
        </p:nvGrpSpPr>
        <p:grpSpPr>
          <a:xfrm>
            <a:off x="3639175" y="8044057"/>
            <a:ext cx="19081714" cy="954502"/>
            <a:chOff x="970823" y="2838163"/>
            <a:chExt cx="9540236" cy="47722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8936792-4D63-409B-B87F-B11381390BC3}"/>
                </a:ext>
              </a:extLst>
            </p:cNvPr>
            <p:cNvSpPr txBox="1"/>
            <p:nvPr/>
          </p:nvSpPr>
          <p:spPr>
            <a:xfrm>
              <a:off x="1519459" y="2838163"/>
              <a:ext cx="8991600" cy="415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Nhắc lại kiến thức góc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vect</a:t>
              </a:r>
              <a:r>
                <a:rPr lang="vi-VN" sz="4800" b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ơ </a:t>
              </a:r>
              <a:endParaRPr lang="en-US" sz="4800" b="1" dirty="0">
                <a:solidFill>
                  <a:srgbClr val="14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67" name="Rounded Rectangle 89">
              <a:extLst>
                <a:ext uri="{FF2B5EF4-FFF2-40B4-BE49-F238E27FC236}">
                  <a16:creationId xmlns:a16="http://schemas.microsoft.com/office/drawing/2014/main" id="{6BA4474C-22C4-4CFD-A732-1A457511F860}"/>
                </a:ext>
              </a:extLst>
            </p:cNvPr>
            <p:cNvSpPr/>
            <p:nvPr/>
          </p:nvSpPr>
          <p:spPr>
            <a:xfrm>
              <a:off x="970823" y="2861414"/>
              <a:ext cx="510967" cy="45396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2D126E3-B123-4400-836D-67EA96DE2CD3}"/>
                </a:ext>
              </a:extLst>
            </p:cNvPr>
            <p:cNvSpPr txBox="1"/>
            <p:nvPr/>
          </p:nvSpPr>
          <p:spPr>
            <a:xfrm>
              <a:off x="1087975" y="2838163"/>
              <a:ext cx="276660" cy="415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1D5B87A-4D6C-4E23-B0B5-CA0D8A889ADB}"/>
              </a:ext>
            </a:extLst>
          </p:cNvPr>
          <p:cNvGrpSpPr/>
          <p:nvPr/>
        </p:nvGrpSpPr>
        <p:grpSpPr>
          <a:xfrm>
            <a:off x="3639175" y="9538326"/>
            <a:ext cx="19081714" cy="954502"/>
            <a:chOff x="970823" y="2838163"/>
            <a:chExt cx="9540236" cy="47722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81D57DB-7B31-48B5-BDDD-A1E8B586334D}"/>
                </a:ext>
              </a:extLst>
            </p:cNvPr>
            <p:cNvSpPr txBox="1"/>
            <p:nvPr/>
          </p:nvSpPr>
          <p:spPr>
            <a:xfrm>
              <a:off x="1519459" y="2838163"/>
              <a:ext cx="8991600" cy="41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h</a:t>
              </a:r>
              <a:r>
                <a:rPr lang="vi-VN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ớng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vectơ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Rounded Rectangle 89">
              <a:extLst>
                <a:ext uri="{FF2B5EF4-FFF2-40B4-BE49-F238E27FC236}">
                  <a16:creationId xmlns:a16="http://schemas.microsoft.com/office/drawing/2014/main" id="{B37166A9-E5C3-490A-973F-845735294956}"/>
                </a:ext>
              </a:extLst>
            </p:cNvPr>
            <p:cNvSpPr/>
            <p:nvPr/>
          </p:nvSpPr>
          <p:spPr>
            <a:xfrm>
              <a:off x="970823" y="2861414"/>
              <a:ext cx="510967" cy="45396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F083A27-5B4F-4637-904D-E5420DE229EB}"/>
                </a:ext>
              </a:extLst>
            </p:cNvPr>
            <p:cNvSpPr txBox="1"/>
            <p:nvPr/>
          </p:nvSpPr>
          <p:spPr>
            <a:xfrm>
              <a:off x="1082766" y="2838163"/>
              <a:ext cx="287079" cy="415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</p:grpSp>
      <p:pic>
        <p:nvPicPr>
          <p:cNvPr id="39" name="Picture 2">
            <a:extLst>
              <a:ext uri="{FF2B5EF4-FFF2-40B4-BE49-F238E27FC236}">
                <a16:creationId xmlns:a16="http://schemas.microsoft.com/office/drawing/2014/main" id="{FC44CEF7-91FB-47C4-B0AC-8D55FF1F6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8886194" y="165321"/>
            <a:ext cx="5457144" cy="29260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2" name="Rounded Rectangle 38">
            <a:extLst>
              <a:ext uri="{FF2B5EF4-FFF2-40B4-BE49-F238E27FC236}">
                <a16:creationId xmlns:a16="http://schemas.microsoft.com/office/drawing/2014/main" id="{2A5873CA-365C-470D-A6B2-87FD3D835521}"/>
              </a:ext>
            </a:extLst>
          </p:cNvPr>
          <p:cNvSpPr/>
          <p:nvPr/>
        </p:nvSpPr>
        <p:spPr>
          <a:xfrm>
            <a:off x="184721" y="1765694"/>
            <a:ext cx="24016145" cy="11789844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2EC938-BD54-40B5-B13B-1E11161477C8}"/>
                  </a:ext>
                </a:extLst>
              </p:cNvPr>
              <p:cNvSpPr/>
              <p:nvPr/>
            </p:nvSpPr>
            <p:spPr>
              <a:xfrm>
                <a:off x="239466" y="2005775"/>
                <a:ext cx="23664665" cy="10763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800" b="1" dirty="0" err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8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6.</a:t>
                </a:r>
                <a:r>
                  <a:rPr lang="en-US" sz="38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63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3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800" b="1" dirty="0" err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8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7.</a:t>
                </a:r>
                <a:r>
                  <a:rPr lang="en-US" sz="3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𝐼𝐴</m:t>
                            </m:r>
                          </m:e>
                        </m:acc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𝐼𝐵</m:t>
                            </m:r>
                          </m:e>
                        </m:acc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𝐼𝐷</m:t>
                        </m:r>
                      </m:e>
                    </m:acc>
                  </m:oMath>
                </a14:m>
                <a:r>
                  <a:rPr lang="fr-FR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fr-FR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fr-FR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−9</m:t>
                        </m:r>
                        <m:sSup>
                          <m:sSup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8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8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</a:t>
                </a:r>
                <a:r>
                  <a:rPr lang="en-US" sz="38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fr-FR" sz="3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fr-FR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8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3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720090" algn="l"/>
                  </a:tabLst>
                </a:pPr>
                <a:r>
                  <a:rPr lang="en-US" sz="3800" b="1" dirty="0" err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8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8. </a:t>
                </a:r>
                <a:r>
                  <a:rPr lang="vi-VN" sz="38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cạnh bằng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Tập hợp các điểm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thỏa mãn đẳng thức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nằm trên một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 bán kính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nl-NL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nl-NL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nl-NL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3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nl-NL" sz="3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nl-NL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nl-NL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nl-NL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720090" algn="l"/>
                  </a:tabLst>
                </a:pPr>
                <a:r>
                  <a:rPr lang="en-US" sz="3800" b="1" dirty="0" err="1">
                    <a:solidFill>
                      <a:srgbClr val="00008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8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9. </a:t>
                </a:r>
                <a:r>
                  <a:rPr lang="en-US" sz="3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véc-tơ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29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67</m:t>
                        </m:r>
                      </m:num>
                      <m:den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3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18,25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3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−18,25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720090" algn="l"/>
                  </a:tabLst>
                </a:pPr>
                <a:r>
                  <a:rPr lang="en-US" sz="3800" b="1" dirty="0" err="1">
                    <a:solidFill>
                      <a:srgbClr val="00008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8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10.</a:t>
                </a:r>
                <a:r>
                  <a:rPr lang="en-US" sz="3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ABCD.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𝐵𝐾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𝐴𝐾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2009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371600" algn="l"/>
                    <a:tab pos="1440180" algn="l"/>
                  </a:tabLst>
                </a:pP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𝐵𝑀𝑁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Tìm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𝐵𝑀𝑁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2EC938-BD54-40B5-B13B-1E1116147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66" y="2005775"/>
                <a:ext cx="23664665" cy="10763075"/>
              </a:xfrm>
              <a:prstGeom prst="rect">
                <a:avLst/>
              </a:prstGeom>
              <a:blipFill>
                <a:blip r:embed="rId3"/>
                <a:stretch>
                  <a:fillRect l="-850" t="-57" r="-850" b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43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32880" y="1563300"/>
            <a:ext cx="18669856" cy="830997"/>
            <a:chOff x="699603" y="1892297"/>
            <a:chExt cx="1867106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699603" y="1905411"/>
              <a:ext cx="138795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9753" y="1913151"/>
              <a:ext cx="535759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7"/>
              <a:ext cx="17283109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 dirty="0">
                  <a:solidFill>
                    <a:srgbClr val="0066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8340349-A74C-4025-A444-6786E46D65F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6D1FAA-4918-41D1-B3F4-006AA60B005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A0DB7B-2C95-4F7A-88F6-13D973785C8B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F38E966-1A22-4D6F-B346-40378392976E}"/>
              </a:ext>
            </a:extLst>
          </p:cNvPr>
          <p:cNvGrpSpPr/>
          <p:nvPr/>
        </p:nvGrpSpPr>
        <p:grpSpPr>
          <a:xfrm>
            <a:off x="-4444" y="7002810"/>
            <a:ext cx="24077312" cy="6714778"/>
            <a:chOff x="1434765" y="4785858"/>
            <a:chExt cx="21967230" cy="3907442"/>
          </a:xfrm>
        </p:grpSpPr>
        <p:grpSp>
          <p:nvGrpSpPr>
            <p:cNvPr id="67" name="Group 5">
              <a:extLst>
                <a:ext uri="{FF2B5EF4-FFF2-40B4-BE49-F238E27FC236}">
                  <a16:creationId xmlns:a16="http://schemas.microsoft.com/office/drawing/2014/main" id="{D1288242-DAE3-4188-8E09-3BE7E19D5764}"/>
                </a:ext>
              </a:extLst>
            </p:cNvPr>
            <p:cNvGrpSpPr/>
            <p:nvPr/>
          </p:nvGrpSpPr>
          <p:grpSpPr>
            <a:xfrm>
              <a:off x="1533269" y="5054573"/>
              <a:ext cx="21868726" cy="3638727"/>
              <a:chOff x="637542" y="1234917"/>
              <a:chExt cx="8611674" cy="1432583"/>
            </a:xfrm>
          </p:grpSpPr>
          <p:sp>
            <p:nvSpPr>
              <p:cNvPr id="87" name="Rounded Rectangle 38">
                <a:extLst>
                  <a:ext uri="{FF2B5EF4-FFF2-40B4-BE49-F238E27FC236}">
                    <a16:creationId xmlns:a16="http://schemas.microsoft.com/office/drawing/2014/main" id="{207B1CDA-7315-436F-A4C5-31BD62AE9F85}"/>
                  </a:ext>
                </a:extLst>
              </p:cNvPr>
              <p:cNvSpPr/>
              <p:nvPr/>
            </p:nvSpPr>
            <p:spPr>
              <a:xfrm>
                <a:off x="637542" y="1234917"/>
                <a:ext cx="8611674" cy="143258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2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22CABEB-69C2-4884-9034-CE5F38017290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31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2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73" name="Group 7">
              <a:extLst>
                <a:ext uri="{FF2B5EF4-FFF2-40B4-BE49-F238E27FC236}">
                  <a16:creationId xmlns:a16="http://schemas.microsoft.com/office/drawing/2014/main" id="{6CE3CD60-82F6-496A-9142-9B65ED754330}"/>
                </a:ext>
              </a:extLst>
            </p:cNvPr>
            <p:cNvGrpSpPr/>
            <p:nvPr/>
          </p:nvGrpSpPr>
          <p:grpSpPr>
            <a:xfrm>
              <a:off x="1434765" y="4785858"/>
              <a:ext cx="324357" cy="79319"/>
              <a:chOff x="255643" y="9062171"/>
              <a:chExt cx="363538" cy="88900"/>
            </a:xfrm>
          </p:grpSpPr>
          <p:sp>
            <p:nvSpPr>
              <p:cNvPr id="75" name="Freeform 45">
                <a:extLst>
                  <a:ext uri="{FF2B5EF4-FFF2-40B4-BE49-F238E27FC236}">
                    <a16:creationId xmlns:a16="http://schemas.microsoft.com/office/drawing/2014/main" id="{9EA79DAC-A8C0-4DE1-8F09-4CE5AE45A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Rectangle 53">
                <a:extLst>
                  <a:ext uri="{FF2B5EF4-FFF2-40B4-BE49-F238E27FC236}">
                    <a16:creationId xmlns:a16="http://schemas.microsoft.com/office/drawing/2014/main" id="{FBE719EA-4DD0-4CC5-AD02-73354630E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B3DA9D1-BFC4-46E9-AC22-EE86E4A388D4}"/>
                  </a:ext>
                </a:extLst>
              </p:cNvPr>
              <p:cNvSpPr/>
              <p:nvPr/>
            </p:nvSpPr>
            <p:spPr>
              <a:xfrm>
                <a:off x="312720" y="7506866"/>
                <a:ext cx="24409466" cy="6433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+mj-lt"/>
                  </a:rPr>
                  <a:t>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 đều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. </a:t>
                </a:r>
              </a:p>
              <a:p>
                <a:r>
                  <a:rPr lang="vi-VN" sz="4800" dirty="0">
                    <a:latin typeface="+mj-lt"/>
                  </a:rPr>
                  <a:t>Từ điểm O bất kỳ , dựng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. </a:t>
                </a:r>
              </a:p>
              <a:p>
                <a:r>
                  <a:rPr lang="en-US" sz="4800">
                    <a:latin typeface="+mj-lt"/>
                  </a:rPr>
                  <a:t>G</a:t>
                </a:r>
                <a:r>
                  <a:rPr lang="vi-VN" sz="4800">
                    <a:latin typeface="+mj-lt"/>
                  </a:rPr>
                  <a:t>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en-US" sz="4800">
                    <a:latin typeface="+mj-lt"/>
                  </a:rPr>
                  <a:t> với s</a:t>
                </a:r>
                <a:r>
                  <a:rPr lang="vi-VN" sz="4800"/>
                  <a:t>ố đo </a:t>
                </a:r>
                <a:r>
                  <a:rPr lang="vi-VN" sz="4800" dirty="0"/>
                  <a:t>từ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4800" dirty="0"/>
                  <a:t> đến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800">
                    <a:latin typeface="+mj-lt"/>
                  </a:rPr>
                  <a:t>được </a:t>
                </a:r>
                <a:r>
                  <a:rPr lang="vi-VN" sz="4800" dirty="0">
                    <a:latin typeface="+mj-lt"/>
                  </a:rPr>
                  <a:t>gọi </a:t>
                </a:r>
                <a:r>
                  <a:rPr lang="vi-VN" sz="4800">
                    <a:latin typeface="+mj-lt"/>
                  </a:rPr>
                  <a:t>là góc </a:t>
                </a:r>
                <a:r>
                  <a:rPr lang="vi-VN" sz="4800" dirty="0">
                    <a:latin typeface="+mj-lt"/>
                  </a:rPr>
                  <a:t>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.</a:t>
                </a:r>
                <a:endParaRPr lang="en-US" sz="4800" dirty="0">
                  <a:latin typeface="+mj-lt"/>
                </a:endParaRPr>
              </a:p>
              <a:p>
                <a:r>
                  <a:rPr lang="vi-VN" sz="4800" dirty="0">
                    <a:latin typeface="+mj-lt"/>
                  </a:rPr>
                  <a:t>+ </a:t>
                </a:r>
                <a:r>
                  <a:rPr lang="vi-VN" sz="4800" b="1" i="1" dirty="0">
                    <a:solidFill>
                      <a:srgbClr val="FF0000"/>
                    </a:solidFill>
                    <a:latin typeface="+mj-lt"/>
                  </a:rPr>
                  <a:t>Quy ước:</a:t>
                </a:r>
              </a:p>
              <a:p>
                <a:r>
                  <a:rPr lang="vi-VN" sz="4800" dirty="0">
                    <a:latin typeface="+mj-lt"/>
                  </a:rPr>
                  <a:t> 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 hoặc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 thì ta xem 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 là tùy ý (từ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4800" dirty="0">
                    <a:latin typeface="+mj-lt"/>
                  </a:rPr>
                  <a:t> đến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4800" dirty="0">
                    <a:latin typeface="+mj-lt"/>
                  </a:rPr>
                  <a:t>).</a:t>
                </a:r>
                <a:endParaRPr lang="en-US" sz="4800" dirty="0">
                  <a:latin typeface="+mj-lt"/>
                </a:endParaRPr>
              </a:p>
              <a:p>
                <a:r>
                  <a:rPr lang="vi-VN" sz="4800" dirty="0">
                    <a:latin typeface="+mj-lt"/>
                  </a:rPr>
                  <a:t>+ </a:t>
                </a:r>
                <a:r>
                  <a:rPr lang="vi-VN" sz="4800" b="1" i="1" dirty="0">
                    <a:solidFill>
                      <a:srgbClr val="FF0000"/>
                    </a:solidFill>
                    <a:latin typeface="+mj-lt"/>
                  </a:rPr>
                  <a:t>Kí hiệu</a:t>
                </a:r>
                <a:r>
                  <a:rPr lang="vi-VN" sz="48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góc giữa 2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>
                    <a:latin typeface="+mj-lt"/>
                  </a:rPr>
                  <a:t> </a:t>
                </a:r>
                <a:r>
                  <a:rPr lang="vi-VN" sz="4800">
                    <a:latin typeface="+mj-lt"/>
                  </a:rPr>
                  <a:t>.</a:t>
                </a:r>
                <a:endParaRPr lang="en-US" sz="4800">
                  <a:latin typeface="+mj-lt"/>
                </a:endParaRPr>
              </a:p>
              <a:p>
                <a:r>
                  <a:rPr lang="en-US" sz="4800">
                    <a:latin typeface="+mj-lt"/>
                  </a:rPr>
                  <a:t>+ </a:t>
                </a:r>
                <a:r>
                  <a:rPr lang="en-US" sz="4800" b="1" i="1">
                    <a:solidFill>
                      <a:srgbClr val="FF0000"/>
                    </a:solidFill>
                    <a:latin typeface="+mj-lt"/>
                  </a:rPr>
                  <a:t>Chú ý: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>
                    <a:latin typeface="+mj-lt"/>
                  </a:rPr>
                  <a:t>=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4800" dirty="0"/>
                  <a:t> </a:t>
                </a:r>
                <a:r>
                  <a:rPr lang="en-US" sz="4800"/>
                  <a:t>thì ta nói rằng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800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800" dirty="0"/>
                  <a:t> </a:t>
                </a:r>
                <a:r>
                  <a:rPr lang="en-US" sz="4800"/>
                  <a:t>vuông góc với nhau, kí hiệu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vi-VN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800" dirty="0"/>
                  <a:t> </a:t>
                </a:r>
                <a:r>
                  <a:rPr lang="en-US" sz="4800" dirty="0"/>
                  <a:t>hoặc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en-US" sz="4800"/>
              </a:p>
            </p:txBody>
          </p:sp>
        </mc:Choice>
        <mc:Fallback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B3DA9D1-BFC4-46E9-AC22-EE86E4A38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0" y="7506866"/>
                <a:ext cx="24409466" cy="6433300"/>
              </a:xfrm>
              <a:prstGeom prst="rect">
                <a:avLst/>
              </a:prstGeom>
              <a:blipFill>
                <a:blip r:embed="rId3"/>
                <a:stretch>
                  <a:fillRect l="-1124" t="-379" b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53135588-D7A9-46E2-A100-74D98AF265C1}"/>
              </a:ext>
            </a:extLst>
          </p:cNvPr>
          <p:cNvGrpSpPr/>
          <p:nvPr/>
        </p:nvGrpSpPr>
        <p:grpSpPr>
          <a:xfrm>
            <a:off x="-2147624" y="2871055"/>
            <a:ext cx="14681583" cy="915495"/>
            <a:chOff x="-2397736" y="2451115"/>
            <a:chExt cx="14681583" cy="91549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D1FEAF-4B33-4959-926F-533F204223AD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28" name="Rounded Rectangle 7">
                <a:extLst>
                  <a:ext uri="{FF2B5EF4-FFF2-40B4-BE49-F238E27FC236}">
                    <a16:creationId xmlns:a16="http://schemas.microsoft.com/office/drawing/2014/main" id="{3B695C48-46BB-48A6-9B7E-952EBC471AD7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52EC84-D524-43CD-985B-3812BE408D70}"/>
                  </a:ext>
                </a:extLst>
              </p:cNvPr>
              <p:cNvSpPr txBox="1"/>
              <p:nvPr/>
            </p:nvSpPr>
            <p:spPr>
              <a:xfrm>
                <a:off x="1002607" y="2795826"/>
                <a:ext cx="52289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EF519A0-365B-4092-A0DE-1E57FE072341}"/>
                </a:ext>
              </a:extLst>
            </p:cNvPr>
            <p:cNvSpPr/>
            <p:nvPr/>
          </p:nvSpPr>
          <p:spPr>
            <a:xfrm>
              <a:off x="-2397736" y="2451115"/>
              <a:ext cx="14681583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                            Nhắc lại kiến thức g</a:t>
              </a:r>
              <a:r>
                <a:rPr lang="en-US" sz="4800" b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óc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vectơ</a:t>
              </a:r>
              <a:endParaRPr lang="en-US" sz="4800" dirty="0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97"/>
          <p:cNvGrpSpPr>
            <a:grpSpLocks/>
          </p:cNvGrpSpPr>
          <p:nvPr/>
        </p:nvGrpSpPr>
        <p:grpSpPr bwMode="auto">
          <a:xfrm>
            <a:off x="17311798" y="6361472"/>
            <a:ext cx="584202" cy="769940"/>
            <a:chOff x="2208" y="2256"/>
            <a:chExt cx="368" cy="485"/>
          </a:xfrm>
        </p:grpSpPr>
        <p:sp>
          <p:nvSpPr>
            <p:cNvPr id="30" name="Text Box 98"/>
            <p:cNvSpPr txBox="1">
              <a:spLocks noChangeArrowheads="1"/>
            </p:cNvSpPr>
            <p:nvPr/>
          </p:nvSpPr>
          <p:spPr bwMode="auto">
            <a:xfrm>
              <a:off x="2208" y="2256"/>
              <a:ext cx="368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dirty="0">
                  <a:latin typeface="Tahoma" pitchFamily="34" charset="0"/>
                </a:rPr>
                <a:t>O</a:t>
              </a:r>
            </a:p>
          </p:txBody>
        </p:sp>
        <p:sp>
          <p:nvSpPr>
            <p:cNvPr id="31" name="Oval 99"/>
            <p:cNvSpPr>
              <a:spLocks noChangeAspect="1" noChangeArrowheads="1"/>
            </p:cNvSpPr>
            <p:nvPr/>
          </p:nvSpPr>
          <p:spPr bwMode="auto">
            <a:xfrm>
              <a:off x="2401" y="2263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Text Box 102"/>
          <p:cNvSpPr txBox="1">
            <a:spLocks noChangeArrowheads="1"/>
          </p:cNvSpPr>
          <p:nvPr/>
        </p:nvSpPr>
        <p:spPr bwMode="auto">
          <a:xfrm>
            <a:off x="19234259" y="3751484"/>
            <a:ext cx="4924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4000" dirty="0">
                <a:latin typeface="Tahoma" pitchFamily="34" charset="0"/>
              </a:rPr>
              <a:t>A</a:t>
            </a:r>
          </a:p>
        </p:txBody>
      </p:sp>
      <p:sp>
        <p:nvSpPr>
          <p:cNvPr id="35" name="Text Box 103"/>
          <p:cNvSpPr txBox="1">
            <a:spLocks noChangeArrowheads="1"/>
          </p:cNvSpPr>
          <p:nvPr/>
        </p:nvSpPr>
        <p:spPr bwMode="auto">
          <a:xfrm>
            <a:off x="20946857" y="6493871"/>
            <a:ext cx="4876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4000" dirty="0">
                <a:latin typeface="Tahoma" pitchFamily="34" charset="0"/>
              </a:rPr>
              <a:t>B</a:t>
            </a:r>
          </a:p>
        </p:txBody>
      </p:sp>
      <p:sp>
        <p:nvSpPr>
          <p:cNvPr id="36" name="Arc 104"/>
          <p:cNvSpPr>
            <a:spLocks/>
          </p:cNvSpPr>
          <p:nvPr/>
        </p:nvSpPr>
        <p:spPr bwMode="auto">
          <a:xfrm rot="1137137">
            <a:off x="17848361" y="5780435"/>
            <a:ext cx="863600" cy="835025"/>
          </a:xfrm>
          <a:custGeom>
            <a:avLst/>
            <a:gdLst>
              <a:gd name="T0" fmla="*/ 374396 w 20400"/>
              <a:gd name="T1" fmla="*/ 0 h 19706"/>
              <a:gd name="T2" fmla="*/ 863600 w 20400"/>
              <a:gd name="T3" fmla="*/ 534169 h 19706"/>
              <a:gd name="T4" fmla="*/ 0 w 20400"/>
              <a:gd name="T5" fmla="*/ 835025 h 197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400" h="19706" fill="none" extrusionOk="0">
                <a:moveTo>
                  <a:pt x="8844" y="-1"/>
                </a:moveTo>
                <a:cubicBezTo>
                  <a:pt x="14266" y="2433"/>
                  <a:pt x="18446" y="6993"/>
                  <a:pt x="20399" y="12606"/>
                </a:cubicBezTo>
              </a:path>
              <a:path w="20400" h="19706" stroke="0" extrusionOk="0">
                <a:moveTo>
                  <a:pt x="8844" y="-1"/>
                </a:moveTo>
                <a:cubicBezTo>
                  <a:pt x="14266" y="2433"/>
                  <a:pt x="18446" y="6993"/>
                  <a:pt x="20399" y="12606"/>
                </a:cubicBezTo>
                <a:lnTo>
                  <a:pt x="0" y="19706"/>
                </a:lnTo>
                <a:lnTo>
                  <a:pt x="8844" y="-1"/>
                </a:lnTo>
                <a:close/>
              </a:path>
            </a:pathLst>
          </a:cu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" name="Group 105"/>
          <p:cNvGrpSpPr>
            <a:grpSpLocks/>
          </p:cNvGrpSpPr>
          <p:nvPr/>
        </p:nvGrpSpPr>
        <p:grpSpPr bwMode="auto">
          <a:xfrm>
            <a:off x="15406786" y="2824688"/>
            <a:ext cx="1905000" cy="2088972"/>
            <a:chOff x="4224" y="1392"/>
            <a:chExt cx="624" cy="672"/>
          </a:xfrm>
        </p:grpSpPr>
        <p:sp>
          <p:nvSpPr>
            <p:cNvPr id="38" name="Line 106"/>
            <p:cNvSpPr>
              <a:spLocks noChangeShapeType="1"/>
            </p:cNvSpPr>
            <p:nvPr/>
          </p:nvSpPr>
          <p:spPr bwMode="auto">
            <a:xfrm flipV="1">
              <a:off x="4224" y="1392"/>
              <a:ext cx="624" cy="6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9" name="Object 1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9418063"/>
                </p:ext>
              </p:extLst>
            </p:nvPr>
          </p:nvGraphicFramePr>
          <p:xfrm>
            <a:off x="4276" y="1539"/>
            <a:ext cx="144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134" name="Equation" r:id="rId4" imgW="228600" imgH="419040" progId="Equation.DSMT4">
                    <p:embed/>
                  </p:oleObj>
                </mc:Choice>
                <mc:Fallback>
                  <p:oleObj name="Equation" r:id="rId4" imgW="2286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6" y="1539"/>
                          <a:ext cx="144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108"/>
          <p:cNvGrpSpPr>
            <a:grpSpLocks/>
          </p:cNvGrpSpPr>
          <p:nvPr/>
        </p:nvGrpSpPr>
        <p:grpSpPr bwMode="auto">
          <a:xfrm>
            <a:off x="14644786" y="5425629"/>
            <a:ext cx="3175000" cy="703181"/>
            <a:chOff x="3255" y="2400"/>
            <a:chExt cx="1392" cy="284"/>
          </a:xfrm>
        </p:grpSpPr>
        <p:sp>
          <p:nvSpPr>
            <p:cNvPr id="41" name="Line 109"/>
            <p:cNvSpPr>
              <a:spLocks noChangeShapeType="1"/>
            </p:cNvSpPr>
            <p:nvPr/>
          </p:nvSpPr>
          <p:spPr bwMode="auto">
            <a:xfrm flipV="1">
              <a:off x="3255" y="2400"/>
              <a:ext cx="1392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2" name="Object 1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8286499"/>
                </p:ext>
              </p:extLst>
            </p:nvPr>
          </p:nvGraphicFramePr>
          <p:xfrm>
            <a:off x="3883" y="2420"/>
            <a:ext cx="127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135" name="Equation" r:id="rId6" imgW="203040" imgH="419040" progId="Equation.DSMT4">
                    <p:embed/>
                  </p:oleObj>
                </mc:Choice>
                <mc:Fallback>
                  <p:oleObj name="Equation" r:id="rId6" imgW="20304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3" y="2420"/>
                          <a:ext cx="127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Group 105"/>
          <p:cNvGrpSpPr>
            <a:grpSpLocks/>
          </p:cNvGrpSpPr>
          <p:nvPr/>
        </p:nvGrpSpPr>
        <p:grpSpPr bwMode="auto">
          <a:xfrm>
            <a:off x="17734306" y="4368868"/>
            <a:ext cx="1905000" cy="2088972"/>
            <a:chOff x="4196" y="1406"/>
            <a:chExt cx="624" cy="672"/>
          </a:xfrm>
        </p:grpSpPr>
        <p:sp>
          <p:nvSpPr>
            <p:cNvPr id="44" name="Line 106"/>
            <p:cNvSpPr>
              <a:spLocks noChangeShapeType="1"/>
            </p:cNvSpPr>
            <p:nvPr/>
          </p:nvSpPr>
          <p:spPr bwMode="auto">
            <a:xfrm flipV="1">
              <a:off x="4196" y="1406"/>
              <a:ext cx="624" cy="6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5" name="Object 1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558580"/>
                </p:ext>
              </p:extLst>
            </p:nvPr>
          </p:nvGraphicFramePr>
          <p:xfrm>
            <a:off x="4276" y="1540"/>
            <a:ext cx="144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136" name="Equation" r:id="rId8" imgW="228600" imgH="419040" progId="Equation.DSMT4">
                    <p:embed/>
                  </p:oleObj>
                </mc:Choice>
                <mc:Fallback>
                  <p:oleObj name="Equation" r:id="rId8" imgW="2286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6" y="1540"/>
                          <a:ext cx="144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108"/>
          <p:cNvGrpSpPr>
            <a:grpSpLocks/>
          </p:cNvGrpSpPr>
          <p:nvPr/>
        </p:nvGrpSpPr>
        <p:grpSpPr bwMode="auto">
          <a:xfrm>
            <a:off x="17756128" y="6426746"/>
            <a:ext cx="3175000" cy="705657"/>
            <a:chOff x="3255" y="2400"/>
            <a:chExt cx="1392" cy="285"/>
          </a:xfrm>
        </p:grpSpPr>
        <p:sp>
          <p:nvSpPr>
            <p:cNvPr id="47" name="Line 109"/>
            <p:cNvSpPr>
              <a:spLocks noChangeShapeType="1"/>
            </p:cNvSpPr>
            <p:nvPr/>
          </p:nvSpPr>
          <p:spPr bwMode="auto">
            <a:xfrm flipV="1">
              <a:off x="3255" y="2400"/>
              <a:ext cx="1392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8" name="Object 1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4355319"/>
                </p:ext>
              </p:extLst>
            </p:nvPr>
          </p:nvGraphicFramePr>
          <p:xfrm>
            <a:off x="3883" y="2420"/>
            <a:ext cx="128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137" name="Equation" r:id="rId10" imgW="203040" imgH="419040" progId="Equation.DSMT4">
                    <p:embed/>
                  </p:oleObj>
                </mc:Choice>
                <mc:Fallback>
                  <p:oleObj name="Equation" r:id="rId10" imgW="20304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3" y="2420"/>
                          <a:ext cx="128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340349-A74C-4025-A444-6786E46D65F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6D1FAA-4918-41D1-B3F4-006AA60B005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A0DB7B-2C95-4F7A-88F6-13D973785C8B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ACC2DCB-2A2D-4FB7-B61F-028556BA9121}"/>
                  </a:ext>
                </a:extLst>
              </p:cNvPr>
              <p:cNvSpPr/>
              <p:nvPr/>
            </p:nvSpPr>
            <p:spPr>
              <a:xfrm>
                <a:off x="383482" y="3235146"/>
                <a:ext cx="23915284" cy="1357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 vô hướng của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một số thực được xác định bởi: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ACC2DCB-2A2D-4FB7-B61F-028556BA9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82" y="3235146"/>
                <a:ext cx="23915284" cy="1357359"/>
              </a:xfrm>
              <a:prstGeom prst="rect">
                <a:avLst/>
              </a:prstGeom>
              <a:blipFill>
                <a:blip r:embed="rId2"/>
                <a:stretch>
                  <a:fillRect l="-1173" r="-969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9BF6AEC-59A4-471E-A676-D968DB2130C4}"/>
              </a:ext>
            </a:extLst>
          </p:cNvPr>
          <p:cNvGrpSpPr/>
          <p:nvPr/>
        </p:nvGrpSpPr>
        <p:grpSpPr>
          <a:xfrm>
            <a:off x="-600967" y="2106266"/>
            <a:ext cx="9941632" cy="874077"/>
            <a:chOff x="-339923" y="2492533"/>
            <a:chExt cx="9941632" cy="874077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BE033D2A-E9D4-4002-BEE1-C597D2A9DD4A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33" name="Rounded Rectangle 7">
                <a:extLst>
                  <a:ext uri="{FF2B5EF4-FFF2-40B4-BE49-F238E27FC236}">
                    <a16:creationId xmlns:a16="http://schemas.microsoft.com/office/drawing/2014/main" id="{B54B58CD-58B4-4ADE-8F9D-B4D54E4AF571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8E4D19C3-9329-4B8B-978C-474E67C24A19}"/>
                  </a:ext>
                </a:extLst>
              </p:cNvPr>
              <p:cNvSpPr txBox="1"/>
              <p:nvPr/>
            </p:nvSpPr>
            <p:spPr>
              <a:xfrm>
                <a:off x="993790" y="2795826"/>
                <a:ext cx="5405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40E191F-22BC-4EB5-8877-F3BA7CD2E646}"/>
                </a:ext>
              </a:extLst>
            </p:cNvPr>
            <p:cNvSpPr/>
            <p:nvPr/>
          </p:nvSpPr>
          <p:spPr>
            <a:xfrm>
              <a:off x="-339923" y="2492533"/>
              <a:ext cx="9941632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           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h</a:t>
              </a:r>
              <a:r>
                <a:rPr lang="vi-VN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ớng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vectơ</a:t>
              </a:r>
              <a:endParaRPr lang="en-US" sz="4800" dirty="0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D9D7985-1115-438C-83DB-6F461DD10392}"/>
                  </a:ext>
                </a:extLst>
              </p:cNvPr>
              <p:cNvSpPr/>
              <p:nvPr/>
            </p:nvSpPr>
            <p:spPr>
              <a:xfrm>
                <a:off x="235152" y="6858794"/>
                <a:ext cx="23694946" cy="2697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8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D9D7985-1115-438C-83DB-6F461DD10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2" y="6858794"/>
                <a:ext cx="23694946" cy="2697149"/>
              </a:xfrm>
              <a:prstGeom prst="rect">
                <a:avLst/>
              </a:prstGeom>
              <a:blipFill>
                <a:blip r:embed="rId3"/>
                <a:stretch>
                  <a:fillRect l="-1183" r="-283" b="-1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A173DE8-AB77-44CA-92E1-1947D8BE1640}"/>
                  </a:ext>
                </a:extLst>
              </p:cNvPr>
              <p:cNvSpPr/>
              <p:nvPr/>
            </p:nvSpPr>
            <p:spPr>
              <a:xfrm>
                <a:off x="383482" y="9811122"/>
                <a:ext cx="23694946" cy="3484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8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vectơ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4800"/>
                  <a:t>        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48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4800" i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4800"/>
                  <a:t>        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4800"/>
                  <a:t> 18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en-US" sz="4800" i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A173DE8-AB77-44CA-92E1-1947D8BE16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82" y="9811122"/>
                <a:ext cx="23694946" cy="3484287"/>
              </a:xfrm>
              <a:prstGeom prst="rect">
                <a:avLst/>
              </a:prstGeom>
              <a:blipFill>
                <a:blip r:embed="rId4"/>
                <a:stretch>
                  <a:fillRect l="-1183" t="-2622" b="-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443B65D-7BA6-48D1-B45E-6BC2D7039E97}"/>
                  </a:ext>
                </a:extLst>
              </p:cNvPr>
              <p:cNvSpPr/>
              <p:nvPr/>
            </p:nvSpPr>
            <p:spPr>
              <a:xfrm>
                <a:off x="257753" y="5953424"/>
                <a:ext cx="12192000" cy="9666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8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443B65D-7BA6-48D1-B45E-6BC2D7039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53" y="5953424"/>
                <a:ext cx="12192000" cy="966611"/>
              </a:xfrm>
              <a:prstGeom prst="rect">
                <a:avLst/>
              </a:prstGeom>
              <a:blipFill>
                <a:blip r:embed="rId5"/>
                <a:stretch>
                  <a:fillRect l="-2250" b="-33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4BAC772-1B13-43BE-B9B2-FFE8099362F7}"/>
              </a:ext>
            </a:extLst>
          </p:cNvPr>
          <p:cNvSpPr/>
          <p:nvPr/>
        </p:nvSpPr>
        <p:spPr>
          <a:xfrm>
            <a:off x="408040" y="4715574"/>
            <a:ext cx="1981633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8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ý:</a:t>
            </a:r>
            <a:endParaRPr lang="en-US" sz="4800" i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340349-A74C-4025-A444-6786E46D65F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6D1FAA-4918-41D1-B3F4-006AA60B005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A0DB7B-2C95-4F7A-88F6-13D973785C8B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9BF6AEC-59A4-471E-A676-D968DB2130C4}"/>
              </a:ext>
            </a:extLst>
          </p:cNvPr>
          <p:cNvGrpSpPr/>
          <p:nvPr/>
        </p:nvGrpSpPr>
        <p:grpSpPr>
          <a:xfrm>
            <a:off x="-192582" y="1587521"/>
            <a:ext cx="11497617" cy="863269"/>
            <a:chOff x="13196" y="2368448"/>
            <a:chExt cx="9941632" cy="934881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BE033D2A-E9D4-4002-BEE1-C597D2A9DD4A}"/>
                </a:ext>
              </a:extLst>
            </p:cNvPr>
            <p:cNvGrpSpPr/>
            <p:nvPr/>
          </p:nvGrpSpPr>
          <p:grpSpPr>
            <a:xfrm>
              <a:off x="644526" y="2384355"/>
              <a:ext cx="1269206" cy="918974"/>
              <a:chOff x="644526" y="2646293"/>
              <a:chExt cx="1269206" cy="918974"/>
            </a:xfrm>
          </p:grpSpPr>
          <p:sp>
            <p:nvSpPr>
              <p:cNvPr id="133" name="Rounded Rectangle 7">
                <a:extLst>
                  <a:ext uri="{FF2B5EF4-FFF2-40B4-BE49-F238E27FC236}">
                    <a16:creationId xmlns:a16="http://schemas.microsoft.com/office/drawing/2014/main" id="{B54B58CD-58B4-4ADE-8F9D-B4D54E4AF571}"/>
                  </a:ext>
                </a:extLst>
              </p:cNvPr>
              <p:cNvSpPr/>
              <p:nvPr/>
            </p:nvSpPr>
            <p:spPr>
              <a:xfrm>
                <a:off x="644526" y="2646293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8E4D19C3-9329-4B8B-978C-474E67C24A19}"/>
                  </a:ext>
                </a:extLst>
              </p:cNvPr>
              <p:cNvSpPr txBox="1"/>
              <p:nvPr/>
            </p:nvSpPr>
            <p:spPr>
              <a:xfrm>
                <a:off x="993790" y="2795826"/>
                <a:ext cx="5405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40E191F-22BC-4EB5-8877-F3BA7CD2E646}"/>
                </a:ext>
              </a:extLst>
            </p:cNvPr>
            <p:cNvSpPr/>
            <p:nvPr/>
          </p:nvSpPr>
          <p:spPr>
            <a:xfrm>
              <a:off x="13196" y="2368448"/>
              <a:ext cx="9941632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           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h</a:t>
              </a:r>
              <a:r>
                <a:rPr lang="vi-VN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ớng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vectơ</a:t>
              </a:r>
              <a:endParaRPr lang="en-US" sz="4800" dirty="0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1098B30-96A6-4F71-8182-5842F1BCD149}"/>
                  </a:ext>
                </a:extLst>
              </p:cNvPr>
              <p:cNvSpPr/>
              <p:nvPr/>
            </p:nvSpPr>
            <p:spPr>
              <a:xfrm>
                <a:off x="4301398" y="2673900"/>
                <a:ext cx="19853318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Cho tam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đều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cạnh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bằng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/>
                  <a:t>và có </a:t>
                </a:r>
                <a:r>
                  <a:rPr lang="en-US" sz="4800" dirty="0" err="1"/>
                  <a:t>chiều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cao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𝐴𝐻</m:t>
                    </m:r>
                  </m:oMath>
                </a14:m>
                <a:r>
                  <a:rPr lang="en-US" sz="4800" dirty="0"/>
                  <a:t>.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vô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hướng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sau</a:t>
                </a:r>
                <a:r>
                  <a:rPr lang="en-US" sz="4800" dirty="0"/>
                  <a:t>: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𝐴𝐻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800" dirty="0"/>
                  <a:t>.</a:t>
                </a:r>
                <a:endParaRPr lang="en-US" sz="4800" i="1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1098B30-96A6-4F71-8182-5842F1BCD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398" y="2673900"/>
                <a:ext cx="19853318" cy="1664110"/>
              </a:xfrm>
              <a:prstGeom prst="rect">
                <a:avLst/>
              </a:prstGeom>
              <a:blipFill>
                <a:blip r:embed="rId3"/>
                <a:stretch>
                  <a:fillRect l="-1413" t="-805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F8BD8808-4F74-4528-8725-0D83B6D30C3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161" y="4323962"/>
            <a:ext cx="6003389" cy="565746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FCC91BC-E57A-4A61-8CAA-C316DB554FEF}"/>
                  </a:ext>
                </a:extLst>
              </p:cNvPr>
              <p:cNvSpPr/>
              <p:nvPr/>
            </p:nvSpPr>
            <p:spPr>
              <a:xfrm>
                <a:off x="970880" y="5422841"/>
                <a:ext cx="15354115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en-US" sz="4800"/>
                        <m:t>.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FCC91BC-E57A-4A61-8CAA-C316DB554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80" y="5422841"/>
                <a:ext cx="15354115" cy="1475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7E62E4B-53C5-4AE4-95EA-70F3873E32BC}"/>
                  </a:ext>
                </a:extLst>
              </p:cNvPr>
              <p:cNvSpPr/>
              <p:nvPr/>
            </p:nvSpPr>
            <p:spPr>
              <a:xfrm>
                <a:off x="2638187" y="9458097"/>
                <a:ext cx="9266575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𝐴𝐻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func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7E62E4B-53C5-4AE4-95EA-70F3873E3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187" y="9458097"/>
                <a:ext cx="9266575" cy="16413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F12E0FF-09F5-4C16-8400-1E141B66CC2E}"/>
              </a:ext>
            </a:extLst>
          </p:cNvPr>
          <p:cNvGrpSpPr/>
          <p:nvPr/>
        </p:nvGrpSpPr>
        <p:grpSpPr>
          <a:xfrm>
            <a:off x="537559" y="2706434"/>
            <a:ext cx="3545178" cy="940513"/>
            <a:chOff x="2067302" y="5922690"/>
            <a:chExt cx="2859156" cy="940513"/>
          </a:xfrm>
        </p:grpSpPr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7408DA9-6599-4742-9CA7-7160C21777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2323F4-752A-4D71-9512-A105B88F133D}"/>
                </a:ext>
              </a:extLst>
            </p:cNvPr>
            <p:cNvSpPr txBox="1"/>
            <p:nvPr/>
          </p:nvSpPr>
          <p:spPr>
            <a:xfrm>
              <a:off x="2944816" y="6004184"/>
              <a:ext cx="198164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36AD548B-DDCF-4E92-BD46-678DBB3BD49A}"/>
                </a:ext>
              </a:extLst>
            </p:cNvPr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8" name="Rectangle 11">
                <a:extLst>
                  <a:ext uri="{FF2B5EF4-FFF2-40B4-BE49-F238E27FC236}">
                    <a16:creationId xmlns:a16="http://schemas.microsoft.com/office/drawing/2014/main" id="{5BBF1364-630B-4017-B230-AAC040BB8FD9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0E151690-11CB-42B1-9D39-31DB8B1885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124EF973-6374-439C-B9BC-64A9FBB1C2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C79E0551-BA36-48EC-A2D6-871BF64F20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86BA7B12-5A90-40CE-9DA6-AC618E86E0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2F8193BE-8212-4822-B1D2-7F3213F6B7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5BCD91A4-E457-4615-B6E9-9BA90D8AB9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1FB29490-ED8D-44FA-A222-B741A1BA5D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77F8147A-98C4-419E-B7B9-AE5D86209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58CE2581-2CA9-4135-9977-4A0D5A9BB9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DC540F61-C077-46CC-95E7-73A00C9509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F87BDCB0-9279-4544-B9CF-14E825F615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5464AD3C-4D1B-4254-AF64-FB8BBD5F43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ECE6B5F0-3B75-464F-BDC3-2D7E5B9DC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EA5770D2-6B7B-40A1-B8A9-8E731E081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54CAC8E3-CA97-47D1-8FF7-9CBA86DEC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15979FE9-5549-4389-AC9B-458B742FA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17A5F8DD-9D04-44D0-AAE9-420A5EB5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E1C01EE6-D07A-4227-92B9-A555FE323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AE395F24-9953-4586-96D7-0ADF47748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BC8A6560-8323-4612-8E84-54221817D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3806D808-5D71-4A86-9B51-1F0878D72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6B64934F-88F6-427B-930D-7179393BD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01E5E0F8-6A6B-4BAD-8576-29CCB0191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7686A998-98F9-4D84-A732-15B020821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3C99C27-3F03-498B-A129-7B81D077F6B6}"/>
              </a:ext>
            </a:extLst>
          </p:cNvPr>
          <p:cNvSpPr txBox="1"/>
          <p:nvPr/>
        </p:nvSpPr>
        <p:spPr>
          <a:xfrm>
            <a:off x="1144037" y="3928037"/>
            <a:ext cx="3729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u="sng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Lời giải:</a:t>
            </a:r>
            <a:endParaRPr lang="en-US" sz="4800" b="1" u="sng" dirty="0">
              <a:solidFill>
                <a:srgbClr val="0000F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4692B74F-7408-4247-88B4-F4513316A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324362"/>
              </p:ext>
            </p:extLst>
          </p:nvPr>
        </p:nvGraphicFramePr>
        <p:xfrm>
          <a:off x="5988373" y="3374371"/>
          <a:ext cx="122067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8" name="Equation" r:id="rId7" imgW="914400" imgH="216000" progId="Equation.DSMT4">
                  <p:embed/>
                </p:oleObj>
              </mc:Choice>
              <mc:Fallback>
                <p:oleObj name="Equation" r:id="rId7" imgW="914400" imgH="2160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3A663F1-E9D3-487E-B106-C1240FDF0F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88373" y="3374371"/>
                        <a:ext cx="1220672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4">
            <a:extLst>
              <a:ext uri="{FF2B5EF4-FFF2-40B4-BE49-F238E27FC236}">
                <a16:creationId xmlns:a16="http://schemas.microsoft.com/office/drawing/2014/main" id="{D3F12581-35E3-4146-A02C-E6C144A24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717" y="7635080"/>
            <a:ext cx="298380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869B152-ED93-48A0-81E1-66D8874AE161}"/>
                  </a:ext>
                </a:extLst>
              </p:cNvPr>
              <p:cNvSpPr/>
              <p:nvPr/>
            </p:nvSpPr>
            <p:spPr>
              <a:xfrm>
                <a:off x="3191794" y="7561860"/>
                <a:ext cx="10889007" cy="13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𝐶𝐴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869B152-ED93-48A0-81E1-66D8874AE1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794" y="7561860"/>
                <a:ext cx="10889007" cy="13311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271D728-5EAB-4772-8D96-EA7BCF3797EF}"/>
              </a:ext>
            </a:extLst>
          </p:cNvPr>
          <p:cNvSpPr/>
          <p:nvPr/>
        </p:nvSpPr>
        <p:spPr>
          <a:xfrm>
            <a:off x="730000" y="6845236"/>
            <a:ext cx="25029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Tương tự</a:t>
            </a:r>
          </a:p>
        </p:txBody>
      </p:sp>
    </p:spTree>
    <p:extLst>
      <p:ext uri="{BB962C8B-B14F-4D97-AF65-F5344CB8AC3E}">
        <p14:creationId xmlns:p14="http://schemas.microsoft.com/office/powerpoint/2010/main" val="54033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54" grpId="0"/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50" name="Group 74">
            <a:extLst>
              <a:ext uri="{FF2B5EF4-FFF2-40B4-BE49-F238E27FC236}">
                <a16:creationId xmlns:a16="http://schemas.microsoft.com/office/drawing/2014/main" id="{50D544DF-A435-436C-8A27-966FF114718F}"/>
              </a:ext>
            </a:extLst>
          </p:cNvPr>
          <p:cNvGrpSpPr/>
          <p:nvPr/>
        </p:nvGrpSpPr>
        <p:grpSpPr>
          <a:xfrm>
            <a:off x="865026" y="1861101"/>
            <a:ext cx="5221934" cy="942100"/>
            <a:chOff x="7459670" y="9982200"/>
            <a:chExt cx="5222880" cy="94227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3590094" cy="815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2" name="Rounded Rectangle 38">
            <a:extLst>
              <a:ext uri="{FF2B5EF4-FFF2-40B4-BE49-F238E27FC236}">
                <a16:creationId xmlns:a16="http://schemas.microsoft.com/office/drawing/2014/main" id="{2A5873CA-365C-470D-A6B2-87FD3D835521}"/>
              </a:ext>
            </a:extLst>
          </p:cNvPr>
          <p:cNvSpPr/>
          <p:nvPr/>
        </p:nvSpPr>
        <p:spPr>
          <a:xfrm>
            <a:off x="878566" y="3372103"/>
            <a:ext cx="22652809" cy="9534712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BB1464E9-B6E9-48EF-908E-51FA53740AF0}"/>
                  </a:ext>
                </a:extLst>
              </p:cNvPr>
              <p:cNvSpPr/>
              <p:nvPr/>
            </p:nvSpPr>
            <p:spPr>
              <a:xfrm>
                <a:off x="2497516" y="3901269"/>
                <a:ext cx="20136438" cy="4503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vi-VN" sz="4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 ba véc tơ bất kì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vi-VN" sz="4800" dirty="0">
                    <a:solidFill>
                      <a:srgbClr val="FF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 mọi số thực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vi-VN" sz="4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luôn có:</a:t>
                </a:r>
                <a:endParaRPr lang="en-US" sz="48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7"/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1) 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i="1">
                    <a:solidFill>
                      <a:srgbClr val="FF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7"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2) 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±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±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i="1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7"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3) </m:t>
                    </m:r>
                    <m:d>
                      <m:dPr>
                        <m:ctrlPr>
                          <a:rPr lang="en-US" sz="4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en-US" sz="4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i="1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7"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4)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≥0, 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BB1464E9-B6E9-48EF-908E-51FA53740A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516" y="3901269"/>
                <a:ext cx="20136438" cy="4503284"/>
              </a:xfrm>
              <a:prstGeom prst="rect">
                <a:avLst/>
              </a:prstGeom>
              <a:blipFill>
                <a:blip r:embed="rId3"/>
                <a:stretch>
                  <a:fillRect l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D0A39809-AF38-46F5-84B7-5181C3456C13}"/>
                  </a:ext>
                </a:extLst>
              </p:cNvPr>
              <p:cNvSpPr/>
              <p:nvPr/>
            </p:nvSpPr>
            <p:spPr>
              <a:xfrm>
                <a:off x="2497516" y="8402822"/>
                <a:ext cx="18984310" cy="364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vi-VN" sz="4800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 </a:t>
                </a:r>
                <a:r>
                  <a:rPr lang="vi-VN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ý:</a:t>
                </a:r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có kết quả sau: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Nếu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gọi là bình phương vô hướng của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±2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(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D0A39809-AF38-46F5-84B7-5181C3456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516" y="8402822"/>
                <a:ext cx="18984310" cy="3640548"/>
              </a:xfrm>
              <a:prstGeom prst="rect">
                <a:avLst/>
              </a:prstGeom>
              <a:blipFill>
                <a:blip r:embed="rId4"/>
                <a:stretch>
                  <a:fillRect l="-1477" t="-2508" b="-7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6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340349-A74C-4025-A444-6786E46D65F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6D1FAA-4918-41D1-B3F4-006AA60B005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A0DB7B-2C95-4F7A-88F6-13D973785C8B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1098B30-96A6-4F71-8182-5842F1BCD149}"/>
                  </a:ext>
                </a:extLst>
              </p:cNvPr>
              <p:cNvSpPr/>
              <p:nvPr/>
            </p:nvSpPr>
            <p:spPr>
              <a:xfrm>
                <a:off x="3983882" y="2466306"/>
                <a:ext cx="20084190" cy="3899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a) 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15000"/>
                  </a:lnSpc>
                </a:pP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</a:pPr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|=10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1098B30-96A6-4F71-8182-5842F1BCD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882" y="2466306"/>
                <a:ext cx="20084190" cy="3899850"/>
              </a:xfrm>
              <a:prstGeom prst="rect">
                <a:avLst/>
              </a:prstGeom>
              <a:blipFill>
                <a:blip r:embed="rId3"/>
                <a:stretch>
                  <a:fillRect l="-1396"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F12E0FF-09F5-4C16-8400-1E141B66CC2E}"/>
              </a:ext>
            </a:extLst>
          </p:cNvPr>
          <p:cNvGrpSpPr/>
          <p:nvPr/>
        </p:nvGrpSpPr>
        <p:grpSpPr>
          <a:xfrm>
            <a:off x="537559" y="2706434"/>
            <a:ext cx="3545178" cy="940513"/>
            <a:chOff x="2067302" y="5922690"/>
            <a:chExt cx="2859156" cy="940513"/>
          </a:xfrm>
        </p:grpSpPr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7408DA9-6599-4742-9CA7-7160C21777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2323F4-752A-4D71-9512-A105B88F133D}"/>
                </a:ext>
              </a:extLst>
            </p:cNvPr>
            <p:cNvSpPr txBox="1"/>
            <p:nvPr/>
          </p:nvSpPr>
          <p:spPr>
            <a:xfrm>
              <a:off x="2944816" y="6004184"/>
              <a:ext cx="198164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36AD548B-DDCF-4E92-BD46-678DBB3BD49A}"/>
                </a:ext>
              </a:extLst>
            </p:cNvPr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8" name="Rectangle 11">
                <a:extLst>
                  <a:ext uri="{FF2B5EF4-FFF2-40B4-BE49-F238E27FC236}">
                    <a16:creationId xmlns:a16="http://schemas.microsoft.com/office/drawing/2014/main" id="{5BBF1364-630B-4017-B230-AAC040BB8FD9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0E151690-11CB-42B1-9D39-31DB8B1885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124EF973-6374-439C-B9BC-64A9FBB1C2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C79E0551-BA36-48EC-A2D6-871BF64F20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86BA7B12-5A90-40CE-9DA6-AC618E86E0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2F8193BE-8212-4822-B1D2-7F3213F6B7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5BCD91A4-E457-4615-B6E9-9BA90D8AB9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1FB29490-ED8D-44FA-A222-B741A1BA5D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77F8147A-98C4-419E-B7B9-AE5D86209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58CE2581-2CA9-4135-9977-4A0D5A9BB9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DC540F61-C077-46CC-95E7-73A00C9509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F87BDCB0-9279-4544-B9CF-14E825F615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5464AD3C-4D1B-4254-AF64-FB8BBD5F43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ECE6B5F0-3B75-464F-BDC3-2D7E5B9DC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EA5770D2-6B7B-40A1-B8A9-8E731E081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54CAC8E3-CA97-47D1-8FF7-9CBA86DEC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15979FE9-5549-4389-AC9B-458B742FA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17A5F8DD-9D04-44D0-AAE9-420A5EB5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E1C01EE6-D07A-4227-92B9-A555FE323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AE395F24-9953-4586-96D7-0ADF47748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BC8A6560-8323-4612-8E84-54221817D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3806D808-5D71-4A86-9B51-1F0878D72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6B64934F-88F6-427B-930D-7179393BD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01E5E0F8-6A6B-4BAD-8576-29CCB0191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7686A998-98F9-4D84-A732-15B020821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3C99C27-3F03-498B-A129-7B81D077F6B6}"/>
              </a:ext>
            </a:extLst>
          </p:cNvPr>
          <p:cNvSpPr txBox="1"/>
          <p:nvPr/>
        </p:nvSpPr>
        <p:spPr>
          <a:xfrm>
            <a:off x="506880" y="6689683"/>
            <a:ext cx="3729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u="sng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Lời giải:</a:t>
            </a:r>
            <a:endParaRPr lang="en-US" sz="4800" b="1" u="sng" dirty="0">
              <a:solidFill>
                <a:srgbClr val="0000F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4692B74F-7408-4247-88B4-F4513316A3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8373" y="3374371"/>
          <a:ext cx="122067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3"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4692B74F-7408-4247-88B4-F4513316A3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8373" y="3374371"/>
                        <a:ext cx="1220672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A61E64-8103-4666-957B-8D08BDE1F6C3}"/>
                  </a:ext>
                </a:extLst>
              </p:cNvPr>
              <p:cNvSpPr/>
              <p:nvPr/>
            </p:nvSpPr>
            <p:spPr>
              <a:xfrm>
                <a:off x="1519326" y="7807016"/>
                <a:ext cx="6159162" cy="119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A61E64-8103-4666-957B-8D08BDE1F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326" y="7807016"/>
                <a:ext cx="6159162" cy="1197764"/>
              </a:xfrm>
              <a:prstGeom prst="rect">
                <a:avLst/>
              </a:prstGeom>
              <a:blipFill>
                <a:blip r:embed="rId6"/>
                <a:stretch>
                  <a:fillRect l="-4451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C9B0330-BAC4-4ECF-8056-F505AF0E110A}"/>
                  </a:ext>
                </a:extLst>
              </p:cNvPr>
              <p:cNvSpPr/>
              <p:nvPr/>
            </p:nvSpPr>
            <p:spPr>
              <a:xfrm>
                <a:off x="1581656" y="10064674"/>
                <a:ext cx="4850498" cy="966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|=10</m:t>
                    </m:r>
                  </m:oMath>
                </a14:m>
                <a:endParaRPr lang="fr-FR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C9B0330-BAC4-4ECF-8056-F505AF0E1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656" y="10064674"/>
                <a:ext cx="4850498" cy="966611"/>
              </a:xfrm>
              <a:prstGeom prst="rect">
                <a:avLst/>
              </a:prstGeom>
              <a:blipFill>
                <a:blip r:embed="rId7"/>
                <a:stretch>
                  <a:fillRect l="-5653" b="-32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27FCB2E-9F9C-4C7E-80B7-9C05267AFD81}"/>
                  </a:ext>
                </a:extLst>
              </p:cNvPr>
              <p:cNvSpPr/>
              <p:nvPr/>
            </p:nvSpPr>
            <p:spPr>
              <a:xfrm>
                <a:off x="7338803" y="7902641"/>
                <a:ext cx="6696744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+13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−5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27FCB2E-9F9C-4C7E-80B7-9C05267AF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803" y="7902641"/>
                <a:ext cx="6696744" cy="940194"/>
              </a:xfrm>
              <a:prstGeom prst="rect">
                <a:avLst/>
              </a:prstGeom>
              <a:blipFill>
                <a:blip r:embed="rId8"/>
                <a:stretch>
                  <a:fillRect l="-4189" t="-2581" b="-33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FEF6E71-9C5F-4F88-8510-DA957E4F2A68}"/>
                  </a:ext>
                </a:extLst>
              </p:cNvPr>
              <p:cNvSpPr/>
              <p:nvPr/>
            </p:nvSpPr>
            <p:spPr>
              <a:xfrm>
                <a:off x="6925775" y="8912703"/>
                <a:ext cx="11477437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6.4 +13.2.4.cos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−5.16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4800" i="1">
                        <a:latin typeface="Cambria Math" panose="02040503050406030204" pitchFamily="18" charset="0"/>
                      </a:rPr>
                      <m:t>−56</m:t>
                    </m:r>
                  </m:oMath>
                </a14:m>
                <a:endParaRPr lang="en-US" sz="480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FEF6E71-9C5F-4F88-8510-DA957E4F2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775" y="8912703"/>
                <a:ext cx="11477437" cy="1197764"/>
              </a:xfrm>
              <a:prstGeom prst="rect">
                <a:avLst/>
              </a:prstGeom>
              <a:blipFill>
                <a:blip r:embed="rId9"/>
                <a:stretch>
                  <a:fillRect l="-2390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734607-1AFD-4ECB-89C4-78237F1D920B}"/>
                  </a:ext>
                </a:extLst>
              </p:cNvPr>
              <p:cNvSpPr/>
              <p:nvPr/>
            </p:nvSpPr>
            <p:spPr>
              <a:xfrm>
                <a:off x="6285919" y="9739114"/>
                <a:ext cx="6914987" cy="1484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fr-FR" sz="48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fr-FR" sz="4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4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=100</a:t>
                </a:r>
                <a:endParaRPr lang="fr-FR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734607-1AFD-4ECB-89C4-78237F1D92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919" y="9739114"/>
                <a:ext cx="6914987" cy="1484445"/>
              </a:xfrm>
              <a:prstGeom prst="rect">
                <a:avLst/>
              </a:prstGeom>
              <a:blipFill>
                <a:blip r:embed="rId10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A7E81C-1388-4A69-BBC5-C22D2E7751F8}"/>
                  </a:ext>
                </a:extLst>
              </p:cNvPr>
              <p:cNvSpPr/>
              <p:nvPr/>
            </p:nvSpPr>
            <p:spPr>
              <a:xfrm>
                <a:off x="6008167" y="11170361"/>
                <a:ext cx="12192000" cy="9666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fr-FR" sz="48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fr-FR" sz="480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fr-FR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fr-FR" sz="4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4800">
                        <a:latin typeface="Cambria Math" panose="02040503050406030204" pitchFamily="18" charset="0"/>
                      </a:rPr>
                      <m:t>−12</m:t>
                    </m:r>
                    <m:acc>
                      <m:accPr>
                        <m:chr m:val="⃗"/>
                        <m:ctrlPr>
                          <a:rPr lang="fr-FR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fr-FR" sz="4800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fr-FR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fr-FR" sz="4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480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A7E81C-1388-4A69-BBC5-C22D2E775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167" y="11170361"/>
                <a:ext cx="12192000" cy="9666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C30466-96FB-4410-8867-7ED3CD0A3E8C}"/>
                  </a:ext>
                </a:extLst>
              </p:cNvPr>
              <p:cNvSpPr/>
              <p:nvPr/>
            </p:nvSpPr>
            <p:spPr>
              <a:xfrm>
                <a:off x="6023397" y="12303223"/>
                <a:ext cx="10859383" cy="966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fr-FR" sz="48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4800" dirty="0">
                        <a:latin typeface="Cambria Math" panose="02040503050406030204" pitchFamily="18" charset="0"/>
                      </a:rPr>
                      <m:t>4.1−12</m:t>
                    </m:r>
                    <m:acc>
                      <m:accPr>
                        <m:chr m:val="⃗"/>
                        <m:ctrlPr>
                          <a:rPr lang="fr-FR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 dirty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fr-FR" sz="4800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4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800" dirty="0">
                            <a:latin typeface="Cambria Math" panose="02040503050406030204" pitchFamily="18" charset="0"/>
                          </a:rPr>
                          <m:t>9.4</m:t>
                        </m:r>
                      </m:e>
                      <m:sup>
                        <m:r>
                          <a:rPr lang="fr-FR" sz="48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dirty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⇒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 dirty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fr-FR" sz="4800" dirty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C30466-96FB-4410-8867-7ED3CD0A3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397" y="12303223"/>
                <a:ext cx="10859383" cy="966611"/>
              </a:xfrm>
              <a:prstGeom prst="rect">
                <a:avLst/>
              </a:prstGeom>
              <a:blipFill>
                <a:blip r:embed="rId12"/>
                <a:stretch>
                  <a:fillRect t="-629" r="-1572" b="-32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167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4" grpId="0"/>
      <p:bldP spid="3" grpId="0"/>
      <p:bldP spid="2" grpId="0"/>
      <p:bldP spid="4" grpId="0"/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50" name="Group 74">
            <a:extLst>
              <a:ext uri="{FF2B5EF4-FFF2-40B4-BE49-F238E27FC236}">
                <a16:creationId xmlns:a16="http://schemas.microsoft.com/office/drawing/2014/main" id="{50D544DF-A435-436C-8A27-966FF114718F}"/>
              </a:ext>
            </a:extLst>
          </p:cNvPr>
          <p:cNvGrpSpPr/>
          <p:nvPr/>
        </p:nvGrpSpPr>
        <p:grpSpPr>
          <a:xfrm>
            <a:off x="865026" y="1861101"/>
            <a:ext cx="5221934" cy="942100"/>
            <a:chOff x="7459670" y="9982200"/>
            <a:chExt cx="5222880" cy="94227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3590094" cy="815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EEAA17B-7521-42CE-96B9-A2AF069F1488}"/>
                  </a:ext>
                </a:extLst>
              </p:cNvPr>
              <p:cNvSpPr/>
              <p:nvPr/>
            </p:nvSpPr>
            <p:spPr>
              <a:xfrm>
                <a:off x="1086628" y="6367701"/>
                <a:ext cx="3729032" cy="953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lnSpc>
                    <a:spcPct val="115000"/>
                  </a:lnSpc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 dirty="0" smtClean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  <m:r>
                      <a:rPr lang="en-US" sz="4800" i="0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800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 dirty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EEAA17B-7521-42CE-96B9-A2AF069F1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28" y="6367701"/>
                <a:ext cx="3729032" cy="9539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D97F96C8-4CD8-4B49-B6B3-EFCA9D67D4DE}"/>
              </a:ext>
            </a:extLst>
          </p:cNvPr>
          <p:cNvGrpSpPr/>
          <p:nvPr/>
        </p:nvGrpSpPr>
        <p:grpSpPr>
          <a:xfrm>
            <a:off x="537559" y="2706434"/>
            <a:ext cx="3545178" cy="940513"/>
            <a:chOff x="2067302" y="5922690"/>
            <a:chExt cx="2859156" cy="940513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2C5E260F-4041-4EDB-91B8-999B1A1C55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D8CF27-02E4-4681-9261-EF0E5F727B28}"/>
                </a:ext>
              </a:extLst>
            </p:cNvPr>
            <p:cNvSpPr txBox="1"/>
            <p:nvPr/>
          </p:nvSpPr>
          <p:spPr>
            <a:xfrm>
              <a:off x="2944816" y="6004184"/>
              <a:ext cx="198164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grpSp>
          <p:nvGrpSpPr>
            <p:cNvPr id="33" name="Group 70">
              <a:extLst>
                <a:ext uri="{FF2B5EF4-FFF2-40B4-BE49-F238E27FC236}">
                  <a16:creationId xmlns:a16="http://schemas.microsoft.com/office/drawing/2014/main" id="{155CEF7C-DA0E-48A2-A559-B0EDBB1A3A9C}"/>
                </a:ext>
              </a:extLst>
            </p:cNvPr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4" name="Rectangle 11">
                <a:extLst>
                  <a:ext uri="{FF2B5EF4-FFF2-40B4-BE49-F238E27FC236}">
                    <a16:creationId xmlns:a16="http://schemas.microsoft.com/office/drawing/2014/main" id="{9ACF5977-EA8C-4433-8024-24C1F8A5841B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83B6BFD8-1C1A-4FA2-9396-310A7BA901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C446AA8C-C69E-4AB4-856B-51617848D0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023AD55F-686E-4F55-BEF2-A1B4A31F2F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6">
                <a:extLst>
                  <a:ext uri="{FF2B5EF4-FFF2-40B4-BE49-F238E27FC236}">
                    <a16:creationId xmlns:a16="http://schemas.microsoft.com/office/drawing/2014/main" id="{F1E5F093-B6A3-4C9C-A907-742E71E32F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7">
                <a:extLst>
                  <a:ext uri="{FF2B5EF4-FFF2-40B4-BE49-F238E27FC236}">
                    <a16:creationId xmlns:a16="http://schemas.microsoft.com/office/drawing/2014/main" id="{6D0A19CB-DE33-4362-AB46-E26A5EA3FC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304C3BE8-A301-4E96-AB3F-F671FA758B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0B96FE7C-3F5A-49D2-AAFC-A75F918BDC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7AE16C45-D69B-4BCE-8749-3650D55242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1">
                <a:extLst>
                  <a:ext uri="{FF2B5EF4-FFF2-40B4-BE49-F238E27FC236}">
                    <a16:creationId xmlns:a16="http://schemas.microsoft.com/office/drawing/2014/main" id="{F96842D9-6559-4156-8A55-97C58D31D4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826A7CD5-F5A9-45DD-8D50-327F46C30B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7AD48B58-A444-4712-9D10-C3CAAE71F4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3D71CC10-9979-427F-B6D2-55FCA51AE2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8B013686-8A56-4100-989A-8FA9D09FB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479286B9-0B27-45DC-A033-9CC5803C5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587A787B-285F-4FF1-8576-B088401E9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8">
                <a:extLst>
                  <a:ext uri="{FF2B5EF4-FFF2-40B4-BE49-F238E27FC236}">
                    <a16:creationId xmlns:a16="http://schemas.microsoft.com/office/drawing/2014/main" id="{6978830B-1448-41F6-8EE0-9B07EF5A4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9">
                <a:extLst>
                  <a:ext uri="{FF2B5EF4-FFF2-40B4-BE49-F238E27FC236}">
                    <a16:creationId xmlns:a16="http://schemas.microsoft.com/office/drawing/2014/main" id="{55C18622-4379-4766-B2F6-D4718398B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id="{69AF1D04-6846-45CC-AC37-9B888142E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774324A2-ECD2-46FB-A0BE-FD2914A4B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10F06BFC-BA38-4AF5-AD67-47512834B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3">
                <a:extLst>
                  <a:ext uri="{FF2B5EF4-FFF2-40B4-BE49-F238E27FC236}">
                    <a16:creationId xmlns:a16="http://schemas.microsoft.com/office/drawing/2014/main" id="{71CDA693-0103-483F-9D44-68CEB60BD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4">
                <a:extLst>
                  <a:ext uri="{FF2B5EF4-FFF2-40B4-BE49-F238E27FC236}">
                    <a16:creationId xmlns:a16="http://schemas.microsoft.com/office/drawing/2014/main" id="{7C787450-87DF-4777-A347-445B02DD5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5">
                <a:extLst>
                  <a:ext uri="{FF2B5EF4-FFF2-40B4-BE49-F238E27FC236}">
                    <a16:creationId xmlns:a16="http://schemas.microsoft.com/office/drawing/2014/main" id="{3203CE17-2BE2-49E4-A49E-6E7B655F4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6">
                <a:extLst>
                  <a:ext uri="{FF2B5EF4-FFF2-40B4-BE49-F238E27FC236}">
                    <a16:creationId xmlns:a16="http://schemas.microsoft.com/office/drawing/2014/main" id="{432153B5-BEB7-4FAC-841F-947B7E27A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7C3B1D1-8789-4CC6-B5AC-513CDBB4FF4C}"/>
              </a:ext>
            </a:extLst>
          </p:cNvPr>
          <p:cNvSpPr txBox="1"/>
          <p:nvPr/>
        </p:nvSpPr>
        <p:spPr>
          <a:xfrm>
            <a:off x="323003" y="4938716"/>
            <a:ext cx="3729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u="sng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Lời giải:</a:t>
            </a:r>
            <a:endParaRPr lang="en-US" sz="4800" b="1" u="sng" dirty="0">
              <a:solidFill>
                <a:srgbClr val="0000F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4E488A-6A0A-4670-8432-A4846E610A58}"/>
                  </a:ext>
                </a:extLst>
              </p:cNvPr>
              <p:cNvSpPr/>
              <p:nvPr/>
            </p:nvSpPr>
            <p:spPr>
              <a:xfrm>
                <a:off x="4267862" y="2568104"/>
                <a:ext cx="15629788" cy="2539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  <m:r>
                      <a:rPr lang="en-US" sz="4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acc>
                      <m:accPr>
                        <m:chr m:val="⃗"/>
                        <m:ctrl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acc>
                    <m:r>
                      <a:rPr lang="en-US" sz="4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BD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  <m:r>
                      <a:rPr lang="en-US" sz="4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IB</m:t>
                        </m:r>
                      </m:e>
                    </m:acc>
                    <m:r>
                      <a:rPr lang="en-US" sz="4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IC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4E488A-6A0A-4670-8432-A4846E610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862" y="2568104"/>
                <a:ext cx="15629788" cy="2539157"/>
              </a:xfrm>
              <a:prstGeom prst="rect">
                <a:avLst/>
              </a:prstGeom>
              <a:blipFill>
                <a:blip r:embed="rId4"/>
                <a:stretch>
                  <a:fillRect l="-1560" t="-3118" b="-10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848E09-412A-4A16-A35B-0D1159419408}"/>
                  </a:ext>
                </a:extLst>
              </p:cNvPr>
              <p:cNvSpPr/>
              <p:nvPr/>
            </p:nvSpPr>
            <p:spPr>
              <a:xfrm>
                <a:off x="1031554" y="8970738"/>
                <a:ext cx="7128792" cy="984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  <m:r>
                      <a:rPr lang="en-US" sz="4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IB</m:t>
                        </m:r>
                      </m:e>
                    </m:acc>
                    <m:r>
                      <a:rPr lang="en-US" sz="4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IC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848E09-412A-4A16-A35B-0D1159419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54" y="8970738"/>
                <a:ext cx="7128792" cy="984565"/>
              </a:xfrm>
              <a:prstGeom prst="rect">
                <a:avLst/>
              </a:prstGeom>
              <a:blipFill>
                <a:blip r:embed="rId5"/>
                <a:stretch>
                  <a:fillRect l="-3846" t="-1242" r="-2735" b="-29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0B93AFBA-74DB-4C4A-8438-35AFD49FAC3F}"/>
              </a:ext>
            </a:extLst>
          </p:cNvPr>
          <p:cNvGrpSpPr/>
          <p:nvPr/>
        </p:nvGrpSpPr>
        <p:grpSpPr>
          <a:xfrm>
            <a:off x="16513274" y="3906466"/>
            <a:ext cx="3954847" cy="3888432"/>
            <a:chOff x="15124675" y="8913053"/>
            <a:chExt cx="3954847" cy="3634373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80C5145-DC21-4913-9905-0F14E219F635}"/>
                </a:ext>
              </a:extLst>
            </p:cNvPr>
            <p:cNvSpPr txBox="1"/>
            <p:nvPr/>
          </p:nvSpPr>
          <p:spPr>
            <a:xfrm>
              <a:off x="15145514" y="9057069"/>
              <a:ext cx="503664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BCC2E78-5927-43C6-BB43-CC87DDB4CE1A}"/>
                </a:ext>
              </a:extLst>
            </p:cNvPr>
            <p:cNvSpPr txBox="1"/>
            <p:nvPr/>
          </p:nvSpPr>
          <p:spPr>
            <a:xfrm>
              <a:off x="18457490" y="8913053"/>
              <a:ext cx="48442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4113647-6854-4938-BBBE-750943C29FC9}"/>
                </a:ext>
              </a:extLst>
            </p:cNvPr>
            <p:cNvSpPr txBox="1"/>
            <p:nvPr/>
          </p:nvSpPr>
          <p:spPr>
            <a:xfrm>
              <a:off x="18601506" y="11505341"/>
              <a:ext cx="478016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FFE1956-601D-43C8-B446-16791322333B}"/>
                </a:ext>
              </a:extLst>
            </p:cNvPr>
            <p:cNvSpPr txBox="1"/>
            <p:nvPr/>
          </p:nvSpPr>
          <p:spPr>
            <a:xfrm>
              <a:off x="15124675" y="11793373"/>
              <a:ext cx="524503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5B0373B-5929-42E8-BD84-BB8E92312DF3}"/>
                </a:ext>
              </a:extLst>
            </p:cNvPr>
            <p:cNvGrpSpPr/>
            <p:nvPr/>
          </p:nvGrpSpPr>
          <p:grpSpPr>
            <a:xfrm>
              <a:off x="15577170" y="9595098"/>
              <a:ext cx="2880320" cy="2533738"/>
              <a:chOff x="15577170" y="9595098"/>
              <a:chExt cx="2880320" cy="2533738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4BE33A1-3CFC-4179-9062-23EC90DF1EA3}"/>
                  </a:ext>
                </a:extLst>
              </p:cNvPr>
              <p:cNvSpPr/>
              <p:nvPr/>
            </p:nvSpPr>
            <p:spPr>
              <a:xfrm>
                <a:off x="15577170" y="9595098"/>
                <a:ext cx="2880320" cy="25202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B3287A1-B306-416D-A137-A8C1096C50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02053" y="9636662"/>
                <a:ext cx="2793091" cy="24579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E090C02-E5D5-4445-AD94-1B65831665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607614" y="9625542"/>
                <a:ext cx="2808312" cy="25032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7E89DAF-26B0-4D7C-9F07-F1C12657090E}"/>
                </a:ext>
              </a:extLst>
            </p:cNvPr>
            <p:cNvSpPr txBox="1"/>
            <p:nvPr/>
          </p:nvSpPr>
          <p:spPr>
            <a:xfrm>
              <a:off x="17305362" y="10500162"/>
              <a:ext cx="32412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I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E3B1DC-3D81-458D-A814-700614317AE9}"/>
                  </a:ext>
                </a:extLst>
              </p:cNvPr>
              <p:cNvSpPr/>
              <p:nvPr/>
            </p:nvSpPr>
            <p:spPr>
              <a:xfrm>
                <a:off x="4105446" y="6385195"/>
                <a:ext cx="7727308" cy="968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800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AC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cos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en-US" sz="4800" dirty="0"/>
                  <a:t>) </a:t>
                </a:r>
                <a14:m>
                  <m:oMath xmlns:m="http://schemas.openxmlformats.org/officeDocument/2006/math">
                    <m:r>
                      <a:rPr lang="en-US" sz="4800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E3B1DC-3D81-458D-A814-700614317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446" y="6385195"/>
                <a:ext cx="7727308" cy="968535"/>
              </a:xfrm>
              <a:prstGeom prst="rect">
                <a:avLst/>
              </a:prstGeom>
              <a:blipFill>
                <a:blip r:embed="rId6"/>
                <a:stretch>
                  <a:fillRect t="-125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7F7EE1-F43E-4143-9D0F-9FA3FA142F06}"/>
                  </a:ext>
                </a:extLst>
              </p:cNvPr>
              <p:cNvSpPr/>
              <p:nvPr/>
            </p:nvSpPr>
            <p:spPr>
              <a:xfrm>
                <a:off x="1879893" y="7557506"/>
                <a:ext cx="9642640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acc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BD</m:t>
                        </m:r>
                      </m:e>
                    </m:acc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AC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BD</a:t>
                </a:r>
                <a:endParaRPr lang="en-US" sz="480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7F7EE1-F43E-4143-9D0F-9FA3FA142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893" y="7557506"/>
                <a:ext cx="9642640" cy="925446"/>
              </a:xfrm>
              <a:prstGeom prst="rect">
                <a:avLst/>
              </a:prstGeom>
              <a:blipFill>
                <a:blip r:embed="rId7"/>
                <a:stretch>
                  <a:fillRect t="-5921" r="-1960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0495A5-0EFA-4391-BB30-CF829E88B27A}"/>
                  </a:ext>
                </a:extLst>
              </p:cNvPr>
              <p:cNvSpPr/>
              <p:nvPr/>
            </p:nvSpPr>
            <p:spPr>
              <a:xfrm>
                <a:off x="8068906" y="9012126"/>
                <a:ext cx="4063356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IB</m:t>
                        </m:r>
                      </m:e>
                    </m:acc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AI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0495A5-0EFA-4391-BB30-CF829E88B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906" y="9012126"/>
                <a:ext cx="4063356" cy="925446"/>
              </a:xfrm>
              <a:prstGeom prst="rect">
                <a:avLst/>
              </a:prstGeom>
              <a:blipFill>
                <a:blip r:embed="rId8"/>
                <a:stretch>
                  <a:fillRect l="-6907" t="-59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0A8783-D374-45DB-9DD3-CDE31DFE3A22}"/>
                  </a:ext>
                </a:extLst>
              </p:cNvPr>
              <p:cNvSpPr/>
              <p:nvPr/>
            </p:nvSpPr>
            <p:spPr>
              <a:xfrm>
                <a:off x="12005768" y="9019034"/>
                <a:ext cx="3650808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480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en-US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0A8783-D374-45DB-9DD3-CDE31DFE3A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5768" y="9019034"/>
                <a:ext cx="3650808" cy="925446"/>
              </a:xfrm>
              <a:prstGeom prst="rect">
                <a:avLst/>
              </a:prstGeom>
              <a:blipFill>
                <a:blip r:embed="rId9"/>
                <a:stretch>
                  <a:fillRect l="-7513" t="-5960" b="-3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669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3" grpId="0"/>
      <p:bldP spid="11" grpId="0"/>
      <p:bldP spid="12" grpId="0"/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50" name="Group 74">
            <a:extLst>
              <a:ext uri="{FF2B5EF4-FFF2-40B4-BE49-F238E27FC236}">
                <a16:creationId xmlns:a16="http://schemas.microsoft.com/office/drawing/2014/main" id="{50D544DF-A435-436C-8A27-966FF114718F}"/>
              </a:ext>
            </a:extLst>
          </p:cNvPr>
          <p:cNvGrpSpPr/>
          <p:nvPr/>
        </p:nvGrpSpPr>
        <p:grpSpPr>
          <a:xfrm>
            <a:off x="527498" y="2149134"/>
            <a:ext cx="5029604" cy="965241"/>
            <a:chOff x="7459670" y="9982200"/>
            <a:chExt cx="5030515" cy="96541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599523-1714-49C3-AC37-646E805DA5D4}"/>
                </a:ext>
              </a:extLst>
            </p:cNvPr>
            <p:cNvSpPr/>
            <p:nvPr/>
          </p:nvSpPr>
          <p:spPr>
            <a:xfrm>
              <a:off x="8900091" y="10131860"/>
              <a:ext cx="3590094" cy="815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EEAA17B-7521-42CE-96B9-A2AF069F1488}"/>
                  </a:ext>
                </a:extLst>
              </p:cNvPr>
              <p:cNvSpPr/>
              <p:nvPr/>
            </p:nvSpPr>
            <p:spPr>
              <a:xfrm>
                <a:off x="4055890" y="3854289"/>
                <a:ext cx="20188177" cy="2144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=6;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=4;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EEAA17B-7521-42CE-96B9-A2AF069F1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890" y="3854289"/>
                <a:ext cx="20188177" cy="2144946"/>
              </a:xfrm>
              <a:prstGeom prst="rect">
                <a:avLst/>
              </a:prstGeom>
              <a:blipFill>
                <a:blip r:embed="rId3"/>
                <a:stretch>
                  <a:fillRect l="-1359" b="-14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8828246C-F8E2-484B-B86C-4005032FC9D8}"/>
              </a:ext>
            </a:extLst>
          </p:cNvPr>
          <p:cNvGrpSpPr/>
          <p:nvPr/>
        </p:nvGrpSpPr>
        <p:grpSpPr>
          <a:xfrm>
            <a:off x="633230" y="4046073"/>
            <a:ext cx="3545178" cy="940513"/>
            <a:chOff x="2067302" y="5922690"/>
            <a:chExt cx="2859156" cy="940513"/>
          </a:xfrm>
        </p:grpSpPr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1CDA8AA3-0847-455B-8739-772A1EF434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6C2AB2E-6FA2-40ED-AAE8-7EB99FFFA0E1}"/>
                </a:ext>
              </a:extLst>
            </p:cNvPr>
            <p:cNvSpPr txBox="1"/>
            <p:nvPr/>
          </p:nvSpPr>
          <p:spPr>
            <a:xfrm>
              <a:off x="2944816" y="6004184"/>
              <a:ext cx="198164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grpSp>
          <p:nvGrpSpPr>
            <p:cNvPr id="34" name="Group 70">
              <a:extLst>
                <a:ext uri="{FF2B5EF4-FFF2-40B4-BE49-F238E27FC236}">
                  <a16:creationId xmlns:a16="http://schemas.microsoft.com/office/drawing/2014/main" id="{BF856025-09E1-4873-AFE8-AA45FF8BEADA}"/>
                </a:ext>
              </a:extLst>
            </p:cNvPr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5" name="Rectangle 11">
                <a:extLst>
                  <a:ext uri="{FF2B5EF4-FFF2-40B4-BE49-F238E27FC236}">
                    <a16:creationId xmlns:a16="http://schemas.microsoft.com/office/drawing/2014/main" id="{64EAAA47-7862-4221-A623-3D1AE14EF810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3">
                <a:extLst>
                  <a:ext uri="{FF2B5EF4-FFF2-40B4-BE49-F238E27FC236}">
                    <a16:creationId xmlns:a16="http://schemas.microsoft.com/office/drawing/2014/main" id="{486C4360-E13C-4AC0-9CF6-AF9B4C0C51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4">
                <a:extLst>
                  <a:ext uri="{FF2B5EF4-FFF2-40B4-BE49-F238E27FC236}">
                    <a16:creationId xmlns:a16="http://schemas.microsoft.com/office/drawing/2014/main" id="{18710485-7526-456D-8928-9149B80318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8FFDDE45-410B-4BC8-8D4D-DD54660B74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6">
                <a:extLst>
                  <a:ext uri="{FF2B5EF4-FFF2-40B4-BE49-F238E27FC236}">
                    <a16:creationId xmlns:a16="http://schemas.microsoft.com/office/drawing/2014/main" id="{F54EBE2B-76E4-4CF8-A545-4DC355E19D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7">
                <a:extLst>
                  <a:ext uri="{FF2B5EF4-FFF2-40B4-BE49-F238E27FC236}">
                    <a16:creationId xmlns:a16="http://schemas.microsoft.com/office/drawing/2014/main" id="{2ADCC0F5-5DA2-47C8-8397-61DA36F1E4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8">
                <a:extLst>
                  <a:ext uri="{FF2B5EF4-FFF2-40B4-BE49-F238E27FC236}">
                    <a16:creationId xmlns:a16="http://schemas.microsoft.com/office/drawing/2014/main" id="{1CE3C027-7620-4206-9419-FE104642DA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9">
                <a:extLst>
                  <a:ext uri="{FF2B5EF4-FFF2-40B4-BE49-F238E27FC236}">
                    <a16:creationId xmlns:a16="http://schemas.microsoft.com/office/drawing/2014/main" id="{A18540A0-7528-45B4-AC8A-221078F532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0">
                <a:extLst>
                  <a:ext uri="{FF2B5EF4-FFF2-40B4-BE49-F238E27FC236}">
                    <a16:creationId xmlns:a16="http://schemas.microsoft.com/office/drawing/2014/main" id="{73DAD7E5-B18A-465D-8AAB-E262B5CBCC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1">
                <a:extLst>
                  <a:ext uri="{FF2B5EF4-FFF2-40B4-BE49-F238E27FC236}">
                    <a16:creationId xmlns:a16="http://schemas.microsoft.com/office/drawing/2014/main" id="{7F2E75AB-5AAA-4C92-A7B4-B5EACC9550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2">
                <a:extLst>
                  <a:ext uri="{FF2B5EF4-FFF2-40B4-BE49-F238E27FC236}">
                    <a16:creationId xmlns:a16="http://schemas.microsoft.com/office/drawing/2014/main" id="{1DAEC899-EB5D-4144-817B-A41D89978A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3">
                <a:extLst>
                  <a:ext uri="{FF2B5EF4-FFF2-40B4-BE49-F238E27FC236}">
                    <a16:creationId xmlns:a16="http://schemas.microsoft.com/office/drawing/2014/main" id="{9ECBFB3A-A0A2-410E-B4F2-8F06AFD8C0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4">
                <a:extLst>
                  <a:ext uri="{FF2B5EF4-FFF2-40B4-BE49-F238E27FC236}">
                    <a16:creationId xmlns:a16="http://schemas.microsoft.com/office/drawing/2014/main" id="{374BD269-25DB-4960-8BFC-E659B73870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5">
                <a:extLst>
                  <a:ext uri="{FF2B5EF4-FFF2-40B4-BE49-F238E27FC236}">
                    <a16:creationId xmlns:a16="http://schemas.microsoft.com/office/drawing/2014/main" id="{604EC6D0-B603-4D77-831B-14AA3FF05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6">
                <a:extLst>
                  <a:ext uri="{FF2B5EF4-FFF2-40B4-BE49-F238E27FC236}">
                    <a16:creationId xmlns:a16="http://schemas.microsoft.com/office/drawing/2014/main" id="{8BE17416-7B76-4E00-BB06-6A83CF84E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7">
                <a:extLst>
                  <a:ext uri="{FF2B5EF4-FFF2-40B4-BE49-F238E27FC236}">
                    <a16:creationId xmlns:a16="http://schemas.microsoft.com/office/drawing/2014/main" id="{70931696-E3C8-4F82-9F9F-DD5434DFF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8">
                <a:extLst>
                  <a:ext uri="{FF2B5EF4-FFF2-40B4-BE49-F238E27FC236}">
                    <a16:creationId xmlns:a16="http://schemas.microsoft.com/office/drawing/2014/main" id="{46C57F34-51FC-4331-8C56-BC527E46E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9">
                <a:extLst>
                  <a:ext uri="{FF2B5EF4-FFF2-40B4-BE49-F238E27FC236}">
                    <a16:creationId xmlns:a16="http://schemas.microsoft.com/office/drawing/2014/main" id="{E70786D0-C28D-420A-B0D7-527B3146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0">
                <a:extLst>
                  <a:ext uri="{FF2B5EF4-FFF2-40B4-BE49-F238E27FC236}">
                    <a16:creationId xmlns:a16="http://schemas.microsoft.com/office/drawing/2014/main" id="{4E8309DF-B5E8-42FD-80DF-CE6572760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1">
                <a:extLst>
                  <a:ext uri="{FF2B5EF4-FFF2-40B4-BE49-F238E27FC236}">
                    <a16:creationId xmlns:a16="http://schemas.microsoft.com/office/drawing/2014/main" id="{CDA660ED-6E55-44E5-ABE6-0CB76A2B9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2">
                <a:extLst>
                  <a:ext uri="{FF2B5EF4-FFF2-40B4-BE49-F238E27FC236}">
                    <a16:creationId xmlns:a16="http://schemas.microsoft.com/office/drawing/2014/main" id="{2A403E92-4935-4F88-955A-56AA93C55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3">
                <a:extLst>
                  <a:ext uri="{FF2B5EF4-FFF2-40B4-BE49-F238E27FC236}">
                    <a16:creationId xmlns:a16="http://schemas.microsoft.com/office/drawing/2014/main" id="{3984CD30-5BBB-4190-9259-B6E0D9FB2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4">
                <a:extLst>
                  <a:ext uri="{FF2B5EF4-FFF2-40B4-BE49-F238E27FC236}">
                    <a16:creationId xmlns:a16="http://schemas.microsoft.com/office/drawing/2014/main" id="{C1B0BBF8-C435-4D41-9ADD-E1BAE507D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5">
                <a:extLst>
                  <a:ext uri="{FF2B5EF4-FFF2-40B4-BE49-F238E27FC236}">
                    <a16:creationId xmlns:a16="http://schemas.microsoft.com/office/drawing/2014/main" id="{5D59D091-964C-43B8-8E2B-6168D73AF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6">
                <a:extLst>
                  <a:ext uri="{FF2B5EF4-FFF2-40B4-BE49-F238E27FC236}">
                    <a16:creationId xmlns:a16="http://schemas.microsoft.com/office/drawing/2014/main" id="{A5760650-2C99-4A75-865F-DCD5C1511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0DFC3F5F-A24F-4CF4-BB32-CB425D43B771}"/>
              </a:ext>
            </a:extLst>
          </p:cNvPr>
          <p:cNvSpPr txBox="1"/>
          <p:nvPr/>
        </p:nvSpPr>
        <p:spPr>
          <a:xfrm>
            <a:off x="382792" y="6455084"/>
            <a:ext cx="3729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u="sng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Lời giải:</a:t>
            </a:r>
            <a:endParaRPr lang="en-US" sz="4800" b="1" u="sng" dirty="0">
              <a:solidFill>
                <a:srgbClr val="0000F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73FDD16-3721-4682-9F39-AB693AFCB8FA}"/>
                  </a:ext>
                </a:extLst>
              </p:cNvPr>
              <p:cNvSpPr/>
              <p:nvPr/>
            </p:nvSpPr>
            <p:spPr>
              <a:xfrm>
                <a:off x="2959354" y="7864977"/>
                <a:ext cx="19746608" cy="1257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)=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fr-FR" sz="4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440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fr-FR" sz="4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36−6.4.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−2.16=0(đ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pcm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73FDD16-3721-4682-9F39-AB693AFCB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354" y="7864977"/>
                <a:ext cx="19746608" cy="1257717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49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4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2" name="Rounded Rectangle 38">
            <a:extLst>
              <a:ext uri="{FF2B5EF4-FFF2-40B4-BE49-F238E27FC236}">
                <a16:creationId xmlns:a16="http://schemas.microsoft.com/office/drawing/2014/main" id="{2A5873CA-365C-470D-A6B2-87FD3D835521}"/>
              </a:ext>
            </a:extLst>
          </p:cNvPr>
          <p:cNvSpPr/>
          <p:nvPr/>
        </p:nvSpPr>
        <p:spPr>
          <a:xfrm>
            <a:off x="184721" y="2394298"/>
            <a:ext cx="24016145" cy="12005363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D02566F-4D93-416F-A2BA-FF885C00A2FC}"/>
                  </a:ext>
                </a:extLst>
              </p:cNvPr>
              <p:cNvSpPr/>
              <p:nvPr/>
            </p:nvSpPr>
            <p:spPr>
              <a:xfrm>
                <a:off x="184722" y="2708256"/>
                <a:ext cx="24016146" cy="10731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HỎI</a:t>
                </a:r>
                <a:r>
                  <a:rPr lang="vi-VN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vi-VN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TẬP KIỂM TRA, ĐÁNH GIÁ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000" b="1" dirty="0" err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1. </a:t>
                </a:r>
                <a:r>
                  <a:rPr lang="en-US" sz="40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40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0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4000" b="1" dirty="0" err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2. </a:t>
                </a:r>
                <a:r>
                  <a:rPr lang="en-US" sz="4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𝐶𝐺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10260" marR="0" indent="-17970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810260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</a:t>
                </a: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0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40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0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40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40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 </a:t>
                </a:r>
                <a:r>
                  <a:rPr lang="vi-VN" sz="40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3.</a:t>
                </a:r>
                <a:r>
                  <a:rPr lang="en-US" sz="40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hình vuông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tâm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cạnh bằng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Tìm mệnh đề </a:t>
                </a:r>
                <a:r>
                  <a:rPr lang="vi-VN" sz="40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0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0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0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𝐴𝑂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𝐵𝑂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it-IT" sz="40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 </a:t>
                </a:r>
                <a:r>
                  <a:rPr lang="it-IT" sz="40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4. </a:t>
                </a:r>
                <a:r>
                  <a:rPr lang="it-IT" sz="40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it-IT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it-IT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it-IT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it-IT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it-IT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it-IT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it-IT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it-IT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nl-NL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</m:oMath>
                </a14:m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	</a:t>
                </a:r>
                <a:r>
                  <a:rPr lang="nl-NL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4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nl-NL" sz="40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nl-NL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4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nl-NL" sz="40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nl-NL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vi-VN" sz="40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 </a:t>
                </a:r>
                <a:r>
                  <a:rPr lang="vi-VN" sz="40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5.</a:t>
                </a:r>
                <a:r>
                  <a:rPr lang="vi-VN" sz="4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vuông góc với vectơ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Khi đó: 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	</a:t>
                </a: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	</a:t>
                </a: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D02566F-4D93-416F-A2BA-FF885C00A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22" y="2708256"/>
                <a:ext cx="24016146" cy="10731849"/>
              </a:xfrm>
              <a:prstGeom prst="rect">
                <a:avLst/>
              </a:prstGeom>
              <a:blipFill>
                <a:blip r:embed="rId3"/>
                <a:stretch>
                  <a:fillRect l="-888" t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21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11749</TotalTime>
  <Words>1726</Words>
  <Application>Microsoft Office PowerPoint</Application>
  <PresentationFormat>Custom</PresentationFormat>
  <Paragraphs>159</Paragraphs>
  <Slides>10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1047</cp:revision>
  <dcterms:created xsi:type="dcterms:W3CDTF">2013-08-07T06:38:09Z</dcterms:created>
  <dcterms:modified xsi:type="dcterms:W3CDTF">2020-03-09T14:00:25Z</dcterms:modified>
</cp:coreProperties>
</file>