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300" r:id="rId2"/>
    <p:sldId id="304" r:id="rId3"/>
    <p:sldId id="302" r:id="rId4"/>
    <p:sldId id="292" r:id="rId5"/>
    <p:sldId id="301" r:id="rId6"/>
    <p:sldId id="312" r:id="rId7"/>
    <p:sldId id="344" r:id="rId8"/>
    <p:sldId id="348" r:id="rId9"/>
    <p:sldId id="314" r:id="rId10"/>
    <p:sldId id="362" r:id="rId11"/>
    <p:sldId id="350" r:id="rId12"/>
    <p:sldId id="363" r:id="rId13"/>
    <p:sldId id="364" r:id="rId14"/>
    <p:sldId id="365" r:id="rId15"/>
    <p:sldId id="366" r:id="rId16"/>
    <p:sldId id="367" r:id="rId17"/>
    <p:sldId id="352" r:id="rId18"/>
    <p:sldId id="353" r:id="rId19"/>
    <p:sldId id="369" r:id="rId20"/>
    <p:sldId id="354" r:id="rId21"/>
    <p:sldId id="371" r:id="rId22"/>
    <p:sldId id="368" r:id="rId23"/>
    <p:sldId id="359" r:id="rId24"/>
    <p:sldId id="315" r:id="rId25"/>
    <p:sldId id="372" r:id="rId26"/>
    <p:sldId id="331" r:id="rId27"/>
    <p:sldId id="328" r:id="rId28"/>
    <p:sldId id="329" r:id="rId29"/>
    <p:sldId id="33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5" autoAdjust="0"/>
    <p:restoredTop sz="94657"/>
  </p:normalViewPr>
  <p:slideViewPr>
    <p:cSldViewPr snapToGrid="0">
      <p:cViewPr varScale="1">
        <p:scale>
          <a:sx n="69" d="100"/>
          <a:sy n="69" d="100"/>
        </p:scale>
        <p:origin x="570" y="102"/>
      </p:cViewPr>
      <p:guideLst>
        <p:guide orient="horz" pos="2160"/>
        <p:guide pos="3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635"/>
            <a:ext cx="12213590" cy="6866890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/>
          <p:cNvSpPr txBox="1"/>
          <p:nvPr userDrawn="1"/>
        </p:nvSpPr>
        <p:spPr>
          <a:xfrm>
            <a:off x="153420" y="-41096"/>
            <a:ext cx="1809750" cy="36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6: Education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732" y="6510902"/>
            <a:ext cx="259442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7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 userDrawn="1"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3.2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eduhome.com.vn/DHALesson?idGrade=10&amp;idSubject=1&amp;idSeries=118&amp;idTheme=1067&amp;IdLevel=3&amp;idThemeServer=82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3847" y="2645692"/>
            <a:ext cx="6596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Unit 6: Education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en-US" sz="3200" b="1" dirty="0">
                <a:solidFill>
                  <a:srgbClr val="00B050"/>
                </a:solidFill>
              </a:rPr>
              <a:t>Lesson 3.2: Writing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Page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51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40370" y="358351"/>
            <a:ext cx="6329366" cy="9546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accent1"/>
                </a:solidFill>
              </a:rPr>
              <a:t>Although S+V, S+V.</a:t>
            </a:r>
          </a:p>
        </p:txBody>
      </p:sp>
      <p:sp>
        <p:nvSpPr>
          <p:cNvPr id="4" name="Rectangle 3"/>
          <p:cNvSpPr/>
          <p:nvPr/>
        </p:nvSpPr>
        <p:spPr>
          <a:xfrm>
            <a:off x="9053" y="1386474"/>
            <a:ext cx="12192000" cy="51131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Anna</a:t>
            </a:r>
          </a:p>
          <a:p>
            <a:r>
              <a:rPr lang="en-US" sz="2800" dirty="0"/>
              <a:t>Ohio, USA</a:t>
            </a:r>
          </a:p>
          <a:p>
            <a:r>
              <a:rPr lang="en-US" sz="2800" dirty="0"/>
              <a:t>"I just came back from my year studying in Spain. I’d like to share my experience of studying abroad.</a:t>
            </a:r>
          </a:p>
          <a:p>
            <a:r>
              <a:rPr lang="en-US" sz="2800" dirty="0"/>
              <a:t>My Spanish is so much better after a year in Spain. I also met lots of interesting people. However, making friends was difficult at first. My Spanish wasn’t good and no one understood me, but now I have five very good friends. Although it wasn’t easy living alone, I quickly learned how to take care of myself. I got lots of help from my teachers and classmates during my time there. They showed me how to use public transportation and where to eat. I had a fantastic time in Spain!"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08452" y="5212952"/>
            <a:ext cx="875845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061768" y="4780480"/>
            <a:ext cx="264532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4568"/>
            <a:ext cx="12192000" cy="516193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516494" y="2875043"/>
            <a:ext cx="548778" cy="4793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952481" y="3775811"/>
            <a:ext cx="658761" cy="4793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960077" y="3310343"/>
            <a:ext cx="658761" cy="4793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9969908" y="4640824"/>
            <a:ext cx="658761" cy="4793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969907" y="5114001"/>
            <a:ext cx="658761" cy="4793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969906" y="5597012"/>
            <a:ext cx="658761" cy="4793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0509793" y="4203288"/>
            <a:ext cx="548779" cy="4793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5232099" y="4654679"/>
            <a:ext cx="15338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67155" y="3338053"/>
            <a:ext cx="148190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0416" y="1659384"/>
            <a:ext cx="10795819" cy="3539430"/>
          </a:xfrm>
          <a:custGeom>
            <a:avLst/>
            <a:gdLst>
              <a:gd name="connsiteX0" fmla="*/ 0 w 10795819"/>
              <a:gd name="connsiteY0" fmla="*/ 0 h 3539430"/>
              <a:gd name="connsiteX1" fmla="*/ 491810 w 10795819"/>
              <a:gd name="connsiteY1" fmla="*/ 0 h 3539430"/>
              <a:gd name="connsiteX2" fmla="*/ 1199535 w 10795819"/>
              <a:gd name="connsiteY2" fmla="*/ 0 h 3539430"/>
              <a:gd name="connsiteX3" fmla="*/ 1691345 w 10795819"/>
              <a:gd name="connsiteY3" fmla="*/ 0 h 3539430"/>
              <a:gd name="connsiteX4" fmla="*/ 2291113 w 10795819"/>
              <a:gd name="connsiteY4" fmla="*/ 0 h 3539430"/>
              <a:gd name="connsiteX5" fmla="*/ 2567006 w 10795819"/>
              <a:gd name="connsiteY5" fmla="*/ 0 h 3539430"/>
              <a:gd name="connsiteX6" fmla="*/ 3166774 w 10795819"/>
              <a:gd name="connsiteY6" fmla="*/ 0 h 3539430"/>
              <a:gd name="connsiteX7" fmla="*/ 3874499 w 10795819"/>
              <a:gd name="connsiteY7" fmla="*/ 0 h 3539430"/>
              <a:gd name="connsiteX8" fmla="*/ 4258351 w 10795819"/>
              <a:gd name="connsiteY8" fmla="*/ 0 h 3539430"/>
              <a:gd name="connsiteX9" fmla="*/ 5074035 w 10795819"/>
              <a:gd name="connsiteY9" fmla="*/ 0 h 3539430"/>
              <a:gd name="connsiteX10" fmla="*/ 5781761 w 10795819"/>
              <a:gd name="connsiteY10" fmla="*/ 0 h 3539430"/>
              <a:gd name="connsiteX11" fmla="*/ 6489487 w 10795819"/>
              <a:gd name="connsiteY11" fmla="*/ 0 h 3539430"/>
              <a:gd name="connsiteX12" fmla="*/ 6765380 w 10795819"/>
              <a:gd name="connsiteY12" fmla="*/ 0 h 3539430"/>
              <a:gd name="connsiteX13" fmla="*/ 7581064 w 10795819"/>
              <a:gd name="connsiteY13" fmla="*/ 0 h 3539430"/>
              <a:gd name="connsiteX14" fmla="*/ 8288790 w 10795819"/>
              <a:gd name="connsiteY14" fmla="*/ 0 h 3539430"/>
              <a:gd name="connsiteX15" fmla="*/ 9104474 w 10795819"/>
              <a:gd name="connsiteY15" fmla="*/ 0 h 3539430"/>
              <a:gd name="connsiteX16" fmla="*/ 9380367 w 10795819"/>
              <a:gd name="connsiteY16" fmla="*/ 0 h 3539430"/>
              <a:gd name="connsiteX17" fmla="*/ 9872177 w 10795819"/>
              <a:gd name="connsiteY17" fmla="*/ 0 h 3539430"/>
              <a:gd name="connsiteX18" fmla="*/ 10795819 w 10795819"/>
              <a:gd name="connsiteY18" fmla="*/ 0 h 3539430"/>
              <a:gd name="connsiteX19" fmla="*/ 10795819 w 10795819"/>
              <a:gd name="connsiteY19" fmla="*/ 519116 h 3539430"/>
              <a:gd name="connsiteX20" fmla="*/ 10795819 w 10795819"/>
              <a:gd name="connsiteY20" fmla="*/ 1038233 h 3539430"/>
              <a:gd name="connsiteX21" fmla="*/ 10795819 w 10795819"/>
              <a:gd name="connsiteY21" fmla="*/ 1698926 h 3539430"/>
              <a:gd name="connsiteX22" fmla="*/ 10795819 w 10795819"/>
              <a:gd name="connsiteY22" fmla="*/ 2253437 h 3539430"/>
              <a:gd name="connsiteX23" fmla="*/ 10795819 w 10795819"/>
              <a:gd name="connsiteY23" fmla="*/ 2878736 h 3539430"/>
              <a:gd name="connsiteX24" fmla="*/ 10795819 w 10795819"/>
              <a:gd name="connsiteY24" fmla="*/ 3539430 h 3539430"/>
              <a:gd name="connsiteX25" fmla="*/ 9980135 w 10795819"/>
              <a:gd name="connsiteY25" fmla="*/ 3539430 h 3539430"/>
              <a:gd name="connsiteX26" fmla="*/ 9488325 w 10795819"/>
              <a:gd name="connsiteY26" fmla="*/ 3539430 h 3539430"/>
              <a:gd name="connsiteX27" fmla="*/ 9212432 w 10795819"/>
              <a:gd name="connsiteY27" fmla="*/ 3539430 h 3539430"/>
              <a:gd name="connsiteX28" fmla="*/ 8828581 w 10795819"/>
              <a:gd name="connsiteY28" fmla="*/ 3539430 h 3539430"/>
              <a:gd name="connsiteX29" fmla="*/ 8552688 w 10795819"/>
              <a:gd name="connsiteY29" fmla="*/ 3539430 h 3539430"/>
              <a:gd name="connsiteX30" fmla="*/ 8168836 w 10795819"/>
              <a:gd name="connsiteY30" fmla="*/ 3539430 h 3539430"/>
              <a:gd name="connsiteX31" fmla="*/ 7677027 w 10795819"/>
              <a:gd name="connsiteY31" fmla="*/ 3539430 h 3539430"/>
              <a:gd name="connsiteX32" fmla="*/ 7401134 w 10795819"/>
              <a:gd name="connsiteY32" fmla="*/ 3539430 h 3539430"/>
              <a:gd name="connsiteX33" fmla="*/ 7125241 w 10795819"/>
              <a:gd name="connsiteY33" fmla="*/ 3539430 h 3539430"/>
              <a:gd name="connsiteX34" fmla="*/ 6633431 w 10795819"/>
              <a:gd name="connsiteY34" fmla="*/ 3539430 h 3539430"/>
              <a:gd name="connsiteX35" fmla="*/ 6357538 w 10795819"/>
              <a:gd name="connsiteY35" fmla="*/ 3539430 h 3539430"/>
              <a:gd name="connsiteX36" fmla="*/ 5541854 w 10795819"/>
              <a:gd name="connsiteY36" fmla="*/ 3539430 h 3539430"/>
              <a:gd name="connsiteX37" fmla="*/ 4726170 w 10795819"/>
              <a:gd name="connsiteY37" fmla="*/ 3539430 h 3539430"/>
              <a:gd name="connsiteX38" fmla="*/ 3910486 w 10795819"/>
              <a:gd name="connsiteY38" fmla="*/ 3539430 h 3539430"/>
              <a:gd name="connsiteX39" fmla="*/ 3310718 w 10795819"/>
              <a:gd name="connsiteY39" fmla="*/ 3539430 h 3539430"/>
              <a:gd name="connsiteX40" fmla="*/ 2710950 w 10795819"/>
              <a:gd name="connsiteY40" fmla="*/ 3539430 h 3539430"/>
              <a:gd name="connsiteX41" fmla="*/ 1895266 w 10795819"/>
              <a:gd name="connsiteY41" fmla="*/ 3539430 h 3539430"/>
              <a:gd name="connsiteX42" fmla="*/ 1187540 w 10795819"/>
              <a:gd name="connsiteY42" fmla="*/ 3539430 h 3539430"/>
              <a:gd name="connsiteX43" fmla="*/ 911647 w 10795819"/>
              <a:gd name="connsiteY43" fmla="*/ 3539430 h 3539430"/>
              <a:gd name="connsiteX44" fmla="*/ 527796 w 10795819"/>
              <a:gd name="connsiteY44" fmla="*/ 3539430 h 3539430"/>
              <a:gd name="connsiteX45" fmla="*/ 0 w 10795819"/>
              <a:gd name="connsiteY45" fmla="*/ 3539430 h 3539430"/>
              <a:gd name="connsiteX46" fmla="*/ 0 w 10795819"/>
              <a:gd name="connsiteY46" fmla="*/ 2878736 h 3539430"/>
              <a:gd name="connsiteX47" fmla="*/ 0 w 10795819"/>
              <a:gd name="connsiteY47" fmla="*/ 2324226 h 3539430"/>
              <a:gd name="connsiteX48" fmla="*/ 0 w 10795819"/>
              <a:gd name="connsiteY48" fmla="*/ 1734321 h 3539430"/>
              <a:gd name="connsiteX49" fmla="*/ 0 w 10795819"/>
              <a:gd name="connsiteY49" fmla="*/ 1250599 h 3539430"/>
              <a:gd name="connsiteX50" fmla="*/ 0 w 10795819"/>
              <a:gd name="connsiteY50" fmla="*/ 625299 h 3539430"/>
              <a:gd name="connsiteX51" fmla="*/ 0 w 10795819"/>
              <a:gd name="connsiteY51" fmla="*/ 0 h 353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0795819" h="3539430" extrusionOk="0">
                <a:moveTo>
                  <a:pt x="0" y="0"/>
                </a:moveTo>
                <a:cubicBezTo>
                  <a:pt x="137160" y="-17487"/>
                  <a:pt x="370202" y="31909"/>
                  <a:pt x="491810" y="0"/>
                </a:cubicBezTo>
                <a:cubicBezTo>
                  <a:pt x="613418" y="-31909"/>
                  <a:pt x="872099" y="37684"/>
                  <a:pt x="1199535" y="0"/>
                </a:cubicBezTo>
                <a:cubicBezTo>
                  <a:pt x="1526972" y="-37684"/>
                  <a:pt x="1500730" y="31916"/>
                  <a:pt x="1691345" y="0"/>
                </a:cubicBezTo>
                <a:cubicBezTo>
                  <a:pt x="1881960" y="-31916"/>
                  <a:pt x="2080618" y="39413"/>
                  <a:pt x="2291113" y="0"/>
                </a:cubicBezTo>
                <a:cubicBezTo>
                  <a:pt x="2501608" y="-39413"/>
                  <a:pt x="2480165" y="26145"/>
                  <a:pt x="2567006" y="0"/>
                </a:cubicBezTo>
                <a:cubicBezTo>
                  <a:pt x="2653847" y="-26145"/>
                  <a:pt x="2972365" y="28099"/>
                  <a:pt x="3166774" y="0"/>
                </a:cubicBezTo>
                <a:cubicBezTo>
                  <a:pt x="3361183" y="-28099"/>
                  <a:pt x="3666660" y="51536"/>
                  <a:pt x="3874499" y="0"/>
                </a:cubicBezTo>
                <a:cubicBezTo>
                  <a:pt x="4082339" y="-51536"/>
                  <a:pt x="4105694" y="40305"/>
                  <a:pt x="4258351" y="0"/>
                </a:cubicBezTo>
                <a:cubicBezTo>
                  <a:pt x="4411008" y="-40305"/>
                  <a:pt x="4904168" y="12180"/>
                  <a:pt x="5074035" y="0"/>
                </a:cubicBezTo>
                <a:cubicBezTo>
                  <a:pt x="5243902" y="-12180"/>
                  <a:pt x="5517554" y="22407"/>
                  <a:pt x="5781761" y="0"/>
                </a:cubicBezTo>
                <a:cubicBezTo>
                  <a:pt x="6045968" y="-22407"/>
                  <a:pt x="6199997" y="67210"/>
                  <a:pt x="6489487" y="0"/>
                </a:cubicBezTo>
                <a:cubicBezTo>
                  <a:pt x="6778977" y="-67210"/>
                  <a:pt x="6702146" y="32396"/>
                  <a:pt x="6765380" y="0"/>
                </a:cubicBezTo>
                <a:cubicBezTo>
                  <a:pt x="6828614" y="-32396"/>
                  <a:pt x="7356240" y="7378"/>
                  <a:pt x="7581064" y="0"/>
                </a:cubicBezTo>
                <a:cubicBezTo>
                  <a:pt x="7805888" y="-7378"/>
                  <a:pt x="8029304" y="67726"/>
                  <a:pt x="8288790" y="0"/>
                </a:cubicBezTo>
                <a:cubicBezTo>
                  <a:pt x="8548276" y="-67726"/>
                  <a:pt x="8756318" y="42129"/>
                  <a:pt x="9104474" y="0"/>
                </a:cubicBezTo>
                <a:cubicBezTo>
                  <a:pt x="9452630" y="-42129"/>
                  <a:pt x="9263139" y="4279"/>
                  <a:pt x="9380367" y="0"/>
                </a:cubicBezTo>
                <a:cubicBezTo>
                  <a:pt x="9497595" y="-4279"/>
                  <a:pt x="9653777" y="47515"/>
                  <a:pt x="9872177" y="0"/>
                </a:cubicBezTo>
                <a:cubicBezTo>
                  <a:pt x="10090577" y="-47515"/>
                  <a:pt x="10432069" y="72929"/>
                  <a:pt x="10795819" y="0"/>
                </a:cubicBezTo>
                <a:cubicBezTo>
                  <a:pt x="10824096" y="249162"/>
                  <a:pt x="10787406" y="314360"/>
                  <a:pt x="10795819" y="519116"/>
                </a:cubicBezTo>
                <a:cubicBezTo>
                  <a:pt x="10804232" y="723872"/>
                  <a:pt x="10783145" y="850855"/>
                  <a:pt x="10795819" y="1038233"/>
                </a:cubicBezTo>
                <a:cubicBezTo>
                  <a:pt x="10808493" y="1225611"/>
                  <a:pt x="10735580" y="1542801"/>
                  <a:pt x="10795819" y="1698926"/>
                </a:cubicBezTo>
                <a:cubicBezTo>
                  <a:pt x="10856058" y="1855051"/>
                  <a:pt x="10732045" y="2075521"/>
                  <a:pt x="10795819" y="2253437"/>
                </a:cubicBezTo>
                <a:cubicBezTo>
                  <a:pt x="10859593" y="2431353"/>
                  <a:pt x="10746203" y="2669688"/>
                  <a:pt x="10795819" y="2878736"/>
                </a:cubicBezTo>
                <a:cubicBezTo>
                  <a:pt x="10845435" y="3087784"/>
                  <a:pt x="10751185" y="3288973"/>
                  <a:pt x="10795819" y="3539430"/>
                </a:cubicBezTo>
                <a:cubicBezTo>
                  <a:pt x="10504526" y="3562067"/>
                  <a:pt x="10309071" y="3487001"/>
                  <a:pt x="9980135" y="3539430"/>
                </a:cubicBezTo>
                <a:cubicBezTo>
                  <a:pt x="9651199" y="3591859"/>
                  <a:pt x="9688284" y="3537869"/>
                  <a:pt x="9488325" y="3539430"/>
                </a:cubicBezTo>
                <a:cubicBezTo>
                  <a:pt x="9288366" y="3540991"/>
                  <a:pt x="9278121" y="3510962"/>
                  <a:pt x="9212432" y="3539430"/>
                </a:cubicBezTo>
                <a:cubicBezTo>
                  <a:pt x="9146743" y="3567898"/>
                  <a:pt x="8932358" y="3527677"/>
                  <a:pt x="8828581" y="3539430"/>
                </a:cubicBezTo>
                <a:cubicBezTo>
                  <a:pt x="8724804" y="3551183"/>
                  <a:pt x="8644611" y="3515355"/>
                  <a:pt x="8552688" y="3539430"/>
                </a:cubicBezTo>
                <a:cubicBezTo>
                  <a:pt x="8460765" y="3563505"/>
                  <a:pt x="8301510" y="3530919"/>
                  <a:pt x="8168836" y="3539430"/>
                </a:cubicBezTo>
                <a:cubicBezTo>
                  <a:pt x="8036162" y="3547941"/>
                  <a:pt x="7793443" y="3504305"/>
                  <a:pt x="7677027" y="3539430"/>
                </a:cubicBezTo>
                <a:cubicBezTo>
                  <a:pt x="7560611" y="3574555"/>
                  <a:pt x="7517693" y="3517608"/>
                  <a:pt x="7401134" y="3539430"/>
                </a:cubicBezTo>
                <a:cubicBezTo>
                  <a:pt x="7284575" y="3561252"/>
                  <a:pt x="7197349" y="3526238"/>
                  <a:pt x="7125241" y="3539430"/>
                </a:cubicBezTo>
                <a:cubicBezTo>
                  <a:pt x="7053133" y="3552622"/>
                  <a:pt x="6747918" y="3537096"/>
                  <a:pt x="6633431" y="3539430"/>
                </a:cubicBezTo>
                <a:cubicBezTo>
                  <a:pt x="6518944" y="3541764"/>
                  <a:pt x="6414228" y="3533963"/>
                  <a:pt x="6357538" y="3539430"/>
                </a:cubicBezTo>
                <a:cubicBezTo>
                  <a:pt x="6300848" y="3544897"/>
                  <a:pt x="5728770" y="3481835"/>
                  <a:pt x="5541854" y="3539430"/>
                </a:cubicBezTo>
                <a:cubicBezTo>
                  <a:pt x="5354938" y="3597025"/>
                  <a:pt x="5083814" y="3490126"/>
                  <a:pt x="4726170" y="3539430"/>
                </a:cubicBezTo>
                <a:cubicBezTo>
                  <a:pt x="4368526" y="3588734"/>
                  <a:pt x="4194230" y="3465218"/>
                  <a:pt x="3910486" y="3539430"/>
                </a:cubicBezTo>
                <a:cubicBezTo>
                  <a:pt x="3626742" y="3613642"/>
                  <a:pt x="3566576" y="3516718"/>
                  <a:pt x="3310718" y="3539430"/>
                </a:cubicBezTo>
                <a:cubicBezTo>
                  <a:pt x="3054860" y="3562142"/>
                  <a:pt x="2851044" y="3532069"/>
                  <a:pt x="2710950" y="3539430"/>
                </a:cubicBezTo>
                <a:cubicBezTo>
                  <a:pt x="2570856" y="3546791"/>
                  <a:pt x="2250410" y="3497218"/>
                  <a:pt x="1895266" y="3539430"/>
                </a:cubicBezTo>
                <a:cubicBezTo>
                  <a:pt x="1540122" y="3581642"/>
                  <a:pt x="1536335" y="3489312"/>
                  <a:pt x="1187540" y="3539430"/>
                </a:cubicBezTo>
                <a:cubicBezTo>
                  <a:pt x="838745" y="3589548"/>
                  <a:pt x="974887" y="3508757"/>
                  <a:pt x="911647" y="3539430"/>
                </a:cubicBezTo>
                <a:cubicBezTo>
                  <a:pt x="848407" y="3570103"/>
                  <a:pt x="614272" y="3507416"/>
                  <a:pt x="527796" y="3539430"/>
                </a:cubicBezTo>
                <a:cubicBezTo>
                  <a:pt x="441320" y="3571444"/>
                  <a:pt x="160702" y="3517677"/>
                  <a:pt x="0" y="3539430"/>
                </a:cubicBezTo>
                <a:cubicBezTo>
                  <a:pt x="-57398" y="3316367"/>
                  <a:pt x="33672" y="3168241"/>
                  <a:pt x="0" y="2878736"/>
                </a:cubicBezTo>
                <a:cubicBezTo>
                  <a:pt x="-33672" y="2589231"/>
                  <a:pt x="9543" y="2477511"/>
                  <a:pt x="0" y="2324226"/>
                </a:cubicBezTo>
                <a:cubicBezTo>
                  <a:pt x="-9543" y="2170941"/>
                  <a:pt x="13755" y="2013252"/>
                  <a:pt x="0" y="1734321"/>
                </a:cubicBezTo>
                <a:cubicBezTo>
                  <a:pt x="-13755" y="1455391"/>
                  <a:pt x="50238" y="1422478"/>
                  <a:pt x="0" y="1250599"/>
                </a:cubicBezTo>
                <a:cubicBezTo>
                  <a:pt x="-50238" y="1078720"/>
                  <a:pt x="8621" y="884828"/>
                  <a:pt x="0" y="625299"/>
                </a:cubicBezTo>
                <a:cubicBezTo>
                  <a:pt x="-8621" y="365770"/>
                  <a:pt x="49571" y="158173"/>
                  <a:pt x="0" y="0"/>
                </a:cubicBezTo>
                <a:close/>
              </a:path>
            </a:pathLst>
          </a:custGeom>
          <a:noFill/>
          <a:ln w="762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242021"/>
                </a:solidFill>
                <a:effectLst/>
                <a:latin typeface="+mj-lt"/>
              </a:rPr>
              <a:t>c. Underline and correct the mistakes. Then, rewrite the correct sentences with </a:t>
            </a:r>
            <a:r>
              <a:rPr lang="en-US" sz="2800" b="1" i="1" dirty="0">
                <a:solidFill>
                  <a:srgbClr val="242021"/>
                </a:solidFill>
                <a:effectLst/>
                <a:latin typeface="+mj-lt"/>
              </a:rPr>
              <a:t>however </a:t>
            </a:r>
            <a:r>
              <a:rPr lang="en-US" sz="2800" b="1" i="0" dirty="0">
                <a:solidFill>
                  <a:srgbClr val="242021"/>
                </a:solidFill>
                <a:effectLst/>
                <a:latin typeface="+mj-lt"/>
              </a:rPr>
              <a:t>and </a:t>
            </a:r>
            <a:r>
              <a:rPr lang="en-US" sz="2800" b="1" i="1" dirty="0">
                <a:solidFill>
                  <a:srgbClr val="242021"/>
                </a:solidFill>
                <a:effectLst/>
                <a:latin typeface="+mj-lt"/>
              </a:rPr>
              <a:t>although </a:t>
            </a:r>
            <a:r>
              <a:rPr lang="en-US" sz="2800" b="1" i="0" dirty="0">
                <a:solidFill>
                  <a:srgbClr val="242021"/>
                </a:solidFill>
                <a:effectLst/>
                <a:latin typeface="+mj-lt"/>
              </a:rPr>
              <a:t>in your notebook.</a:t>
            </a:r>
            <a:br>
              <a:rPr lang="en-US" sz="2800" b="1" i="0" dirty="0">
                <a:solidFill>
                  <a:srgbClr val="242021"/>
                </a:solidFill>
                <a:effectLst/>
                <a:latin typeface="+mj-lt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+mj-lt"/>
              </a:rPr>
              <a:t/>
            </a:r>
            <a:br>
              <a:rPr lang="en-US" sz="2800" b="0" i="0" dirty="0">
                <a:solidFill>
                  <a:srgbClr val="242021"/>
                </a:solidFill>
                <a:effectLst/>
                <a:latin typeface="+mj-lt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+mj-lt"/>
              </a:rPr>
              <a:t>1. I want to study abroad. Although, it is very expensive.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+mj-lt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+mj-lt"/>
              </a:rPr>
              <a:t>2. Although she could speak French. Her writing was bad.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+mj-lt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+mj-lt"/>
              </a:rPr>
              <a:t>3. However, he liked Italy, he was lonely.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+mj-lt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+mj-lt"/>
              </a:rPr>
              <a:t>4. Ben wanted to study in France however his French was bad.</a:t>
            </a:r>
            <a:r>
              <a:rPr lang="en-US" sz="2800" dirty="0">
                <a:latin typeface="+mj-lt"/>
              </a:rPr>
              <a:t> </a:t>
            </a:r>
            <a:br>
              <a:rPr lang="en-US" sz="2800" dirty="0">
                <a:latin typeface="+mj-lt"/>
              </a:rPr>
            </a:br>
            <a:endParaRPr lang="en-US" sz="28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45073"/>
            <a:ext cx="1959429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 - writing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6916" y="1012954"/>
            <a:ext cx="1110061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242021"/>
                </a:solidFill>
                <a:effectLst/>
                <a:latin typeface="+mj-lt"/>
              </a:rPr>
              <a:t>c. Underline and correct the mistakes. Then, rewrite the correct sentences with </a:t>
            </a:r>
            <a:r>
              <a:rPr lang="en-US" sz="3200" b="1" i="1" dirty="0">
                <a:solidFill>
                  <a:srgbClr val="242021"/>
                </a:solidFill>
                <a:effectLst/>
                <a:latin typeface="+mj-lt"/>
              </a:rPr>
              <a:t>however 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+mj-lt"/>
              </a:rPr>
              <a:t>and </a:t>
            </a:r>
            <a:r>
              <a:rPr lang="en-US" sz="3200" b="1" i="1" dirty="0">
                <a:solidFill>
                  <a:srgbClr val="242021"/>
                </a:solidFill>
                <a:effectLst/>
                <a:latin typeface="+mj-lt"/>
              </a:rPr>
              <a:t>although 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+mj-lt"/>
              </a:rPr>
              <a:t>in your notebook.</a:t>
            </a:r>
            <a:br>
              <a:rPr lang="en-US" sz="3200" b="1" i="0" dirty="0">
                <a:solidFill>
                  <a:srgbClr val="242021"/>
                </a:solidFill>
                <a:effectLst/>
                <a:latin typeface="+mj-lt"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>1. I want to study abroad. Although, it is very expensive.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</a:br>
            <a:r>
              <a:rPr lang="en-US" sz="3200" dirty="0">
                <a:latin typeface="+mj-lt"/>
              </a:rPr>
              <a:t/>
            </a:r>
            <a:br>
              <a:rPr lang="en-US" sz="3200" dirty="0">
                <a:latin typeface="+mj-lt"/>
              </a:rPr>
            </a:br>
            <a:endParaRPr lang="en-US" sz="3200" dirty="0"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094367" y="2980575"/>
            <a:ext cx="16321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row: Right 4"/>
          <p:cNvSpPr/>
          <p:nvPr/>
        </p:nvSpPr>
        <p:spPr>
          <a:xfrm>
            <a:off x="324465" y="4121497"/>
            <a:ext cx="973393" cy="568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81410" y="3620912"/>
            <a:ext cx="10112383" cy="15696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>I want to study abroad. 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However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>, it is very expensive. </a:t>
            </a:r>
            <a:r>
              <a:rPr lang="en-US" sz="3200" dirty="0">
                <a:solidFill>
                  <a:srgbClr val="242021"/>
                </a:solidFill>
                <a:latin typeface="+mj-lt"/>
              </a:rPr>
              <a:t>/</a:t>
            </a:r>
          </a:p>
          <a:p>
            <a:endParaRPr lang="en-US" sz="3200" b="0" i="0" dirty="0">
              <a:solidFill>
                <a:srgbClr val="242021"/>
              </a:solidFill>
              <a:effectLst/>
              <a:latin typeface="+mj-lt"/>
            </a:endParaRPr>
          </a:p>
          <a:p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>I want to study abroad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, although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>it is very expensive.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6916" y="1012954"/>
            <a:ext cx="1089414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242021"/>
                </a:solidFill>
                <a:effectLst/>
                <a:latin typeface="+mj-lt"/>
              </a:rPr>
              <a:t>c. Underline and correct the mistakes. Then, rewrite the correct sentences with </a:t>
            </a:r>
            <a:r>
              <a:rPr lang="en-US" sz="3200" b="1" i="1" dirty="0">
                <a:solidFill>
                  <a:srgbClr val="242021"/>
                </a:solidFill>
                <a:effectLst/>
                <a:latin typeface="+mj-lt"/>
              </a:rPr>
              <a:t>however 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+mj-lt"/>
              </a:rPr>
              <a:t>and </a:t>
            </a:r>
            <a:r>
              <a:rPr lang="en-US" sz="3200" b="1" i="1" dirty="0">
                <a:solidFill>
                  <a:srgbClr val="242021"/>
                </a:solidFill>
                <a:effectLst/>
                <a:latin typeface="+mj-lt"/>
              </a:rPr>
              <a:t>although 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+mj-lt"/>
              </a:rPr>
              <a:t>in your notebook.</a:t>
            </a:r>
            <a:br>
              <a:rPr lang="en-US" sz="3200" b="1" i="0" dirty="0">
                <a:solidFill>
                  <a:srgbClr val="242021"/>
                </a:solidFill>
                <a:effectLst/>
                <a:latin typeface="+mj-lt"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>2. Although she could speak French. Her writing was bad.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</a:br>
            <a:r>
              <a:rPr lang="en-US" sz="3200" dirty="0">
                <a:latin typeface="+mj-lt"/>
              </a:rPr>
              <a:t/>
            </a:r>
            <a:br>
              <a:rPr lang="en-US" sz="3200" dirty="0">
                <a:latin typeface="+mj-lt"/>
              </a:rPr>
            </a:br>
            <a:endParaRPr lang="en-US" sz="3200" dirty="0"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911256" y="2988643"/>
            <a:ext cx="5389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row: Right 4"/>
          <p:cNvSpPr/>
          <p:nvPr/>
        </p:nvSpPr>
        <p:spPr>
          <a:xfrm>
            <a:off x="324465" y="4121497"/>
            <a:ext cx="973393" cy="568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93720" y="3642851"/>
            <a:ext cx="10267337" cy="15696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>Although she could speak French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,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> her writing was bad. /</a:t>
            </a:r>
          </a:p>
          <a:p>
            <a:endParaRPr lang="en-US" sz="3200" b="0" i="0" dirty="0">
              <a:solidFill>
                <a:srgbClr val="242021"/>
              </a:solidFill>
              <a:effectLst/>
              <a:latin typeface="+mj-lt"/>
            </a:endParaRPr>
          </a:p>
          <a:p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>She could speak French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. However,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>her writing was bad.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6916" y="1012954"/>
            <a:ext cx="1098206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242021"/>
                </a:solidFill>
                <a:effectLst/>
                <a:latin typeface="+mj-lt"/>
              </a:rPr>
              <a:t>c. Underline and correct the mistakes. Then, rewrite the correct sentences with </a:t>
            </a:r>
            <a:r>
              <a:rPr lang="en-US" sz="3200" b="1" i="1" dirty="0">
                <a:solidFill>
                  <a:srgbClr val="242021"/>
                </a:solidFill>
                <a:effectLst/>
                <a:latin typeface="+mj-lt"/>
              </a:rPr>
              <a:t>however 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+mj-lt"/>
              </a:rPr>
              <a:t>and </a:t>
            </a:r>
            <a:r>
              <a:rPr lang="en-US" sz="3200" b="1" i="1" dirty="0">
                <a:solidFill>
                  <a:srgbClr val="242021"/>
                </a:solidFill>
                <a:effectLst/>
                <a:latin typeface="+mj-lt"/>
              </a:rPr>
              <a:t>although 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+mj-lt"/>
              </a:rPr>
              <a:t>in your notebook.</a:t>
            </a:r>
            <a:br>
              <a:rPr lang="en-US" sz="3200" b="1" i="0" dirty="0">
                <a:solidFill>
                  <a:srgbClr val="242021"/>
                </a:solidFill>
                <a:effectLst/>
                <a:latin typeface="+mj-lt"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>3. However, he liked Italy, he was lonely.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</a:br>
            <a:r>
              <a:rPr lang="en-US" sz="3200" dirty="0">
                <a:latin typeface="+mj-lt"/>
              </a:rPr>
              <a:t/>
            </a:r>
            <a:br>
              <a:rPr lang="en-US" sz="3200" dirty="0">
                <a:latin typeface="+mj-lt"/>
              </a:rPr>
            </a:br>
            <a:endParaRPr lang="en-US" sz="3200" dirty="0"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171332" y="2989536"/>
            <a:ext cx="3637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row: Right 4"/>
          <p:cNvSpPr/>
          <p:nvPr/>
        </p:nvSpPr>
        <p:spPr>
          <a:xfrm>
            <a:off x="324465" y="4121497"/>
            <a:ext cx="973393" cy="568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53210" y="3840754"/>
            <a:ext cx="8274054" cy="10772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Although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> he liked Italy, he was lonely. /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>He liked Italy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. However,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>he was lonely.</a:t>
            </a:r>
            <a:endParaRPr lang="en-US" sz="3200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70148" y="2989443"/>
            <a:ext cx="14650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6916" y="1012954"/>
            <a:ext cx="1099269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242021"/>
                </a:solidFill>
                <a:effectLst/>
                <a:latin typeface="+mj-lt"/>
              </a:rPr>
              <a:t>c. Underline and correct the mistakes. Then, rewrite the correct sentences with </a:t>
            </a:r>
            <a:r>
              <a:rPr lang="en-US" sz="3200" b="1" i="1" dirty="0">
                <a:solidFill>
                  <a:srgbClr val="242021"/>
                </a:solidFill>
                <a:effectLst/>
                <a:latin typeface="+mj-lt"/>
              </a:rPr>
              <a:t>however 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+mj-lt"/>
              </a:rPr>
              <a:t>and </a:t>
            </a:r>
            <a:r>
              <a:rPr lang="en-US" sz="3200" b="1" i="1" dirty="0">
                <a:solidFill>
                  <a:srgbClr val="242021"/>
                </a:solidFill>
                <a:effectLst/>
                <a:latin typeface="+mj-lt"/>
              </a:rPr>
              <a:t>although 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+mj-lt"/>
              </a:rPr>
              <a:t>in your notebook.</a:t>
            </a:r>
            <a:br>
              <a:rPr lang="en-US" sz="3200" b="1" i="0" dirty="0">
                <a:solidFill>
                  <a:srgbClr val="242021"/>
                </a:solidFill>
                <a:effectLst/>
                <a:latin typeface="+mj-lt"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>4. Ben wanted to study in France however his French was bad. 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</a:br>
            <a:r>
              <a:rPr lang="en-US" sz="3200" dirty="0">
                <a:latin typeface="+mj-lt"/>
              </a:rPr>
              <a:t/>
            </a:r>
            <a:br>
              <a:rPr lang="en-US" sz="3200" dirty="0">
                <a:latin typeface="+mj-lt"/>
              </a:rPr>
            </a:br>
            <a:endParaRPr lang="en-US" sz="3200" dirty="0"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281669" y="2989443"/>
            <a:ext cx="15338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row: Right 4"/>
          <p:cNvSpPr/>
          <p:nvPr/>
        </p:nvSpPr>
        <p:spPr>
          <a:xfrm>
            <a:off x="324465" y="4121497"/>
            <a:ext cx="973393" cy="568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93720" y="3642851"/>
            <a:ext cx="10578539" cy="15696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>Ben wanted to study in France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. However,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>his French was bad. /</a:t>
            </a:r>
          </a:p>
          <a:p>
            <a:endParaRPr lang="en-US" sz="3200" b="0" i="0" dirty="0">
              <a:solidFill>
                <a:srgbClr val="242021"/>
              </a:solidFill>
              <a:effectLst/>
              <a:latin typeface="+mj-lt"/>
            </a:endParaRPr>
          </a:p>
          <a:p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>Ben wanted to study in France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, 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although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+mj-lt"/>
              </a:rPr>
              <a:t>his French was bad.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7804"/>
            <a:ext cx="12096302" cy="1488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9038" y="2414271"/>
            <a:ext cx="8836742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0" i="0" dirty="0">
                <a:solidFill>
                  <a:srgbClr val="242021"/>
                </a:solidFill>
                <a:effectLst/>
                <a:latin typeface="+mj-lt"/>
              </a:rPr>
              <a:t>• Where did you go?</a:t>
            </a:r>
            <a:br>
              <a:rPr lang="en-US" sz="3400" b="0" i="0" dirty="0">
                <a:solidFill>
                  <a:srgbClr val="242021"/>
                </a:solidFill>
                <a:effectLst/>
                <a:latin typeface="+mj-lt"/>
              </a:rPr>
            </a:br>
            <a:r>
              <a:rPr lang="en-US" sz="3400" b="0" i="0" dirty="0">
                <a:solidFill>
                  <a:srgbClr val="242021"/>
                </a:solidFill>
                <a:effectLst/>
                <a:latin typeface="+mj-lt"/>
              </a:rPr>
              <a:t>• What </a:t>
            </a:r>
            <a:r>
              <a:rPr lang="en-US" sz="3400" b="0" i="0" dirty="0">
                <a:solidFill>
                  <a:srgbClr val="A3248F"/>
                </a:solidFill>
                <a:effectLst/>
                <a:latin typeface="+mj-lt"/>
              </a:rPr>
              <a:t>positive </a:t>
            </a:r>
            <a:r>
              <a:rPr lang="en-US" sz="3400" b="0" i="0" dirty="0">
                <a:solidFill>
                  <a:srgbClr val="242021"/>
                </a:solidFill>
                <a:effectLst/>
                <a:latin typeface="+mj-lt"/>
              </a:rPr>
              <a:t>experiences did you have?</a:t>
            </a:r>
            <a:r>
              <a:rPr lang="en-US" sz="3400" dirty="0">
                <a:latin typeface="+mj-lt"/>
              </a:rPr>
              <a:t> </a:t>
            </a:r>
            <a:br>
              <a:rPr lang="en-US" sz="3400" dirty="0">
                <a:latin typeface="+mj-lt"/>
              </a:rPr>
            </a:br>
            <a:endParaRPr lang="en-US" sz="3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9554" y="4106719"/>
            <a:ext cx="7519219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0" i="0" dirty="0">
                <a:solidFill>
                  <a:srgbClr val="242021"/>
                </a:solidFill>
                <a:effectLst/>
                <a:latin typeface="+mj-lt"/>
              </a:rPr>
              <a:t>• What problems did you have?</a:t>
            </a:r>
            <a:br>
              <a:rPr lang="en-US" sz="3400" b="0" i="0" dirty="0">
                <a:solidFill>
                  <a:srgbClr val="242021"/>
                </a:solidFill>
                <a:effectLst/>
                <a:latin typeface="+mj-lt"/>
              </a:rPr>
            </a:br>
            <a:r>
              <a:rPr lang="en-US" sz="3400" b="0" i="0" dirty="0">
                <a:solidFill>
                  <a:srgbClr val="242021"/>
                </a:solidFill>
                <a:effectLst/>
                <a:latin typeface="+mj-lt"/>
              </a:rPr>
              <a:t>• What did you like most about it?</a:t>
            </a:r>
            <a:r>
              <a:rPr lang="en-US" sz="3400" dirty="0">
                <a:latin typeface="+mj-lt"/>
              </a:rPr>
              <a:t> </a:t>
            </a:r>
            <a:br>
              <a:rPr lang="en-US" sz="3400" dirty="0">
                <a:latin typeface="+mj-lt"/>
              </a:rPr>
            </a:br>
            <a:endParaRPr lang="en-US" sz="34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801" y="452673"/>
            <a:ext cx="2381061" cy="7967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Pairwork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17284" y="1711105"/>
            <a:ext cx="5866646" cy="2299580"/>
          </a:xfrm>
          <a:prstGeom prst="wedgeRoundRectCallout">
            <a:avLst>
              <a:gd name="adj1" fmla="val -1234"/>
              <a:gd name="adj2" fmla="val 7628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70C0"/>
                </a:solidFill>
              </a:rPr>
              <a:t>Where did you go? What positive experiences did you have?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6799152" y="2706987"/>
            <a:ext cx="5024673" cy="3069125"/>
          </a:xfrm>
          <a:prstGeom prst="wedgeRoundRectCallout">
            <a:avLst>
              <a:gd name="adj1" fmla="val -41554"/>
              <a:gd name="adj2" fmla="val 6751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B050"/>
                </a:solidFill>
              </a:rPr>
              <a:t>I went to Australia. I had a wonderful time there. I made a lot of friends from different countries.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801" y="452673"/>
            <a:ext cx="2381061" cy="7967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Pairwork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17284" y="1711105"/>
            <a:ext cx="5866646" cy="2299580"/>
          </a:xfrm>
          <a:prstGeom prst="wedgeRoundRectCallout">
            <a:avLst>
              <a:gd name="adj1" fmla="val -1234"/>
              <a:gd name="adj2" fmla="val 7628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70C0"/>
                </a:solidFill>
              </a:rPr>
              <a:t>What problems did you have? What did you like most about it? 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6799152" y="2706987"/>
            <a:ext cx="5024673" cy="3069125"/>
          </a:xfrm>
          <a:prstGeom prst="wedgeRoundRectCallout">
            <a:avLst>
              <a:gd name="adj1" fmla="val -41554"/>
              <a:gd name="adj2" fmla="val 6751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B050"/>
                </a:solidFill>
              </a:rPr>
              <a:t>My English was not good. People didn’t understand me, but some friends helped me a lot. I liked the food in Australia because they were so delicious.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3.2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6627" y="627013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OUTLINE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912" y="1824884"/>
            <a:ext cx="1920785" cy="570039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2864611" y="5087131"/>
            <a:ext cx="2378633" cy="539496"/>
          </a:xfrm>
          <a:prstGeom prst="round2Diag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Consolidation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4211" y="3334142"/>
            <a:ext cx="3813910" cy="7779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801" y="481487"/>
            <a:ext cx="4201181" cy="5876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588" y="416459"/>
            <a:ext cx="12013949" cy="12674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/>
                </a:solidFill>
              </a:rPr>
              <a:t>b. Now, talk about two positive and two negative experiences when you studied abroad. Then, fill in the table.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88" y="2037055"/>
            <a:ext cx="12013949" cy="32625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444" y="3295210"/>
            <a:ext cx="666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Improve my English a lot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1444" y="4321067"/>
            <a:ext cx="5860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Become more independent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24298" y="3287051"/>
            <a:ext cx="3986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Cost a lot of money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24298" y="4294651"/>
            <a:ext cx="4061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Feel lonely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588" y="416459"/>
            <a:ext cx="12013949" cy="12674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1"/>
                </a:solidFill>
              </a:rPr>
              <a:t>b. Now, talk about two positive and two negative experiences when you studied abroad. Then, fill in the table.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88" y="2037055"/>
            <a:ext cx="12013949" cy="32625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1104" y="3319759"/>
            <a:ext cx="4856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Meet new people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2386" y="4327359"/>
            <a:ext cx="4548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Have new experiences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58911" y="3325220"/>
            <a:ext cx="319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Miss my family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58911" y="4327359"/>
            <a:ext cx="3250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Feel scared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50" y="616947"/>
            <a:ext cx="4323601" cy="10545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7530" y="2220161"/>
            <a:ext cx="10767888" cy="403187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Sample answer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/>
            </a:r>
            <a:b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I want to tell you about studying abroad in Australia. Studying abroad helped me improve my English. I could practice speaking with people every day. However, it was difficult at first. I was lonely because people didn’t understand me. Although it cost a lot of money, my university helped me find a part-time job. That helped a lot. I think studying abroad is very helpful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for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everyone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399" y="416892"/>
            <a:ext cx="1775361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While - writing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4361" y="542778"/>
            <a:ext cx="6872747" cy="147732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3000" b="1" i="0" dirty="0">
                <a:solidFill>
                  <a:srgbClr val="242021"/>
                </a:solidFill>
                <a:effectLst/>
                <a:latin typeface="+mj-lt"/>
              </a:rPr>
              <a:t>Now, write a paragraph about studying abroad. Use the Feedback form to help you. Write 60 to 80 words.</a:t>
            </a:r>
            <a:r>
              <a:rPr lang="en-US" sz="3000" b="1" dirty="0">
                <a:latin typeface="+mj-lt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4403"/>
            <a:ext cx="12192000" cy="346474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0903974" y="2550578"/>
            <a:ext cx="344130" cy="4424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894143" y="3034485"/>
            <a:ext cx="344130" cy="4424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903975" y="3521737"/>
            <a:ext cx="344130" cy="4424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43703" y="642336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LET’S PLAY!</a:t>
            </a:r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248480" y="3709107"/>
            <a:ext cx="1804809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032" y="2006082"/>
            <a:ext cx="9231601" cy="40523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305"/>
            <a:ext cx="9063990" cy="61798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3" y="1925263"/>
            <a:ext cx="11787412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Writing: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Understand how to use conjunctions </a:t>
            </a:r>
            <a:r>
              <a:rPr lang="en-US" sz="3600" i="1" dirty="0">
                <a:solidFill>
                  <a:srgbClr val="FF0000"/>
                </a:solidFill>
              </a:rPr>
              <a:t>although </a:t>
            </a:r>
            <a:r>
              <a:rPr lang="en-US" sz="3600" i="1" dirty="0">
                <a:solidFill>
                  <a:srgbClr val="0070C0"/>
                </a:solidFill>
              </a:rPr>
              <a:t>and</a:t>
            </a:r>
            <a:r>
              <a:rPr lang="en-US" sz="3600" i="1" dirty="0">
                <a:solidFill>
                  <a:srgbClr val="FF0000"/>
                </a:solidFill>
              </a:rPr>
              <a:t> however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Practice writing a paragraph about studying abroad.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Speaking: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Talk about two positive and two negative experiences when you studied abroad.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814720" y="1912571"/>
            <a:ext cx="10725150" cy="39693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Writing skill </a:t>
            </a:r>
            <a:r>
              <a:rPr lang="en-US" sz="3600" i="1" dirty="0">
                <a:solidFill>
                  <a:srgbClr val="0070C0"/>
                </a:solidFill>
                <a:sym typeface="+mn-ea"/>
              </a:rPr>
              <a:t>in </a:t>
            </a:r>
            <a:r>
              <a:rPr lang="en-US" sz="3600" b="1" i="1" dirty="0" err="1">
                <a:solidFill>
                  <a:srgbClr val="0070C0"/>
                </a:solidFill>
                <a:sym typeface="+mn-ea"/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  <a:sym typeface="+mn-ea"/>
              </a:rPr>
              <a:t> Anh 7 </a:t>
            </a:r>
            <a:r>
              <a:rPr lang="en-US" sz="3600" b="1" i="1" dirty="0" err="1">
                <a:solidFill>
                  <a:srgbClr val="0070C0"/>
                </a:solidFill>
                <a:sym typeface="+mn-ea"/>
              </a:rPr>
              <a:t>i</a:t>
            </a:r>
            <a:r>
              <a:rPr lang="en-US" sz="3600" b="1" i="1" dirty="0">
                <a:solidFill>
                  <a:srgbClr val="0070C0"/>
                </a:solidFill>
                <a:sym typeface="+mn-ea"/>
              </a:rPr>
              <a:t>-Learn Smart World Workbook</a:t>
            </a:r>
            <a:r>
              <a:rPr lang="en-US" sz="3600" i="1" dirty="0">
                <a:solidFill>
                  <a:srgbClr val="0070C0"/>
                </a:solidFill>
              </a:rPr>
              <a:t> (page 37).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Complete the writing notes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7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>
                <a:solidFill>
                  <a:srgbClr val="0070C0"/>
                </a:solidFill>
              </a:rPr>
              <a:t> (page 41).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Review Unit 6 (pages 100 &amp; 101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7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>
            <a:fillRect/>
          </a:stretch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>
            <a:fillRect/>
          </a:stretch>
        </p:blipFill>
        <p:spPr>
          <a:xfrm>
            <a:off x="1" y="411086"/>
            <a:ext cx="5882639" cy="60548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- write a paragraph about studying abroad, using subordinating conjunctions (</a:t>
            </a:r>
            <a:r>
              <a:rPr lang="en-US" sz="3600" i="1" dirty="0">
                <a:solidFill>
                  <a:srgbClr val="FF0000"/>
                </a:solidFill>
              </a:rPr>
              <a:t>however</a:t>
            </a:r>
            <a:r>
              <a:rPr lang="en-US" sz="3600" i="1" dirty="0">
                <a:solidFill>
                  <a:srgbClr val="0070C0"/>
                </a:solidFill>
              </a:rPr>
              <a:t>, </a:t>
            </a:r>
            <a:r>
              <a:rPr lang="en-US" sz="3600" i="1" dirty="0">
                <a:solidFill>
                  <a:srgbClr val="FF0000"/>
                </a:solidFill>
              </a:rPr>
              <a:t>although</a:t>
            </a:r>
            <a:r>
              <a:rPr lang="en-US" sz="3600" i="1" dirty="0">
                <a:solidFill>
                  <a:srgbClr val="0070C0"/>
                </a:solidFill>
              </a:rPr>
              <a:t>) to show contrast.</a:t>
            </a:r>
            <a:endParaRPr lang="en-US" i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9" y="300213"/>
            <a:ext cx="9179809" cy="61192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816896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686" y="3534586"/>
            <a:ext cx="1148583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rgbClr val="0070C0"/>
                </a:solidFill>
              </a:rPr>
              <a:t>Do you want to study abroad? Why or why not?</a:t>
            </a:r>
          </a:p>
          <a:p>
            <a:r>
              <a:rPr lang="en-US" sz="4400" b="1" i="1" dirty="0">
                <a:solidFill>
                  <a:srgbClr val="0070C0"/>
                </a:solidFill>
              </a:rPr>
              <a:t>Do you want to study in Australia? Why or why not?</a:t>
            </a: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65" y="749982"/>
            <a:ext cx="3984595" cy="25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95" y="314325"/>
            <a:ext cx="11621770" cy="6108065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4493856" y="474983"/>
            <a:ext cx="3113325" cy="1296955"/>
          </a:xfrm>
          <a:prstGeom prst="wedgeEllipseCallout">
            <a:avLst>
              <a:gd name="adj1" fmla="val 46453"/>
              <a:gd name="adj2" fmla="val 80000"/>
            </a:avLst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It’s writing time….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50" y="702860"/>
            <a:ext cx="2819575" cy="841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5073"/>
            <a:ext cx="1604865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 - writing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008909" y="445073"/>
            <a:ext cx="96427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42021"/>
                </a:solidFill>
              </a:rPr>
              <a:t>a. Read about using conjunctions. Then, read Anna's paragraph again and underline the ideas linked with conjunctions.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16" y="2351422"/>
            <a:ext cx="11557297" cy="34594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92" y="1276357"/>
            <a:ext cx="11996208" cy="3652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79873" y="372573"/>
            <a:ext cx="4648050" cy="9546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accent1"/>
                </a:solidFill>
              </a:rPr>
              <a:t>S+V. However, S+V.</a:t>
            </a:r>
          </a:p>
        </p:txBody>
      </p:sp>
      <p:sp>
        <p:nvSpPr>
          <p:cNvPr id="4" name="Rectangle 3"/>
          <p:cNvSpPr/>
          <p:nvPr/>
        </p:nvSpPr>
        <p:spPr>
          <a:xfrm>
            <a:off x="9053" y="1386474"/>
            <a:ext cx="12192000" cy="51131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Anna</a:t>
            </a:r>
          </a:p>
          <a:p>
            <a:r>
              <a:rPr lang="en-US" sz="2800" dirty="0"/>
              <a:t>Ohio, USA</a:t>
            </a:r>
          </a:p>
          <a:p>
            <a:r>
              <a:rPr lang="en-US" sz="2800" dirty="0"/>
              <a:t>"I just came back from my year studying in Spain. I’d like to share my experience of studying abroad.</a:t>
            </a:r>
          </a:p>
          <a:p>
            <a:r>
              <a:rPr lang="en-US" sz="2800" dirty="0"/>
              <a:t>My Spanish is so much better after a year in Spain. I also met lots of interesting people. However, making friends was difficult at first. My Spanish wasn’t good and no one understood me, but now I have five very good friends. Although it wasn’t easy living alone, I quickly learned how to take care of myself. I got lots of help from my teachers and classmates during my time there. They showed me how to use public transportation and where to eat. I had a fantastic time in Spain!"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31340" y="4358325"/>
            <a:ext cx="750251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472966" y="3928647"/>
            <a:ext cx="399859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898</Words>
  <Application>Microsoft Office PowerPoint</Application>
  <PresentationFormat>Widescreen</PresentationFormat>
  <Paragraphs>81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260</cp:revision>
  <dcterms:created xsi:type="dcterms:W3CDTF">2020-12-08T03:17:00Z</dcterms:created>
  <dcterms:modified xsi:type="dcterms:W3CDTF">2023-07-27T05:29:08Z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4F8B6AC5757E473EB26D9F9BB22C114D</vt:lpwstr>
  </property>
  <property fmtid="{D5CDD505-2E9C-101B-9397-08002B2CF9AE}" pid="3" name="KSOProductBuildVer">
    <vt:lpwstr>1033-11.2.0.11486</vt:lpwstr>
  </property>
</Properties>
</file>