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7" r:id="rId4"/>
    <p:sldId id="259" r:id="rId5"/>
    <p:sldId id="276"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5" r:id="rId21"/>
  </p:sldIdLst>
  <p:sldSz cx="18288000" cy="10287000"/>
  <p:notesSz cx="6858000" cy="9144000"/>
  <p:embeddedFontLst>
    <p:embeddedFont>
      <p:font typeface="Calibri"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6" d="100"/>
          <a:sy n="26" d="100"/>
        </p:scale>
        <p:origin x="-1896" y="-7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6.svg"/><Relationship Id="rId7"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9.svg"/><Relationship Id="rId4" Type="http://schemas.openxmlformats.org/officeDocument/2006/relationships/image" Target="../media/image19.pn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10"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20" Type="http://schemas.openxmlformats.org/officeDocument/2006/relationships/image" Target="../media/image19.sv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30.pn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5.sv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0.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svg"/><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8183932" y="8250863"/>
            <a:ext cx="6653742" cy="1007437"/>
            <a:chOff x="0" y="0"/>
            <a:chExt cx="60475805" cy="9156590"/>
          </a:xfrm>
        </p:grpSpPr>
        <p:sp>
          <p:nvSpPr>
            <p:cNvPr id="3" name="Freeform 3"/>
            <p:cNvSpPr/>
            <p:nvPr/>
          </p:nvSpPr>
          <p:spPr>
            <a:xfrm>
              <a:off x="72390" y="72390"/>
              <a:ext cx="60331024" cy="9011810"/>
            </a:xfrm>
            <a:custGeom>
              <a:avLst/>
              <a:gdLst/>
              <a:ahLst/>
              <a:cxnLst/>
              <a:rect l="l" t="t" r="r" b="b"/>
              <a:pathLst>
                <a:path w="60331024" h="9011810">
                  <a:moveTo>
                    <a:pt x="0" y="0"/>
                  </a:moveTo>
                  <a:lnTo>
                    <a:pt x="60331024" y="0"/>
                  </a:lnTo>
                  <a:lnTo>
                    <a:pt x="60331024" y="9011810"/>
                  </a:lnTo>
                  <a:lnTo>
                    <a:pt x="0" y="9011810"/>
                  </a:lnTo>
                  <a:lnTo>
                    <a:pt x="0" y="0"/>
                  </a:lnTo>
                  <a:close/>
                </a:path>
              </a:pathLst>
            </a:custGeom>
            <a:solidFill>
              <a:srgbClr val="F88338"/>
            </a:solidFill>
          </p:spPr>
        </p:sp>
        <p:sp>
          <p:nvSpPr>
            <p:cNvPr id="4" name="Freeform 4"/>
            <p:cNvSpPr/>
            <p:nvPr/>
          </p:nvSpPr>
          <p:spPr>
            <a:xfrm>
              <a:off x="0" y="0"/>
              <a:ext cx="60475806" cy="9156590"/>
            </a:xfrm>
            <a:custGeom>
              <a:avLst/>
              <a:gdLst/>
              <a:ahLst/>
              <a:cxnLst/>
              <a:rect l="l" t="t" r="r" b="b"/>
              <a:pathLst>
                <a:path w="60475806" h="9156590">
                  <a:moveTo>
                    <a:pt x="60331028" y="9011810"/>
                  </a:moveTo>
                  <a:lnTo>
                    <a:pt x="60475806" y="9011810"/>
                  </a:lnTo>
                  <a:lnTo>
                    <a:pt x="60475806" y="9156590"/>
                  </a:lnTo>
                  <a:lnTo>
                    <a:pt x="60331028" y="9156590"/>
                  </a:lnTo>
                  <a:lnTo>
                    <a:pt x="60331028" y="9011810"/>
                  </a:lnTo>
                  <a:close/>
                  <a:moveTo>
                    <a:pt x="0" y="144780"/>
                  </a:moveTo>
                  <a:lnTo>
                    <a:pt x="144780" y="144780"/>
                  </a:lnTo>
                  <a:lnTo>
                    <a:pt x="144780" y="9011810"/>
                  </a:lnTo>
                  <a:lnTo>
                    <a:pt x="0" y="9011810"/>
                  </a:lnTo>
                  <a:lnTo>
                    <a:pt x="0" y="144780"/>
                  </a:lnTo>
                  <a:close/>
                  <a:moveTo>
                    <a:pt x="0" y="9011810"/>
                  </a:moveTo>
                  <a:lnTo>
                    <a:pt x="144780" y="9011810"/>
                  </a:lnTo>
                  <a:lnTo>
                    <a:pt x="144780" y="9156590"/>
                  </a:lnTo>
                  <a:lnTo>
                    <a:pt x="0" y="9156590"/>
                  </a:lnTo>
                  <a:lnTo>
                    <a:pt x="0" y="9011810"/>
                  </a:lnTo>
                  <a:close/>
                  <a:moveTo>
                    <a:pt x="60331028" y="144780"/>
                  </a:moveTo>
                  <a:lnTo>
                    <a:pt x="60475806" y="144780"/>
                  </a:lnTo>
                  <a:lnTo>
                    <a:pt x="60475806" y="9011810"/>
                  </a:lnTo>
                  <a:lnTo>
                    <a:pt x="60331028" y="9011810"/>
                  </a:lnTo>
                  <a:lnTo>
                    <a:pt x="60331028" y="144780"/>
                  </a:lnTo>
                  <a:close/>
                  <a:moveTo>
                    <a:pt x="144780" y="9011810"/>
                  </a:moveTo>
                  <a:lnTo>
                    <a:pt x="60331028" y="9011810"/>
                  </a:lnTo>
                  <a:lnTo>
                    <a:pt x="60331028" y="9156590"/>
                  </a:lnTo>
                  <a:lnTo>
                    <a:pt x="144780" y="9156590"/>
                  </a:lnTo>
                  <a:lnTo>
                    <a:pt x="144780" y="9011810"/>
                  </a:lnTo>
                  <a:close/>
                  <a:moveTo>
                    <a:pt x="60331028" y="0"/>
                  </a:moveTo>
                  <a:lnTo>
                    <a:pt x="60475806" y="0"/>
                  </a:lnTo>
                  <a:lnTo>
                    <a:pt x="60475806" y="144780"/>
                  </a:lnTo>
                  <a:lnTo>
                    <a:pt x="60331028" y="144780"/>
                  </a:lnTo>
                  <a:lnTo>
                    <a:pt x="60331028" y="0"/>
                  </a:lnTo>
                  <a:close/>
                  <a:moveTo>
                    <a:pt x="0" y="0"/>
                  </a:moveTo>
                  <a:lnTo>
                    <a:pt x="144780" y="0"/>
                  </a:lnTo>
                  <a:lnTo>
                    <a:pt x="144780" y="144780"/>
                  </a:lnTo>
                  <a:lnTo>
                    <a:pt x="0" y="144780"/>
                  </a:lnTo>
                  <a:lnTo>
                    <a:pt x="0" y="0"/>
                  </a:lnTo>
                  <a:close/>
                  <a:moveTo>
                    <a:pt x="144780" y="0"/>
                  </a:moveTo>
                  <a:lnTo>
                    <a:pt x="60331028" y="0"/>
                  </a:lnTo>
                  <a:lnTo>
                    <a:pt x="60331028" y="144780"/>
                  </a:lnTo>
                  <a:lnTo>
                    <a:pt x="144780" y="144780"/>
                  </a:lnTo>
                  <a:lnTo>
                    <a:pt x="144780" y="0"/>
                  </a:lnTo>
                  <a:close/>
                </a:path>
              </a:pathLst>
            </a:custGeom>
            <a:solidFill>
              <a:srgbClr val="000000"/>
            </a:solidFill>
          </p:spPr>
        </p:sp>
      </p:grpSp>
      <p:grpSp>
        <p:nvGrpSpPr>
          <p:cNvPr id="5" name="Group 5"/>
          <p:cNvGrpSpPr/>
          <p:nvPr/>
        </p:nvGrpSpPr>
        <p:grpSpPr>
          <a:xfrm>
            <a:off x="-322962" y="-308404"/>
            <a:ext cx="7291744" cy="10903807"/>
            <a:chOff x="0" y="0"/>
            <a:chExt cx="66274602" cy="99104619"/>
          </a:xfrm>
        </p:grpSpPr>
        <p:sp>
          <p:nvSpPr>
            <p:cNvPr id="6" name="Freeform 6"/>
            <p:cNvSpPr/>
            <p:nvPr/>
          </p:nvSpPr>
          <p:spPr>
            <a:xfrm>
              <a:off x="72390" y="72390"/>
              <a:ext cx="66129820" cy="98959841"/>
            </a:xfrm>
            <a:custGeom>
              <a:avLst/>
              <a:gdLst/>
              <a:ahLst/>
              <a:cxnLst/>
              <a:rect l="l" t="t" r="r" b="b"/>
              <a:pathLst>
                <a:path w="66129820" h="98959841">
                  <a:moveTo>
                    <a:pt x="0" y="0"/>
                  </a:moveTo>
                  <a:lnTo>
                    <a:pt x="66129820" y="0"/>
                  </a:lnTo>
                  <a:lnTo>
                    <a:pt x="66129820" y="98959841"/>
                  </a:lnTo>
                  <a:lnTo>
                    <a:pt x="0" y="98959841"/>
                  </a:lnTo>
                  <a:lnTo>
                    <a:pt x="0" y="0"/>
                  </a:lnTo>
                  <a:close/>
                </a:path>
              </a:pathLst>
            </a:custGeom>
            <a:solidFill>
              <a:srgbClr val="FFDD91"/>
            </a:solidFill>
          </p:spPr>
        </p:sp>
        <p:sp>
          <p:nvSpPr>
            <p:cNvPr id="7" name="Freeform 7"/>
            <p:cNvSpPr/>
            <p:nvPr/>
          </p:nvSpPr>
          <p:spPr>
            <a:xfrm>
              <a:off x="0" y="0"/>
              <a:ext cx="66274603" cy="99104617"/>
            </a:xfrm>
            <a:custGeom>
              <a:avLst/>
              <a:gdLst/>
              <a:ahLst/>
              <a:cxnLst/>
              <a:rect l="l" t="t" r="r" b="b"/>
              <a:pathLst>
                <a:path w="66274603" h="99104617">
                  <a:moveTo>
                    <a:pt x="66129824" y="98959839"/>
                  </a:moveTo>
                  <a:lnTo>
                    <a:pt x="66274603" y="98959839"/>
                  </a:lnTo>
                  <a:lnTo>
                    <a:pt x="66274603" y="99104617"/>
                  </a:lnTo>
                  <a:lnTo>
                    <a:pt x="66129824" y="99104617"/>
                  </a:lnTo>
                  <a:lnTo>
                    <a:pt x="66129824" y="98959839"/>
                  </a:lnTo>
                  <a:close/>
                  <a:moveTo>
                    <a:pt x="0" y="144780"/>
                  </a:moveTo>
                  <a:lnTo>
                    <a:pt x="144780" y="144780"/>
                  </a:lnTo>
                  <a:lnTo>
                    <a:pt x="144780" y="98959839"/>
                  </a:lnTo>
                  <a:lnTo>
                    <a:pt x="0" y="98959839"/>
                  </a:lnTo>
                  <a:lnTo>
                    <a:pt x="0" y="144780"/>
                  </a:lnTo>
                  <a:close/>
                  <a:moveTo>
                    <a:pt x="0" y="98959839"/>
                  </a:moveTo>
                  <a:lnTo>
                    <a:pt x="144780" y="98959839"/>
                  </a:lnTo>
                  <a:lnTo>
                    <a:pt x="144780" y="99104617"/>
                  </a:lnTo>
                  <a:lnTo>
                    <a:pt x="0" y="99104617"/>
                  </a:lnTo>
                  <a:lnTo>
                    <a:pt x="0" y="98959839"/>
                  </a:lnTo>
                  <a:close/>
                  <a:moveTo>
                    <a:pt x="66129824" y="144780"/>
                  </a:moveTo>
                  <a:lnTo>
                    <a:pt x="66274603" y="144780"/>
                  </a:lnTo>
                  <a:lnTo>
                    <a:pt x="66274603" y="98959839"/>
                  </a:lnTo>
                  <a:lnTo>
                    <a:pt x="66129824" y="98959839"/>
                  </a:lnTo>
                  <a:lnTo>
                    <a:pt x="66129824" y="144780"/>
                  </a:lnTo>
                  <a:close/>
                  <a:moveTo>
                    <a:pt x="144780" y="98959839"/>
                  </a:moveTo>
                  <a:lnTo>
                    <a:pt x="66129824" y="98959839"/>
                  </a:lnTo>
                  <a:lnTo>
                    <a:pt x="66129824" y="99104617"/>
                  </a:lnTo>
                  <a:lnTo>
                    <a:pt x="144780" y="99104617"/>
                  </a:lnTo>
                  <a:lnTo>
                    <a:pt x="144780" y="98959839"/>
                  </a:lnTo>
                  <a:close/>
                  <a:moveTo>
                    <a:pt x="66129824" y="0"/>
                  </a:moveTo>
                  <a:lnTo>
                    <a:pt x="66274603" y="0"/>
                  </a:lnTo>
                  <a:lnTo>
                    <a:pt x="66274603" y="144780"/>
                  </a:lnTo>
                  <a:lnTo>
                    <a:pt x="66129824" y="144780"/>
                  </a:lnTo>
                  <a:lnTo>
                    <a:pt x="66129824" y="0"/>
                  </a:lnTo>
                  <a:close/>
                  <a:moveTo>
                    <a:pt x="0" y="0"/>
                  </a:moveTo>
                  <a:lnTo>
                    <a:pt x="144780" y="0"/>
                  </a:lnTo>
                  <a:lnTo>
                    <a:pt x="144780" y="144780"/>
                  </a:lnTo>
                  <a:lnTo>
                    <a:pt x="0" y="144780"/>
                  </a:lnTo>
                  <a:lnTo>
                    <a:pt x="0" y="0"/>
                  </a:lnTo>
                  <a:close/>
                  <a:moveTo>
                    <a:pt x="144780" y="0"/>
                  </a:moveTo>
                  <a:lnTo>
                    <a:pt x="66129824" y="0"/>
                  </a:lnTo>
                  <a:lnTo>
                    <a:pt x="66129824" y="144780"/>
                  </a:lnTo>
                  <a:lnTo>
                    <a:pt x="144780" y="144780"/>
                  </a:lnTo>
                  <a:lnTo>
                    <a:pt x="144780" y="0"/>
                  </a:lnTo>
                  <a:close/>
                </a:path>
              </a:pathLst>
            </a:custGeom>
            <a:solidFill>
              <a:srgbClr val="00000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7327" y="1028700"/>
            <a:ext cx="4834127" cy="1985631"/>
          </a:xfrm>
          <a:prstGeom prst="rect">
            <a:avLst/>
          </a:prstGeom>
        </p:spPr>
      </p:pic>
      <p:grpSp>
        <p:nvGrpSpPr>
          <p:cNvPr id="9" name="Group 9"/>
          <p:cNvGrpSpPr>
            <a:grpSpLocks noChangeAspect="1"/>
          </p:cNvGrpSpPr>
          <p:nvPr/>
        </p:nvGrpSpPr>
        <p:grpSpPr>
          <a:xfrm>
            <a:off x="845289" y="3458076"/>
            <a:ext cx="5278203" cy="5800224"/>
            <a:chOff x="0" y="0"/>
            <a:chExt cx="5778500" cy="6350000"/>
          </a:xfrm>
        </p:grpSpPr>
        <p:sp>
          <p:nvSpPr>
            <p:cNvPr id="10" name="Freeform 10"/>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4"/>
              <a:stretch>
                <a:fillRect l="-32624" r="-32624"/>
              </a:stretch>
            </a:blipFill>
          </p:spPr>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79721" y="8406087"/>
            <a:ext cx="1579579" cy="696989"/>
          </a:xfrm>
          <a:prstGeom prst="rect">
            <a:avLst/>
          </a:prstGeom>
        </p:spPr>
      </p:pic>
      <p:sp>
        <p:nvSpPr>
          <p:cNvPr id="12" name="TextBox 12"/>
          <p:cNvSpPr txBox="1"/>
          <p:nvPr/>
        </p:nvSpPr>
        <p:spPr>
          <a:xfrm>
            <a:off x="8424925" y="8510360"/>
            <a:ext cx="6171755" cy="517017"/>
          </a:xfrm>
          <a:prstGeom prst="rect">
            <a:avLst/>
          </a:prstGeom>
        </p:spPr>
        <p:txBody>
          <a:bodyPr lIns="0" tIns="0" rIns="0" bIns="0" rtlCol="0" anchor="t">
            <a:spAutoFit/>
          </a:bodyPr>
          <a:lstStyle/>
          <a:p>
            <a:pPr marL="0" lvl="0" indent="0" algn="ctr">
              <a:lnSpc>
                <a:spcPts val="3924"/>
              </a:lnSpc>
            </a:pPr>
            <a:r>
              <a:rPr lang="en-US" sz="3600">
                <a:solidFill>
                  <a:srgbClr val="F4F4F4"/>
                </a:solidFill>
                <a:latin typeface="Arial" pitchFamily="34" charset="0"/>
                <a:cs typeface="Arial" pitchFamily="34" charset="0"/>
              </a:rPr>
              <a:t>Giáo viên: </a:t>
            </a:r>
          </a:p>
        </p:txBody>
      </p:sp>
      <p:sp>
        <p:nvSpPr>
          <p:cNvPr id="14" name="TextBox 14"/>
          <p:cNvSpPr txBox="1"/>
          <p:nvPr/>
        </p:nvSpPr>
        <p:spPr>
          <a:xfrm>
            <a:off x="8183932" y="2628900"/>
            <a:ext cx="9075368" cy="2858731"/>
          </a:xfrm>
          <a:prstGeom prst="rect">
            <a:avLst/>
          </a:prstGeom>
        </p:spPr>
        <p:txBody>
          <a:bodyPr lIns="0" tIns="0" rIns="0" bIns="0" rtlCol="0" anchor="t">
            <a:spAutoFit/>
          </a:bodyPr>
          <a:lstStyle/>
          <a:p>
            <a:pPr>
              <a:lnSpc>
                <a:spcPct val="150000"/>
              </a:lnSpc>
            </a:pPr>
            <a:r>
              <a:rPr lang="en-US" sz="6600" b="1">
                <a:solidFill>
                  <a:srgbClr val="000000"/>
                </a:solidFill>
                <a:latin typeface="Arial" pitchFamily="34" charset="0"/>
                <a:cs typeface="Arial" pitchFamily="34" charset="0"/>
              </a:rPr>
              <a:t>CHÀO MỪNG THẦY CÔ VÀ CÁC EM</a:t>
            </a:r>
          </a:p>
        </p:txBody>
      </p:sp>
      <p:sp>
        <p:nvSpPr>
          <p:cNvPr id="15" name="TextBox 15"/>
          <p:cNvSpPr txBox="1"/>
          <p:nvPr/>
        </p:nvSpPr>
        <p:spPr>
          <a:xfrm>
            <a:off x="8183932" y="957263"/>
            <a:ext cx="9075368" cy="714555"/>
          </a:xfrm>
          <a:prstGeom prst="rect">
            <a:avLst/>
          </a:prstGeom>
        </p:spPr>
        <p:txBody>
          <a:bodyPr lIns="0" tIns="0" rIns="0" bIns="0" rtlCol="0" anchor="t">
            <a:spAutoFit/>
          </a:bodyPr>
          <a:lstStyle/>
          <a:p>
            <a:pPr>
              <a:lnSpc>
                <a:spcPts val="6132"/>
              </a:lnSpc>
            </a:pPr>
            <a:r>
              <a:rPr lang="en-US" sz="4380">
                <a:solidFill>
                  <a:srgbClr val="000000"/>
                </a:solidFill>
                <a:latin typeface="Arial" pitchFamily="34" charset="0"/>
                <a:cs typeface="Arial" pitchFamily="34" charset="0"/>
              </a:rPr>
              <a:t>Trường</a:t>
            </a:r>
          </a:p>
        </p:txBody>
      </p:sp>
      <p:sp>
        <p:nvSpPr>
          <p:cNvPr id="16" name="TextBox 16"/>
          <p:cNvSpPr txBox="1"/>
          <p:nvPr/>
        </p:nvSpPr>
        <p:spPr>
          <a:xfrm>
            <a:off x="1610710" y="1745290"/>
            <a:ext cx="3747363" cy="462627"/>
          </a:xfrm>
          <a:prstGeom prst="rect">
            <a:avLst/>
          </a:prstGeom>
        </p:spPr>
        <p:txBody>
          <a:bodyPr lIns="0" tIns="0" rIns="0" bIns="0" rtlCol="0" anchor="t">
            <a:spAutoFit/>
          </a:bodyPr>
          <a:lstStyle/>
          <a:p>
            <a:pPr marL="0" lvl="0" indent="0" algn="ctr">
              <a:lnSpc>
                <a:spcPts val="3900"/>
              </a:lnSpc>
              <a:spcBef>
                <a:spcPct val="0"/>
              </a:spcBef>
            </a:pPr>
            <a:r>
              <a:rPr lang="en-US" sz="3000">
                <a:solidFill>
                  <a:srgbClr val="000000"/>
                </a:solidFill>
                <a:latin typeface="Arial" pitchFamily="34" charset="0"/>
                <a:cs typeface="Arial" pitchFamily="34" charset="0"/>
              </a:rPr>
              <a:t>WELCOME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sp>
        <p:nvSpPr>
          <p:cNvPr id="2" name="TextBox 2"/>
          <p:cNvSpPr txBox="1"/>
          <p:nvPr/>
        </p:nvSpPr>
        <p:spPr>
          <a:xfrm>
            <a:off x="1347326" y="1128938"/>
            <a:ext cx="10226826" cy="1064394"/>
          </a:xfrm>
          <a:prstGeom prst="rect">
            <a:avLst/>
          </a:prstGeom>
        </p:spPr>
        <p:txBody>
          <a:bodyPr lIns="0" tIns="0" rIns="0" bIns="0" rtlCol="0" anchor="t">
            <a:spAutoFit/>
          </a:bodyPr>
          <a:lstStyle/>
          <a:p>
            <a:pPr marL="0" lvl="0" indent="0" algn="l">
              <a:lnSpc>
                <a:spcPts val="8280"/>
              </a:lnSpc>
              <a:spcBef>
                <a:spcPct val="0"/>
              </a:spcBef>
            </a:pPr>
            <a:r>
              <a:rPr lang="en-US" sz="5400">
                <a:solidFill>
                  <a:srgbClr val="000000"/>
                </a:solidFill>
                <a:latin typeface="Arial" pitchFamily="34" charset="0"/>
                <a:cs typeface="Arial" pitchFamily="34" charset="0"/>
              </a:rPr>
              <a:t>2. </a:t>
            </a:r>
            <a:r>
              <a:rPr lang="en-US" sz="5400" u="none">
                <a:solidFill>
                  <a:srgbClr val="000000"/>
                </a:solidFill>
                <a:latin typeface="Arial" pitchFamily="34" charset="0"/>
                <a:cs typeface="Arial" pitchFamily="34" charset="0"/>
              </a:rPr>
              <a:t>Nội dung tuyên truyền </a:t>
            </a:r>
          </a:p>
        </p:txBody>
      </p:sp>
      <p:sp>
        <p:nvSpPr>
          <p:cNvPr id="3" name="TextBox 3"/>
          <p:cNvSpPr txBox="1"/>
          <p:nvPr/>
        </p:nvSpPr>
        <p:spPr>
          <a:xfrm>
            <a:off x="2424682" y="3755468"/>
            <a:ext cx="8830844" cy="455446"/>
          </a:xfrm>
          <a:prstGeom prst="rect">
            <a:avLst/>
          </a:prstGeom>
        </p:spPr>
        <p:txBody>
          <a:bodyPr lIns="0" tIns="0" rIns="0" bIns="0" rtlCol="0" anchor="t">
            <a:spAutoFit/>
          </a:bodyPr>
          <a:lstStyle/>
          <a:p>
            <a:pPr>
              <a:lnSpc>
                <a:spcPts val="3360"/>
              </a:lnSpc>
            </a:pPr>
            <a:r>
              <a:rPr lang="en-US" sz="4400">
                <a:solidFill>
                  <a:srgbClr val="000000"/>
                </a:solidFill>
                <a:latin typeface="Arial" pitchFamily="34" charset="0"/>
                <a:cs typeface="Arial" pitchFamily="34" charset="0"/>
              </a:rPr>
              <a:t>Trồng cây xanh ở đường làng.</a:t>
            </a: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3445376"/>
            <a:ext cx="1119654" cy="810276"/>
          </a:xfrm>
          <a:prstGeom prst="rect">
            <a:avLst/>
          </a:prstGeom>
        </p:spPr>
      </p:pic>
      <p:sp>
        <p:nvSpPr>
          <p:cNvPr id="5" name="TextBox 5"/>
          <p:cNvSpPr txBox="1"/>
          <p:nvPr/>
        </p:nvSpPr>
        <p:spPr>
          <a:xfrm>
            <a:off x="1236814" y="3654703"/>
            <a:ext cx="703426" cy="453390"/>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01</a:t>
            </a:r>
          </a:p>
        </p:txBody>
      </p:sp>
      <p:sp>
        <p:nvSpPr>
          <p:cNvPr id="6" name="TextBox 6"/>
          <p:cNvSpPr txBox="1"/>
          <p:nvPr/>
        </p:nvSpPr>
        <p:spPr>
          <a:xfrm>
            <a:off x="2424682" y="5006130"/>
            <a:ext cx="8830844" cy="455446"/>
          </a:xfrm>
          <a:prstGeom prst="rect">
            <a:avLst/>
          </a:prstGeom>
        </p:spPr>
        <p:txBody>
          <a:bodyPr lIns="0" tIns="0" rIns="0" bIns="0" rtlCol="0" anchor="t">
            <a:spAutoFit/>
          </a:bodyPr>
          <a:lstStyle/>
          <a:p>
            <a:pPr>
              <a:lnSpc>
                <a:spcPts val="3360"/>
              </a:lnSpc>
            </a:pPr>
            <a:r>
              <a:rPr lang="en-US" sz="4400">
                <a:solidFill>
                  <a:srgbClr val="000000"/>
                </a:solidFill>
                <a:latin typeface="Arial" pitchFamily="34" charset="0"/>
                <a:cs typeface="Arial" pitchFamily="34" charset="0"/>
              </a:rPr>
              <a:t>Tăng cường đi bộ hoặc đi xe đạp.</a:t>
            </a: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4696038"/>
            <a:ext cx="1119654" cy="810276"/>
          </a:xfrm>
          <a:prstGeom prst="rect">
            <a:avLst/>
          </a:prstGeom>
        </p:spPr>
      </p:pic>
      <p:sp>
        <p:nvSpPr>
          <p:cNvPr id="8" name="TextBox 8"/>
          <p:cNvSpPr txBox="1"/>
          <p:nvPr/>
        </p:nvSpPr>
        <p:spPr>
          <a:xfrm>
            <a:off x="1236814" y="4905365"/>
            <a:ext cx="703426" cy="453390"/>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02</a:t>
            </a:r>
          </a:p>
        </p:txBody>
      </p:sp>
      <p:sp>
        <p:nvSpPr>
          <p:cNvPr id="9" name="TextBox 9"/>
          <p:cNvSpPr txBox="1"/>
          <p:nvPr/>
        </p:nvSpPr>
        <p:spPr>
          <a:xfrm>
            <a:off x="2424682" y="6256792"/>
            <a:ext cx="8830844" cy="455446"/>
          </a:xfrm>
          <a:prstGeom prst="rect">
            <a:avLst/>
          </a:prstGeom>
        </p:spPr>
        <p:txBody>
          <a:bodyPr lIns="0" tIns="0" rIns="0" bIns="0" rtlCol="0" anchor="t">
            <a:spAutoFit/>
          </a:bodyPr>
          <a:lstStyle/>
          <a:p>
            <a:pPr>
              <a:lnSpc>
                <a:spcPts val="3360"/>
              </a:lnSpc>
            </a:pPr>
            <a:r>
              <a:rPr lang="en-US" sz="4400">
                <a:solidFill>
                  <a:srgbClr val="000000"/>
                </a:solidFill>
                <a:latin typeface="Arial" pitchFamily="34" charset="0"/>
                <a:cs typeface="Arial" pitchFamily="34" charset="0"/>
              </a:rPr>
              <a:t>Dọn dẹp vệ sinh nơi mình ở</a:t>
            </a:r>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5946700"/>
            <a:ext cx="1119654" cy="810276"/>
          </a:xfrm>
          <a:prstGeom prst="rect">
            <a:avLst/>
          </a:prstGeom>
        </p:spPr>
      </p:pic>
      <p:sp>
        <p:nvSpPr>
          <p:cNvPr id="11" name="TextBox 11"/>
          <p:cNvSpPr txBox="1"/>
          <p:nvPr/>
        </p:nvSpPr>
        <p:spPr>
          <a:xfrm>
            <a:off x="1236814" y="6156027"/>
            <a:ext cx="703426" cy="453390"/>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03</a:t>
            </a:r>
          </a:p>
        </p:txBody>
      </p:sp>
      <p:sp>
        <p:nvSpPr>
          <p:cNvPr id="12" name="TextBox 12"/>
          <p:cNvSpPr txBox="1"/>
          <p:nvPr/>
        </p:nvSpPr>
        <p:spPr>
          <a:xfrm>
            <a:off x="2424682" y="7507454"/>
            <a:ext cx="8830844" cy="455446"/>
          </a:xfrm>
          <a:prstGeom prst="rect">
            <a:avLst/>
          </a:prstGeom>
        </p:spPr>
        <p:txBody>
          <a:bodyPr lIns="0" tIns="0" rIns="0" bIns="0" rtlCol="0" anchor="t">
            <a:spAutoFit/>
          </a:bodyPr>
          <a:lstStyle/>
          <a:p>
            <a:pPr>
              <a:lnSpc>
                <a:spcPts val="3360"/>
              </a:lnSpc>
            </a:pPr>
            <a:r>
              <a:rPr lang="en-US" sz="4400">
                <a:solidFill>
                  <a:srgbClr val="000000"/>
                </a:solidFill>
                <a:latin typeface="Arial" pitchFamily="34" charset="0"/>
                <a:cs typeface="Arial" pitchFamily="34" charset="0"/>
              </a:rPr>
              <a:t>Bảo vệ cây xanh</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7197362"/>
            <a:ext cx="1119654" cy="810276"/>
          </a:xfrm>
          <a:prstGeom prst="rect">
            <a:avLst/>
          </a:prstGeom>
        </p:spPr>
      </p:pic>
      <p:sp>
        <p:nvSpPr>
          <p:cNvPr id="14" name="TextBox 14"/>
          <p:cNvSpPr txBox="1"/>
          <p:nvPr/>
        </p:nvSpPr>
        <p:spPr>
          <a:xfrm>
            <a:off x="1236814" y="7406689"/>
            <a:ext cx="703426" cy="453390"/>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04</a:t>
            </a:r>
          </a:p>
        </p:txBody>
      </p:sp>
      <p:grpSp>
        <p:nvGrpSpPr>
          <p:cNvPr id="15" name="Group 15"/>
          <p:cNvGrpSpPr/>
          <p:nvPr/>
        </p:nvGrpSpPr>
        <p:grpSpPr>
          <a:xfrm>
            <a:off x="12179804" y="-491172"/>
            <a:ext cx="6419067" cy="11856259"/>
            <a:chOff x="0" y="0"/>
            <a:chExt cx="58342852" cy="107761445"/>
          </a:xfrm>
        </p:grpSpPr>
        <p:sp>
          <p:nvSpPr>
            <p:cNvPr id="16" name="Freeform 16"/>
            <p:cNvSpPr/>
            <p:nvPr/>
          </p:nvSpPr>
          <p:spPr>
            <a:xfrm>
              <a:off x="72390" y="72390"/>
              <a:ext cx="58198075" cy="107616665"/>
            </a:xfrm>
            <a:custGeom>
              <a:avLst/>
              <a:gdLst/>
              <a:ahLst/>
              <a:cxnLst/>
              <a:rect l="l" t="t" r="r" b="b"/>
              <a:pathLst>
                <a:path w="58198075" h="107616665">
                  <a:moveTo>
                    <a:pt x="0" y="0"/>
                  </a:moveTo>
                  <a:lnTo>
                    <a:pt x="58198075" y="0"/>
                  </a:lnTo>
                  <a:lnTo>
                    <a:pt x="58198075" y="107616665"/>
                  </a:lnTo>
                  <a:lnTo>
                    <a:pt x="0" y="107616665"/>
                  </a:lnTo>
                  <a:lnTo>
                    <a:pt x="0" y="0"/>
                  </a:lnTo>
                  <a:close/>
                </a:path>
              </a:pathLst>
            </a:custGeom>
            <a:solidFill>
              <a:srgbClr val="F4F4F4"/>
            </a:solidFill>
          </p:spPr>
        </p:sp>
        <p:sp>
          <p:nvSpPr>
            <p:cNvPr id="17" name="Freeform 17"/>
            <p:cNvSpPr/>
            <p:nvPr/>
          </p:nvSpPr>
          <p:spPr>
            <a:xfrm>
              <a:off x="0" y="0"/>
              <a:ext cx="58342851" cy="107761447"/>
            </a:xfrm>
            <a:custGeom>
              <a:avLst/>
              <a:gdLst/>
              <a:ahLst/>
              <a:cxnLst/>
              <a:rect l="l" t="t" r="r" b="b"/>
              <a:pathLst>
                <a:path w="58342851" h="107761447">
                  <a:moveTo>
                    <a:pt x="58198072" y="107616662"/>
                  </a:moveTo>
                  <a:lnTo>
                    <a:pt x="58342851" y="107616662"/>
                  </a:lnTo>
                  <a:lnTo>
                    <a:pt x="58342851" y="107761447"/>
                  </a:lnTo>
                  <a:lnTo>
                    <a:pt x="58198072" y="107761447"/>
                  </a:lnTo>
                  <a:lnTo>
                    <a:pt x="58198072" y="107616662"/>
                  </a:lnTo>
                  <a:close/>
                  <a:moveTo>
                    <a:pt x="0" y="144780"/>
                  </a:moveTo>
                  <a:lnTo>
                    <a:pt x="144780" y="144780"/>
                  </a:lnTo>
                  <a:lnTo>
                    <a:pt x="144780" y="107616662"/>
                  </a:lnTo>
                  <a:lnTo>
                    <a:pt x="0" y="107616662"/>
                  </a:lnTo>
                  <a:lnTo>
                    <a:pt x="0" y="144780"/>
                  </a:lnTo>
                  <a:close/>
                  <a:moveTo>
                    <a:pt x="0" y="107616662"/>
                  </a:moveTo>
                  <a:lnTo>
                    <a:pt x="144780" y="107616662"/>
                  </a:lnTo>
                  <a:lnTo>
                    <a:pt x="144780" y="107761447"/>
                  </a:lnTo>
                  <a:lnTo>
                    <a:pt x="0" y="107761447"/>
                  </a:lnTo>
                  <a:lnTo>
                    <a:pt x="0" y="107616662"/>
                  </a:lnTo>
                  <a:close/>
                  <a:moveTo>
                    <a:pt x="58198072" y="144780"/>
                  </a:moveTo>
                  <a:lnTo>
                    <a:pt x="58342851" y="144780"/>
                  </a:lnTo>
                  <a:lnTo>
                    <a:pt x="58342851" y="107616662"/>
                  </a:lnTo>
                  <a:lnTo>
                    <a:pt x="58198072" y="107616662"/>
                  </a:lnTo>
                  <a:lnTo>
                    <a:pt x="58198072" y="144780"/>
                  </a:lnTo>
                  <a:close/>
                  <a:moveTo>
                    <a:pt x="144780" y="107616662"/>
                  </a:moveTo>
                  <a:lnTo>
                    <a:pt x="58198072" y="107616662"/>
                  </a:lnTo>
                  <a:lnTo>
                    <a:pt x="58198072" y="107761447"/>
                  </a:lnTo>
                  <a:lnTo>
                    <a:pt x="144780" y="107761447"/>
                  </a:lnTo>
                  <a:lnTo>
                    <a:pt x="144780" y="107616662"/>
                  </a:lnTo>
                  <a:close/>
                  <a:moveTo>
                    <a:pt x="58198072" y="0"/>
                  </a:moveTo>
                  <a:lnTo>
                    <a:pt x="58342851" y="0"/>
                  </a:lnTo>
                  <a:lnTo>
                    <a:pt x="58342851" y="144780"/>
                  </a:lnTo>
                  <a:lnTo>
                    <a:pt x="58198072" y="144780"/>
                  </a:lnTo>
                  <a:lnTo>
                    <a:pt x="58198072" y="0"/>
                  </a:lnTo>
                  <a:close/>
                  <a:moveTo>
                    <a:pt x="0" y="0"/>
                  </a:moveTo>
                  <a:lnTo>
                    <a:pt x="144780" y="0"/>
                  </a:lnTo>
                  <a:lnTo>
                    <a:pt x="144780" y="144780"/>
                  </a:lnTo>
                  <a:lnTo>
                    <a:pt x="0" y="144780"/>
                  </a:lnTo>
                  <a:lnTo>
                    <a:pt x="0" y="0"/>
                  </a:lnTo>
                  <a:close/>
                  <a:moveTo>
                    <a:pt x="144780" y="0"/>
                  </a:moveTo>
                  <a:lnTo>
                    <a:pt x="58198072" y="0"/>
                  </a:lnTo>
                  <a:lnTo>
                    <a:pt x="58198072" y="144780"/>
                  </a:lnTo>
                  <a:lnTo>
                    <a:pt x="144780" y="144780"/>
                  </a:lnTo>
                  <a:lnTo>
                    <a:pt x="144780" y="0"/>
                  </a:lnTo>
                  <a:close/>
                </a:path>
              </a:pathLst>
            </a:custGeom>
            <a:solidFill>
              <a:srgbClr val="000000"/>
            </a:solidFill>
          </p:spPr>
        </p:sp>
      </p:grpSp>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907380" y="9258300"/>
            <a:ext cx="2735314" cy="1370816"/>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3907380" y="-342116"/>
            <a:ext cx="2735314" cy="1370816"/>
          </a:xfrm>
          <a:prstGeom prst="rect">
            <a:avLst/>
          </a:prstGeom>
        </p:spPr>
      </p:pic>
      <p:pic>
        <p:nvPicPr>
          <p:cNvPr id="22" name="Picture 2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0" y="8909805"/>
            <a:ext cx="1579579" cy="696989"/>
          </a:xfrm>
          <a:prstGeom prst="rect">
            <a:avLst/>
          </a:prstGeom>
        </p:spPr>
      </p:pic>
      <p:grpSp>
        <p:nvGrpSpPr>
          <p:cNvPr id="24" name="Group 8"/>
          <p:cNvGrpSpPr>
            <a:grpSpLocks noChangeAspect="1"/>
          </p:cNvGrpSpPr>
          <p:nvPr/>
        </p:nvGrpSpPr>
        <p:grpSpPr>
          <a:xfrm>
            <a:off x="12725400" y="1280435"/>
            <a:ext cx="5054458" cy="7629370"/>
            <a:chOff x="0" y="0"/>
            <a:chExt cx="4206875" cy="6350000"/>
          </a:xfrm>
        </p:grpSpPr>
        <p:sp>
          <p:nvSpPr>
            <p:cNvPr id="25" name="Freeform 9"/>
            <p:cNvSpPr/>
            <p:nvPr/>
          </p:nvSpPr>
          <p:spPr>
            <a:xfrm>
              <a:off x="0" y="0"/>
              <a:ext cx="4206875" cy="6350128"/>
            </a:xfrm>
            <a:custGeom>
              <a:avLst/>
              <a:gdLst/>
              <a:ahLst/>
              <a:cxnLst/>
              <a:rect l="l" t="t" r="r" b="b"/>
              <a:pathLst>
                <a:path w="4206875" h="6350128">
                  <a:moveTo>
                    <a:pt x="4206875" y="132334"/>
                  </a:moveTo>
                  <a:lnTo>
                    <a:pt x="4206875" y="6217793"/>
                  </a:lnTo>
                  <a:cubicBezTo>
                    <a:pt x="4206875" y="6290818"/>
                    <a:pt x="4147566" y="6350128"/>
                    <a:pt x="4074541" y="6350128"/>
                  </a:cubicBezTo>
                  <a:lnTo>
                    <a:pt x="132334" y="6350128"/>
                  </a:lnTo>
                  <a:cubicBezTo>
                    <a:pt x="59309" y="6350000"/>
                    <a:pt x="0" y="6290691"/>
                    <a:pt x="0" y="6217666"/>
                  </a:cubicBezTo>
                  <a:lnTo>
                    <a:pt x="0" y="132334"/>
                  </a:lnTo>
                  <a:cubicBezTo>
                    <a:pt x="0" y="59309"/>
                    <a:pt x="59309" y="0"/>
                    <a:pt x="132334" y="0"/>
                  </a:cubicBezTo>
                  <a:lnTo>
                    <a:pt x="4074668" y="0"/>
                  </a:lnTo>
                  <a:cubicBezTo>
                    <a:pt x="4147566" y="0"/>
                    <a:pt x="4206875" y="59309"/>
                    <a:pt x="4206875" y="132334"/>
                  </a:cubicBezTo>
                  <a:close/>
                </a:path>
              </a:pathLst>
            </a:custGeom>
            <a:blipFill>
              <a:blip r:embed="rId9"/>
              <a:stretch>
                <a:fillRect l="-63280" r="-63280" b="-2"/>
              </a:stretch>
            </a:blipFill>
          </p:spPr>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8" grpId="0"/>
      <p:bldP spid="9" grpId="0"/>
      <p:bldP spid="11"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grpSp>
        <p:nvGrpSpPr>
          <p:cNvPr id="2" name="Group 2"/>
          <p:cNvGrpSpPr/>
          <p:nvPr/>
        </p:nvGrpSpPr>
        <p:grpSpPr>
          <a:xfrm>
            <a:off x="-457709" y="3081540"/>
            <a:ext cx="19203417" cy="7205460"/>
            <a:chOff x="0" y="0"/>
            <a:chExt cx="174539708" cy="65490371"/>
          </a:xfrm>
        </p:grpSpPr>
        <p:sp>
          <p:nvSpPr>
            <p:cNvPr id="3" name="Freeform 3"/>
            <p:cNvSpPr/>
            <p:nvPr/>
          </p:nvSpPr>
          <p:spPr>
            <a:xfrm>
              <a:off x="72390" y="72390"/>
              <a:ext cx="174394927" cy="65345589"/>
            </a:xfrm>
            <a:custGeom>
              <a:avLst/>
              <a:gdLst/>
              <a:ahLst/>
              <a:cxnLst/>
              <a:rect l="l" t="t" r="r" b="b"/>
              <a:pathLst>
                <a:path w="174394927" h="65345589">
                  <a:moveTo>
                    <a:pt x="0" y="0"/>
                  </a:moveTo>
                  <a:lnTo>
                    <a:pt x="174394927" y="0"/>
                  </a:lnTo>
                  <a:lnTo>
                    <a:pt x="174394927" y="65345589"/>
                  </a:lnTo>
                  <a:lnTo>
                    <a:pt x="0" y="65345589"/>
                  </a:lnTo>
                  <a:lnTo>
                    <a:pt x="0" y="0"/>
                  </a:lnTo>
                  <a:close/>
                </a:path>
              </a:pathLst>
            </a:custGeom>
            <a:solidFill>
              <a:srgbClr val="F4F4F4"/>
            </a:solidFill>
          </p:spPr>
        </p:sp>
        <p:sp>
          <p:nvSpPr>
            <p:cNvPr id="4" name="Freeform 4"/>
            <p:cNvSpPr/>
            <p:nvPr/>
          </p:nvSpPr>
          <p:spPr>
            <a:xfrm>
              <a:off x="0" y="0"/>
              <a:ext cx="174539709" cy="65490372"/>
            </a:xfrm>
            <a:custGeom>
              <a:avLst/>
              <a:gdLst/>
              <a:ahLst/>
              <a:cxnLst/>
              <a:rect l="l" t="t" r="r" b="b"/>
              <a:pathLst>
                <a:path w="174539709" h="65490372">
                  <a:moveTo>
                    <a:pt x="174394924" y="65345593"/>
                  </a:moveTo>
                  <a:lnTo>
                    <a:pt x="174539709" y="65345593"/>
                  </a:lnTo>
                  <a:lnTo>
                    <a:pt x="174539709" y="65490372"/>
                  </a:lnTo>
                  <a:lnTo>
                    <a:pt x="174394924" y="65490372"/>
                  </a:lnTo>
                  <a:lnTo>
                    <a:pt x="174394924" y="65345593"/>
                  </a:lnTo>
                  <a:close/>
                  <a:moveTo>
                    <a:pt x="0" y="144780"/>
                  </a:moveTo>
                  <a:lnTo>
                    <a:pt x="144780" y="144780"/>
                  </a:lnTo>
                  <a:lnTo>
                    <a:pt x="144780" y="65345593"/>
                  </a:lnTo>
                  <a:lnTo>
                    <a:pt x="0" y="65345593"/>
                  </a:lnTo>
                  <a:lnTo>
                    <a:pt x="0" y="144780"/>
                  </a:lnTo>
                  <a:close/>
                  <a:moveTo>
                    <a:pt x="0" y="65345593"/>
                  </a:moveTo>
                  <a:lnTo>
                    <a:pt x="144780" y="65345593"/>
                  </a:lnTo>
                  <a:lnTo>
                    <a:pt x="144780" y="65490372"/>
                  </a:lnTo>
                  <a:lnTo>
                    <a:pt x="0" y="65490372"/>
                  </a:lnTo>
                  <a:lnTo>
                    <a:pt x="0" y="65345593"/>
                  </a:lnTo>
                  <a:close/>
                  <a:moveTo>
                    <a:pt x="174394924" y="144780"/>
                  </a:moveTo>
                  <a:lnTo>
                    <a:pt x="174539709" y="144780"/>
                  </a:lnTo>
                  <a:lnTo>
                    <a:pt x="174539709" y="65345593"/>
                  </a:lnTo>
                  <a:lnTo>
                    <a:pt x="174394924" y="65345593"/>
                  </a:lnTo>
                  <a:lnTo>
                    <a:pt x="174394924" y="144780"/>
                  </a:lnTo>
                  <a:close/>
                  <a:moveTo>
                    <a:pt x="144780" y="65345593"/>
                  </a:moveTo>
                  <a:lnTo>
                    <a:pt x="174394924" y="65345593"/>
                  </a:lnTo>
                  <a:lnTo>
                    <a:pt x="174394924" y="65490372"/>
                  </a:lnTo>
                  <a:lnTo>
                    <a:pt x="144780" y="65490372"/>
                  </a:lnTo>
                  <a:lnTo>
                    <a:pt x="144780" y="65345593"/>
                  </a:lnTo>
                  <a:close/>
                  <a:moveTo>
                    <a:pt x="174394924" y="0"/>
                  </a:moveTo>
                  <a:lnTo>
                    <a:pt x="174539709" y="0"/>
                  </a:lnTo>
                  <a:lnTo>
                    <a:pt x="174539709" y="144780"/>
                  </a:lnTo>
                  <a:lnTo>
                    <a:pt x="174394924" y="144780"/>
                  </a:lnTo>
                  <a:lnTo>
                    <a:pt x="174394924" y="0"/>
                  </a:lnTo>
                  <a:close/>
                  <a:moveTo>
                    <a:pt x="0" y="0"/>
                  </a:moveTo>
                  <a:lnTo>
                    <a:pt x="144780" y="0"/>
                  </a:lnTo>
                  <a:lnTo>
                    <a:pt x="144780" y="144780"/>
                  </a:lnTo>
                  <a:lnTo>
                    <a:pt x="0" y="144780"/>
                  </a:lnTo>
                  <a:lnTo>
                    <a:pt x="0" y="0"/>
                  </a:lnTo>
                  <a:close/>
                  <a:moveTo>
                    <a:pt x="144780" y="0"/>
                  </a:moveTo>
                  <a:lnTo>
                    <a:pt x="174394924" y="0"/>
                  </a:lnTo>
                  <a:lnTo>
                    <a:pt x="174394924" y="144780"/>
                  </a:lnTo>
                  <a:lnTo>
                    <a:pt x="144780" y="144780"/>
                  </a:lnTo>
                  <a:lnTo>
                    <a:pt x="144780" y="0"/>
                  </a:lnTo>
                  <a:close/>
                </a:path>
              </a:pathLst>
            </a:custGeom>
            <a:solidFill>
              <a:srgbClr val="000000"/>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551" y="2172425"/>
            <a:ext cx="4426581" cy="1818230"/>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930709" y="2172425"/>
            <a:ext cx="4426581" cy="181823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309868" y="2172425"/>
            <a:ext cx="4426581" cy="1818230"/>
          </a:xfrm>
          <a:prstGeom prst="rect">
            <a:avLst/>
          </a:prstGeom>
        </p:spPr>
      </p:pic>
      <p:pic>
        <p:nvPicPr>
          <p:cNvPr id="8" name="Picture 8"/>
          <p:cNvPicPr>
            <a:picLocks noChangeAspect="1"/>
          </p:cNvPicPr>
          <p:nvPr/>
        </p:nvPicPr>
        <p:blipFill>
          <a:blip r:embed="rId4"/>
          <a:srcRect/>
          <a:stretch>
            <a:fillRect/>
          </a:stretch>
        </p:blipFill>
        <p:spPr>
          <a:xfrm>
            <a:off x="1011131" y="5143500"/>
            <a:ext cx="5507419" cy="3648665"/>
          </a:xfrm>
          <a:prstGeom prst="rect">
            <a:avLst/>
          </a:prstGeom>
        </p:spPr>
      </p:pic>
      <p:pic>
        <p:nvPicPr>
          <p:cNvPr id="9" name="Picture 9"/>
          <p:cNvPicPr>
            <a:picLocks noChangeAspect="1"/>
          </p:cNvPicPr>
          <p:nvPr/>
        </p:nvPicPr>
        <p:blipFill>
          <a:blip r:embed="rId5"/>
          <a:srcRect b="10877"/>
          <a:stretch>
            <a:fillRect/>
          </a:stretch>
        </p:blipFill>
        <p:spPr>
          <a:xfrm>
            <a:off x="7362302" y="4508938"/>
            <a:ext cx="3994988" cy="5149580"/>
          </a:xfrm>
          <a:prstGeom prst="rect">
            <a:avLst/>
          </a:prstGeom>
        </p:spPr>
      </p:pic>
      <p:pic>
        <p:nvPicPr>
          <p:cNvPr id="10" name="Picture 10"/>
          <p:cNvPicPr>
            <a:picLocks noChangeAspect="1"/>
          </p:cNvPicPr>
          <p:nvPr/>
        </p:nvPicPr>
        <p:blipFill>
          <a:blip r:embed="rId6"/>
          <a:srcRect/>
          <a:stretch>
            <a:fillRect/>
          </a:stretch>
        </p:blipFill>
        <p:spPr>
          <a:xfrm>
            <a:off x="12309868" y="5143499"/>
            <a:ext cx="5371594" cy="3648665"/>
          </a:xfrm>
          <a:prstGeom prst="rect">
            <a:avLst/>
          </a:prstGeom>
        </p:spPr>
      </p:pic>
      <p:sp>
        <p:nvSpPr>
          <p:cNvPr id="11" name="TextBox 11"/>
          <p:cNvSpPr txBox="1"/>
          <p:nvPr/>
        </p:nvSpPr>
        <p:spPr>
          <a:xfrm>
            <a:off x="2147393" y="2510159"/>
            <a:ext cx="3234896" cy="728341"/>
          </a:xfrm>
          <a:prstGeom prst="rect">
            <a:avLst/>
          </a:prstGeom>
        </p:spPr>
        <p:txBody>
          <a:bodyPr lIns="0" tIns="0" rIns="0" bIns="0" rtlCol="0" anchor="t">
            <a:spAutoFit/>
          </a:bodyPr>
          <a:lstStyle/>
          <a:p>
            <a:pPr marL="0" lvl="0" indent="0" algn="ctr">
              <a:lnSpc>
                <a:spcPct val="150000"/>
              </a:lnSpc>
              <a:spcBef>
                <a:spcPct val="0"/>
              </a:spcBef>
            </a:pPr>
            <a:r>
              <a:rPr lang="en-US" sz="3600">
                <a:latin typeface="Arial" pitchFamily="34" charset="0"/>
                <a:cs typeface="Arial" pitchFamily="34" charset="0"/>
              </a:rPr>
              <a:t>Phát</a:t>
            </a:r>
            <a:r>
              <a:rPr lang="en-US" sz="3600" u="none">
                <a:latin typeface="Arial" pitchFamily="34" charset="0"/>
                <a:cs typeface="Arial" pitchFamily="34" charset="0"/>
              </a:rPr>
              <a:t> tờ rơi</a:t>
            </a:r>
          </a:p>
        </p:txBody>
      </p:sp>
      <p:sp>
        <p:nvSpPr>
          <p:cNvPr id="12" name="TextBox 12"/>
          <p:cNvSpPr txBox="1"/>
          <p:nvPr/>
        </p:nvSpPr>
        <p:spPr>
          <a:xfrm>
            <a:off x="3033094" y="342900"/>
            <a:ext cx="13107513" cy="1092543"/>
          </a:xfrm>
          <a:prstGeom prst="rect">
            <a:avLst/>
          </a:prstGeom>
        </p:spPr>
        <p:txBody>
          <a:bodyPr lIns="0" tIns="0" rIns="0" bIns="0" rtlCol="0" anchor="t">
            <a:spAutoFit/>
          </a:bodyPr>
          <a:lstStyle/>
          <a:p>
            <a:pPr marL="0" lvl="0" indent="0" algn="ctr">
              <a:lnSpc>
                <a:spcPct val="150000"/>
              </a:lnSpc>
              <a:spcBef>
                <a:spcPct val="0"/>
              </a:spcBef>
            </a:pPr>
            <a:r>
              <a:rPr lang="en-US" sz="5400">
                <a:solidFill>
                  <a:srgbClr val="000000"/>
                </a:solidFill>
                <a:latin typeface="Arial" pitchFamily="34" charset="0"/>
                <a:cs typeface="Arial" pitchFamily="34" charset="0"/>
              </a:rPr>
              <a:t>3.</a:t>
            </a:r>
            <a:r>
              <a:rPr lang="en-US" sz="5400" u="none">
                <a:solidFill>
                  <a:srgbClr val="000000"/>
                </a:solidFill>
                <a:latin typeface="Arial" pitchFamily="34" charset="0"/>
                <a:cs typeface="Arial" pitchFamily="34" charset="0"/>
              </a:rPr>
              <a:t> Cách thức tuyên truyền</a:t>
            </a:r>
          </a:p>
        </p:txBody>
      </p:sp>
      <p:sp>
        <p:nvSpPr>
          <p:cNvPr id="13" name="TextBox 13"/>
          <p:cNvSpPr txBox="1"/>
          <p:nvPr/>
        </p:nvSpPr>
        <p:spPr>
          <a:xfrm>
            <a:off x="7526552" y="2510159"/>
            <a:ext cx="3234896" cy="728341"/>
          </a:xfrm>
          <a:prstGeom prst="rect">
            <a:avLst/>
          </a:prstGeom>
        </p:spPr>
        <p:txBody>
          <a:bodyPr lIns="0" tIns="0" rIns="0" bIns="0" rtlCol="0" anchor="t">
            <a:spAutoFit/>
          </a:bodyPr>
          <a:lstStyle/>
          <a:p>
            <a:pPr marL="0" lvl="0" indent="0" algn="ctr">
              <a:lnSpc>
                <a:spcPct val="150000"/>
              </a:lnSpc>
              <a:spcBef>
                <a:spcPct val="0"/>
              </a:spcBef>
            </a:pPr>
            <a:r>
              <a:rPr lang="en-US" sz="3600">
                <a:latin typeface="Arial" pitchFamily="34" charset="0"/>
                <a:cs typeface="Arial" pitchFamily="34" charset="0"/>
              </a:rPr>
              <a:t>Làm</a:t>
            </a:r>
            <a:r>
              <a:rPr lang="en-US" sz="3600" u="none">
                <a:latin typeface="Arial" pitchFamily="34" charset="0"/>
                <a:cs typeface="Arial" pitchFamily="34" charset="0"/>
              </a:rPr>
              <a:t> áp phích.</a:t>
            </a:r>
          </a:p>
        </p:txBody>
      </p:sp>
      <p:sp>
        <p:nvSpPr>
          <p:cNvPr id="14" name="TextBox 14"/>
          <p:cNvSpPr txBox="1"/>
          <p:nvPr/>
        </p:nvSpPr>
        <p:spPr>
          <a:xfrm>
            <a:off x="12905711" y="2247900"/>
            <a:ext cx="3234896" cy="1559338"/>
          </a:xfrm>
          <a:prstGeom prst="rect">
            <a:avLst/>
          </a:prstGeom>
        </p:spPr>
        <p:txBody>
          <a:bodyPr lIns="0" tIns="0" rIns="0" bIns="0" rtlCol="0" anchor="t">
            <a:spAutoFit/>
          </a:bodyPr>
          <a:lstStyle/>
          <a:p>
            <a:pPr marL="0" lvl="0" indent="0" algn="ctr">
              <a:lnSpc>
                <a:spcPct val="150000"/>
              </a:lnSpc>
              <a:spcBef>
                <a:spcPct val="0"/>
              </a:spcBef>
            </a:pPr>
            <a:r>
              <a:rPr lang="en-US" sz="3600">
                <a:latin typeface="Arial" pitchFamily="34" charset="0"/>
                <a:cs typeface="Arial" pitchFamily="34" charset="0"/>
              </a:rPr>
              <a:t>Trực tiếp giải thích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par>
                                <p:cTn id="15" presetID="6"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par>
                                <p:cTn id="37" presetID="6" presetClass="entr" presetSubtype="16"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ircle(in)">
                                      <p:cBhvr>
                                        <p:cTn id="39" dur="2000"/>
                                        <p:tgtEl>
                                          <p:spTgt spid="7"/>
                                        </p:tgtEl>
                                      </p:cBhvr>
                                    </p:animEffect>
                                  </p:childTnLst>
                                </p:cTn>
                              </p:par>
                              <p:par>
                                <p:cTn id="40" presetID="6" presetClass="entr" presetSubtype="16"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5629775" y="5143500"/>
            <a:ext cx="13484438" cy="5569705"/>
            <a:chOff x="0" y="0"/>
            <a:chExt cx="122559955" cy="50623009"/>
          </a:xfrm>
        </p:grpSpPr>
        <p:sp>
          <p:nvSpPr>
            <p:cNvPr id="3" name="Freeform 3"/>
            <p:cNvSpPr/>
            <p:nvPr/>
          </p:nvSpPr>
          <p:spPr>
            <a:xfrm>
              <a:off x="72390" y="72390"/>
              <a:ext cx="122415178" cy="50478230"/>
            </a:xfrm>
            <a:custGeom>
              <a:avLst/>
              <a:gdLst/>
              <a:ahLst/>
              <a:cxnLst/>
              <a:rect l="l" t="t" r="r" b="b"/>
              <a:pathLst>
                <a:path w="122415178" h="50478230">
                  <a:moveTo>
                    <a:pt x="0" y="0"/>
                  </a:moveTo>
                  <a:lnTo>
                    <a:pt x="122415178" y="0"/>
                  </a:lnTo>
                  <a:lnTo>
                    <a:pt x="122415178" y="50478230"/>
                  </a:lnTo>
                  <a:lnTo>
                    <a:pt x="0" y="50478230"/>
                  </a:lnTo>
                  <a:lnTo>
                    <a:pt x="0" y="0"/>
                  </a:lnTo>
                  <a:close/>
                </a:path>
              </a:pathLst>
            </a:custGeom>
            <a:solidFill>
              <a:srgbClr val="FFDD91"/>
            </a:solidFill>
          </p:spPr>
        </p:sp>
        <p:sp>
          <p:nvSpPr>
            <p:cNvPr id="4" name="Freeform 4"/>
            <p:cNvSpPr/>
            <p:nvPr/>
          </p:nvSpPr>
          <p:spPr>
            <a:xfrm>
              <a:off x="0" y="0"/>
              <a:ext cx="122559961" cy="50623009"/>
            </a:xfrm>
            <a:custGeom>
              <a:avLst/>
              <a:gdLst/>
              <a:ahLst/>
              <a:cxnLst/>
              <a:rect l="l" t="t" r="r" b="b"/>
              <a:pathLst>
                <a:path w="122559961" h="50623009">
                  <a:moveTo>
                    <a:pt x="122415176" y="50478230"/>
                  </a:moveTo>
                  <a:lnTo>
                    <a:pt x="122559961" y="50478230"/>
                  </a:lnTo>
                  <a:lnTo>
                    <a:pt x="122559961" y="50623009"/>
                  </a:lnTo>
                  <a:lnTo>
                    <a:pt x="122415176" y="50623009"/>
                  </a:lnTo>
                  <a:lnTo>
                    <a:pt x="122415176" y="50478230"/>
                  </a:lnTo>
                  <a:close/>
                  <a:moveTo>
                    <a:pt x="0" y="144780"/>
                  </a:moveTo>
                  <a:lnTo>
                    <a:pt x="144780" y="144780"/>
                  </a:lnTo>
                  <a:lnTo>
                    <a:pt x="144780" y="50478230"/>
                  </a:lnTo>
                  <a:lnTo>
                    <a:pt x="0" y="50478230"/>
                  </a:lnTo>
                  <a:lnTo>
                    <a:pt x="0" y="144780"/>
                  </a:lnTo>
                  <a:close/>
                  <a:moveTo>
                    <a:pt x="0" y="50478230"/>
                  </a:moveTo>
                  <a:lnTo>
                    <a:pt x="144780" y="50478230"/>
                  </a:lnTo>
                  <a:lnTo>
                    <a:pt x="144780" y="50623009"/>
                  </a:lnTo>
                  <a:lnTo>
                    <a:pt x="0" y="50623009"/>
                  </a:lnTo>
                  <a:lnTo>
                    <a:pt x="0" y="50478230"/>
                  </a:lnTo>
                  <a:close/>
                  <a:moveTo>
                    <a:pt x="122415176" y="144780"/>
                  </a:moveTo>
                  <a:lnTo>
                    <a:pt x="122559961" y="144780"/>
                  </a:lnTo>
                  <a:lnTo>
                    <a:pt x="122559961" y="50478230"/>
                  </a:lnTo>
                  <a:lnTo>
                    <a:pt x="122415176" y="50478230"/>
                  </a:lnTo>
                  <a:lnTo>
                    <a:pt x="122415176" y="144780"/>
                  </a:lnTo>
                  <a:close/>
                  <a:moveTo>
                    <a:pt x="144780" y="50478230"/>
                  </a:moveTo>
                  <a:lnTo>
                    <a:pt x="122415176" y="50478230"/>
                  </a:lnTo>
                  <a:lnTo>
                    <a:pt x="122415176" y="50623009"/>
                  </a:lnTo>
                  <a:lnTo>
                    <a:pt x="144780" y="50623009"/>
                  </a:lnTo>
                  <a:lnTo>
                    <a:pt x="144780" y="50478230"/>
                  </a:lnTo>
                  <a:close/>
                  <a:moveTo>
                    <a:pt x="122415176" y="0"/>
                  </a:moveTo>
                  <a:lnTo>
                    <a:pt x="122559961" y="0"/>
                  </a:lnTo>
                  <a:lnTo>
                    <a:pt x="122559961" y="144780"/>
                  </a:lnTo>
                  <a:lnTo>
                    <a:pt x="122415176" y="144780"/>
                  </a:lnTo>
                  <a:lnTo>
                    <a:pt x="122415176" y="0"/>
                  </a:lnTo>
                  <a:close/>
                  <a:moveTo>
                    <a:pt x="0" y="0"/>
                  </a:moveTo>
                  <a:lnTo>
                    <a:pt x="144780" y="0"/>
                  </a:lnTo>
                  <a:lnTo>
                    <a:pt x="144780" y="144780"/>
                  </a:lnTo>
                  <a:lnTo>
                    <a:pt x="0" y="144780"/>
                  </a:lnTo>
                  <a:lnTo>
                    <a:pt x="0" y="0"/>
                  </a:lnTo>
                  <a:close/>
                  <a:moveTo>
                    <a:pt x="144780" y="0"/>
                  </a:moveTo>
                  <a:lnTo>
                    <a:pt x="122415176" y="0"/>
                  </a:lnTo>
                  <a:lnTo>
                    <a:pt x="122415176" y="144780"/>
                  </a:lnTo>
                  <a:lnTo>
                    <a:pt x="144780" y="144780"/>
                  </a:lnTo>
                  <a:lnTo>
                    <a:pt x="144780" y="0"/>
                  </a:lnTo>
                  <a:close/>
                </a:path>
              </a:pathLst>
            </a:custGeom>
            <a:solidFill>
              <a:srgbClr val="000000"/>
            </a:solidFill>
          </p:spPr>
        </p:sp>
      </p:grpSp>
      <p:grpSp>
        <p:nvGrpSpPr>
          <p:cNvPr id="5" name="Group 5"/>
          <p:cNvGrpSpPr/>
          <p:nvPr/>
        </p:nvGrpSpPr>
        <p:grpSpPr>
          <a:xfrm>
            <a:off x="6324601" y="976908"/>
            <a:ext cx="10934700" cy="1732590"/>
            <a:chOff x="0" y="282575"/>
            <a:chExt cx="13478682" cy="2310121"/>
          </a:xfrm>
        </p:grpSpPr>
        <p:sp>
          <p:nvSpPr>
            <p:cNvPr id="6" name="TextBox 6"/>
            <p:cNvSpPr txBox="1"/>
            <p:nvPr/>
          </p:nvSpPr>
          <p:spPr>
            <a:xfrm>
              <a:off x="0" y="282575"/>
              <a:ext cx="13478682" cy="2310121"/>
            </a:xfrm>
            <a:prstGeom prst="rect">
              <a:avLst/>
            </a:prstGeom>
          </p:spPr>
          <p:txBody>
            <a:bodyPr lIns="0" tIns="0" rIns="0" bIns="0" rtlCol="0" anchor="t">
              <a:spAutoFit/>
            </a:bodyPr>
            <a:lstStyle/>
            <a:p>
              <a:pPr marL="457200" lvl="0" indent="-457200" algn="just">
                <a:lnSpc>
                  <a:spcPct val="150000"/>
                </a:lnSpc>
                <a:spcBef>
                  <a:spcPct val="0"/>
                </a:spcBef>
                <a:buFont typeface="Arial" pitchFamily="34" charset="0"/>
                <a:buChar char="•"/>
              </a:pPr>
              <a:r>
                <a:rPr lang="en-US" sz="4000" smtClean="0">
                  <a:solidFill>
                    <a:srgbClr val="000000"/>
                  </a:solidFill>
                  <a:latin typeface="Arial" pitchFamily="34" charset="0"/>
                  <a:cs typeface="Arial" pitchFamily="34" charset="0"/>
                </a:rPr>
                <a:t>Ch</a:t>
              </a:r>
              <a:r>
                <a:rPr lang="en-US" sz="4000" u="none" smtClean="0">
                  <a:solidFill>
                    <a:srgbClr val="000000"/>
                  </a:solidFill>
                  <a:latin typeface="Arial" pitchFamily="34" charset="0"/>
                  <a:cs typeface="Arial" pitchFamily="34" charset="0"/>
                </a:rPr>
                <a:t>ia thành các nhóm nhỏ thực hiện nhiệm vụ</a:t>
              </a:r>
              <a:endParaRPr lang="en-US" sz="4000" u="none">
                <a:solidFill>
                  <a:srgbClr val="000000"/>
                </a:solidFill>
                <a:latin typeface="Arial" pitchFamily="34" charset="0"/>
                <a:cs typeface="Arial" pitchFamily="34" charset="0"/>
              </a:endParaRPr>
            </a:p>
          </p:txBody>
        </p:sp>
        <p:sp>
          <p:nvSpPr>
            <p:cNvPr id="7" name="TextBox 7"/>
            <p:cNvSpPr txBox="1"/>
            <p:nvPr/>
          </p:nvSpPr>
          <p:spPr>
            <a:xfrm>
              <a:off x="0" y="1227931"/>
              <a:ext cx="13478682" cy="755336"/>
            </a:xfrm>
            <a:prstGeom prst="rect">
              <a:avLst/>
            </a:prstGeom>
          </p:spPr>
          <p:txBody>
            <a:bodyPr lIns="0" tIns="0" rIns="0" bIns="0" rtlCol="0" anchor="t">
              <a:spAutoFit/>
            </a:bodyPr>
            <a:lstStyle/>
            <a:p>
              <a:pPr marL="285750" indent="-285750" algn="just">
                <a:lnSpc>
                  <a:spcPct val="150000"/>
                </a:lnSpc>
                <a:buFont typeface="Arial" pitchFamily="34" charset="0"/>
                <a:buChar char="•"/>
              </a:pPr>
              <a:endParaRPr lang="vi-VN" sz="2800">
                <a:latin typeface="Arial" pitchFamily="34" charset="0"/>
                <a:cs typeface="Arial" pitchFamily="34" charset="0"/>
              </a:endParaRPr>
            </a:p>
          </p:txBody>
        </p:sp>
      </p:grpSp>
      <p:sp>
        <p:nvSpPr>
          <p:cNvPr id="8" name="TextBox 8"/>
          <p:cNvSpPr txBox="1"/>
          <p:nvPr/>
        </p:nvSpPr>
        <p:spPr>
          <a:xfrm>
            <a:off x="6367185" y="2873041"/>
            <a:ext cx="10370747" cy="923330"/>
          </a:xfrm>
          <a:prstGeom prst="rect">
            <a:avLst/>
          </a:prstGeom>
        </p:spPr>
        <p:txBody>
          <a:bodyPr wrap="square" lIns="0" tIns="0" rIns="0" bIns="0" rtlCol="0" anchor="t">
            <a:spAutoFit/>
          </a:bodyPr>
          <a:lstStyle/>
          <a:p>
            <a:pPr marL="457200" lvl="0" indent="-457200" algn="just">
              <a:lnSpc>
                <a:spcPct val="150000"/>
              </a:lnSpc>
              <a:spcBef>
                <a:spcPct val="0"/>
              </a:spcBef>
              <a:buFont typeface="Arial" pitchFamily="34" charset="0"/>
              <a:buChar char="•"/>
            </a:pPr>
            <a:r>
              <a:rPr lang="en-US" sz="4000" smtClean="0">
                <a:solidFill>
                  <a:srgbClr val="000000"/>
                </a:solidFill>
                <a:latin typeface="Arial" pitchFamily="34" charset="0"/>
                <a:cs typeface="Arial" pitchFamily="34" charset="0"/>
              </a:rPr>
              <a:t>Bầu các </a:t>
            </a:r>
            <a:r>
              <a:rPr lang="en-US" sz="4000" u="none" smtClean="0">
                <a:solidFill>
                  <a:srgbClr val="000000"/>
                </a:solidFill>
                <a:latin typeface="Arial" pitchFamily="34" charset="0"/>
                <a:cs typeface="Arial" pitchFamily="34" charset="0"/>
              </a:rPr>
              <a:t>trưởng nhóm để đốc thúc, quản lí</a:t>
            </a:r>
            <a:endParaRPr lang="en-US" sz="4000" u="none">
              <a:solidFill>
                <a:srgbClr val="000000"/>
              </a:solidFill>
              <a:latin typeface="Arial" pitchFamily="34" charset="0"/>
              <a:cs typeface="Arial" pitchFamily="34" charset="0"/>
            </a:endParaRPr>
          </a:p>
        </p:txBody>
      </p:sp>
      <p:sp>
        <p:nvSpPr>
          <p:cNvPr id="9" name="TextBox 9"/>
          <p:cNvSpPr txBox="1"/>
          <p:nvPr/>
        </p:nvSpPr>
        <p:spPr>
          <a:xfrm>
            <a:off x="788068" y="1028700"/>
            <a:ext cx="4306198" cy="2079095"/>
          </a:xfrm>
          <a:prstGeom prst="rect">
            <a:avLst/>
          </a:prstGeom>
        </p:spPr>
        <p:txBody>
          <a:bodyPr lIns="0" tIns="0" rIns="0" bIns="0" rtlCol="0" anchor="t">
            <a:spAutoFit/>
          </a:bodyPr>
          <a:lstStyle/>
          <a:p>
            <a:pPr marL="0" lvl="0" indent="0">
              <a:lnSpc>
                <a:spcPct val="150000"/>
              </a:lnSpc>
              <a:spcBef>
                <a:spcPct val="0"/>
              </a:spcBef>
            </a:pPr>
            <a:r>
              <a:rPr lang="en-US" sz="4800" b="1">
                <a:solidFill>
                  <a:srgbClr val="000000"/>
                </a:solidFill>
                <a:latin typeface="Arial" pitchFamily="34" charset="0"/>
                <a:cs typeface="Arial" pitchFamily="34" charset="0"/>
              </a:rPr>
              <a:t>4. Phân</a:t>
            </a:r>
            <a:r>
              <a:rPr lang="en-US" sz="4800" b="1" u="none">
                <a:solidFill>
                  <a:srgbClr val="000000"/>
                </a:solidFill>
                <a:latin typeface="Arial" pitchFamily="34" charset="0"/>
                <a:cs typeface="Arial" pitchFamily="34" charset="0"/>
              </a:rPr>
              <a:t> công nhiệm vụ</a:t>
            </a:r>
          </a:p>
        </p:txBody>
      </p:sp>
      <p:sp>
        <p:nvSpPr>
          <p:cNvPr id="10" name="AutoShape 10"/>
          <p:cNvSpPr/>
          <p:nvPr/>
        </p:nvSpPr>
        <p:spPr>
          <a:xfrm rot="-5400000">
            <a:off x="-2476000" y="5133975"/>
            <a:ext cx="16230600" cy="0"/>
          </a:xfrm>
          <a:prstGeom prst="line">
            <a:avLst/>
          </a:prstGeom>
          <a:ln w="19050" cap="rnd">
            <a:solidFill>
              <a:srgbClr val="000000"/>
            </a:solidFill>
            <a:prstDash val="solid"/>
            <a:headEnd type="none" w="sm" len="sm"/>
            <a:tailEnd type="none" w="sm" len="sm"/>
          </a:ln>
        </p:spPr>
      </p:sp>
      <p:sp>
        <p:nvSpPr>
          <p:cNvPr id="11" name="TextBox 11"/>
          <p:cNvSpPr txBox="1"/>
          <p:nvPr/>
        </p:nvSpPr>
        <p:spPr>
          <a:xfrm>
            <a:off x="781972" y="5696086"/>
            <a:ext cx="4065567" cy="3187091"/>
          </a:xfrm>
          <a:prstGeom prst="rect">
            <a:avLst/>
          </a:prstGeom>
        </p:spPr>
        <p:txBody>
          <a:bodyPr lIns="0" tIns="0" rIns="0" bIns="0" rtlCol="0" anchor="t">
            <a:spAutoFit/>
          </a:bodyPr>
          <a:lstStyle/>
          <a:p>
            <a:pPr>
              <a:lnSpc>
                <a:spcPct val="150000"/>
              </a:lnSpc>
              <a:spcBef>
                <a:spcPct val="0"/>
              </a:spcBef>
            </a:pPr>
            <a:r>
              <a:rPr lang="en-US" sz="4800" b="1">
                <a:solidFill>
                  <a:srgbClr val="000000"/>
                </a:solidFill>
                <a:latin typeface="Arial" pitchFamily="34" charset="0"/>
                <a:cs typeface="Arial" pitchFamily="34" charset="0"/>
              </a:rPr>
              <a:t>5. Thời gian địa điểm thực hiện</a:t>
            </a:r>
          </a:p>
        </p:txBody>
      </p:sp>
      <p:sp>
        <p:nvSpPr>
          <p:cNvPr id="12" name="TextBox 12"/>
          <p:cNvSpPr txBox="1"/>
          <p:nvPr/>
        </p:nvSpPr>
        <p:spPr>
          <a:xfrm>
            <a:off x="6510369" y="5958876"/>
            <a:ext cx="10748932" cy="3046988"/>
          </a:xfrm>
          <a:prstGeom prst="rect">
            <a:avLst/>
          </a:prstGeom>
        </p:spPr>
        <p:txBody>
          <a:bodyPr wrap="square" lIns="0" tIns="0" rIns="0" bIns="0" rtlCol="0" anchor="t">
            <a:spAutoFit/>
          </a:bodyPr>
          <a:lstStyle/>
          <a:p>
            <a:pPr marL="457200" indent="-457200" algn="just">
              <a:lnSpc>
                <a:spcPct val="150000"/>
              </a:lnSpc>
              <a:spcBef>
                <a:spcPct val="0"/>
              </a:spcBef>
              <a:buFont typeface="Arial" pitchFamily="34" charset="0"/>
              <a:buChar char="•"/>
            </a:pPr>
            <a:r>
              <a:rPr lang="en-US" sz="4400">
                <a:solidFill>
                  <a:srgbClr val="000000"/>
                </a:solidFill>
                <a:latin typeface="Arial" pitchFamily="34" charset="0"/>
                <a:cs typeface="Arial" pitchFamily="34" charset="0"/>
              </a:rPr>
              <a:t>Chiều thứ 7 hàng Bài, địa điểm thực hiện ban đầu là ở tại trường sau đó sẽ lan sang những địa điểm xung quanh</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768085" y="4000500"/>
            <a:ext cx="13207157" cy="2725426"/>
          </a:xfrm>
          <a:prstGeom prst="rect">
            <a:avLst/>
          </a:prstGeom>
        </p:spPr>
        <p:txBody>
          <a:bodyPr wrap="square" lIns="0" tIns="0" rIns="0" bIns="0" rtlCol="0" anchor="t">
            <a:spAutoFit/>
          </a:bodyPr>
          <a:lstStyle/>
          <a:p>
            <a:pPr algn="just">
              <a:lnSpc>
                <a:spcPct val="200000"/>
              </a:lnSpc>
              <a:spcBef>
                <a:spcPct val="0"/>
              </a:spcBef>
            </a:pPr>
            <a:r>
              <a:rPr lang="en-US" sz="4800" smtClean="0">
                <a:solidFill>
                  <a:srgbClr val="000000"/>
                </a:solidFill>
                <a:latin typeface="Arial" pitchFamily="34" charset="0"/>
                <a:cs typeface="Arial" pitchFamily="34" charset="0"/>
              </a:rPr>
              <a:t>- </a:t>
            </a:r>
            <a:r>
              <a:rPr lang="en-US" sz="4800">
                <a:solidFill>
                  <a:srgbClr val="000000"/>
                </a:solidFill>
                <a:latin typeface="Arial" pitchFamily="34" charset="0"/>
                <a:cs typeface="Arial" pitchFamily="34" charset="0"/>
              </a:rPr>
              <a:t>Kế hoạch thực hiện tốt</a:t>
            </a:r>
            <a:r>
              <a:rPr lang="en-US" sz="4800" smtClean="0">
                <a:solidFill>
                  <a:srgbClr val="000000"/>
                </a:solidFill>
                <a:latin typeface="Arial" pitchFamily="34" charset="0"/>
                <a:cs typeface="Arial" pitchFamily="34" charset="0"/>
              </a:rPr>
              <a:t>, hoàn </a:t>
            </a:r>
            <a:r>
              <a:rPr lang="en-US" sz="4800">
                <a:solidFill>
                  <a:srgbClr val="000000"/>
                </a:solidFill>
                <a:latin typeface="Arial" pitchFamily="34" charset="0"/>
                <a:cs typeface="Arial" pitchFamily="34" charset="0"/>
              </a:rPr>
              <a:t>thành</a:t>
            </a:r>
          </a:p>
          <a:p>
            <a:pPr algn="just">
              <a:lnSpc>
                <a:spcPct val="200000"/>
              </a:lnSpc>
              <a:spcBef>
                <a:spcPct val="0"/>
              </a:spcBef>
            </a:pPr>
            <a:r>
              <a:rPr lang="en-US" sz="4800" smtClean="0">
                <a:solidFill>
                  <a:srgbClr val="000000"/>
                </a:solidFill>
                <a:latin typeface="Arial" pitchFamily="34" charset="0"/>
                <a:cs typeface="Arial" pitchFamily="34" charset="0"/>
              </a:rPr>
              <a:t>- </a:t>
            </a:r>
            <a:r>
              <a:rPr lang="en-US" sz="4800">
                <a:solidFill>
                  <a:srgbClr val="000000"/>
                </a:solidFill>
                <a:latin typeface="Arial" pitchFamily="34" charset="0"/>
                <a:cs typeface="Arial" pitchFamily="34" charset="0"/>
              </a:rPr>
              <a:t>Các thành viên nghiêm túc thực hiện nhiệm vụ</a:t>
            </a:r>
          </a:p>
        </p:txBody>
      </p:sp>
      <p:sp>
        <p:nvSpPr>
          <p:cNvPr id="4" name="Rectangle 3"/>
          <p:cNvSpPr/>
          <p:nvPr/>
        </p:nvSpPr>
        <p:spPr>
          <a:xfrm>
            <a:off x="883908" y="2690311"/>
            <a:ext cx="15416957" cy="982513"/>
          </a:xfrm>
          <a:prstGeom prst="rect">
            <a:avLst/>
          </a:prstGeom>
        </p:spPr>
        <p:txBody>
          <a:bodyPr wrap="square">
            <a:spAutoFit/>
          </a:bodyPr>
          <a:lstStyle/>
          <a:p>
            <a:pPr algn="just">
              <a:lnSpc>
                <a:spcPct val="150000"/>
              </a:lnSpc>
            </a:pPr>
            <a:r>
              <a:rPr lang="en-US" sz="4400" b="1" smtClean="0">
                <a:solidFill>
                  <a:srgbClr val="000000"/>
                </a:solidFill>
                <a:latin typeface="Arial" pitchFamily="34" charset="0"/>
                <a:cs typeface="Arial" pitchFamily="34" charset="0"/>
              </a:rPr>
              <a:t>6. TỔNG KẾT, ĐÁNH GIÁ HOẠT ĐỘNG TUYÊN TRUYÊN</a:t>
            </a:r>
            <a:endParaRPr lang="vi-VN" b="1"/>
          </a:p>
        </p:txBody>
      </p:sp>
      <p:pic>
        <p:nvPicPr>
          <p:cNvPr id="5"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621000" y="447680"/>
            <a:ext cx="2139299" cy="2100403"/>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10800" y="1819050"/>
            <a:ext cx="7452360" cy="6682037"/>
            <a:chOff x="0" y="-19050"/>
            <a:chExt cx="11525428" cy="10259745"/>
          </a:xfrm>
          <a:solidFill>
            <a:schemeClr val="bg1"/>
          </a:solidFill>
        </p:grpSpPr>
        <p:sp>
          <p:nvSpPr>
            <p:cNvPr id="3" name="TextBox 3"/>
            <p:cNvSpPr txBox="1"/>
            <p:nvPr/>
          </p:nvSpPr>
          <p:spPr>
            <a:xfrm>
              <a:off x="0" y="-19050"/>
              <a:ext cx="11525428" cy="1390041"/>
            </a:xfrm>
            <a:prstGeom prst="rect">
              <a:avLst/>
            </a:prstGeom>
            <a:grpFill/>
          </p:spPr>
          <p:txBody>
            <a:bodyPr lIns="0" tIns="0" rIns="0" bIns="0" rtlCol="0" anchor="t">
              <a:spAutoFit/>
            </a:bodyPr>
            <a:lstStyle/>
            <a:p>
              <a:pPr marL="0" lvl="0" indent="0" algn="ctr">
                <a:lnSpc>
                  <a:spcPct val="150000"/>
                </a:lnSpc>
                <a:spcBef>
                  <a:spcPct val="0"/>
                </a:spcBef>
              </a:pPr>
              <a:r>
                <a:rPr lang="en-US" sz="4800" b="1">
                  <a:latin typeface="Arial" pitchFamily="34" charset="0"/>
                  <a:cs typeface="Arial" pitchFamily="34" charset="0"/>
                </a:rPr>
                <a:t>HOẠT ĐỘNG 4</a:t>
              </a:r>
            </a:p>
          </p:txBody>
        </p:sp>
        <p:sp>
          <p:nvSpPr>
            <p:cNvPr id="4" name="TextBox 4"/>
            <p:cNvSpPr txBox="1"/>
            <p:nvPr/>
          </p:nvSpPr>
          <p:spPr>
            <a:xfrm>
              <a:off x="0" y="2506677"/>
              <a:ext cx="11525428" cy="7734018"/>
            </a:xfrm>
            <a:prstGeom prst="rect">
              <a:avLst/>
            </a:prstGeom>
            <a:grpFill/>
          </p:spPr>
          <p:txBody>
            <a:bodyPr lIns="0" tIns="0" rIns="0" bIns="0" rtlCol="0" anchor="t">
              <a:spAutoFit/>
            </a:bodyPr>
            <a:lstStyle/>
            <a:p>
              <a:pPr algn="just">
                <a:lnSpc>
                  <a:spcPct val="150000"/>
                </a:lnSpc>
              </a:pPr>
              <a:r>
                <a:rPr lang="en-US" sz="4400" b="1">
                  <a:latin typeface="Arial" pitchFamily="34" charset="0"/>
                  <a:cs typeface="Arial" pitchFamily="34" charset="0"/>
                </a:rPr>
                <a:t>TUYỂN TRUYỀN, VẬN ĐỘNG MỌI NGƯỜI THAY Đổi NHỮNG VIỆC LÀM TÁC ĐỘNG TỚI BIẾN ĐỔI KHÍ HẬU</a:t>
              </a: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12175" y="8909805"/>
            <a:ext cx="1579579" cy="696989"/>
          </a:xfrm>
          <a:prstGeom prst="rect">
            <a:avLst/>
          </a:prstGeom>
        </p:spPr>
      </p:pic>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t="14843" b="14843"/>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762000" y="6236923"/>
            <a:ext cx="6864881" cy="1092543"/>
          </a:xfrm>
          <a:prstGeom prst="rect">
            <a:avLst/>
          </a:prstGeom>
        </p:spPr>
        <p:txBody>
          <a:bodyPr lIns="0" tIns="0" rIns="0" bIns="0" rtlCol="0" anchor="t">
            <a:spAutoFit/>
          </a:bodyPr>
          <a:lstStyle/>
          <a:p>
            <a:pPr marL="0" lvl="0" indent="0" algn="ctr">
              <a:lnSpc>
                <a:spcPct val="150000"/>
              </a:lnSpc>
              <a:spcBef>
                <a:spcPct val="0"/>
              </a:spcBef>
            </a:pPr>
            <a:r>
              <a:rPr lang="en-US" sz="5400">
                <a:solidFill>
                  <a:srgbClr val="000000"/>
                </a:solidFill>
                <a:latin typeface="Arial" pitchFamily="34" charset="0"/>
                <a:cs typeface="Arial" pitchFamily="34" charset="0"/>
              </a:rPr>
              <a:t>THẢO LUẬN NHÓM</a:t>
            </a:r>
          </a:p>
        </p:txBody>
      </p:sp>
      <p:sp>
        <p:nvSpPr>
          <p:cNvPr id="3" name="TextBox 3"/>
          <p:cNvSpPr txBox="1"/>
          <p:nvPr/>
        </p:nvSpPr>
        <p:spPr>
          <a:xfrm>
            <a:off x="9525000" y="3043710"/>
            <a:ext cx="6019800" cy="7478970"/>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Mỗi nhóm thảo luận, vận dụng những tri thức, kinh nghiệm mới </a:t>
            </a:r>
            <a:r>
              <a:rPr lang="en-US" sz="3600" smtClean="0">
                <a:solidFill>
                  <a:srgbClr val="000000"/>
                </a:solidFill>
                <a:latin typeface="Arial" pitchFamily="34" charset="0"/>
                <a:cs typeface="Arial" pitchFamily="34" charset="0"/>
              </a:rPr>
              <a:t>đã thu </a:t>
            </a:r>
            <a:r>
              <a:rPr lang="en-US" sz="3600">
                <a:solidFill>
                  <a:srgbClr val="000000"/>
                </a:solidFill>
                <a:latin typeface="Arial" pitchFamily="34" charset="0"/>
                <a:cs typeface="Arial" pitchFamily="34" charset="0"/>
              </a:rPr>
              <a:t>nhận được về biến đổi khí hậu để để xuất nội dung, cách thức tuyên truyền, vận </a:t>
            </a:r>
            <a:r>
              <a:rPr lang="en-US" sz="3600" smtClean="0">
                <a:solidFill>
                  <a:srgbClr val="000000"/>
                </a:solidFill>
                <a:latin typeface="Arial" pitchFamily="34" charset="0"/>
                <a:cs typeface="Arial" pitchFamily="34" charset="0"/>
              </a:rPr>
              <a:t>động đối </a:t>
            </a:r>
            <a:r>
              <a:rPr lang="en-US" sz="3600">
                <a:solidFill>
                  <a:srgbClr val="000000"/>
                </a:solidFill>
                <a:latin typeface="Arial" pitchFamily="34" charset="0"/>
                <a:cs typeface="Arial" pitchFamily="34" charset="0"/>
              </a:rPr>
              <a:t>tượng trong mỗi trường hợp sau:</a:t>
            </a:r>
          </a:p>
          <a:p>
            <a:pPr marL="0" lvl="0" indent="0" algn="just">
              <a:lnSpc>
                <a:spcPct val="150000"/>
              </a:lnSpc>
              <a:spcBef>
                <a:spcPct val="0"/>
              </a:spcBef>
            </a:pPr>
            <a:endParaRPr lang="en-US" sz="3600">
              <a:solidFill>
                <a:srgbClr val="000000"/>
              </a:solidFill>
              <a:latin typeface="Arial" pitchFamily="34" charset="0"/>
              <a:cs typeface="Arial" pitchFamily="34" charset="0"/>
            </a:endParaRPr>
          </a:p>
        </p:txBody>
      </p:sp>
      <p:pic>
        <p:nvPicPr>
          <p:cNvPr id="4"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915376" y="3043708"/>
            <a:ext cx="2558127" cy="27372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92921" y="1171405"/>
            <a:ext cx="5296127" cy="7944191"/>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0738" r="-60738"/>
              </a:stretch>
            </a:blipFill>
          </p:spPr>
        </p:sp>
      </p:gr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617279" y="8877344"/>
            <a:ext cx="1543540" cy="1543540"/>
          </a:xfrm>
          <a:prstGeom prst="rect">
            <a:avLst/>
          </a:prstGeom>
        </p:spPr>
      </p:pic>
      <p:grpSp>
        <p:nvGrpSpPr>
          <p:cNvPr id="5" name="Group 5"/>
          <p:cNvGrpSpPr/>
          <p:nvPr/>
        </p:nvGrpSpPr>
        <p:grpSpPr>
          <a:xfrm>
            <a:off x="6952382" y="-484805"/>
            <a:ext cx="11840174" cy="11571905"/>
            <a:chOff x="0" y="0"/>
            <a:chExt cx="107615249" cy="105176954"/>
          </a:xfrm>
        </p:grpSpPr>
        <p:sp>
          <p:nvSpPr>
            <p:cNvPr id="6" name="Freeform 6"/>
            <p:cNvSpPr/>
            <p:nvPr/>
          </p:nvSpPr>
          <p:spPr>
            <a:xfrm>
              <a:off x="72390" y="72390"/>
              <a:ext cx="107470466" cy="105032177"/>
            </a:xfrm>
            <a:custGeom>
              <a:avLst/>
              <a:gdLst/>
              <a:ahLst/>
              <a:cxnLst/>
              <a:rect l="l" t="t" r="r" b="b"/>
              <a:pathLst>
                <a:path w="107470466" h="105032177">
                  <a:moveTo>
                    <a:pt x="0" y="0"/>
                  </a:moveTo>
                  <a:lnTo>
                    <a:pt x="107470466" y="0"/>
                  </a:lnTo>
                  <a:lnTo>
                    <a:pt x="107470466" y="105032177"/>
                  </a:lnTo>
                  <a:lnTo>
                    <a:pt x="0" y="105032177"/>
                  </a:lnTo>
                  <a:lnTo>
                    <a:pt x="0" y="0"/>
                  </a:lnTo>
                  <a:close/>
                </a:path>
              </a:pathLst>
            </a:custGeom>
            <a:solidFill>
              <a:srgbClr val="FFDD91"/>
            </a:solidFill>
          </p:spPr>
        </p:sp>
        <p:sp>
          <p:nvSpPr>
            <p:cNvPr id="7" name="Freeform 7"/>
            <p:cNvSpPr/>
            <p:nvPr/>
          </p:nvSpPr>
          <p:spPr>
            <a:xfrm>
              <a:off x="0" y="0"/>
              <a:ext cx="107615248" cy="105176960"/>
            </a:xfrm>
            <a:custGeom>
              <a:avLst/>
              <a:gdLst/>
              <a:ahLst/>
              <a:cxnLst/>
              <a:rect l="l" t="t" r="r" b="b"/>
              <a:pathLst>
                <a:path w="107615248" h="105176960">
                  <a:moveTo>
                    <a:pt x="107470463" y="105032175"/>
                  </a:moveTo>
                  <a:lnTo>
                    <a:pt x="107615248" y="105032175"/>
                  </a:lnTo>
                  <a:lnTo>
                    <a:pt x="107615248" y="105176960"/>
                  </a:lnTo>
                  <a:lnTo>
                    <a:pt x="107470463" y="105176960"/>
                  </a:lnTo>
                  <a:lnTo>
                    <a:pt x="107470463" y="105032175"/>
                  </a:lnTo>
                  <a:close/>
                  <a:moveTo>
                    <a:pt x="0" y="144780"/>
                  </a:moveTo>
                  <a:lnTo>
                    <a:pt x="144780" y="144780"/>
                  </a:lnTo>
                  <a:lnTo>
                    <a:pt x="144780" y="105032175"/>
                  </a:lnTo>
                  <a:lnTo>
                    <a:pt x="0" y="105032175"/>
                  </a:lnTo>
                  <a:lnTo>
                    <a:pt x="0" y="144780"/>
                  </a:lnTo>
                  <a:close/>
                  <a:moveTo>
                    <a:pt x="0" y="105032175"/>
                  </a:moveTo>
                  <a:lnTo>
                    <a:pt x="144780" y="105032175"/>
                  </a:lnTo>
                  <a:lnTo>
                    <a:pt x="144780" y="105176960"/>
                  </a:lnTo>
                  <a:lnTo>
                    <a:pt x="0" y="105176960"/>
                  </a:lnTo>
                  <a:lnTo>
                    <a:pt x="0" y="105032175"/>
                  </a:lnTo>
                  <a:close/>
                  <a:moveTo>
                    <a:pt x="107470463" y="144780"/>
                  </a:moveTo>
                  <a:lnTo>
                    <a:pt x="107615248" y="144780"/>
                  </a:lnTo>
                  <a:lnTo>
                    <a:pt x="107615248" y="105032175"/>
                  </a:lnTo>
                  <a:lnTo>
                    <a:pt x="107470463" y="105032175"/>
                  </a:lnTo>
                  <a:lnTo>
                    <a:pt x="107470463" y="144780"/>
                  </a:lnTo>
                  <a:close/>
                  <a:moveTo>
                    <a:pt x="144780" y="105032175"/>
                  </a:moveTo>
                  <a:lnTo>
                    <a:pt x="107470463" y="105032175"/>
                  </a:lnTo>
                  <a:lnTo>
                    <a:pt x="107470463" y="105176960"/>
                  </a:lnTo>
                  <a:lnTo>
                    <a:pt x="144780" y="105176960"/>
                  </a:lnTo>
                  <a:lnTo>
                    <a:pt x="144780" y="105032175"/>
                  </a:lnTo>
                  <a:close/>
                  <a:moveTo>
                    <a:pt x="107470463" y="0"/>
                  </a:moveTo>
                  <a:lnTo>
                    <a:pt x="107615248" y="0"/>
                  </a:lnTo>
                  <a:lnTo>
                    <a:pt x="107615248" y="144780"/>
                  </a:lnTo>
                  <a:lnTo>
                    <a:pt x="107470463" y="144780"/>
                  </a:lnTo>
                  <a:lnTo>
                    <a:pt x="107470463" y="0"/>
                  </a:lnTo>
                  <a:close/>
                  <a:moveTo>
                    <a:pt x="0" y="0"/>
                  </a:moveTo>
                  <a:lnTo>
                    <a:pt x="144780" y="0"/>
                  </a:lnTo>
                  <a:lnTo>
                    <a:pt x="144780" y="144780"/>
                  </a:lnTo>
                  <a:lnTo>
                    <a:pt x="0" y="144780"/>
                  </a:lnTo>
                  <a:lnTo>
                    <a:pt x="0" y="0"/>
                  </a:lnTo>
                  <a:close/>
                  <a:moveTo>
                    <a:pt x="144780" y="0"/>
                  </a:moveTo>
                  <a:lnTo>
                    <a:pt x="107470463" y="0"/>
                  </a:lnTo>
                  <a:lnTo>
                    <a:pt x="107470463" y="144780"/>
                  </a:lnTo>
                  <a:lnTo>
                    <a:pt x="144780" y="144780"/>
                  </a:lnTo>
                  <a:lnTo>
                    <a:pt x="144780" y="0"/>
                  </a:lnTo>
                  <a:close/>
                </a:path>
              </a:pathLst>
            </a:custGeom>
            <a:solidFill>
              <a:srgbClr val="000000"/>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a:off x="-124335" y="5704"/>
            <a:ext cx="1543540" cy="1543540"/>
          </a:xfrm>
          <a:prstGeom prst="rect">
            <a:avLst/>
          </a:prstGeom>
        </p:spPr>
      </p:pic>
      <p:grpSp>
        <p:nvGrpSpPr>
          <p:cNvPr id="9" name="Group 9"/>
          <p:cNvGrpSpPr/>
          <p:nvPr/>
        </p:nvGrpSpPr>
        <p:grpSpPr>
          <a:xfrm>
            <a:off x="7876251" y="2329872"/>
            <a:ext cx="578781" cy="578781"/>
            <a:chOff x="0" y="0"/>
            <a:chExt cx="771708" cy="771708"/>
          </a:xfrm>
        </p:grpSpPr>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771708" cy="771708"/>
            </a:xfrm>
            <a:prstGeom prst="rect">
              <a:avLst/>
            </a:prstGeom>
          </p:spPr>
        </p:pic>
        <p:sp>
          <p:nvSpPr>
            <p:cNvPr id="11" name="TextBox 11"/>
            <p:cNvSpPr txBox="1"/>
            <p:nvPr/>
          </p:nvSpPr>
          <p:spPr>
            <a:xfrm>
              <a:off x="157147" y="70895"/>
              <a:ext cx="457415" cy="598455"/>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1</a:t>
              </a:r>
            </a:p>
          </p:txBody>
        </p:sp>
      </p:grpSp>
      <p:grpSp>
        <p:nvGrpSpPr>
          <p:cNvPr id="12" name="Group 12"/>
          <p:cNvGrpSpPr/>
          <p:nvPr/>
        </p:nvGrpSpPr>
        <p:grpSpPr>
          <a:xfrm>
            <a:off x="7876251" y="4381500"/>
            <a:ext cx="578781" cy="578781"/>
            <a:chOff x="0" y="0"/>
            <a:chExt cx="771708" cy="771708"/>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771708" cy="771708"/>
            </a:xfrm>
            <a:prstGeom prst="rect">
              <a:avLst/>
            </a:prstGeom>
          </p:spPr>
        </p:pic>
        <p:sp>
          <p:nvSpPr>
            <p:cNvPr id="14" name="TextBox 14"/>
            <p:cNvSpPr txBox="1"/>
            <p:nvPr/>
          </p:nvSpPr>
          <p:spPr>
            <a:xfrm>
              <a:off x="157147" y="70895"/>
              <a:ext cx="457415" cy="598455"/>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2</a:t>
              </a:r>
            </a:p>
          </p:txBody>
        </p:sp>
      </p:grpSp>
      <p:grpSp>
        <p:nvGrpSpPr>
          <p:cNvPr id="15" name="Group 15"/>
          <p:cNvGrpSpPr/>
          <p:nvPr/>
        </p:nvGrpSpPr>
        <p:grpSpPr>
          <a:xfrm>
            <a:off x="7876251" y="6548141"/>
            <a:ext cx="578781" cy="576559"/>
            <a:chOff x="0" y="0"/>
            <a:chExt cx="771708" cy="768745"/>
          </a:xfrm>
        </p:grpSpPr>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192" b="192"/>
            <a:stretch>
              <a:fillRect/>
            </a:stretch>
          </p:blipFill>
          <p:spPr>
            <a:xfrm>
              <a:off x="0" y="0"/>
              <a:ext cx="771708" cy="768745"/>
            </a:xfrm>
            <a:prstGeom prst="rect">
              <a:avLst/>
            </a:prstGeom>
          </p:spPr>
        </p:pic>
        <p:sp>
          <p:nvSpPr>
            <p:cNvPr id="17" name="TextBox 17"/>
            <p:cNvSpPr txBox="1"/>
            <p:nvPr/>
          </p:nvSpPr>
          <p:spPr>
            <a:xfrm>
              <a:off x="157147" y="70895"/>
              <a:ext cx="457415" cy="598454"/>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3</a:t>
              </a:r>
            </a:p>
          </p:txBody>
        </p:sp>
      </p:grpSp>
      <p:sp>
        <p:nvSpPr>
          <p:cNvPr id="18" name="TextBox 18"/>
          <p:cNvSpPr txBox="1"/>
          <p:nvPr/>
        </p:nvSpPr>
        <p:spPr>
          <a:xfrm>
            <a:off x="8803285" y="2171700"/>
            <a:ext cx="8456015" cy="2390334"/>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Hằng năm, cứ đến mùa gặt, người dân thường đốt rơm rạ ngoài đồng.</a:t>
            </a:r>
          </a:p>
          <a:p>
            <a:pPr marL="0" lvl="0" indent="0" algn="just">
              <a:lnSpc>
                <a:spcPct val="150000"/>
              </a:lnSpc>
              <a:spcBef>
                <a:spcPct val="0"/>
              </a:spcBef>
            </a:pPr>
            <a:endParaRPr lang="en-US" sz="3600">
              <a:solidFill>
                <a:srgbClr val="000000"/>
              </a:solidFill>
              <a:latin typeface="Arial" pitchFamily="34" charset="0"/>
              <a:cs typeface="Arial" pitchFamily="34" charset="0"/>
            </a:endParaRPr>
          </a:p>
        </p:txBody>
      </p:sp>
      <p:sp>
        <p:nvSpPr>
          <p:cNvPr id="19" name="TextBox 19"/>
          <p:cNvSpPr txBox="1"/>
          <p:nvPr/>
        </p:nvSpPr>
        <p:spPr>
          <a:xfrm>
            <a:off x="8803285" y="4238209"/>
            <a:ext cx="8456015" cy="2390334"/>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Ở khu vực miền núi vẫn còn hiện tượng chặt, đốt cây rừng để làm nương rẫy.</a:t>
            </a:r>
          </a:p>
          <a:p>
            <a:pPr marL="0" lvl="0" indent="0" algn="just">
              <a:lnSpc>
                <a:spcPct val="150000"/>
              </a:lnSpc>
              <a:spcBef>
                <a:spcPct val="0"/>
              </a:spcBef>
            </a:pPr>
            <a:endParaRPr lang="en-US" sz="3600">
              <a:solidFill>
                <a:srgbClr val="000000"/>
              </a:solidFill>
              <a:latin typeface="Arial" pitchFamily="34" charset="0"/>
              <a:cs typeface="Arial" pitchFamily="34" charset="0"/>
            </a:endParaRPr>
          </a:p>
        </p:txBody>
      </p:sp>
      <p:sp>
        <p:nvSpPr>
          <p:cNvPr id="20" name="TextBox 20"/>
          <p:cNvSpPr txBox="1"/>
          <p:nvPr/>
        </p:nvSpPr>
        <p:spPr>
          <a:xfrm>
            <a:off x="8803285" y="6334566"/>
            <a:ext cx="8456015" cy="2390334"/>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000000"/>
                </a:solidFill>
                <a:latin typeface="Arial" pitchFamily="34" charset="0"/>
                <a:cs typeface="Arial" pitchFamily="34" charset="0"/>
              </a:rPr>
              <a:t>Chất thải từ hệ thống chuồng trại của người dân không được xử lí làm mùi hôi thối bốc lên nồng nặc, khó chịu</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2130" y="1358383"/>
            <a:ext cx="6201261" cy="2547185"/>
          </a:xfrm>
          <a:prstGeom prst="rect">
            <a:avLst/>
          </a:prstGeom>
        </p:spPr>
      </p:pic>
      <p:sp>
        <p:nvSpPr>
          <p:cNvPr id="3" name="TextBox 3"/>
          <p:cNvSpPr txBox="1"/>
          <p:nvPr/>
        </p:nvSpPr>
        <p:spPr>
          <a:xfrm>
            <a:off x="1810586" y="1876485"/>
            <a:ext cx="5401840" cy="1335237"/>
          </a:xfrm>
          <a:prstGeom prst="rect">
            <a:avLst/>
          </a:prstGeom>
        </p:spPr>
        <p:txBody>
          <a:bodyPr lIns="0" tIns="0" rIns="0" bIns="0" rtlCol="0" anchor="t">
            <a:spAutoFit/>
          </a:bodyPr>
          <a:lstStyle/>
          <a:p>
            <a:pPr marL="0" lvl="0" indent="0" algn="ctr">
              <a:lnSpc>
                <a:spcPct val="150000"/>
              </a:lnSpc>
              <a:spcBef>
                <a:spcPct val="0"/>
              </a:spcBef>
            </a:pPr>
            <a:r>
              <a:rPr lang="en-US" sz="6600" b="1" smtClean="0">
                <a:solidFill>
                  <a:srgbClr val="F4F4F4"/>
                </a:solidFill>
                <a:latin typeface="Arial" pitchFamily="34" charset="0"/>
                <a:cs typeface="Arial" pitchFamily="34" charset="0"/>
              </a:rPr>
              <a:t>Gợi ý</a:t>
            </a:r>
            <a:endParaRPr lang="en-US" sz="6600" b="1">
              <a:solidFill>
                <a:srgbClr val="F4F4F4"/>
              </a:solidFill>
              <a:latin typeface="Arial" pitchFamily="34" charset="0"/>
              <a:cs typeface="Arial" pitchFamily="34" charset="0"/>
            </a:endParaRPr>
          </a:p>
        </p:txBody>
      </p:sp>
      <p:sp>
        <p:nvSpPr>
          <p:cNvPr id="4" name="TextBox 4"/>
          <p:cNvSpPr txBox="1"/>
          <p:nvPr/>
        </p:nvSpPr>
        <p:spPr>
          <a:xfrm>
            <a:off x="9677400" y="92273"/>
            <a:ext cx="8077200" cy="4431983"/>
          </a:xfrm>
          <a:prstGeom prst="rect">
            <a:avLst/>
          </a:prstGeom>
        </p:spPr>
        <p:txBody>
          <a:bodyPr wrap="square" lIns="0" tIns="0" rIns="0" bIns="0" rtlCol="0" anchor="t">
            <a:spAutoFit/>
          </a:bodyPr>
          <a:lstStyle/>
          <a:p>
            <a:pPr marL="0" lvl="0" indent="0" algn="just">
              <a:lnSpc>
                <a:spcPct val="150000"/>
              </a:lnSpc>
              <a:spcBef>
                <a:spcPct val="0"/>
              </a:spcBef>
            </a:pPr>
            <a:r>
              <a:rPr lang="en-US" sz="3200">
                <a:solidFill>
                  <a:srgbClr val="000000"/>
                </a:solidFill>
                <a:latin typeface="Arial" pitchFamily="34" charset="0"/>
                <a:cs typeface="Arial" pitchFamily="34" charset="0"/>
              </a:rPr>
              <a:t>Khi đốt rơm rạ ngoài đồng sẽ xảy ra hiện tượng gì? Hiện tượng này có ảnh hưởng như thế nào đến môi trường không khí và môi trường đất? Em sẽ tuyên truyền, vận độngngười dân như thế nào để họ không đốt rơm rạ ngoài đồng?</a:t>
            </a:r>
          </a:p>
        </p:txBody>
      </p:sp>
      <p:grpSp>
        <p:nvGrpSpPr>
          <p:cNvPr id="5" name="Group 5"/>
          <p:cNvGrpSpPr/>
          <p:nvPr/>
        </p:nvGrpSpPr>
        <p:grpSpPr>
          <a:xfrm>
            <a:off x="-457709" y="5143500"/>
            <a:ext cx="19203417" cy="6843298"/>
            <a:chOff x="0" y="0"/>
            <a:chExt cx="174539708" cy="62198680"/>
          </a:xfrm>
        </p:grpSpPr>
        <p:sp>
          <p:nvSpPr>
            <p:cNvPr id="6" name="Freeform 6"/>
            <p:cNvSpPr/>
            <p:nvPr/>
          </p:nvSpPr>
          <p:spPr>
            <a:xfrm>
              <a:off x="72390" y="72390"/>
              <a:ext cx="174394927" cy="62053902"/>
            </a:xfrm>
            <a:custGeom>
              <a:avLst/>
              <a:gdLst/>
              <a:ahLst/>
              <a:cxnLst/>
              <a:rect l="l" t="t" r="r" b="b"/>
              <a:pathLst>
                <a:path w="174394927" h="62053902">
                  <a:moveTo>
                    <a:pt x="0" y="0"/>
                  </a:moveTo>
                  <a:lnTo>
                    <a:pt x="174394927" y="0"/>
                  </a:lnTo>
                  <a:lnTo>
                    <a:pt x="174394927" y="62053902"/>
                  </a:lnTo>
                  <a:lnTo>
                    <a:pt x="0" y="62053902"/>
                  </a:lnTo>
                  <a:lnTo>
                    <a:pt x="0" y="0"/>
                  </a:lnTo>
                  <a:close/>
                </a:path>
              </a:pathLst>
            </a:custGeom>
            <a:solidFill>
              <a:srgbClr val="FFDD91"/>
            </a:solidFill>
          </p:spPr>
        </p:sp>
        <p:sp>
          <p:nvSpPr>
            <p:cNvPr id="7" name="Freeform 7"/>
            <p:cNvSpPr/>
            <p:nvPr/>
          </p:nvSpPr>
          <p:spPr>
            <a:xfrm>
              <a:off x="0" y="0"/>
              <a:ext cx="174539709" cy="62198678"/>
            </a:xfrm>
            <a:custGeom>
              <a:avLst/>
              <a:gdLst/>
              <a:ahLst/>
              <a:cxnLst/>
              <a:rect l="l" t="t" r="r" b="b"/>
              <a:pathLst>
                <a:path w="174539709" h="62198678">
                  <a:moveTo>
                    <a:pt x="174394924" y="62053899"/>
                  </a:moveTo>
                  <a:lnTo>
                    <a:pt x="174539709" y="62053899"/>
                  </a:lnTo>
                  <a:lnTo>
                    <a:pt x="174539709" y="62198678"/>
                  </a:lnTo>
                  <a:lnTo>
                    <a:pt x="174394924" y="62198678"/>
                  </a:lnTo>
                  <a:lnTo>
                    <a:pt x="174394924" y="62053899"/>
                  </a:lnTo>
                  <a:close/>
                  <a:moveTo>
                    <a:pt x="0" y="144780"/>
                  </a:moveTo>
                  <a:lnTo>
                    <a:pt x="144780" y="144780"/>
                  </a:lnTo>
                  <a:lnTo>
                    <a:pt x="144780" y="62053899"/>
                  </a:lnTo>
                  <a:lnTo>
                    <a:pt x="0" y="62053899"/>
                  </a:lnTo>
                  <a:lnTo>
                    <a:pt x="0" y="144780"/>
                  </a:lnTo>
                  <a:close/>
                  <a:moveTo>
                    <a:pt x="0" y="62053899"/>
                  </a:moveTo>
                  <a:lnTo>
                    <a:pt x="144780" y="62053899"/>
                  </a:lnTo>
                  <a:lnTo>
                    <a:pt x="144780" y="62198678"/>
                  </a:lnTo>
                  <a:lnTo>
                    <a:pt x="0" y="62198678"/>
                  </a:lnTo>
                  <a:lnTo>
                    <a:pt x="0" y="62053899"/>
                  </a:lnTo>
                  <a:close/>
                  <a:moveTo>
                    <a:pt x="174394924" y="144780"/>
                  </a:moveTo>
                  <a:lnTo>
                    <a:pt x="174539709" y="144780"/>
                  </a:lnTo>
                  <a:lnTo>
                    <a:pt x="174539709" y="62053899"/>
                  </a:lnTo>
                  <a:lnTo>
                    <a:pt x="174394924" y="62053899"/>
                  </a:lnTo>
                  <a:lnTo>
                    <a:pt x="174394924" y="144780"/>
                  </a:lnTo>
                  <a:close/>
                  <a:moveTo>
                    <a:pt x="144780" y="62053899"/>
                  </a:moveTo>
                  <a:lnTo>
                    <a:pt x="174394924" y="62053899"/>
                  </a:lnTo>
                  <a:lnTo>
                    <a:pt x="174394924" y="62198678"/>
                  </a:lnTo>
                  <a:lnTo>
                    <a:pt x="144780" y="62198678"/>
                  </a:lnTo>
                  <a:lnTo>
                    <a:pt x="144780" y="62053899"/>
                  </a:lnTo>
                  <a:close/>
                  <a:moveTo>
                    <a:pt x="174394924" y="0"/>
                  </a:moveTo>
                  <a:lnTo>
                    <a:pt x="174539709" y="0"/>
                  </a:lnTo>
                  <a:lnTo>
                    <a:pt x="174539709" y="144780"/>
                  </a:lnTo>
                  <a:lnTo>
                    <a:pt x="174394924" y="144780"/>
                  </a:lnTo>
                  <a:lnTo>
                    <a:pt x="174394924" y="0"/>
                  </a:lnTo>
                  <a:close/>
                  <a:moveTo>
                    <a:pt x="0" y="0"/>
                  </a:moveTo>
                  <a:lnTo>
                    <a:pt x="144780" y="0"/>
                  </a:lnTo>
                  <a:lnTo>
                    <a:pt x="144780" y="144780"/>
                  </a:lnTo>
                  <a:lnTo>
                    <a:pt x="0" y="144780"/>
                  </a:lnTo>
                  <a:lnTo>
                    <a:pt x="0" y="0"/>
                  </a:lnTo>
                  <a:close/>
                  <a:moveTo>
                    <a:pt x="144780" y="0"/>
                  </a:moveTo>
                  <a:lnTo>
                    <a:pt x="174394924" y="0"/>
                  </a:lnTo>
                  <a:lnTo>
                    <a:pt x="174394924" y="144780"/>
                  </a:lnTo>
                  <a:lnTo>
                    <a:pt x="144780" y="144780"/>
                  </a:lnTo>
                  <a:lnTo>
                    <a:pt x="144780" y="0"/>
                  </a:lnTo>
                  <a:close/>
                </a:path>
              </a:pathLst>
            </a:custGeom>
            <a:solidFill>
              <a:srgbClr val="000000"/>
            </a:solidFill>
          </p:spPr>
        </p:sp>
      </p:grpSp>
      <p:sp>
        <p:nvSpPr>
          <p:cNvPr id="8" name="TextBox 8"/>
          <p:cNvSpPr txBox="1"/>
          <p:nvPr/>
        </p:nvSpPr>
        <p:spPr>
          <a:xfrm>
            <a:off x="476614" y="5784134"/>
            <a:ext cx="8077200" cy="5909310"/>
          </a:xfrm>
          <a:prstGeom prst="rect">
            <a:avLst/>
          </a:prstGeom>
        </p:spPr>
        <p:txBody>
          <a:bodyPr wrap="square" lIns="0" tIns="0" rIns="0" bIns="0" rtlCol="0" anchor="t">
            <a:spAutoFit/>
          </a:bodyPr>
          <a:lstStyle/>
          <a:p>
            <a:pPr algn="just">
              <a:lnSpc>
                <a:spcPct val="150000"/>
              </a:lnSpc>
            </a:pPr>
            <a:r>
              <a:rPr lang="en-US" sz="3200">
                <a:solidFill>
                  <a:srgbClr val="000000"/>
                </a:solidFill>
                <a:latin typeface="Arial" pitchFamily="34" charset="0"/>
                <a:cs typeface="Arial" pitchFamily="34" charset="0"/>
              </a:rPr>
              <a:t>Chất thải từ hệ thống chuồng trại của người dân không được xử lí không chỉ làm mùi hôi thối bốc lên nổng nặc mà còn tác động như thế nào đến môi trường không khí? Em sẽ tuyên truyền, vận động người dân như thế nào để họ thấy được sự cần thiết phải xử lí chất thải từ hệ thống chuồng trại chăn nuôi?</a:t>
            </a:r>
          </a:p>
          <a:p>
            <a:pPr marL="0" lvl="0" indent="0" algn="just">
              <a:lnSpc>
                <a:spcPct val="150000"/>
              </a:lnSpc>
              <a:spcBef>
                <a:spcPct val="0"/>
              </a:spcBef>
            </a:pPr>
            <a:endParaRPr lang="en-US" sz="3200">
              <a:solidFill>
                <a:srgbClr val="000000"/>
              </a:solidFill>
              <a:latin typeface="Arial" pitchFamily="34" charset="0"/>
              <a:cs typeface="Arial" pitchFamily="34" charset="0"/>
            </a:endParaRPr>
          </a:p>
        </p:txBody>
      </p:sp>
      <p:sp>
        <p:nvSpPr>
          <p:cNvPr id="9" name="TextBox 9"/>
          <p:cNvSpPr txBox="1"/>
          <p:nvPr/>
        </p:nvSpPr>
        <p:spPr>
          <a:xfrm>
            <a:off x="9677400" y="5855017"/>
            <a:ext cx="8077200" cy="4431983"/>
          </a:xfrm>
          <a:prstGeom prst="rect">
            <a:avLst/>
          </a:prstGeom>
        </p:spPr>
        <p:txBody>
          <a:bodyPr wrap="square" lIns="0" tIns="0" rIns="0" bIns="0" rtlCol="0" anchor="t">
            <a:spAutoFit/>
          </a:bodyPr>
          <a:lstStyle/>
          <a:p>
            <a:pPr algn="just">
              <a:lnSpc>
                <a:spcPct val="150000"/>
              </a:lnSpc>
            </a:pPr>
            <a:r>
              <a:rPr lang="en-US" sz="3200">
                <a:solidFill>
                  <a:srgbClr val="000000"/>
                </a:solidFill>
                <a:latin typeface="Arial" pitchFamily="34" charset="0"/>
                <a:cs typeface="Arial" pitchFamily="34" charset="0"/>
              </a:rPr>
              <a:t>Chặt, đốt cây rừng sẽ gây ra những tác hại gì cho môi trường và con người? Em sẽ tuyên truyền, vận động người dân như thế nào để họ không chặt, đốt cây rừng để làm nương rẫy?</a:t>
            </a:r>
          </a:p>
          <a:p>
            <a:pPr marL="0" lvl="0" indent="0" algn="just">
              <a:lnSpc>
                <a:spcPct val="150000"/>
              </a:lnSpc>
              <a:spcBef>
                <a:spcPct val="0"/>
              </a:spcBef>
            </a:pPr>
            <a:endParaRPr lang="en-US" sz="3200">
              <a:solidFill>
                <a:srgbClr val="000000"/>
              </a:solidFill>
              <a:latin typeface="Arial" pitchFamily="34" charset="0"/>
              <a:cs typeface="Arial" pitchFamily="34" charset="0"/>
            </a:endParaRPr>
          </a:p>
        </p:txBody>
      </p:sp>
      <p:sp>
        <p:nvSpPr>
          <p:cNvPr id="10" name="AutoShape 10"/>
          <p:cNvSpPr/>
          <p:nvPr/>
        </p:nvSpPr>
        <p:spPr>
          <a:xfrm rot="-5400000">
            <a:off x="1028700" y="5133975"/>
            <a:ext cx="16230600" cy="0"/>
          </a:xfrm>
          <a:prstGeom prst="line">
            <a:avLst/>
          </a:prstGeom>
          <a:ln w="19050" cap="rnd">
            <a:solidFill>
              <a:srgbClr val="000000"/>
            </a:solidFill>
            <a:prstDash val="solid"/>
            <a:headEnd type="none" w="sm" len="sm"/>
            <a:tailEnd type="none" w="sm" len="sm"/>
          </a:ln>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298468" y="358057"/>
            <a:ext cx="10307853" cy="1213922"/>
          </a:xfrm>
          <a:prstGeom prst="rect">
            <a:avLst/>
          </a:prstGeom>
        </p:spPr>
        <p:txBody>
          <a:bodyPr lIns="0" tIns="0" rIns="0" bIns="0" rtlCol="0" anchor="t">
            <a:spAutoFit/>
          </a:bodyPr>
          <a:lstStyle/>
          <a:p>
            <a:pPr marL="0" lvl="0" indent="0" algn="just">
              <a:lnSpc>
                <a:spcPct val="150000"/>
              </a:lnSpc>
              <a:spcBef>
                <a:spcPct val="0"/>
              </a:spcBef>
            </a:pPr>
            <a:r>
              <a:rPr lang="en-US" sz="6000" b="1">
                <a:solidFill>
                  <a:srgbClr val="000000"/>
                </a:solidFill>
                <a:latin typeface="Arial" pitchFamily="34" charset="0"/>
                <a:cs typeface="Arial" pitchFamily="34" charset="0"/>
              </a:rPr>
              <a:t>VẬN DỤNG</a:t>
            </a:r>
          </a:p>
        </p:txBody>
      </p:sp>
      <p:grpSp>
        <p:nvGrpSpPr>
          <p:cNvPr id="3" name="Group 3"/>
          <p:cNvGrpSpPr/>
          <p:nvPr/>
        </p:nvGrpSpPr>
        <p:grpSpPr>
          <a:xfrm>
            <a:off x="-457709" y="6154890"/>
            <a:ext cx="19203417" cy="5180315"/>
            <a:chOff x="0" y="0"/>
            <a:chExt cx="174539708" cy="47083841"/>
          </a:xfrm>
        </p:grpSpPr>
        <p:sp>
          <p:nvSpPr>
            <p:cNvPr id="4" name="Freeform 4"/>
            <p:cNvSpPr/>
            <p:nvPr/>
          </p:nvSpPr>
          <p:spPr>
            <a:xfrm>
              <a:off x="72390" y="72390"/>
              <a:ext cx="174394927" cy="46939060"/>
            </a:xfrm>
            <a:custGeom>
              <a:avLst/>
              <a:gdLst/>
              <a:ahLst/>
              <a:cxnLst/>
              <a:rect l="l" t="t" r="r" b="b"/>
              <a:pathLst>
                <a:path w="174394927" h="46939060">
                  <a:moveTo>
                    <a:pt x="0" y="0"/>
                  </a:moveTo>
                  <a:lnTo>
                    <a:pt x="174394927" y="0"/>
                  </a:lnTo>
                  <a:lnTo>
                    <a:pt x="174394927" y="46939060"/>
                  </a:lnTo>
                  <a:lnTo>
                    <a:pt x="0" y="46939060"/>
                  </a:lnTo>
                  <a:lnTo>
                    <a:pt x="0" y="0"/>
                  </a:lnTo>
                  <a:close/>
                </a:path>
              </a:pathLst>
            </a:custGeom>
            <a:solidFill>
              <a:srgbClr val="FFDD91"/>
            </a:solidFill>
          </p:spPr>
        </p:sp>
        <p:sp>
          <p:nvSpPr>
            <p:cNvPr id="5" name="Freeform 5"/>
            <p:cNvSpPr/>
            <p:nvPr/>
          </p:nvSpPr>
          <p:spPr>
            <a:xfrm>
              <a:off x="0" y="0"/>
              <a:ext cx="174539709" cy="47083842"/>
            </a:xfrm>
            <a:custGeom>
              <a:avLst/>
              <a:gdLst/>
              <a:ahLst/>
              <a:cxnLst/>
              <a:rect l="l" t="t" r="r" b="b"/>
              <a:pathLst>
                <a:path w="174539709" h="47083842">
                  <a:moveTo>
                    <a:pt x="174394924" y="46939060"/>
                  </a:moveTo>
                  <a:lnTo>
                    <a:pt x="174539709" y="46939060"/>
                  </a:lnTo>
                  <a:lnTo>
                    <a:pt x="174539709" y="47083842"/>
                  </a:lnTo>
                  <a:lnTo>
                    <a:pt x="174394924" y="47083842"/>
                  </a:lnTo>
                  <a:lnTo>
                    <a:pt x="174394924" y="46939060"/>
                  </a:lnTo>
                  <a:close/>
                  <a:moveTo>
                    <a:pt x="0" y="144780"/>
                  </a:moveTo>
                  <a:lnTo>
                    <a:pt x="144780" y="144780"/>
                  </a:lnTo>
                  <a:lnTo>
                    <a:pt x="144780" y="46939060"/>
                  </a:lnTo>
                  <a:lnTo>
                    <a:pt x="0" y="46939060"/>
                  </a:lnTo>
                  <a:lnTo>
                    <a:pt x="0" y="144780"/>
                  </a:lnTo>
                  <a:close/>
                  <a:moveTo>
                    <a:pt x="0" y="46939060"/>
                  </a:moveTo>
                  <a:lnTo>
                    <a:pt x="144780" y="46939060"/>
                  </a:lnTo>
                  <a:lnTo>
                    <a:pt x="144780" y="47083842"/>
                  </a:lnTo>
                  <a:lnTo>
                    <a:pt x="0" y="47083842"/>
                  </a:lnTo>
                  <a:lnTo>
                    <a:pt x="0" y="46939060"/>
                  </a:lnTo>
                  <a:close/>
                  <a:moveTo>
                    <a:pt x="174394924" y="144780"/>
                  </a:moveTo>
                  <a:lnTo>
                    <a:pt x="174539709" y="144780"/>
                  </a:lnTo>
                  <a:lnTo>
                    <a:pt x="174539709" y="46939060"/>
                  </a:lnTo>
                  <a:lnTo>
                    <a:pt x="174394924" y="46939060"/>
                  </a:lnTo>
                  <a:lnTo>
                    <a:pt x="174394924" y="144780"/>
                  </a:lnTo>
                  <a:close/>
                  <a:moveTo>
                    <a:pt x="144780" y="46939060"/>
                  </a:moveTo>
                  <a:lnTo>
                    <a:pt x="174394924" y="46939060"/>
                  </a:lnTo>
                  <a:lnTo>
                    <a:pt x="174394924" y="47083842"/>
                  </a:lnTo>
                  <a:lnTo>
                    <a:pt x="144780" y="47083842"/>
                  </a:lnTo>
                  <a:lnTo>
                    <a:pt x="144780" y="46939060"/>
                  </a:lnTo>
                  <a:close/>
                  <a:moveTo>
                    <a:pt x="174394924" y="0"/>
                  </a:moveTo>
                  <a:lnTo>
                    <a:pt x="174539709" y="0"/>
                  </a:lnTo>
                  <a:lnTo>
                    <a:pt x="174539709" y="144780"/>
                  </a:lnTo>
                  <a:lnTo>
                    <a:pt x="174394924" y="144780"/>
                  </a:lnTo>
                  <a:lnTo>
                    <a:pt x="174394924" y="0"/>
                  </a:lnTo>
                  <a:close/>
                  <a:moveTo>
                    <a:pt x="0" y="0"/>
                  </a:moveTo>
                  <a:lnTo>
                    <a:pt x="144780" y="0"/>
                  </a:lnTo>
                  <a:lnTo>
                    <a:pt x="144780" y="144780"/>
                  </a:lnTo>
                  <a:lnTo>
                    <a:pt x="0" y="144780"/>
                  </a:lnTo>
                  <a:lnTo>
                    <a:pt x="0" y="0"/>
                  </a:lnTo>
                  <a:close/>
                  <a:moveTo>
                    <a:pt x="144780" y="0"/>
                  </a:moveTo>
                  <a:lnTo>
                    <a:pt x="174394924" y="0"/>
                  </a:lnTo>
                  <a:lnTo>
                    <a:pt x="174394924" y="144780"/>
                  </a:lnTo>
                  <a:lnTo>
                    <a:pt x="144780" y="144780"/>
                  </a:lnTo>
                  <a:lnTo>
                    <a:pt x="144780" y="0"/>
                  </a:lnTo>
                  <a:close/>
                </a:path>
              </a:pathLst>
            </a:custGeom>
            <a:solidFill>
              <a:srgbClr val="000000"/>
            </a:solidFill>
          </p:spPr>
        </p:sp>
      </p:grpSp>
      <p:sp>
        <p:nvSpPr>
          <p:cNvPr id="6" name="TextBox 6"/>
          <p:cNvSpPr txBox="1"/>
          <p:nvPr/>
        </p:nvSpPr>
        <p:spPr>
          <a:xfrm>
            <a:off x="1298467" y="6670542"/>
            <a:ext cx="7845531" cy="332398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000000"/>
                </a:solidFill>
                <a:latin typeface="Arial" pitchFamily="34" charset="0"/>
                <a:cs typeface="Arial" pitchFamily="34" charset="0"/>
              </a:rPr>
              <a:t>Thực hiện được kế hoạch tuyên truyền, vận động mọi người chung tay thực hiện những hành động, việc làm góp phần giảm thiểu biến đổi </a:t>
            </a:r>
            <a:r>
              <a:rPr lang="en-US" sz="3600" smtClean="0">
                <a:solidFill>
                  <a:srgbClr val="000000"/>
                </a:solidFill>
                <a:latin typeface="Arial" pitchFamily="34" charset="0"/>
                <a:cs typeface="Arial" pitchFamily="34" charset="0"/>
              </a:rPr>
              <a:t>khí </a:t>
            </a:r>
            <a:r>
              <a:rPr lang="en-US" sz="3600">
                <a:solidFill>
                  <a:srgbClr val="000000"/>
                </a:solidFill>
                <a:latin typeface="Arial" pitchFamily="34" charset="0"/>
                <a:cs typeface="Arial" pitchFamily="34" charset="0"/>
              </a:rPr>
              <a:t>hậu;</a:t>
            </a:r>
          </a:p>
        </p:txBody>
      </p:sp>
      <p:sp>
        <p:nvSpPr>
          <p:cNvPr id="7" name="TextBox 7"/>
          <p:cNvSpPr txBox="1"/>
          <p:nvPr/>
        </p:nvSpPr>
        <p:spPr>
          <a:xfrm>
            <a:off x="10515600" y="6670542"/>
            <a:ext cx="7021295"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000000"/>
                </a:solidFill>
                <a:latin typeface="Arial" pitchFamily="34" charset="0"/>
                <a:cs typeface="Arial" pitchFamily="34" charset="0"/>
              </a:rPr>
              <a:t>Rèn luyện phẩm chất trách nhiệm với cộng đồng và môi trường.</a:t>
            </a:r>
          </a:p>
        </p:txBody>
      </p:sp>
      <p:grpSp>
        <p:nvGrpSpPr>
          <p:cNvPr id="8" name="Group 8"/>
          <p:cNvGrpSpPr/>
          <p:nvPr/>
        </p:nvGrpSpPr>
        <p:grpSpPr>
          <a:xfrm>
            <a:off x="1298468" y="1922464"/>
            <a:ext cx="7845532" cy="4232426"/>
            <a:chOff x="0" y="0"/>
            <a:chExt cx="9730890" cy="5643235"/>
          </a:xfrm>
        </p:grpSpPr>
        <p:pic>
          <p:nvPicPr>
            <p:cNvPr id="9" name="Picture 9"/>
            <p:cNvPicPr>
              <a:picLocks noChangeAspect="1"/>
            </p:cNvPicPr>
            <p:nvPr/>
          </p:nvPicPr>
          <p:blipFill>
            <a:blip r:embed="rId2"/>
            <a:srcRect t="11338" b="11338"/>
            <a:stretch>
              <a:fillRect/>
            </a:stretch>
          </p:blipFill>
          <p:spPr>
            <a:xfrm>
              <a:off x="0" y="0"/>
              <a:ext cx="9730890" cy="5643235"/>
            </a:xfrm>
            <a:prstGeom prst="rect">
              <a:avLst/>
            </a:prstGeom>
          </p:spPr>
        </p:pic>
      </p:grpSp>
      <p:grpSp>
        <p:nvGrpSpPr>
          <p:cNvPr id="10" name="Group 10"/>
          <p:cNvGrpSpPr/>
          <p:nvPr/>
        </p:nvGrpSpPr>
        <p:grpSpPr>
          <a:xfrm>
            <a:off x="10238727" y="1930429"/>
            <a:ext cx="7298168" cy="4232426"/>
            <a:chOff x="0" y="0"/>
            <a:chExt cx="9730890" cy="5643235"/>
          </a:xfrm>
        </p:grpSpPr>
        <p:pic>
          <p:nvPicPr>
            <p:cNvPr id="11" name="Picture 11"/>
            <p:cNvPicPr>
              <a:picLocks noChangeAspect="1"/>
            </p:cNvPicPr>
            <p:nvPr/>
          </p:nvPicPr>
          <p:blipFill>
            <a:blip r:embed="rId3"/>
            <a:srcRect t="6532" b="6532"/>
            <a:stretch>
              <a:fillRect/>
            </a:stretch>
          </p:blipFill>
          <p:spPr>
            <a:xfrm>
              <a:off x="0" y="0"/>
              <a:ext cx="9730890" cy="5643235"/>
            </a:xfrm>
            <a:prstGeom prst="rect">
              <a:avLst/>
            </a:prstGeom>
          </p:spPr>
        </p:pic>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312439" y="-830698"/>
            <a:ext cx="2821336" cy="277516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97655" y="434257"/>
            <a:ext cx="1579579" cy="6969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pic>
        <p:nvPicPr>
          <p:cNvPr id="4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80213" y="1709319"/>
            <a:ext cx="7137962" cy="6917334"/>
          </a:xfrm>
          <a:prstGeom prst="rect">
            <a:avLst/>
          </a:prstGeom>
        </p:spPr>
      </p:pic>
      <p:grpSp>
        <p:nvGrpSpPr>
          <p:cNvPr id="41" name="Group 40"/>
          <p:cNvGrpSpPr/>
          <p:nvPr/>
        </p:nvGrpSpPr>
        <p:grpSpPr>
          <a:xfrm>
            <a:off x="9123576" y="2858986"/>
            <a:ext cx="7255732" cy="1349580"/>
            <a:chOff x="10519708" y="982550"/>
            <a:chExt cx="7255732" cy="1349580"/>
          </a:xfrm>
        </p:grpSpPr>
        <p:grpSp>
          <p:nvGrpSpPr>
            <p:cNvPr id="42" name="Group 41"/>
            <p:cNvGrpSpPr/>
            <p:nvPr/>
          </p:nvGrpSpPr>
          <p:grpSpPr>
            <a:xfrm>
              <a:off x="10519708" y="982550"/>
              <a:ext cx="6734377" cy="1349580"/>
              <a:chOff x="0" y="0"/>
              <a:chExt cx="10499395" cy="1799441"/>
            </a:xfrm>
            <a:noFill/>
          </p:grpSpPr>
          <p:sp>
            <p:nvSpPr>
              <p:cNvPr id="44" name="AutoShape 4"/>
              <p:cNvSpPr/>
              <p:nvPr/>
            </p:nvSpPr>
            <p:spPr>
              <a:xfrm>
                <a:off x="0" y="0"/>
                <a:ext cx="10499395" cy="1799441"/>
              </a:xfrm>
              <a:prstGeom prst="rect">
                <a:avLst/>
              </a:prstGeom>
              <a:grpFill/>
              <a:ln>
                <a:noFill/>
              </a:ln>
            </p:spPr>
          </p:sp>
          <p:sp>
            <p:nvSpPr>
              <p:cNvPr id="45" name="TextBox 5"/>
              <p:cNvSpPr txBox="1"/>
              <p:nvPr/>
            </p:nvSpPr>
            <p:spPr>
              <a:xfrm>
                <a:off x="440529" y="525070"/>
                <a:ext cx="1299531" cy="718146"/>
              </a:xfrm>
              <a:prstGeom prst="rect">
                <a:avLst/>
              </a:prstGeom>
              <a:grpFill/>
              <a:ln>
                <a:noFill/>
              </a:ln>
            </p:spPr>
            <p:txBody>
              <a:bodyPr lIns="0" tIns="0" rIns="0" bIns="0" rtlCol="0" anchor="t">
                <a:spAutoFit/>
              </a:bodyPr>
              <a:lstStyle/>
              <a:p>
                <a:pPr>
                  <a:lnSpc>
                    <a:spcPts val="4200"/>
                  </a:lnSpc>
                </a:pPr>
                <a:r>
                  <a:rPr lang="en-US" sz="3600">
                    <a:latin typeface="Arial" pitchFamily="34" charset="0"/>
                    <a:cs typeface="Arial" pitchFamily="34" charset="0"/>
                  </a:rPr>
                  <a:t>01</a:t>
                </a:r>
              </a:p>
            </p:txBody>
          </p:sp>
        </p:grpSp>
        <p:sp>
          <p:nvSpPr>
            <p:cNvPr id="43" name="TextBox 5"/>
            <p:cNvSpPr txBox="1"/>
            <p:nvPr/>
          </p:nvSpPr>
          <p:spPr>
            <a:xfrm>
              <a:off x="11849310" y="1219324"/>
              <a:ext cx="5926130" cy="728341"/>
            </a:xfrm>
            <a:prstGeom prst="rect">
              <a:avLst/>
            </a:prstGeom>
          </p:spPr>
          <p:txBody>
            <a:bodyPr wrap="square" lIns="0" tIns="0" rIns="0" bIns="0" rtlCol="0" anchor="t">
              <a:spAutoFit/>
            </a:bodyPr>
            <a:lstStyle/>
            <a:p>
              <a:pPr>
                <a:lnSpc>
                  <a:spcPct val="150000"/>
                </a:lnSpc>
              </a:pPr>
              <a:r>
                <a:rPr lang="en-US" sz="3600">
                  <a:latin typeface="Arial" pitchFamily="34" charset="0"/>
                  <a:cs typeface="Arial" pitchFamily="34" charset="0"/>
                </a:rPr>
                <a:t>Ôn tập lại bài </a:t>
              </a:r>
              <a:r>
                <a:rPr lang="en-US" sz="3600" smtClean="0">
                  <a:latin typeface="Arial" pitchFamily="34" charset="0"/>
                  <a:cs typeface="Arial" pitchFamily="34" charset="0"/>
                </a:rPr>
                <a:t>học</a:t>
              </a:r>
              <a:endParaRPr lang="en-US" sz="3600">
                <a:latin typeface="Arial" pitchFamily="34" charset="0"/>
                <a:cs typeface="Arial" pitchFamily="34" charset="0"/>
              </a:endParaRPr>
            </a:p>
          </p:txBody>
        </p:sp>
      </p:grpSp>
      <p:grpSp>
        <p:nvGrpSpPr>
          <p:cNvPr id="46" name="Group 45"/>
          <p:cNvGrpSpPr/>
          <p:nvPr/>
        </p:nvGrpSpPr>
        <p:grpSpPr>
          <a:xfrm>
            <a:off x="9152353" y="6626415"/>
            <a:ext cx="8522222" cy="2215991"/>
            <a:chOff x="10744200" y="7566222"/>
            <a:chExt cx="11624610" cy="2215991"/>
          </a:xfrm>
        </p:grpSpPr>
        <p:grpSp>
          <p:nvGrpSpPr>
            <p:cNvPr id="47" name="Group 6"/>
            <p:cNvGrpSpPr/>
            <p:nvPr/>
          </p:nvGrpSpPr>
          <p:grpSpPr>
            <a:xfrm>
              <a:off x="10744200" y="7619402"/>
              <a:ext cx="11624608" cy="1349580"/>
              <a:chOff x="0" y="0"/>
              <a:chExt cx="10499395" cy="1799441"/>
            </a:xfrm>
            <a:noFill/>
          </p:grpSpPr>
          <p:sp>
            <p:nvSpPr>
              <p:cNvPr id="49" name="AutoShape 7"/>
              <p:cNvSpPr/>
              <p:nvPr/>
            </p:nvSpPr>
            <p:spPr>
              <a:xfrm>
                <a:off x="0" y="0"/>
                <a:ext cx="10499395" cy="1799441"/>
              </a:xfrm>
              <a:prstGeom prst="rect">
                <a:avLst/>
              </a:prstGeom>
              <a:grpFill/>
            </p:spPr>
          </p:sp>
          <p:sp>
            <p:nvSpPr>
              <p:cNvPr id="50" name="TextBox 8"/>
              <p:cNvSpPr txBox="1"/>
              <p:nvPr/>
            </p:nvSpPr>
            <p:spPr>
              <a:xfrm>
                <a:off x="173444" y="724020"/>
                <a:ext cx="1299529" cy="718146"/>
              </a:xfrm>
              <a:prstGeom prst="rect">
                <a:avLst/>
              </a:prstGeom>
              <a:grpFill/>
            </p:spPr>
            <p:txBody>
              <a:bodyPr lIns="0" tIns="0" rIns="0" bIns="0" rtlCol="0" anchor="t">
                <a:spAutoFit/>
              </a:bodyPr>
              <a:lstStyle/>
              <a:p>
                <a:pPr>
                  <a:lnSpc>
                    <a:spcPts val="4200"/>
                  </a:lnSpc>
                </a:pPr>
                <a:r>
                  <a:rPr lang="en-US" sz="3600">
                    <a:latin typeface="Arial" pitchFamily="34" charset="0"/>
                    <a:cs typeface="Arial" pitchFamily="34" charset="0"/>
                  </a:rPr>
                  <a:t>03</a:t>
                </a:r>
              </a:p>
            </p:txBody>
          </p:sp>
        </p:grpSp>
        <p:sp>
          <p:nvSpPr>
            <p:cNvPr id="48" name="TextBox 47"/>
            <p:cNvSpPr txBox="1"/>
            <p:nvPr/>
          </p:nvSpPr>
          <p:spPr>
            <a:xfrm>
              <a:off x="12345779" y="7566222"/>
              <a:ext cx="10023031" cy="2215991"/>
            </a:xfrm>
            <a:prstGeom prst="rect">
              <a:avLst/>
            </a:prstGeom>
          </p:spPr>
          <p:txBody>
            <a:bodyPr wrap="square" lIns="0" tIns="0" rIns="0" bIns="0" rtlCol="0" anchor="t">
              <a:spAutoFit/>
            </a:bodyPr>
            <a:lstStyle/>
            <a:p>
              <a:pPr>
                <a:lnSpc>
                  <a:spcPct val="200000"/>
                </a:lnSpc>
              </a:pPr>
              <a:r>
                <a:rPr lang="en-US" sz="3600" smtClean="0">
                  <a:latin typeface="Arial" pitchFamily="34" charset="0"/>
                  <a:cs typeface="Arial" pitchFamily="34" charset="0"/>
                </a:rPr>
                <a:t>Chuẩn bị tiết học sau: </a:t>
              </a:r>
              <a:r>
                <a:rPr lang="en-US" sz="3600" smtClean="0">
                  <a:latin typeface="Arial" pitchFamily="34" charset="0"/>
                  <a:cs typeface="Arial" pitchFamily="34" charset="0"/>
                </a:rPr>
                <a:t>Thế giới nghề nghiệp quanh ta</a:t>
              </a:r>
              <a:endParaRPr lang="en-US" sz="3600">
                <a:latin typeface="Arial" pitchFamily="34" charset="0"/>
                <a:cs typeface="Arial" pitchFamily="34" charset="0"/>
              </a:endParaRPr>
            </a:p>
          </p:txBody>
        </p:sp>
      </p:grpSp>
      <p:grpSp>
        <p:nvGrpSpPr>
          <p:cNvPr id="51" name="Group 50"/>
          <p:cNvGrpSpPr/>
          <p:nvPr/>
        </p:nvGrpSpPr>
        <p:grpSpPr>
          <a:xfrm>
            <a:off x="8991600" y="4521198"/>
            <a:ext cx="8750460" cy="1909600"/>
            <a:chOff x="10744200" y="5832886"/>
            <a:chExt cx="11624608" cy="1909600"/>
          </a:xfrm>
        </p:grpSpPr>
        <p:grpSp>
          <p:nvGrpSpPr>
            <p:cNvPr id="52" name="Group 9"/>
            <p:cNvGrpSpPr/>
            <p:nvPr/>
          </p:nvGrpSpPr>
          <p:grpSpPr>
            <a:xfrm>
              <a:off x="10744200" y="5832886"/>
              <a:ext cx="11624608" cy="1349580"/>
              <a:chOff x="0" y="0"/>
              <a:chExt cx="10499395" cy="1799441"/>
            </a:xfrm>
            <a:noFill/>
          </p:grpSpPr>
          <p:sp>
            <p:nvSpPr>
              <p:cNvPr id="54" name="AutoShape 10"/>
              <p:cNvSpPr/>
              <p:nvPr/>
            </p:nvSpPr>
            <p:spPr>
              <a:xfrm>
                <a:off x="0" y="0"/>
                <a:ext cx="10499395" cy="1799441"/>
              </a:xfrm>
              <a:prstGeom prst="rect">
                <a:avLst/>
              </a:prstGeom>
              <a:grpFill/>
            </p:spPr>
          </p:sp>
          <p:sp>
            <p:nvSpPr>
              <p:cNvPr id="55" name="TextBox 11"/>
              <p:cNvSpPr txBox="1"/>
              <p:nvPr/>
            </p:nvSpPr>
            <p:spPr>
              <a:xfrm>
                <a:off x="111710" y="659184"/>
                <a:ext cx="1299530" cy="718146"/>
              </a:xfrm>
              <a:prstGeom prst="rect">
                <a:avLst/>
              </a:prstGeom>
              <a:grpFill/>
            </p:spPr>
            <p:txBody>
              <a:bodyPr lIns="0" tIns="0" rIns="0" bIns="0" rtlCol="0" anchor="t">
                <a:spAutoFit/>
              </a:bodyPr>
              <a:lstStyle/>
              <a:p>
                <a:pPr algn="ctr">
                  <a:lnSpc>
                    <a:spcPts val="4200"/>
                  </a:lnSpc>
                </a:pPr>
                <a:r>
                  <a:rPr lang="en-US" sz="3600">
                    <a:latin typeface="Arial" pitchFamily="34" charset="0"/>
                    <a:cs typeface="Arial" pitchFamily="34" charset="0"/>
                  </a:rPr>
                  <a:t>02</a:t>
                </a:r>
              </a:p>
            </p:txBody>
          </p:sp>
        </p:grpSp>
        <p:sp>
          <p:nvSpPr>
            <p:cNvPr id="53" name="TextBox 12"/>
            <p:cNvSpPr txBox="1"/>
            <p:nvPr/>
          </p:nvSpPr>
          <p:spPr>
            <a:xfrm>
              <a:off x="12565884" y="6080493"/>
              <a:ext cx="9279584" cy="1661993"/>
            </a:xfrm>
            <a:prstGeom prst="rect">
              <a:avLst/>
            </a:prstGeom>
          </p:spPr>
          <p:txBody>
            <a:bodyPr wrap="square" lIns="0" tIns="0" rIns="0" bIns="0" rtlCol="0" anchor="t">
              <a:spAutoFit/>
            </a:bodyPr>
            <a:lstStyle/>
            <a:p>
              <a:pPr>
                <a:lnSpc>
                  <a:spcPct val="150000"/>
                </a:lnSpc>
              </a:pPr>
              <a:r>
                <a:rPr lang="en-US" sz="3600" smtClean="0">
                  <a:latin typeface="Arial" pitchFamily="34" charset="0"/>
                  <a:cs typeface="Arial" pitchFamily="34" charset="0"/>
                </a:rPr>
                <a:t>Chia sẻ lại bài học cho gia đình, bạn bè</a:t>
              </a:r>
              <a:endParaRPr lang="en-US" sz="3600">
                <a:latin typeface="Arial" pitchFamily="34" charset="0"/>
                <a:cs typeface="Arial" pitchFamily="34" charset="0"/>
              </a:endParaRPr>
            </a:p>
          </p:txBody>
        </p:sp>
      </p:grpSp>
      <p:sp>
        <p:nvSpPr>
          <p:cNvPr id="56" name="TextBox 2"/>
          <p:cNvSpPr txBox="1"/>
          <p:nvPr/>
        </p:nvSpPr>
        <p:spPr>
          <a:xfrm>
            <a:off x="9321568" y="1333500"/>
            <a:ext cx="7350100" cy="871072"/>
          </a:xfrm>
          <a:prstGeom prst="rect">
            <a:avLst/>
          </a:prstGeom>
        </p:spPr>
        <p:txBody>
          <a:bodyPr wrap="square" lIns="0" tIns="0" rIns="0" bIns="0" rtlCol="0" anchor="t">
            <a:spAutoFit/>
          </a:bodyPr>
          <a:lstStyle/>
          <a:p>
            <a:pPr marL="0" lvl="0" indent="0" algn="ctr">
              <a:lnSpc>
                <a:spcPts val="7562"/>
              </a:lnSpc>
              <a:spcBef>
                <a:spcPct val="0"/>
              </a:spcBef>
            </a:pPr>
            <a:r>
              <a:rPr lang="en-US" sz="4800" b="1">
                <a:solidFill>
                  <a:srgbClr val="FF0000"/>
                </a:solidFill>
                <a:latin typeface="Arial" pitchFamily="34" charset="0"/>
                <a:cs typeface="Arial" pitchFamily="34" charset="0"/>
              </a:rPr>
              <a:t>HƯỚNG DẪN VỀ NHÀ</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5191495" y="8346123"/>
            <a:ext cx="3153655" cy="200755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191495" y="-47625"/>
            <a:ext cx="3153655" cy="200755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flipV="1">
            <a:off x="-66675" y="-57150"/>
            <a:ext cx="3153655" cy="200755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66675" y="8336598"/>
            <a:ext cx="3153655" cy="2007552"/>
          </a:xfrm>
          <a:prstGeom prst="rect">
            <a:avLst/>
          </a:prstGeom>
        </p:spPr>
      </p:pic>
      <p:sp>
        <p:nvSpPr>
          <p:cNvPr id="3" name="TextBox 3"/>
          <p:cNvSpPr txBox="1"/>
          <p:nvPr/>
        </p:nvSpPr>
        <p:spPr>
          <a:xfrm>
            <a:off x="3108317" y="1950403"/>
            <a:ext cx="12699779" cy="1456681"/>
          </a:xfrm>
          <a:prstGeom prst="rect">
            <a:avLst/>
          </a:prstGeom>
        </p:spPr>
        <p:txBody>
          <a:bodyPr lIns="0" tIns="0" rIns="0" bIns="0" rtlCol="0" anchor="t">
            <a:spAutoFit/>
          </a:bodyPr>
          <a:lstStyle/>
          <a:p>
            <a:pPr marL="0" lvl="0" indent="0" algn="ctr">
              <a:lnSpc>
                <a:spcPct val="150000"/>
              </a:lnSpc>
              <a:spcBef>
                <a:spcPct val="0"/>
              </a:spcBef>
            </a:pPr>
            <a:r>
              <a:rPr lang="en-US" sz="7200" b="1">
                <a:solidFill>
                  <a:srgbClr val="000000"/>
                </a:solidFill>
                <a:latin typeface="Arial" pitchFamily="34" charset="0"/>
                <a:cs typeface="Arial" pitchFamily="34" charset="0"/>
              </a:rPr>
              <a:t>KHỞI ĐỘNG</a:t>
            </a:r>
          </a:p>
        </p:txBody>
      </p:sp>
      <p:sp>
        <p:nvSpPr>
          <p:cNvPr id="4" name="TextBox 4"/>
          <p:cNvSpPr txBox="1"/>
          <p:nvPr/>
        </p:nvSpPr>
        <p:spPr>
          <a:xfrm>
            <a:off x="3108317" y="4229100"/>
            <a:ext cx="12699779" cy="2215991"/>
          </a:xfrm>
          <a:prstGeom prst="rect">
            <a:avLst/>
          </a:prstGeom>
        </p:spPr>
        <p:txBody>
          <a:bodyPr lIns="0" tIns="0" rIns="0" bIns="0" rtlCol="0" anchor="t">
            <a:spAutoFit/>
          </a:bodyPr>
          <a:lstStyle/>
          <a:p>
            <a:pPr algn="ctr">
              <a:lnSpc>
                <a:spcPct val="150000"/>
              </a:lnSpc>
            </a:pPr>
            <a:r>
              <a:rPr lang="en-US" sz="4800">
                <a:solidFill>
                  <a:srgbClr val="000000"/>
                </a:solidFill>
                <a:latin typeface="Arial" pitchFamily="34" charset="0"/>
                <a:cs typeface="Arial" pitchFamily="34" charset="0"/>
              </a:rPr>
              <a:t>Em hãy cho biết </a:t>
            </a:r>
            <a:r>
              <a:rPr lang="en-US" sz="4800" smtClean="0">
                <a:solidFill>
                  <a:srgbClr val="000000"/>
                </a:solidFill>
                <a:latin typeface="Arial" pitchFamily="34" charset="0"/>
                <a:cs typeface="Arial" pitchFamily="34" charset="0"/>
              </a:rPr>
              <a:t>những </a:t>
            </a:r>
            <a:r>
              <a:rPr lang="en-US" sz="4800">
                <a:solidFill>
                  <a:srgbClr val="000000"/>
                </a:solidFill>
                <a:latin typeface="Arial" pitchFamily="34" charset="0"/>
                <a:cs typeface="Arial" pitchFamily="34" charset="0"/>
              </a:rPr>
              <a:t>ảnh hưởng của biến đổi khí hậu đối với sức khỏe con người</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sp>
        <p:nvSpPr>
          <p:cNvPr id="2" name="TextBox 2"/>
          <p:cNvSpPr txBox="1"/>
          <p:nvPr/>
        </p:nvSpPr>
        <p:spPr>
          <a:xfrm>
            <a:off x="2533061" y="3200573"/>
            <a:ext cx="7814769" cy="2810193"/>
          </a:xfrm>
          <a:prstGeom prst="rect">
            <a:avLst/>
          </a:prstGeom>
        </p:spPr>
        <p:txBody>
          <a:bodyPr wrap="square" lIns="0" tIns="0" rIns="0" bIns="0" rtlCol="0" anchor="t">
            <a:spAutoFit/>
          </a:bodyPr>
          <a:lstStyle/>
          <a:p>
            <a:pPr marL="0" lvl="0" indent="0" algn="l">
              <a:lnSpc>
                <a:spcPct val="200000"/>
              </a:lnSpc>
            </a:pPr>
            <a:r>
              <a:rPr lang="en-US" sz="4949" b="1">
                <a:solidFill>
                  <a:srgbClr val="000000"/>
                </a:solidFill>
                <a:latin typeface="Arial" pitchFamily="34" charset="0"/>
                <a:cs typeface="Arial" pitchFamily="34" charset="0"/>
              </a:rPr>
              <a:t>ỨNG PHÓ VỚI BIẾN ĐỔI KHÍ HẬU (TIẾP)</a:t>
            </a:r>
          </a:p>
        </p:txBody>
      </p:sp>
      <p:sp>
        <p:nvSpPr>
          <p:cNvPr id="3" name="TextBox 3"/>
          <p:cNvSpPr txBox="1"/>
          <p:nvPr/>
        </p:nvSpPr>
        <p:spPr>
          <a:xfrm>
            <a:off x="2548431" y="1800185"/>
            <a:ext cx="6595569" cy="1133515"/>
          </a:xfrm>
          <a:prstGeom prst="rect">
            <a:avLst/>
          </a:prstGeom>
        </p:spPr>
        <p:txBody>
          <a:bodyPr lIns="0" tIns="0" rIns="0" bIns="0" rtlCol="0" anchor="t">
            <a:spAutoFit/>
          </a:bodyPr>
          <a:lstStyle/>
          <a:p>
            <a:pPr marL="0" lvl="0" indent="0">
              <a:lnSpc>
                <a:spcPts val="9600"/>
              </a:lnSpc>
              <a:spcBef>
                <a:spcPct val="0"/>
              </a:spcBef>
            </a:pPr>
            <a:r>
              <a:rPr lang="en-US" sz="6000" b="1">
                <a:solidFill>
                  <a:srgbClr val="000000"/>
                </a:solidFill>
                <a:latin typeface="Arial" pitchFamily="34" charset="0"/>
                <a:cs typeface="Arial" pitchFamily="34" charset="0"/>
              </a:rPr>
              <a:t>TUẦN 28 </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23332" y="7502246"/>
            <a:ext cx="2709517" cy="195712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88302" y="8324941"/>
            <a:ext cx="1579579" cy="696989"/>
          </a:xfrm>
          <a:prstGeom prst="rect">
            <a:avLst/>
          </a:prstGeom>
        </p:spPr>
      </p:pic>
      <p:grpSp>
        <p:nvGrpSpPr>
          <p:cNvPr id="6" name="Group 6"/>
          <p:cNvGrpSpPr>
            <a:grpSpLocks noChangeAspect="1"/>
          </p:cNvGrpSpPr>
          <p:nvPr/>
        </p:nvGrpSpPr>
        <p:grpSpPr>
          <a:xfrm>
            <a:off x="11774615" y="1699210"/>
            <a:ext cx="5216373" cy="7824560"/>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6"/>
              <a:stretch>
                <a:fillRect l="-62570" r="-62570"/>
              </a:stretch>
            </a:blipFill>
          </p:spPr>
        </p:sp>
      </p:grpSp>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744460" y="9011218"/>
            <a:ext cx="1543540" cy="154354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800000">
            <a:off x="11002845" y="0"/>
            <a:ext cx="1543540" cy="1543540"/>
          </a:xfrm>
          <a:prstGeom prst="rect">
            <a:avLst/>
          </a:prstGeom>
        </p:spPr>
      </p:pic>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sp>
        <p:nvSpPr>
          <p:cNvPr id="2" name="TextBox 2"/>
          <p:cNvSpPr txBox="1"/>
          <p:nvPr/>
        </p:nvSpPr>
        <p:spPr>
          <a:xfrm>
            <a:off x="1920113" y="362131"/>
            <a:ext cx="14596336" cy="1213922"/>
          </a:xfrm>
          <a:prstGeom prst="rect">
            <a:avLst/>
          </a:prstGeom>
        </p:spPr>
        <p:txBody>
          <a:bodyPr lIns="0" tIns="0" rIns="0" bIns="0" rtlCol="0" anchor="t">
            <a:spAutoFit/>
          </a:bodyPr>
          <a:lstStyle/>
          <a:p>
            <a:pPr marL="0" lvl="0" indent="0" algn="ctr">
              <a:lnSpc>
                <a:spcPct val="150000"/>
              </a:lnSpc>
              <a:spcBef>
                <a:spcPct val="0"/>
              </a:spcBef>
            </a:pPr>
            <a:r>
              <a:rPr lang="en-US" sz="6000" b="1">
                <a:solidFill>
                  <a:srgbClr val="000000"/>
                </a:solidFill>
                <a:latin typeface="Arial" pitchFamily="34" charset="0"/>
                <a:cs typeface="Arial" pitchFamily="34" charset="0"/>
              </a:rPr>
              <a:t>NỘI DUNG BÀI HỌC</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449244" y="2754202"/>
            <a:ext cx="3036592" cy="160018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950726" y="2754202"/>
            <a:ext cx="3036592" cy="1600182"/>
          </a:xfrm>
          <a:prstGeom prst="rect">
            <a:avLst/>
          </a:prstGeom>
        </p:spPr>
      </p:pic>
      <p:grpSp>
        <p:nvGrpSpPr>
          <p:cNvPr id="5" name="Group 5"/>
          <p:cNvGrpSpPr/>
          <p:nvPr/>
        </p:nvGrpSpPr>
        <p:grpSpPr>
          <a:xfrm>
            <a:off x="-383428" y="3935524"/>
            <a:ext cx="19203417" cy="6618176"/>
            <a:chOff x="0" y="0"/>
            <a:chExt cx="174539708" cy="46330372"/>
          </a:xfrm>
        </p:grpSpPr>
        <p:sp>
          <p:nvSpPr>
            <p:cNvPr id="6" name="Freeform 6"/>
            <p:cNvSpPr/>
            <p:nvPr/>
          </p:nvSpPr>
          <p:spPr>
            <a:xfrm>
              <a:off x="72390" y="72390"/>
              <a:ext cx="174394927" cy="46185593"/>
            </a:xfrm>
            <a:custGeom>
              <a:avLst/>
              <a:gdLst/>
              <a:ahLst/>
              <a:cxnLst/>
              <a:rect l="l" t="t" r="r" b="b"/>
              <a:pathLst>
                <a:path w="174394927" h="46185593">
                  <a:moveTo>
                    <a:pt x="0" y="0"/>
                  </a:moveTo>
                  <a:lnTo>
                    <a:pt x="174394927" y="0"/>
                  </a:lnTo>
                  <a:lnTo>
                    <a:pt x="174394927" y="46185593"/>
                  </a:lnTo>
                  <a:lnTo>
                    <a:pt x="0" y="46185593"/>
                  </a:lnTo>
                  <a:lnTo>
                    <a:pt x="0" y="0"/>
                  </a:lnTo>
                  <a:close/>
                </a:path>
              </a:pathLst>
            </a:custGeom>
            <a:solidFill>
              <a:srgbClr val="F4F4F4"/>
            </a:solidFill>
          </p:spPr>
        </p:sp>
        <p:sp>
          <p:nvSpPr>
            <p:cNvPr id="7" name="Freeform 7"/>
            <p:cNvSpPr/>
            <p:nvPr/>
          </p:nvSpPr>
          <p:spPr>
            <a:xfrm>
              <a:off x="0" y="0"/>
              <a:ext cx="174539709" cy="46330372"/>
            </a:xfrm>
            <a:custGeom>
              <a:avLst/>
              <a:gdLst/>
              <a:ahLst/>
              <a:cxnLst/>
              <a:rect l="l" t="t" r="r" b="b"/>
              <a:pathLst>
                <a:path w="174539709" h="46330372">
                  <a:moveTo>
                    <a:pt x="174394924" y="46185593"/>
                  </a:moveTo>
                  <a:lnTo>
                    <a:pt x="174539709" y="46185593"/>
                  </a:lnTo>
                  <a:lnTo>
                    <a:pt x="174539709" y="46330372"/>
                  </a:lnTo>
                  <a:lnTo>
                    <a:pt x="174394924" y="46330372"/>
                  </a:lnTo>
                  <a:lnTo>
                    <a:pt x="174394924" y="46185593"/>
                  </a:lnTo>
                  <a:close/>
                  <a:moveTo>
                    <a:pt x="0" y="144780"/>
                  </a:moveTo>
                  <a:lnTo>
                    <a:pt x="144780" y="144780"/>
                  </a:lnTo>
                  <a:lnTo>
                    <a:pt x="144780" y="46185593"/>
                  </a:lnTo>
                  <a:lnTo>
                    <a:pt x="0" y="46185593"/>
                  </a:lnTo>
                  <a:lnTo>
                    <a:pt x="0" y="144780"/>
                  </a:lnTo>
                  <a:close/>
                  <a:moveTo>
                    <a:pt x="0" y="46185593"/>
                  </a:moveTo>
                  <a:lnTo>
                    <a:pt x="144780" y="46185593"/>
                  </a:lnTo>
                  <a:lnTo>
                    <a:pt x="144780" y="46330372"/>
                  </a:lnTo>
                  <a:lnTo>
                    <a:pt x="0" y="46330372"/>
                  </a:lnTo>
                  <a:lnTo>
                    <a:pt x="0" y="46185593"/>
                  </a:lnTo>
                  <a:close/>
                  <a:moveTo>
                    <a:pt x="174394924" y="144780"/>
                  </a:moveTo>
                  <a:lnTo>
                    <a:pt x="174539709" y="144780"/>
                  </a:lnTo>
                  <a:lnTo>
                    <a:pt x="174539709" y="46185593"/>
                  </a:lnTo>
                  <a:lnTo>
                    <a:pt x="174394924" y="46185593"/>
                  </a:lnTo>
                  <a:lnTo>
                    <a:pt x="174394924" y="144780"/>
                  </a:lnTo>
                  <a:close/>
                  <a:moveTo>
                    <a:pt x="144780" y="46185593"/>
                  </a:moveTo>
                  <a:lnTo>
                    <a:pt x="174394924" y="46185593"/>
                  </a:lnTo>
                  <a:lnTo>
                    <a:pt x="174394924" y="46330372"/>
                  </a:lnTo>
                  <a:lnTo>
                    <a:pt x="144780" y="46330372"/>
                  </a:lnTo>
                  <a:lnTo>
                    <a:pt x="144780" y="46185593"/>
                  </a:lnTo>
                  <a:close/>
                  <a:moveTo>
                    <a:pt x="174394924" y="0"/>
                  </a:moveTo>
                  <a:lnTo>
                    <a:pt x="174539709" y="0"/>
                  </a:lnTo>
                  <a:lnTo>
                    <a:pt x="174539709" y="144780"/>
                  </a:lnTo>
                  <a:lnTo>
                    <a:pt x="174394924" y="144780"/>
                  </a:lnTo>
                  <a:lnTo>
                    <a:pt x="174394924" y="0"/>
                  </a:lnTo>
                  <a:close/>
                  <a:moveTo>
                    <a:pt x="0" y="0"/>
                  </a:moveTo>
                  <a:lnTo>
                    <a:pt x="144780" y="0"/>
                  </a:lnTo>
                  <a:lnTo>
                    <a:pt x="144780" y="144780"/>
                  </a:lnTo>
                  <a:lnTo>
                    <a:pt x="0" y="144780"/>
                  </a:lnTo>
                  <a:lnTo>
                    <a:pt x="0" y="0"/>
                  </a:lnTo>
                  <a:close/>
                  <a:moveTo>
                    <a:pt x="144780" y="0"/>
                  </a:moveTo>
                  <a:lnTo>
                    <a:pt x="174394924" y="0"/>
                  </a:lnTo>
                  <a:lnTo>
                    <a:pt x="174394924" y="144780"/>
                  </a:lnTo>
                  <a:lnTo>
                    <a:pt x="144780" y="144780"/>
                  </a:lnTo>
                  <a:lnTo>
                    <a:pt x="144780" y="0"/>
                  </a:lnTo>
                  <a:close/>
                </a:path>
              </a:pathLst>
            </a:custGeom>
            <a:solidFill>
              <a:srgbClr val="000000"/>
            </a:solidFill>
          </p:spPr>
        </p:sp>
      </p:grpSp>
      <p:sp>
        <p:nvSpPr>
          <p:cNvPr id="8" name="TextBox 8"/>
          <p:cNvSpPr txBox="1"/>
          <p:nvPr/>
        </p:nvSpPr>
        <p:spPr>
          <a:xfrm>
            <a:off x="9906389" y="5086152"/>
            <a:ext cx="7125266" cy="4431983"/>
          </a:xfrm>
          <a:prstGeom prst="rect">
            <a:avLst/>
          </a:prstGeom>
        </p:spPr>
        <p:txBody>
          <a:bodyPr lIns="0" tIns="0" rIns="0" bIns="0" rtlCol="0" anchor="t">
            <a:spAutoFit/>
          </a:bodyPr>
          <a:lstStyle/>
          <a:p>
            <a:pPr algn="just">
              <a:lnSpc>
                <a:spcPct val="150000"/>
              </a:lnSpc>
            </a:pPr>
            <a:r>
              <a:rPr lang="en-US" sz="4800" smtClean="0">
                <a:solidFill>
                  <a:srgbClr val="000000"/>
                </a:solidFill>
                <a:latin typeface="Arial" pitchFamily="34" charset="0"/>
                <a:cs typeface="Arial" pitchFamily="34" charset="0"/>
              </a:rPr>
              <a:t>Tuyên truyền, vận động mọi người thay đổi những việc làm tác động tới biến đổi khí hậu</a:t>
            </a:r>
            <a:endParaRPr lang="en-US" sz="4800">
              <a:solidFill>
                <a:srgbClr val="000000"/>
              </a:solidFill>
              <a:latin typeface="Arial" pitchFamily="34" charset="0"/>
              <a:cs typeface="Arial" pitchFamily="34" charset="0"/>
            </a:endParaRPr>
          </a:p>
        </p:txBody>
      </p:sp>
      <p:sp>
        <p:nvSpPr>
          <p:cNvPr id="9" name="TextBox 9"/>
          <p:cNvSpPr txBox="1"/>
          <p:nvPr/>
        </p:nvSpPr>
        <p:spPr>
          <a:xfrm>
            <a:off x="4530319" y="3087949"/>
            <a:ext cx="874443" cy="971100"/>
          </a:xfrm>
          <a:prstGeom prst="rect">
            <a:avLst/>
          </a:prstGeom>
        </p:spPr>
        <p:txBody>
          <a:bodyPr lIns="0" tIns="0" rIns="0" bIns="0" rtlCol="0" anchor="t">
            <a:spAutoFit/>
          </a:bodyPr>
          <a:lstStyle/>
          <a:p>
            <a:pPr marL="0" lvl="0" indent="0" algn="just">
              <a:lnSpc>
                <a:spcPct val="150000"/>
              </a:lnSpc>
              <a:spcBef>
                <a:spcPct val="0"/>
              </a:spcBef>
            </a:pPr>
            <a:r>
              <a:rPr lang="en-US" sz="4800">
                <a:solidFill>
                  <a:srgbClr val="F4F4F4"/>
                </a:solidFill>
                <a:latin typeface="Arial" pitchFamily="34" charset="0"/>
                <a:cs typeface="Arial" pitchFamily="34" charset="0"/>
              </a:rPr>
              <a:t>01</a:t>
            </a:r>
          </a:p>
        </p:txBody>
      </p:sp>
      <p:sp>
        <p:nvSpPr>
          <p:cNvPr id="10" name="TextBox 10"/>
          <p:cNvSpPr txBox="1"/>
          <p:nvPr/>
        </p:nvSpPr>
        <p:spPr>
          <a:xfrm>
            <a:off x="13031801" y="3087949"/>
            <a:ext cx="874443" cy="971100"/>
          </a:xfrm>
          <a:prstGeom prst="rect">
            <a:avLst/>
          </a:prstGeom>
        </p:spPr>
        <p:txBody>
          <a:bodyPr lIns="0" tIns="0" rIns="0" bIns="0" rtlCol="0" anchor="t">
            <a:spAutoFit/>
          </a:bodyPr>
          <a:lstStyle/>
          <a:p>
            <a:pPr marL="0" lvl="0" indent="0" algn="just">
              <a:lnSpc>
                <a:spcPct val="150000"/>
              </a:lnSpc>
              <a:spcBef>
                <a:spcPct val="0"/>
              </a:spcBef>
            </a:pPr>
            <a:r>
              <a:rPr lang="en-US" sz="4800">
                <a:solidFill>
                  <a:srgbClr val="F4F4F4"/>
                </a:solidFill>
                <a:latin typeface="Arial" pitchFamily="34" charset="0"/>
                <a:cs typeface="Arial" pitchFamily="34" charset="0"/>
              </a:rPr>
              <a:t>02</a:t>
            </a:r>
          </a:p>
        </p:txBody>
      </p:sp>
      <p:sp>
        <p:nvSpPr>
          <p:cNvPr id="11" name="TextBox 11"/>
          <p:cNvSpPr txBox="1"/>
          <p:nvPr/>
        </p:nvSpPr>
        <p:spPr>
          <a:xfrm>
            <a:off x="1404907" y="5086152"/>
            <a:ext cx="7125266" cy="4295087"/>
          </a:xfrm>
          <a:prstGeom prst="rect">
            <a:avLst/>
          </a:prstGeom>
        </p:spPr>
        <p:txBody>
          <a:bodyPr lIns="0" tIns="0" rIns="0" bIns="0" rtlCol="0" anchor="t">
            <a:spAutoFit/>
          </a:bodyPr>
          <a:lstStyle/>
          <a:p>
            <a:pPr algn="just">
              <a:lnSpc>
                <a:spcPct val="150000"/>
              </a:lnSpc>
            </a:pPr>
            <a:r>
              <a:rPr lang="en-US" sz="4800" smtClean="0">
                <a:solidFill>
                  <a:srgbClr val="000000"/>
                </a:solidFill>
                <a:latin typeface="Arial" pitchFamily="34" charset="0"/>
                <a:cs typeface="Arial" pitchFamily="34" charset="0"/>
              </a:rPr>
              <a:t>Lập kế hoạch tuyên truyền, vận động mọi người chung tay giảm thiểu biến đổi khí hậu </a:t>
            </a:r>
            <a:endParaRPr lang="en-US" sz="4800">
              <a:solidFill>
                <a:srgbClr val="000000"/>
              </a:solidFill>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điều dễ thực hiện giúp Trái Đất xanh tươi thêm - Bảo vệ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 y="0"/>
            <a:ext cx="18321528"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1"/>
          <p:cNvSpPr txBox="1"/>
          <p:nvPr/>
        </p:nvSpPr>
        <p:spPr>
          <a:xfrm>
            <a:off x="1752600" y="6515100"/>
            <a:ext cx="13716000" cy="3187091"/>
          </a:xfrm>
          <a:prstGeom prst="rect">
            <a:avLst/>
          </a:prstGeom>
          <a:solidFill>
            <a:schemeClr val="accent6">
              <a:lumMod val="20000"/>
              <a:lumOff val="80000"/>
            </a:schemeClr>
          </a:solidFill>
        </p:spPr>
        <p:txBody>
          <a:bodyPr wrap="square" lIns="0" tIns="0" rIns="0" bIns="0" rtlCol="0" anchor="t">
            <a:spAutoFit/>
          </a:bodyPr>
          <a:lstStyle/>
          <a:p>
            <a:pPr algn="ctr">
              <a:lnSpc>
                <a:spcPct val="150000"/>
              </a:lnSpc>
            </a:pPr>
            <a:r>
              <a:rPr lang="en-US" sz="4800" b="1" smtClean="0">
                <a:solidFill>
                  <a:srgbClr val="FF0000"/>
                </a:solidFill>
                <a:latin typeface="Arial" pitchFamily="34" charset="0"/>
                <a:cs typeface="Arial" pitchFamily="34" charset="0"/>
              </a:rPr>
              <a:t>HOẠT ĐỘNG 1: LẬP KẾ HOẠCH TUYÊN TRUYỀN, VẬN ĐỘNG MỌI NGƯỜI CHUNG TAY GIẢM THIỂU BIẾN ĐỔI KHÍ HẬU </a:t>
            </a:r>
            <a:endParaRPr lang="en-US" sz="4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5854975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457709" y="0"/>
            <a:ext cx="7687670" cy="11986798"/>
            <a:chOff x="0" y="0"/>
            <a:chExt cx="69873170" cy="108947912"/>
          </a:xfrm>
        </p:grpSpPr>
        <p:sp>
          <p:nvSpPr>
            <p:cNvPr id="3" name="Freeform 3"/>
            <p:cNvSpPr/>
            <p:nvPr/>
          </p:nvSpPr>
          <p:spPr>
            <a:xfrm>
              <a:off x="72390" y="72390"/>
              <a:ext cx="69728391" cy="108803135"/>
            </a:xfrm>
            <a:custGeom>
              <a:avLst/>
              <a:gdLst/>
              <a:ahLst/>
              <a:cxnLst/>
              <a:rect l="l" t="t" r="r" b="b"/>
              <a:pathLst>
                <a:path w="69728391" h="108803135">
                  <a:moveTo>
                    <a:pt x="0" y="0"/>
                  </a:moveTo>
                  <a:lnTo>
                    <a:pt x="69728391" y="0"/>
                  </a:lnTo>
                  <a:lnTo>
                    <a:pt x="69728391" y="108803135"/>
                  </a:lnTo>
                  <a:lnTo>
                    <a:pt x="0" y="108803135"/>
                  </a:lnTo>
                  <a:lnTo>
                    <a:pt x="0" y="0"/>
                  </a:lnTo>
                  <a:close/>
                </a:path>
              </a:pathLst>
            </a:custGeom>
            <a:solidFill>
              <a:srgbClr val="FFDD91"/>
            </a:solidFill>
          </p:spPr>
        </p:sp>
        <p:sp>
          <p:nvSpPr>
            <p:cNvPr id="4" name="Freeform 4"/>
            <p:cNvSpPr/>
            <p:nvPr/>
          </p:nvSpPr>
          <p:spPr>
            <a:xfrm>
              <a:off x="0" y="0"/>
              <a:ext cx="69873168" cy="108947917"/>
            </a:xfrm>
            <a:custGeom>
              <a:avLst/>
              <a:gdLst/>
              <a:ahLst/>
              <a:cxnLst/>
              <a:rect l="l" t="t" r="r" b="b"/>
              <a:pathLst>
                <a:path w="69873168" h="108947917">
                  <a:moveTo>
                    <a:pt x="69728389" y="108803132"/>
                  </a:moveTo>
                  <a:lnTo>
                    <a:pt x="69873168" y="108803132"/>
                  </a:lnTo>
                  <a:lnTo>
                    <a:pt x="69873168" y="108947917"/>
                  </a:lnTo>
                  <a:lnTo>
                    <a:pt x="69728389" y="108947917"/>
                  </a:lnTo>
                  <a:lnTo>
                    <a:pt x="69728389" y="108803132"/>
                  </a:lnTo>
                  <a:close/>
                  <a:moveTo>
                    <a:pt x="0" y="144780"/>
                  </a:moveTo>
                  <a:lnTo>
                    <a:pt x="144780" y="144780"/>
                  </a:lnTo>
                  <a:lnTo>
                    <a:pt x="144780" y="108803132"/>
                  </a:lnTo>
                  <a:lnTo>
                    <a:pt x="0" y="108803132"/>
                  </a:lnTo>
                  <a:lnTo>
                    <a:pt x="0" y="144780"/>
                  </a:lnTo>
                  <a:close/>
                  <a:moveTo>
                    <a:pt x="0" y="108803132"/>
                  </a:moveTo>
                  <a:lnTo>
                    <a:pt x="144780" y="108803132"/>
                  </a:lnTo>
                  <a:lnTo>
                    <a:pt x="144780" y="108947917"/>
                  </a:lnTo>
                  <a:lnTo>
                    <a:pt x="0" y="108947917"/>
                  </a:lnTo>
                  <a:lnTo>
                    <a:pt x="0" y="108803132"/>
                  </a:lnTo>
                  <a:close/>
                  <a:moveTo>
                    <a:pt x="69728389" y="144780"/>
                  </a:moveTo>
                  <a:lnTo>
                    <a:pt x="69873168" y="144780"/>
                  </a:lnTo>
                  <a:lnTo>
                    <a:pt x="69873168" y="108803132"/>
                  </a:lnTo>
                  <a:lnTo>
                    <a:pt x="69728389" y="108803132"/>
                  </a:lnTo>
                  <a:lnTo>
                    <a:pt x="69728389" y="144780"/>
                  </a:lnTo>
                  <a:close/>
                  <a:moveTo>
                    <a:pt x="144780" y="108803132"/>
                  </a:moveTo>
                  <a:lnTo>
                    <a:pt x="69728389" y="108803132"/>
                  </a:lnTo>
                  <a:lnTo>
                    <a:pt x="69728389" y="108947917"/>
                  </a:lnTo>
                  <a:lnTo>
                    <a:pt x="144780" y="108947917"/>
                  </a:lnTo>
                  <a:lnTo>
                    <a:pt x="144780" y="108803132"/>
                  </a:lnTo>
                  <a:close/>
                  <a:moveTo>
                    <a:pt x="69728389" y="0"/>
                  </a:moveTo>
                  <a:lnTo>
                    <a:pt x="69873168" y="0"/>
                  </a:lnTo>
                  <a:lnTo>
                    <a:pt x="69873168" y="144780"/>
                  </a:lnTo>
                  <a:lnTo>
                    <a:pt x="69728389" y="144780"/>
                  </a:lnTo>
                  <a:lnTo>
                    <a:pt x="69728389" y="0"/>
                  </a:lnTo>
                  <a:close/>
                  <a:moveTo>
                    <a:pt x="0" y="0"/>
                  </a:moveTo>
                  <a:lnTo>
                    <a:pt x="144780" y="0"/>
                  </a:lnTo>
                  <a:lnTo>
                    <a:pt x="144780" y="144780"/>
                  </a:lnTo>
                  <a:lnTo>
                    <a:pt x="0" y="144780"/>
                  </a:lnTo>
                  <a:lnTo>
                    <a:pt x="0" y="0"/>
                  </a:lnTo>
                  <a:close/>
                  <a:moveTo>
                    <a:pt x="144780" y="0"/>
                  </a:moveTo>
                  <a:lnTo>
                    <a:pt x="69728389" y="0"/>
                  </a:lnTo>
                  <a:lnTo>
                    <a:pt x="69728389" y="144780"/>
                  </a:lnTo>
                  <a:lnTo>
                    <a:pt x="144780" y="144780"/>
                  </a:lnTo>
                  <a:lnTo>
                    <a:pt x="144780" y="0"/>
                  </a:lnTo>
                  <a:close/>
                </a:path>
              </a:pathLst>
            </a:custGeom>
            <a:solidFill>
              <a:srgbClr val="000000"/>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1169112"/>
            <a:ext cx="5246513" cy="2155019"/>
          </a:xfrm>
          <a:prstGeom prst="rect">
            <a:avLst/>
          </a:prstGeom>
        </p:spPr>
      </p:pic>
      <p:pic>
        <p:nvPicPr>
          <p:cNvPr id="6" name="Picture 6"/>
          <p:cNvPicPr>
            <a:picLocks noChangeAspect="1"/>
          </p:cNvPicPr>
          <p:nvPr/>
        </p:nvPicPr>
        <p:blipFill>
          <a:blip r:embed="rId4"/>
          <a:srcRect l="9877" t="59033" r="8890" b="8059"/>
          <a:stretch>
            <a:fillRect/>
          </a:stretch>
        </p:blipFill>
        <p:spPr>
          <a:xfrm>
            <a:off x="7473664" y="1201116"/>
            <a:ext cx="10509535" cy="7802473"/>
          </a:xfrm>
          <a:prstGeom prst="rect">
            <a:avLst/>
          </a:prstGeom>
        </p:spPr>
      </p:pic>
      <p:sp>
        <p:nvSpPr>
          <p:cNvPr id="7" name="TextBox 7"/>
          <p:cNvSpPr txBox="1"/>
          <p:nvPr/>
        </p:nvSpPr>
        <p:spPr>
          <a:xfrm>
            <a:off x="879807" y="3947848"/>
            <a:ext cx="5544297" cy="4883325"/>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Thảo luận để lập kế hoạch tuyên truyền, vận động mọi người chung tay thực hiện những hành động, việc làm góp phần giảm thiểu biến đổi khí hậu theo mẫu </a:t>
            </a:r>
          </a:p>
        </p:txBody>
      </p:sp>
      <p:sp>
        <p:nvSpPr>
          <p:cNvPr id="8" name="TextBox 8"/>
          <p:cNvSpPr txBox="1"/>
          <p:nvPr/>
        </p:nvSpPr>
        <p:spPr>
          <a:xfrm>
            <a:off x="838200" y="1894196"/>
            <a:ext cx="5544296" cy="728341"/>
          </a:xfrm>
          <a:prstGeom prst="rect">
            <a:avLst/>
          </a:prstGeom>
        </p:spPr>
        <p:txBody>
          <a:bodyPr lIns="0" tIns="0" rIns="0" bIns="0" rtlCol="0" anchor="t">
            <a:spAutoFit/>
          </a:bodyPr>
          <a:lstStyle/>
          <a:p>
            <a:pPr marL="0" lvl="0" indent="0" algn="ctr">
              <a:lnSpc>
                <a:spcPct val="150000"/>
              </a:lnSpc>
              <a:spcBef>
                <a:spcPct val="0"/>
              </a:spcBef>
            </a:pPr>
            <a:r>
              <a:rPr lang="en-US" sz="3600" b="1">
                <a:solidFill>
                  <a:srgbClr val="F4F4F4"/>
                </a:solidFill>
                <a:latin typeface="Arial" pitchFamily="34" charset="0"/>
                <a:cs typeface="Arial" pitchFamily="34" charset="0"/>
              </a:rPr>
              <a:t>THẢO LUẬN NHÓM</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sp>
        <p:nvSpPr>
          <p:cNvPr id="2" name="TextBox 2"/>
          <p:cNvSpPr txBox="1"/>
          <p:nvPr/>
        </p:nvSpPr>
        <p:spPr>
          <a:xfrm>
            <a:off x="8176619" y="1360460"/>
            <a:ext cx="9349382" cy="2215991"/>
          </a:xfrm>
          <a:prstGeom prst="rect">
            <a:avLst/>
          </a:prstGeom>
        </p:spPr>
        <p:txBody>
          <a:bodyPr wrap="square" lIns="0" tIns="0" rIns="0" bIns="0" rtlCol="0" anchor="t">
            <a:spAutoFit/>
          </a:bodyPr>
          <a:lstStyle/>
          <a:p>
            <a:pPr marL="0" lvl="0" indent="0" algn="just">
              <a:lnSpc>
                <a:spcPct val="150000"/>
              </a:lnSpc>
              <a:spcBef>
                <a:spcPct val="0"/>
              </a:spcBef>
            </a:pPr>
            <a:r>
              <a:rPr lang="en-US" sz="3200">
                <a:solidFill>
                  <a:srgbClr val="000000"/>
                </a:solidFill>
                <a:latin typeface="Arial" pitchFamily="34" charset="0"/>
                <a:cs typeface="Arial" pitchFamily="34" charset="0"/>
              </a:rPr>
              <a:t>Căn cứ vào tình hình thực tiễn ở địa phương để xác định mục tiêu, nội dung tuyên truyền cho phù hợp</a:t>
            </a:r>
          </a:p>
        </p:txBody>
      </p:sp>
      <p:sp>
        <p:nvSpPr>
          <p:cNvPr id="3" name="TextBox 3"/>
          <p:cNvSpPr txBox="1"/>
          <p:nvPr/>
        </p:nvSpPr>
        <p:spPr>
          <a:xfrm>
            <a:off x="1311902" y="1379510"/>
            <a:ext cx="6864717" cy="1335237"/>
          </a:xfrm>
          <a:prstGeom prst="rect">
            <a:avLst/>
          </a:prstGeom>
        </p:spPr>
        <p:txBody>
          <a:bodyPr lIns="0" tIns="0" rIns="0" bIns="0" rtlCol="0" anchor="t">
            <a:spAutoFit/>
          </a:bodyPr>
          <a:lstStyle/>
          <a:p>
            <a:pPr marL="0" lvl="0" indent="0" algn="just">
              <a:lnSpc>
                <a:spcPct val="150000"/>
              </a:lnSpc>
              <a:spcBef>
                <a:spcPct val="0"/>
              </a:spcBef>
            </a:pPr>
            <a:r>
              <a:rPr lang="en-US" sz="6600">
                <a:solidFill>
                  <a:srgbClr val="000000"/>
                </a:solidFill>
                <a:latin typeface="Arial" pitchFamily="34" charset="0"/>
                <a:cs typeface="Arial" pitchFamily="34" charset="0"/>
              </a:rPr>
              <a:t>Lưu ý:</a:t>
            </a:r>
          </a:p>
        </p:txBody>
      </p:sp>
      <p:sp>
        <p:nvSpPr>
          <p:cNvPr id="4" name="TextBox 4"/>
          <p:cNvSpPr txBox="1"/>
          <p:nvPr/>
        </p:nvSpPr>
        <p:spPr>
          <a:xfrm>
            <a:off x="8146139" y="4089008"/>
            <a:ext cx="9349382" cy="1477328"/>
          </a:xfrm>
          <a:prstGeom prst="rect">
            <a:avLst/>
          </a:prstGeom>
        </p:spPr>
        <p:txBody>
          <a:bodyPr wrap="square" lIns="0" tIns="0" rIns="0" bIns="0" rtlCol="0" anchor="t">
            <a:spAutoFit/>
          </a:bodyPr>
          <a:lstStyle/>
          <a:p>
            <a:pPr marL="0" lvl="0" indent="0" algn="just">
              <a:lnSpc>
                <a:spcPct val="150000"/>
              </a:lnSpc>
              <a:spcBef>
                <a:spcPct val="0"/>
              </a:spcBef>
            </a:pPr>
            <a:r>
              <a:rPr lang="en-US" sz="3200">
                <a:solidFill>
                  <a:srgbClr val="000000"/>
                </a:solidFill>
                <a:latin typeface="Arial" pitchFamily="34" charset="0"/>
                <a:cs typeface="Arial" pitchFamily="34" charset="0"/>
              </a:rPr>
              <a:t>Cách thức tuyên truyền phải hấp dẫn, đơn giản, dễ hiểu và thu hút được sự quan tâm của mọi người</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311902" y="6101313"/>
            <a:ext cx="2995158" cy="299515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70651" y="7387988"/>
            <a:ext cx="1579579" cy="69698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512090" y="-965589"/>
            <a:ext cx="2995158" cy="2995158"/>
          </a:xfrm>
          <a:prstGeom prst="rect">
            <a:avLst/>
          </a:prstGeom>
        </p:spPr>
      </p:pic>
      <p:grpSp>
        <p:nvGrpSpPr>
          <p:cNvPr id="8" name="Group 8"/>
          <p:cNvGrpSpPr/>
          <p:nvPr/>
        </p:nvGrpSpPr>
        <p:grpSpPr>
          <a:xfrm>
            <a:off x="6724029" y="1732548"/>
            <a:ext cx="810549" cy="822894"/>
            <a:chOff x="0" y="0"/>
            <a:chExt cx="771708" cy="771708"/>
          </a:xfrm>
        </p:grpSpPr>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771708" cy="771708"/>
            </a:xfrm>
            <a:prstGeom prst="rect">
              <a:avLst/>
            </a:prstGeom>
          </p:spPr>
        </p:pic>
        <p:sp>
          <p:nvSpPr>
            <p:cNvPr id="10" name="TextBox 10"/>
            <p:cNvSpPr txBox="1"/>
            <p:nvPr/>
          </p:nvSpPr>
          <p:spPr>
            <a:xfrm>
              <a:off x="157147" y="70895"/>
              <a:ext cx="457415" cy="607150"/>
            </a:xfrm>
            <a:prstGeom prst="rect">
              <a:avLst/>
            </a:prstGeom>
          </p:spPr>
          <p:txBody>
            <a:bodyPr lIns="0" tIns="0" rIns="0" bIns="0" rtlCol="0" anchor="t">
              <a:spAutoFit/>
            </a:bodyPr>
            <a:lstStyle/>
            <a:p>
              <a:pPr marL="0" lvl="0" indent="0" algn="ctr">
                <a:lnSpc>
                  <a:spcPct val="150000"/>
                </a:lnSpc>
                <a:spcBef>
                  <a:spcPct val="0"/>
                </a:spcBef>
              </a:pPr>
              <a:r>
                <a:rPr lang="en-US" sz="3200" b="1">
                  <a:solidFill>
                    <a:srgbClr val="000000"/>
                  </a:solidFill>
                  <a:latin typeface="Arial" pitchFamily="34" charset="0"/>
                  <a:cs typeface="Arial" pitchFamily="34" charset="0"/>
                </a:rPr>
                <a:t>1</a:t>
              </a:r>
            </a:p>
          </p:txBody>
        </p:sp>
      </p:grpSp>
      <p:grpSp>
        <p:nvGrpSpPr>
          <p:cNvPr id="11" name="Group 11"/>
          <p:cNvGrpSpPr/>
          <p:nvPr/>
        </p:nvGrpSpPr>
        <p:grpSpPr>
          <a:xfrm>
            <a:off x="6724029" y="4115020"/>
            <a:ext cx="810549" cy="822894"/>
            <a:chOff x="0" y="0"/>
            <a:chExt cx="771708" cy="771708"/>
          </a:xfrm>
        </p:grpSpPr>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771708" cy="771708"/>
            </a:xfrm>
            <a:prstGeom prst="rect">
              <a:avLst/>
            </a:prstGeom>
          </p:spPr>
        </p:pic>
        <p:sp>
          <p:nvSpPr>
            <p:cNvPr id="13" name="TextBox 13"/>
            <p:cNvSpPr txBox="1"/>
            <p:nvPr/>
          </p:nvSpPr>
          <p:spPr>
            <a:xfrm>
              <a:off x="157147" y="70895"/>
              <a:ext cx="457415" cy="607150"/>
            </a:xfrm>
            <a:prstGeom prst="rect">
              <a:avLst/>
            </a:prstGeom>
          </p:spPr>
          <p:txBody>
            <a:bodyPr lIns="0" tIns="0" rIns="0" bIns="0" rtlCol="0" anchor="t">
              <a:spAutoFit/>
            </a:bodyPr>
            <a:lstStyle/>
            <a:p>
              <a:pPr marL="0" lvl="0" indent="0" algn="ctr">
                <a:lnSpc>
                  <a:spcPct val="150000"/>
                </a:lnSpc>
                <a:spcBef>
                  <a:spcPct val="0"/>
                </a:spcBef>
              </a:pPr>
              <a:r>
                <a:rPr lang="en-US" sz="3200" b="1">
                  <a:solidFill>
                    <a:srgbClr val="000000"/>
                  </a:solidFill>
                  <a:latin typeface="Arial" pitchFamily="34" charset="0"/>
                  <a:cs typeface="Arial" pitchFamily="34" charset="0"/>
                </a:rPr>
                <a:t>2</a:t>
              </a:r>
            </a:p>
          </p:txBody>
        </p:sp>
      </p:grpSp>
      <p:sp>
        <p:nvSpPr>
          <p:cNvPr id="14" name="TextBox 14"/>
          <p:cNvSpPr txBox="1"/>
          <p:nvPr/>
        </p:nvSpPr>
        <p:spPr>
          <a:xfrm>
            <a:off x="8176619" y="6389965"/>
            <a:ext cx="9349382" cy="2215991"/>
          </a:xfrm>
          <a:prstGeom prst="rect">
            <a:avLst/>
          </a:prstGeom>
        </p:spPr>
        <p:txBody>
          <a:bodyPr wrap="square" lIns="0" tIns="0" rIns="0" bIns="0" rtlCol="0" anchor="t">
            <a:spAutoFit/>
          </a:bodyPr>
          <a:lstStyle/>
          <a:p>
            <a:pPr marL="0" lvl="0" indent="0" algn="just">
              <a:lnSpc>
                <a:spcPct val="150000"/>
              </a:lnSpc>
              <a:spcBef>
                <a:spcPct val="0"/>
              </a:spcBef>
            </a:pPr>
            <a:r>
              <a:rPr lang="en-US" sz="3200">
                <a:solidFill>
                  <a:srgbClr val="000000"/>
                </a:solidFill>
                <a:latin typeface="Arial" pitchFamily="34" charset="0"/>
                <a:cs typeface="Arial" pitchFamily="34" charset="0"/>
              </a:rPr>
              <a:t>Phân công nhiệm vụ, thời gian, địa điểm thực hiện phải cụ thể, phù hợp với khả năng của mỗi thành viên trong nhóm.</a:t>
            </a:r>
          </a:p>
        </p:txBody>
      </p:sp>
      <p:grpSp>
        <p:nvGrpSpPr>
          <p:cNvPr id="15" name="Group 15"/>
          <p:cNvGrpSpPr/>
          <p:nvPr/>
        </p:nvGrpSpPr>
        <p:grpSpPr>
          <a:xfrm>
            <a:off x="6724029" y="6655943"/>
            <a:ext cx="810549" cy="819734"/>
            <a:chOff x="0" y="0"/>
            <a:chExt cx="771708" cy="768745"/>
          </a:xfrm>
        </p:grpSpPr>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92" b="192"/>
            <a:stretch>
              <a:fillRect/>
            </a:stretch>
          </p:blipFill>
          <p:spPr>
            <a:xfrm>
              <a:off x="0" y="0"/>
              <a:ext cx="771708" cy="768745"/>
            </a:xfrm>
            <a:prstGeom prst="rect">
              <a:avLst/>
            </a:prstGeom>
          </p:spPr>
        </p:pic>
        <p:sp>
          <p:nvSpPr>
            <p:cNvPr id="17" name="TextBox 17"/>
            <p:cNvSpPr txBox="1"/>
            <p:nvPr/>
          </p:nvSpPr>
          <p:spPr>
            <a:xfrm>
              <a:off x="157147" y="70895"/>
              <a:ext cx="457415" cy="607150"/>
            </a:xfrm>
            <a:prstGeom prst="rect">
              <a:avLst/>
            </a:prstGeom>
          </p:spPr>
          <p:txBody>
            <a:bodyPr lIns="0" tIns="0" rIns="0" bIns="0" rtlCol="0" anchor="t">
              <a:spAutoFit/>
            </a:bodyPr>
            <a:lstStyle/>
            <a:p>
              <a:pPr marL="0" lvl="0" indent="0" algn="ctr">
                <a:lnSpc>
                  <a:spcPct val="150000"/>
                </a:lnSpc>
                <a:spcBef>
                  <a:spcPct val="0"/>
                </a:spcBef>
              </a:pPr>
              <a:r>
                <a:rPr lang="en-US" sz="3200" b="1">
                  <a:solidFill>
                    <a:srgbClr val="000000"/>
                  </a:solidFill>
                  <a:latin typeface="Arial" pitchFamily="34" charset="0"/>
                  <a:cs typeface="Arial" pitchFamily="34" charset="0"/>
                </a:rPr>
                <a:t>3</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rot="20943388">
            <a:off x="2525120" y="2594246"/>
            <a:ext cx="8834346" cy="3851054"/>
          </a:xfrm>
          <a:prstGeom prst="rect">
            <a:avLst/>
          </a:prstGeom>
        </p:spPr>
        <p:txBody>
          <a:bodyPr wrap="square" lIns="0" tIns="0" rIns="0" bIns="0" rtlCol="0" anchor="t">
            <a:spAutoFit/>
          </a:bodyPr>
          <a:lstStyle/>
          <a:p>
            <a:pPr algn="ctr">
              <a:lnSpc>
                <a:spcPct val="150000"/>
              </a:lnSpc>
              <a:spcBef>
                <a:spcPct val="0"/>
              </a:spcBef>
            </a:pPr>
            <a:r>
              <a:rPr lang="en-US" sz="5800">
                <a:solidFill>
                  <a:srgbClr val="000000"/>
                </a:solidFill>
                <a:latin typeface="Arial" pitchFamily="34" charset="0"/>
                <a:cs typeface="Arial" pitchFamily="34" charset="0"/>
              </a:rPr>
              <a:t>Ví dụ: KẾ HOẠCH TUYÊN TRUYỀN GIẢM THIỂU BIẾN ĐỔI KHÍ HẬU </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530276" y="2431237"/>
            <a:ext cx="19348552" cy="8373062"/>
            <a:chOff x="0" y="0"/>
            <a:chExt cx="175858839" cy="76102697"/>
          </a:xfrm>
        </p:grpSpPr>
        <p:sp>
          <p:nvSpPr>
            <p:cNvPr id="3" name="Freeform 3"/>
            <p:cNvSpPr/>
            <p:nvPr/>
          </p:nvSpPr>
          <p:spPr>
            <a:xfrm>
              <a:off x="72390" y="72390"/>
              <a:ext cx="175714065" cy="75957915"/>
            </a:xfrm>
            <a:custGeom>
              <a:avLst/>
              <a:gdLst/>
              <a:ahLst/>
              <a:cxnLst/>
              <a:rect l="l" t="t" r="r" b="b"/>
              <a:pathLst>
                <a:path w="175714065" h="75957915">
                  <a:moveTo>
                    <a:pt x="0" y="0"/>
                  </a:moveTo>
                  <a:lnTo>
                    <a:pt x="175714065" y="0"/>
                  </a:lnTo>
                  <a:lnTo>
                    <a:pt x="175714065" y="75957915"/>
                  </a:lnTo>
                  <a:lnTo>
                    <a:pt x="0" y="75957915"/>
                  </a:lnTo>
                  <a:lnTo>
                    <a:pt x="0" y="0"/>
                  </a:lnTo>
                  <a:close/>
                </a:path>
              </a:pathLst>
            </a:custGeom>
            <a:solidFill>
              <a:srgbClr val="FFDD91"/>
            </a:solidFill>
          </p:spPr>
        </p:sp>
        <p:sp>
          <p:nvSpPr>
            <p:cNvPr id="4" name="Freeform 4"/>
            <p:cNvSpPr/>
            <p:nvPr/>
          </p:nvSpPr>
          <p:spPr>
            <a:xfrm>
              <a:off x="0" y="0"/>
              <a:ext cx="175858835" cy="76102697"/>
            </a:xfrm>
            <a:custGeom>
              <a:avLst/>
              <a:gdLst/>
              <a:ahLst/>
              <a:cxnLst/>
              <a:rect l="l" t="t" r="r" b="b"/>
              <a:pathLst>
                <a:path w="175858835" h="76102697">
                  <a:moveTo>
                    <a:pt x="175714062" y="75957919"/>
                  </a:moveTo>
                  <a:lnTo>
                    <a:pt x="175858835" y="75957919"/>
                  </a:lnTo>
                  <a:lnTo>
                    <a:pt x="175858835" y="76102697"/>
                  </a:lnTo>
                  <a:lnTo>
                    <a:pt x="175714062" y="76102697"/>
                  </a:lnTo>
                  <a:lnTo>
                    <a:pt x="175714062" y="75957919"/>
                  </a:lnTo>
                  <a:close/>
                  <a:moveTo>
                    <a:pt x="0" y="144780"/>
                  </a:moveTo>
                  <a:lnTo>
                    <a:pt x="144780" y="144780"/>
                  </a:lnTo>
                  <a:lnTo>
                    <a:pt x="144780" y="75957919"/>
                  </a:lnTo>
                  <a:lnTo>
                    <a:pt x="0" y="75957919"/>
                  </a:lnTo>
                  <a:lnTo>
                    <a:pt x="0" y="144780"/>
                  </a:lnTo>
                  <a:close/>
                  <a:moveTo>
                    <a:pt x="0" y="75957919"/>
                  </a:moveTo>
                  <a:lnTo>
                    <a:pt x="144780" y="75957919"/>
                  </a:lnTo>
                  <a:lnTo>
                    <a:pt x="144780" y="76102697"/>
                  </a:lnTo>
                  <a:lnTo>
                    <a:pt x="0" y="76102697"/>
                  </a:lnTo>
                  <a:lnTo>
                    <a:pt x="0" y="75957919"/>
                  </a:lnTo>
                  <a:close/>
                  <a:moveTo>
                    <a:pt x="175714062" y="144780"/>
                  </a:moveTo>
                  <a:lnTo>
                    <a:pt x="175858835" y="144780"/>
                  </a:lnTo>
                  <a:lnTo>
                    <a:pt x="175858835" y="75957919"/>
                  </a:lnTo>
                  <a:lnTo>
                    <a:pt x="175714062" y="75957919"/>
                  </a:lnTo>
                  <a:lnTo>
                    <a:pt x="175714062" y="144780"/>
                  </a:lnTo>
                  <a:close/>
                  <a:moveTo>
                    <a:pt x="144780" y="75957919"/>
                  </a:moveTo>
                  <a:lnTo>
                    <a:pt x="175714062" y="75957919"/>
                  </a:lnTo>
                  <a:lnTo>
                    <a:pt x="175714062" y="76102697"/>
                  </a:lnTo>
                  <a:lnTo>
                    <a:pt x="144780" y="76102697"/>
                  </a:lnTo>
                  <a:lnTo>
                    <a:pt x="144780" y="75957919"/>
                  </a:lnTo>
                  <a:close/>
                  <a:moveTo>
                    <a:pt x="175714062" y="0"/>
                  </a:moveTo>
                  <a:lnTo>
                    <a:pt x="175858835" y="0"/>
                  </a:lnTo>
                  <a:lnTo>
                    <a:pt x="175858835" y="144780"/>
                  </a:lnTo>
                  <a:lnTo>
                    <a:pt x="175714062" y="144780"/>
                  </a:lnTo>
                  <a:lnTo>
                    <a:pt x="175714062" y="0"/>
                  </a:lnTo>
                  <a:close/>
                  <a:moveTo>
                    <a:pt x="0" y="0"/>
                  </a:moveTo>
                  <a:lnTo>
                    <a:pt x="144780" y="0"/>
                  </a:lnTo>
                  <a:lnTo>
                    <a:pt x="144780" y="144780"/>
                  </a:lnTo>
                  <a:lnTo>
                    <a:pt x="0" y="144780"/>
                  </a:lnTo>
                  <a:lnTo>
                    <a:pt x="0" y="0"/>
                  </a:lnTo>
                  <a:close/>
                  <a:moveTo>
                    <a:pt x="144780" y="0"/>
                  </a:moveTo>
                  <a:lnTo>
                    <a:pt x="175714062" y="0"/>
                  </a:lnTo>
                  <a:lnTo>
                    <a:pt x="175714062" y="144780"/>
                  </a:lnTo>
                  <a:lnTo>
                    <a:pt x="144780" y="144780"/>
                  </a:lnTo>
                  <a:lnTo>
                    <a:pt x="144780" y="0"/>
                  </a:lnTo>
                  <a:close/>
                </a:path>
              </a:pathLst>
            </a:custGeom>
            <a:solidFill>
              <a:srgbClr val="000000"/>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flipV="1">
            <a:off x="-1753333" y="-459448"/>
            <a:ext cx="3506667" cy="2232273"/>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34667" y="-459448"/>
            <a:ext cx="3506667" cy="2232273"/>
          </a:xfrm>
          <a:prstGeom prst="rect">
            <a:avLst/>
          </a:prstGeom>
        </p:spPr>
      </p:pic>
      <p:pic>
        <p:nvPicPr>
          <p:cNvPr id="7" name="Picture 7"/>
          <p:cNvPicPr>
            <a:picLocks noChangeAspect="1"/>
          </p:cNvPicPr>
          <p:nvPr/>
        </p:nvPicPr>
        <p:blipFill>
          <a:blip r:embed="rId4"/>
          <a:srcRect/>
          <a:stretch>
            <a:fillRect/>
          </a:stretch>
        </p:blipFill>
        <p:spPr>
          <a:xfrm>
            <a:off x="754304" y="2967930"/>
            <a:ext cx="7982069" cy="4739353"/>
          </a:xfrm>
          <a:prstGeom prst="rect">
            <a:avLst/>
          </a:prstGeom>
        </p:spPr>
      </p:pic>
      <p:pic>
        <p:nvPicPr>
          <p:cNvPr id="8" name="Picture 8"/>
          <p:cNvPicPr>
            <a:picLocks noChangeAspect="1"/>
          </p:cNvPicPr>
          <p:nvPr/>
        </p:nvPicPr>
        <p:blipFill>
          <a:blip r:embed="rId5"/>
          <a:srcRect/>
          <a:stretch>
            <a:fillRect/>
          </a:stretch>
        </p:blipFill>
        <p:spPr>
          <a:xfrm>
            <a:off x="9590447" y="2967929"/>
            <a:ext cx="7961908" cy="4739353"/>
          </a:xfrm>
          <a:prstGeom prst="rect">
            <a:avLst/>
          </a:prstGeom>
        </p:spPr>
      </p:pic>
      <p:sp>
        <p:nvSpPr>
          <p:cNvPr id="9" name="TextBox 9"/>
          <p:cNvSpPr txBox="1"/>
          <p:nvPr/>
        </p:nvSpPr>
        <p:spPr>
          <a:xfrm>
            <a:off x="2916525" y="448863"/>
            <a:ext cx="12454949" cy="1213922"/>
          </a:xfrm>
          <a:prstGeom prst="rect">
            <a:avLst/>
          </a:prstGeom>
        </p:spPr>
        <p:txBody>
          <a:bodyPr lIns="0" tIns="0" rIns="0" bIns="0" rtlCol="0" anchor="t">
            <a:spAutoFit/>
          </a:bodyPr>
          <a:lstStyle/>
          <a:p>
            <a:pPr marL="0" lvl="0" indent="0" algn="ctr">
              <a:lnSpc>
                <a:spcPct val="150000"/>
              </a:lnSpc>
              <a:spcBef>
                <a:spcPct val="0"/>
              </a:spcBef>
            </a:pPr>
            <a:r>
              <a:rPr lang="en-US" sz="6000">
                <a:solidFill>
                  <a:srgbClr val="000000"/>
                </a:solidFill>
                <a:latin typeface="Arial" pitchFamily="34" charset="0"/>
                <a:cs typeface="Arial" pitchFamily="34" charset="0"/>
              </a:rPr>
              <a:t>1. Mục</a:t>
            </a:r>
            <a:r>
              <a:rPr lang="en-US" sz="6000" u="none">
                <a:solidFill>
                  <a:srgbClr val="000000"/>
                </a:solidFill>
                <a:latin typeface="Arial" pitchFamily="34" charset="0"/>
                <a:cs typeface="Arial" pitchFamily="34" charset="0"/>
              </a:rPr>
              <a:t> tiêu:</a:t>
            </a:r>
          </a:p>
        </p:txBody>
      </p:sp>
      <p:sp>
        <p:nvSpPr>
          <p:cNvPr id="10" name="TextBox 10"/>
          <p:cNvSpPr txBox="1"/>
          <p:nvPr/>
        </p:nvSpPr>
        <p:spPr>
          <a:xfrm>
            <a:off x="720775" y="8148379"/>
            <a:ext cx="8015597" cy="1846659"/>
          </a:xfrm>
          <a:prstGeom prst="rect">
            <a:avLst/>
          </a:prstGeom>
        </p:spPr>
        <p:txBody>
          <a:bodyPr wrap="square" lIns="0" tIns="0" rIns="0" bIns="0" rtlCol="0" anchor="t">
            <a:spAutoFit/>
          </a:bodyPr>
          <a:lstStyle/>
          <a:p>
            <a:pPr marL="0" lvl="0" indent="0" algn="just">
              <a:lnSpc>
                <a:spcPct val="150000"/>
              </a:lnSpc>
              <a:spcBef>
                <a:spcPct val="0"/>
              </a:spcBef>
            </a:pPr>
            <a:r>
              <a:rPr lang="en-US" sz="4000">
                <a:solidFill>
                  <a:srgbClr val="000000"/>
                </a:solidFill>
                <a:latin typeface="Arial" pitchFamily="34" charset="0"/>
                <a:cs typeface="Arial" pitchFamily="34" charset="0"/>
              </a:rPr>
              <a:t> G</a:t>
            </a:r>
            <a:r>
              <a:rPr lang="en-US" sz="4000" u="none">
                <a:solidFill>
                  <a:srgbClr val="000000"/>
                </a:solidFill>
                <a:latin typeface="Arial" pitchFamily="34" charset="0"/>
                <a:cs typeface="Arial" pitchFamily="34" charset="0"/>
              </a:rPr>
              <a:t>iúp cải thiện tình trạng ô nhiễm môi trường, biến đổi khí hậu</a:t>
            </a:r>
          </a:p>
        </p:txBody>
      </p:sp>
      <p:sp>
        <p:nvSpPr>
          <p:cNvPr id="11" name="TextBox 11"/>
          <p:cNvSpPr txBox="1"/>
          <p:nvPr/>
        </p:nvSpPr>
        <p:spPr>
          <a:xfrm>
            <a:off x="9593495" y="8162349"/>
            <a:ext cx="8015597" cy="923330"/>
          </a:xfrm>
          <a:prstGeom prst="rect">
            <a:avLst/>
          </a:prstGeom>
        </p:spPr>
        <p:txBody>
          <a:bodyPr wrap="square" lIns="0" tIns="0" rIns="0" bIns="0" rtlCol="0" anchor="t">
            <a:spAutoFit/>
          </a:bodyPr>
          <a:lstStyle/>
          <a:p>
            <a:pPr marL="0" lvl="0" indent="0" algn="just">
              <a:lnSpc>
                <a:spcPct val="150000"/>
              </a:lnSpc>
              <a:spcBef>
                <a:spcPct val="0"/>
              </a:spcBef>
            </a:pPr>
            <a:r>
              <a:rPr lang="en-US" sz="4000">
                <a:solidFill>
                  <a:srgbClr val="000000"/>
                </a:solidFill>
                <a:latin typeface="Arial" pitchFamily="34" charset="0"/>
                <a:cs typeface="Arial" pitchFamily="34" charset="0"/>
              </a:rPr>
              <a:t>Nâng</a:t>
            </a:r>
            <a:r>
              <a:rPr lang="en-US" sz="4000" u="none">
                <a:solidFill>
                  <a:srgbClr val="000000"/>
                </a:solidFill>
                <a:latin typeface="Arial" pitchFamily="34" charset="0"/>
                <a:cs typeface="Arial" pitchFamily="34" charset="0"/>
              </a:rPr>
              <a:t> cao ý thức của người dân</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789</Words>
  <PresentationFormat>Custom</PresentationFormat>
  <Paragraphs>72</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2021-09-24T11:27:20Z</dcterms:modified>
  <dc:identifier>DAEq6Xa8bJk</dc:identifier>
</cp:coreProperties>
</file>