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72" r:id="rId2"/>
    <p:sldId id="256" r:id="rId3"/>
    <p:sldId id="273" r:id="rId4"/>
    <p:sldId id="258" r:id="rId5"/>
    <p:sldId id="262" r:id="rId6"/>
    <p:sldId id="263" r:id="rId7"/>
    <p:sldId id="264" r:id="rId8"/>
    <p:sldId id="265" r:id="rId9"/>
    <p:sldId id="267" r:id="rId10"/>
    <p:sldId id="266" r:id="rId11"/>
    <p:sldId id="268" r:id="rId12"/>
    <p:sldId id="280" r:id="rId13"/>
    <p:sldId id="279" r:id="rId14"/>
    <p:sldId id="275" r:id="rId15"/>
    <p:sldId id="276" r:id="rId16"/>
    <p:sldId id="277" r:id="rId17"/>
    <p:sldId id="281" r:id="rId18"/>
    <p:sldId id="278" r:id="rId19"/>
    <p:sldId id="289" r:id="rId20"/>
    <p:sldId id="282" r:id="rId21"/>
    <p:sldId id="284" r:id="rId22"/>
    <p:sldId id="283" r:id="rId23"/>
    <p:sldId id="260" r:id="rId24"/>
    <p:sldId id="286" r:id="rId25"/>
    <p:sldId id="287" r:id="rId26"/>
    <p:sldId id="288" r:id="rId27"/>
    <p:sldId id="261" r:id="rId28"/>
  </p:sldIdLst>
  <p:sldSz cx="24385588" cy="13717588"/>
  <p:notesSz cx="6797675" cy="9928225"/>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94038"/>
  </p:normalViewPr>
  <p:slideViewPr>
    <p:cSldViewPr snapToGrid="0">
      <p:cViewPr>
        <p:scale>
          <a:sx n="50" d="100"/>
          <a:sy n="50" d="100"/>
        </p:scale>
        <p:origin x="216" y="616"/>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306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6LAT1gLMPu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6LAT1gLMPu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VILCk2CpUC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solidFill>
                  <a:srgbClr val="000000"/>
                </a:solidFill>
                <a:effectLst/>
                <a:latin typeface="Times New Roman" panose="02020603050405020304" pitchFamily="18" charset="0"/>
                <a:ea typeface="Calibri" panose="020F0502020204030204" pitchFamily="34" charset="0"/>
              </a:rPr>
              <a:t>Năm 1872, trong cuốn sách </a:t>
            </a:r>
            <a:r>
              <a:rPr lang="vi-VN" sz="1800" b="1" dirty="0">
                <a:solidFill>
                  <a:srgbClr val="000000"/>
                </a:solidFill>
                <a:effectLst/>
                <a:latin typeface="Times New Roman" panose="02020603050405020304" pitchFamily="18" charset="0"/>
                <a:ea typeface="Calibri" panose="020F0502020204030204" pitchFamily="34" charset="0"/>
              </a:rPr>
              <a:t>Không khí và Mưa</a:t>
            </a:r>
            <a:r>
              <a:rPr lang="vi-VN" sz="1800" dirty="0">
                <a:solidFill>
                  <a:srgbClr val="000000"/>
                </a:solidFill>
                <a:effectLst/>
                <a:latin typeface="Times New Roman" panose="02020603050405020304" pitchFamily="18" charset="0"/>
                <a:ea typeface="Calibri" panose="020F0502020204030204" pitchFamily="34" charset="0"/>
              </a:rPr>
              <a:t>, Robert Angus Smith (R</a:t>
            </a:r>
            <a:r>
              <a:rPr lang="en-US" sz="1800" dirty="0" err="1">
                <a:solidFill>
                  <a:srgbClr val="000000"/>
                </a:solidFill>
                <a:effectLst/>
                <a:latin typeface="Times New Roman" panose="02020603050405020304" pitchFamily="18" charset="0"/>
                <a:ea typeface="Calibri" panose="020F0502020204030204" pitchFamily="34" charset="0"/>
              </a:rPr>
              <a:t>ô</a:t>
            </a:r>
            <a:r>
              <a:rPr lang="en-US" sz="1800" dirty="0">
                <a:solidFill>
                  <a:srgbClr val="000000"/>
                </a:solidFill>
                <a:effectLst/>
                <a:latin typeface="Times New Roman" panose="02020603050405020304" pitchFamily="18" charset="0"/>
                <a:ea typeface="Calibri" panose="020F0502020204030204" pitchFamily="34" charset="0"/>
              </a:rPr>
              <a:t> –</a:t>
            </a:r>
            <a:r>
              <a:rPr lang="vi-VN" sz="1800" dirty="0">
                <a:solidFill>
                  <a:srgbClr val="000000"/>
                </a:solidFill>
                <a:effectLst/>
                <a:latin typeface="Times New Roman" panose="02020603050405020304" pitchFamily="18" charset="0"/>
                <a:ea typeface="Calibri" panose="020F0502020204030204" pitchFamily="34" charset="0"/>
              </a:rPr>
              <a:t>b</a:t>
            </a:r>
            <a:r>
              <a:rPr lang="en-US" sz="1800" dirty="0" err="1">
                <a:solidFill>
                  <a:srgbClr val="000000"/>
                </a:solidFill>
                <a:effectLst/>
                <a:latin typeface="Times New Roman" panose="02020603050405020304" pitchFamily="18" charset="0"/>
                <a:ea typeface="Calibri" panose="020F0502020204030204" pitchFamily="34" charset="0"/>
              </a:rPr>
              <a:t>ớ</a:t>
            </a:r>
            <a:r>
              <a:rPr lang="vi-VN" sz="1800" dirty="0">
                <a:solidFill>
                  <a:srgbClr val="000000"/>
                </a:solidFill>
                <a:effectLst/>
                <a:latin typeface="Times New Roman" panose="02020603050405020304" pitchFamily="18" charset="0"/>
                <a:ea typeface="Calibri" panose="020F0502020204030204" pitchFamily="34" charset="0"/>
              </a:rPr>
              <a:t>t An-gót Smit) (nhà hoá học người Scotland) đã trình bày chi tiết về hiện tượng mưa acid. Đến cuối những năm 1960, mưa acid đã thực sự ảnh hưởng đến môi trường các vùng rộng lớn ở Tây Âu và Đông Bắc Mỹ. Ngày nay, mưa acid trở thành một trong các thảm họa môi trường toàn cầu. Vậy m</a:t>
            </a:r>
            <a:r>
              <a:rPr lang="en-US" sz="1800" dirty="0" err="1">
                <a:solidFill>
                  <a:srgbClr val="000000"/>
                </a:solidFill>
                <a:effectLst/>
                <a:latin typeface="Times New Roman" panose="02020603050405020304" pitchFamily="18" charset="0"/>
                <a:ea typeface="Calibri" panose="020F0502020204030204" pitchFamily="34" charset="0"/>
              </a:rPr>
              <a:t>ư</a:t>
            </a:r>
            <a:r>
              <a:rPr lang="vi-VN" sz="1800" dirty="0">
                <a:solidFill>
                  <a:srgbClr val="000000"/>
                </a:solidFill>
                <a:effectLst/>
                <a:latin typeface="Times New Roman" panose="02020603050405020304" pitchFamily="18" charset="0"/>
                <a:ea typeface="Calibri" panose="020F0502020204030204" pitchFamily="34" charset="0"/>
              </a:rPr>
              <a:t>a acid là gì? Hợp chất của n</a:t>
            </a:r>
            <a:r>
              <a:rPr lang="en-US" sz="1800" dirty="0" err="1">
                <a:solidFill>
                  <a:srgbClr val="000000"/>
                </a:solidFill>
                <a:effectLst/>
                <a:latin typeface="Times New Roman" panose="02020603050405020304" pitchFamily="18" charset="0"/>
                <a:ea typeface="Calibri" panose="020F0502020204030204" pitchFamily="34" charset="0"/>
              </a:rPr>
              <a:t>i</a:t>
            </a:r>
            <a:r>
              <a:rPr lang="vi-VN" sz="1800" dirty="0">
                <a:solidFill>
                  <a:srgbClr val="000000"/>
                </a:solidFill>
                <a:effectLst/>
                <a:latin typeface="Times New Roman" panose="02020603050405020304" pitchFamily="18" charset="0"/>
                <a:ea typeface="Calibri" panose="020F0502020204030204" pitchFamily="34" charset="0"/>
              </a:rPr>
              <a:t>trogen với oxygen có vai trò gì trong hiện tượng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a:t>
            </a:r>
            <a:r>
              <a:rPr lang="en-VN" dirty="0">
                <a:effectLst/>
              </a:rPr>
              <a:t> </a:t>
            </a:r>
            <a:endParaRPr lang="en-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568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45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59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2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2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42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3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23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phú</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18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https://www.youtube.com/watch?v=6LAT1gLMPu4</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897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phú</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18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https://www.youtube.com/watch?v=6LAT1gLMPu4</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640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63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0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acid:</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1800"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https://www.youtube.com/watch?v=VILCk2CpUCw</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VN" dirty="0"/>
              <a:t>-GV nhận xét mời Tổ có bài báo cáo đúng nhất, chất lượng nhất lên bảng thực hiện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415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054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52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472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33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1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12926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mj-lt"/>
                <a:ea typeface="Questrial"/>
                <a:cs typeface="Questrial"/>
                <a:sym typeface="Questrial"/>
              </a:rPr>
              <a:t>MỘT</a:t>
            </a:r>
            <a:r>
              <a:rPr lang="en-US" sz="5400" b="1" i="0" u="none" strike="noStrike" cap="none" baseline="0" dirty="0">
                <a:solidFill>
                  <a:schemeClr val="lt1"/>
                </a:solidFill>
                <a:latin typeface="+mj-lt"/>
                <a:ea typeface="Questrial"/>
                <a:cs typeface="Questrial"/>
                <a:sym typeface="Questrial"/>
              </a:rPr>
              <a:t> SỐ HỢP CHẤT CỦA NITROGEN VỚI OXYGEN</a:t>
            </a:r>
          </a:p>
          <a:p>
            <a:pPr marL="0" marR="0" lvl="0" indent="0" algn="r" rtl="0">
              <a:spcBef>
                <a:spcPts val="0"/>
              </a:spcBef>
              <a:spcAft>
                <a:spcPts val="0"/>
              </a:spcAft>
              <a:buNone/>
            </a:pPr>
            <a:r>
              <a:rPr lang="en-US" sz="2400" b="1" i="0" u="none" strike="noStrike" cap="none" baseline="0" dirty="0">
                <a:solidFill>
                  <a:schemeClr val="tx1"/>
                </a:solidFill>
                <a:latin typeface="+mj-lt"/>
                <a:ea typeface="Questrial"/>
                <a:cs typeface="Questrial"/>
                <a:sym typeface="Questrial"/>
              </a:rPr>
              <a:t>GV: Phan </a:t>
            </a:r>
            <a:r>
              <a:rPr lang="en-US" sz="2400" b="1" i="0" u="none" strike="noStrike" cap="none" baseline="0" dirty="0" err="1">
                <a:solidFill>
                  <a:schemeClr val="tx1"/>
                </a:solidFill>
                <a:latin typeface="+mj-lt"/>
                <a:ea typeface="Questrial"/>
                <a:cs typeface="Questrial"/>
                <a:sym typeface="Questrial"/>
              </a:rPr>
              <a:t>Thị</a:t>
            </a:r>
            <a:r>
              <a:rPr lang="en-US" sz="2400" b="1" i="0" u="none" strike="noStrike" cap="none" baseline="0" dirty="0">
                <a:solidFill>
                  <a:schemeClr val="tx1"/>
                </a:solidFill>
                <a:latin typeface="+mj-lt"/>
                <a:ea typeface="Questrial"/>
                <a:cs typeface="Questrial"/>
                <a:sym typeface="Questrial"/>
              </a:rPr>
              <a:t> </a:t>
            </a:r>
            <a:r>
              <a:rPr lang="en-US" sz="2400" b="1" i="0" u="none" strike="noStrike" cap="none" baseline="0" dirty="0" err="1">
                <a:solidFill>
                  <a:schemeClr val="tx1"/>
                </a:solidFill>
                <a:latin typeface="+mj-lt"/>
                <a:ea typeface="Questrial"/>
                <a:cs typeface="Questrial"/>
                <a:sym typeface="Questrial"/>
              </a:rPr>
              <a:t>Kiều</a:t>
            </a:r>
            <a:r>
              <a:rPr lang="en-US" sz="2400" b="1" i="0" u="none" strike="noStrike" cap="none" baseline="0" dirty="0">
                <a:solidFill>
                  <a:schemeClr val="tx1"/>
                </a:solidFill>
                <a:latin typeface="+mj-lt"/>
                <a:ea typeface="Questrial"/>
                <a:cs typeface="Questrial"/>
                <a:sym typeface="Questrial"/>
              </a:rPr>
              <a:t> </a:t>
            </a:r>
            <a:r>
              <a:rPr lang="en-US" sz="2400" b="1" i="0" u="none" strike="noStrike" cap="none" baseline="0" dirty="0" err="1">
                <a:solidFill>
                  <a:schemeClr val="tx1"/>
                </a:solidFill>
                <a:latin typeface="+mj-lt"/>
                <a:ea typeface="Questrial"/>
                <a:cs typeface="Questrial"/>
                <a:sym typeface="Questrial"/>
              </a:rPr>
              <a:t>Nguyên</a:t>
            </a:r>
            <a:r>
              <a:rPr lang="en-US" sz="2400" b="1" i="0" u="none" strike="noStrike" cap="none" baseline="0" dirty="0">
                <a:solidFill>
                  <a:schemeClr val="tx1"/>
                </a:solidFill>
                <a:latin typeface="+mj-lt"/>
                <a:ea typeface="Questrial"/>
                <a:cs typeface="Questrial"/>
                <a:sym typeface="Questrial"/>
              </a:rPr>
              <a:t> </a:t>
            </a:r>
            <a:endParaRPr sz="2400" b="1" i="0" u="none" strike="noStrike" cap="none" dirty="0">
              <a:solidFill>
                <a:schemeClr val="tx1"/>
              </a:solidFill>
              <a:latin typeface="+mj-lt"/>
              <a:ea typeface="Tahoma"/>
              <a:cs typeface="Tahoma"/>
              <a:sym typeface="Tahoma"/>
            </a:endParaRPr>
          </a:p>
        </p:txBody>
      </p:sp>
      <p:sp>
        <p:nvSpPr>
          <p:cNvPr id="12" name="Google Shape;12;p15"/>
          <p:cNvSpPr txBox="1"/>
          <p:nvPr/>
        </p:nvSpPr>
        <p:spPr>
          <a:xfrm>
            <a:off x="3236947" y="168266"/>
            <a:ext cx="2038038"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Arial" panose="020B0604020202020204" pitchFamily="34" charset="0"/>
                <a:ea typeface="Questrial"/>
                <a:cs typeface="Arial" panose="020B0604020202020204" pitchFamily="34" charset="0"/>
                <a:sym typeface="Questrial"/>
              </a:rPr>
              <a:t>Chương</a:t>
            </a:r>
            <a:r>
              <a:rPr lang="en-US" sz="3600" b="1" i="0" u="none" strike="noStrike" cap="none" dirty="0">
                <a:solidFill>
                  <a:schemeClr val="lt1"/>
                </a:solidFill>
                <a:latin typeface="Arial" panose="020B0604020202020204" pitchFamily="34" charset="0"/>
                <a:ea typeface="Questrial"/>
                <a:cs typeface="Arial" panose="020B0604020202020204" pitchFamily="34" charset="0"/>
                <a:sym typeface="Questrial"/>
              </a:rPr>
              <a:t> 2</a:t>
            </a:r>
            <a:endParaRPr sz="3600" b="1" dirty="0">
              <a:latin typeface="Arial" panose="020B0604020202020204" pitchFamily="34" charset="0"/>
              <a:cs typeface="Arial" panose="020B0604020202020204" pitchFamily="34" charset="0"/>
            </a:endParaRPr>
          </a:p>
        </p:txBody>
      </p:sp>
      <p:sp>
        <p:nvSpPr>
          <p:cNvPr id="13" name="Google Shape;13;p15"/>
          <p:cNvSpPr txBox="1"/>
          <p:nvPr/>
        </p:nvSpPr>
        <p:spPr>
          <a:xfrm>
            <a:off x="2132321" y="121456"/>
            <a:ext cx="1177036"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dirty="0">
                <a:solidFill>
                  <a:schemeClr val="lt1"/>
                </a:solidFill>
                <a:latin typeface="+mj-lt"/>
                <a:ea typeface="Questrial"/>
                <a:cs typeface="Questrial"/>
                <a:sym typeface="Questrial"/>
              </a:rPr>
              <a:t>LỚP</a:t>
            </a:r>
            <a:endParaRPr b="1" dirty="0">
              <a:latin typeface="+mj-lt"/>
            </a:endParaRPr>
          </a:p>
          <a:p>
            <a:pPr marL="0" marR="0" lvl="0" indent="0" algn="ctr" rtl="0">
              <a:lnSpc>
                <a:spcPct val="93750"/>
              </a:lnSpc>
              <a:spcBef>
                <a:spcPts val="0"/>
              </a:spcBef>
              <a:spcAft>
                <a:spcPts val="0"/>
              </a:spcAft>
              <a:buNone/>
            </a:pPr>
            <a:r>
              <a:rPr lang="en-US" sz="4800" b="1" i="0" u="none" strike="noStrike" cap="none" dirty="0">
                <a:solidFill>
                  <a:schemeClr val="lt1"/>
                </a:solidFill>
                <a:latin typeface="+mj-lt"/>
                <a:ea typeface="Questrial"/>
                <a:cs typeface="Questrial"/>
                <a:sym typeface="Questrial"/>
              </a:rPr>
              <a:t>11</a:t>
            </a:r>
            <a:endParaRPr sz="4800" b="1" i="0" u="none" strike="noStrike" cap="none" dirty="0">
              <a:solidFill>
                <a:schemeClr val="lt1"/>
              </a:solidFill>
              <a:latin typeface="+mj-lt"/>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mj-lt"/>
                <a:ea typeface="Questrial"/>
                <a:cs typeface="Questrial"/>
                <a:sym typeface="Questrial"/>
              </a:rPr>
              <a:t>BÀI</a:t>
            </a:r>
            <a:r>
              <a:rPr lang="en-US" sz="3600" b="1" i="0" u="none" strike="noStrike" cap="none" dirty="0">
                <a:solidFill>
                  <a:schemeClr val="lt1"/>
                </a:solidFill>
                <a:latin typeface="+mj-lt"/>
                <a:ea typeface="Questrial"/>
                <a:cs typeface="Questrial"/>
                <a:sym typeface="Questrial"/>
              </a:rPr>
              <a:t> 6</a:t>
            </a:r>
            <a:endParaRPr sz="3600" b="1" i="0" u="none" strike="noStrike" cap="none" dirty="0">
              <a:solidFill>
                <a:schemeClr val="lt1"/>
              </a:solidFill>
              <a:latin typeface="+mj-lt"/>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123DCCC5-92F3-382A-378C-3537A9FB4D83}"/>
              </a:ext>
            </a:extLst>
          </p:cNvPr>
          <p:cNvPicPr>
            <a:picLocks noChangeAspect="1"/>
          </p:cNvPicPr>
          <p:nvPr userDrawn="1"/>
        </p:nvPicPr>
        <p:blipFill>
          <a:blip r:embed="rId19"/>
          <a:stretch>
            <a:fillRect/>
          </a:stretch>
        </p:blipFill>
        <p:spPr>
          <a:xfrm>
            <a:off x="-226266" y="-337799"/>
            <a:ext cx="2260877" cy="226087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oleObject" Target="../embeddings/oleObject5.bin"/><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sv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10" Type="http://schemas.microsoft.com/office/2007/relationships/hdphoto" Target="../media/hdphoto2.wdp"/><Relationship Id="rId4" Type="http://schemas.openxmlformats.org/officeDocument/2006/relationships/image" Target="../media/image44.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t="-11000" r="19000" b="-9000"/>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479832B-EF4B-3641-932F-FC541E069CCC}"/>
              </a:ext>
            </a:extLst>
          </p:cNvPr>
          <p:cNvSpPr>
            <a:spLocks noGrp="1" noChangeArrowheads="1"/>
          </p:cNvSpPr>
          <p:nvPr>
            <p:ph type="title"/>
          </p:nvPr>
        </p:nvSpPr>
        <p:spPr>
          <a:xfrm>
            <a:off x="914460" y="348"/>
            <a:ext cx="16460272" cy="1371689"/>
          </a:xfrm>
        </p:spPr>
        <p:txBody>
          <a:bodyPr/>
          <a:lstStyle/>
          <a:p>
            <a:endParaRPr lang="en-VN" altLang="en-VN" sz="8000"/>
          </a:p>
        </p:txBody>
      </p:sp>
      <p:sp>
        <p:nvSpPr>
          <p:cNvPr id="3" name="Date Placeholder 3">
            <a:extLst>
              <a:ext uri="{FF2B5EF4-FFF2-40B4-BE49-F238E27FC236}">
                <a16:creationId xmlns:a16="http://schemas.microsoft.com/office/drawing/2014/main" id="{BE88DA6D-03DD-AC4F-929F-244B9D9DBAAE}"/>
              </a:ext>
            </a:extLst>
          </p:cNvPr>
          <p:cNvSpPr>
            <a:spLocks noGrp="1"/>
          </p:cNvSpPr>
          <p:nvPr>
            <p:ph type="dt" idx="10"/>
          </p:nvPr>
        </p:nvSpPr>
        <p:spPr>
          <a:xfrm>
            <a:off x="914460" y="12491611"/>
            <a:ext cx="4267478" cy="952562"/>
          </a:xfrm>
        </p:spPr>
        <p:txBody>
          <a:bodyPr/>
          <a:lstStyle/>
          <a:p>
            <a:fld id="{6A601722-4CCA-8C42-A535-197C1385C4F1}" type="datetime1">
              <a:rPr lang="en-US" altLang="en-VN"/>
              <a:pPr/>
              <a:t>5/6/23</a:t>
            </a:fld>
            <a:endParaRPr lang="en-US" altLang="en-VN"/>
          </a:p>
        </p:txBody>
      </p:sp>
      <p:sp>
        <p:nvSpPr>
          <p:cNvPr id="5" name="Slide Number Placeholder 5">
            <a:extLst>
              <a:ext uri="{FF2B5EF4-FFF2-40B4-BE49-F238E27FC236}">
                <a16:creationId xmlns:a16="http://schemas.microsoft.com/office/drawing/2014/main" id="{D7D1E89D-7BCD-E24B-B7B5-E2D0E96927A6}"/>
              </a:ext>
            </a:extLst>
          </p:cNvPr>
          <p:cNvSpPr>
            <a:spLocks noGrp="1"/>
          </p:cNvSpPr>
          <p:nvPr>
            <p:ph type="sldNum" idx="12"/>
          </p:nvPr>
        </p:nvSpPr>
        <p:spPr>
          <a:xfrm>
            <a:off x="13107253" y="12491611"/>
            <a:ext cx="4267478" cy="952562"/>
          </a:xfrm>
        </p:spPr>
        <p:txBody>
          <a:bodyPr/>
          <a:lstStyle/>
          <a:p>
            <a:fld id="{3367DDE7-71D7-A64E-8FCF-A2971E9CC828}" type="slidenum">
              <a:rPr lang="en-US" altLang="en-VN"/>
              <a:pPr/>
              <a:t>1</a:t>
            </a:fld>
            <a:endParaRPr lang="en-US" altLang="en-VN"/>
          </a:p>
        </p:txBody>
      </p:sp>
      <p:pic>
        <p:nvPicPr>
          <p:cNvPr id="7" name="Picture 4" descr="uesc_01_img0005">
            <a:extLst>
              <a:ext uri="{FF2B5EF4-FFF2-40B4-BE49-F238E27FC236}">
                <a16:creationId xmlns:a16="http://schemas.microsoft.com/office/drawing/2014/main" id="{4F18787B-26E9-7449-96B5-DB0A5857E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 y="-28478"/>
            <a:ext cx="12462169" cy="13716893"/>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acid55">
            <a:extLst>
              <a:ext uri="{FF2B5EF4-FFF2-40B4-BE49-F238E27FC236}">
                <a16:creationId xmlns:a16="http://schemas.microsoft.com/office/drawing/2014/main" id="{3FF301FB-8E1B-8F45-BBFE-F5A25FCEB7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2170" y="-6002"/>
            <a:ext cx="11944684" cy="1369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cid_damage">
            <a:extLst>
              <a:ext uri="{FF2B5EF4-FFF2-40B4-BE49-F238E27FC236}">
                <a16:creationId xmlns:a16="http://schemas.microsoft.com/office/drawing/2014/main" id="{4590367C-C0CE-EA43-817B-BF6E2E8CB5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8012" y="-28478"/>
            <a:ext cx="11221180" cy="1371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224745"/>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a:solidFill>
                    <a:srgbClr val="135F82"/>
                  </a:solidFill>
                  <a:latin typeface="+mn-lt"/>
                  <a:ea typeface="Tahoma"/>
                  <a:cs typeface="Tahoma"/>
                  <a:sym typeface="Tahoma"/>
                </a:rPr>
                <a:t>Acid nitric</a:t>
              </a:r>
            </a:p>
          </p:txBody>
        </p:sp>
      </p:grpSp>
      <p:grpSp>
        <p:nvGrpSpPr>
          <p:cNvPr id="247" name="Google Shape;247;p3"/>
          <p:cNvGrpSpPr/>
          <p:nvPr/>
        </p:nvGrpSpPr>
        <p:grpSpPr>
          <a:xfrm>
            <a:off x="1103563" y="2663775"/>
            <a:ext cx="4535237" cy="971306"/>
            <a:chOff x="166396" y="8755081"/>
            <a:chExt cx="4514620"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748898"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1.Cấu </a:t>
              </a:r>
              <a:r>
                <a:rPr lang="en-US" sz="4600" b="1" dirty="0" err="1">
                  <a:solidFill>
                    <a:schemeClr val="lt1"/>
                  </a:solidFill>
                  <a:latin typeface="Tahoma"/>
                  <a:ea typeface="Tahoma"/>
                  <a:cs typeface="Tahoma"/>
                  <a:sym typeface="Tahoma"/>
                </a:rPr>
                <a:t>tạo</a:t>
              </a:r>
              <a:endParaRPr lang="en-US" sz="4600" b="1" dirty="0">
                <a:solidFill>
                  <a:schemeClr val="lt1"/>
                </a:solidFill>
                <a:latin typeface="Tahoma"/>
                <a:ea typeface="Tahoma"/>
                <a:cs typeface="Tahoma"/>
                <a:sym typeface="Tahoma"/>
              </a:endParaRP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1431231" y="5590969"/>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-CT Lewis: </a:t>
            </a:r>
          </a:p>
        </p:txBody>
      </p:sp>
      <p:pic>
        <p:nvPicPr>
          <p:cNvPr id="2" name="Picture 2" descr="Giải câu 1 bài 9: Axit nitric và muối nitrat - Hóa lớp 11 (trang 39 - 45) -  Tech12h">
            <a:extLst>
              <a:ext uri="{FF2B5EF4-FFF2-40B4-BE49-F238E27FC236}">
                <a16:creationId xmlns:a16="http://schemas.microsoft.com/office/drawing/2014/main" id="{D4C7CAAA-ABD4-BDCD-82FF-4F84236F5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7829" y="1508449"/>
            <a:ext cx="9554189" cy="53503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9E5935-5803-A8ED-6104-EB3915439798}"/>
              </a:ext>
            </a:extLst>
          </p:cNvPr>
          <p:cNvSpPr txBox="1"/>
          <p:nvPr/>
        </p:nvSpPr>
        <p:spPr>
          <a:xfrm>
            <a:off x="4961831" y="9820633"/>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 </a:t>
            </a:r>
          </a:p>
        </p:txBody>
      </p:sp>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graphicFrame>
        <p:nvGraphicFramePr>
          <p:cNvPr id="6" name="Object 5">
            <a:extLst>
              <a:ext uri="{FF2B5EF4-FFF2-40B4-BE49-F238E27FC236}">
                <a16:creationId xmlns:a16="http://schemas.microsoft.com/office/drawing/2014/main" id="{F415CE75-C1D2-A552-D26E-B6677621692B}"/>
              </a:ext>
            </a:extLst>
          </p:cNvPr>
          <p:cNvGraphicFramePr>
            <a:graphicFrameLocks noChangeAspect="1"/>
          </p:cNvGraphicFramePr>
          <p:nvPr/>
        </p:nvGraphicFramePr>
        <p:xfrm>
          <a:off x="0" y="0"/>
          <a:ext cx="1485900" cy="520700"/>
        </p:xfrm>
        <a:graphic>
          <a:graphicData uri="http://schemas.openxmlformats.org/presentationml/2006/ole">
            <mc:AlternateContent xmlns:mc="http://schemas.openxmlformats.org/markup-compatibility/2006">
              <mc:Choice xmlns:v="urn:schemas-microsoft-com:vml" Requires="v">
                <p:oleObj r:id="rId4" imgW="1955800" imgH="533400" progId="ChemDraw.Document.6.0">
                  <p:embed/>
                </p:oleObj>
              </mc:Choice>
              <mc:Fallback>
                <p:oleObj r:id="rId4" imgW="1955800" imgH="53340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85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07B16A40-AE38-636C-19A1-B0E585C66E79}"/>
              </a:ext>
            </a:extLst>
          </p:cNvPr>
          <p:cNvSpPr txBox="1"/>
          <p:nvPr/>
        </p:nvSpPr>
        <p:spPr>
          <a:xfrm>
            <a:off x="1406635" y="4044947"/>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-CTPT: HNO</a:t>
            </a:r>
            <a:r>
              <a:rPr lang="vi-VN" sz="4000" baseline="-25000" dirty="0">
                <a:latin typeface="+mn-lt"/>
                <a:ea typeface="Times New Roman" panose="02020603050405020304" pitchFamily="18" charset="0"/>
                <a:cs typeface="Times New Roman" panose="02020603050405020304" pitchFamily="18" charset="0"/>
              </a:rPr>
              <a:t>3</a:t>
            </a:r>
            <a:r>
              <a:rPr lang="vi-VN" sz="4000" dirty="0">
                <a:latin typeface="+mn-lt"/>
                <a:ea typeface="Times New Roman" panose="02020603050405020304" pitchFamily="18" charset="0"/>
                <a:cs typeface="Times New Roman" panose="02020603050405020304" pitchFamily="18" charset="0"/>
              </a:rPr>
              <a:t> </a:t>
            </a:r>
          </a:p>
        </p:txBody>
      </p:sp>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598442"/>
            <a:ext cx="79048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graphicFrame>
        <p:nvGraphicFramePr>
          <p:cNvPr id="9" name="Object 8">
            <a:extLst>
              <a:ext uri="{FF2B5EF4-FFF2-40B4-BE49-F238E27FC236}">
                <a16:creationId xmlns:a16="http://schemas.microsoft.com/office/drawing/2014/main" id="{E8B722EF-00BE-85CC-A894-8DB7BD93AE34}"/>
              </a:ext>
            </a:extLst>
          </p:cNvPr>
          <p:cNvGraphicFramePr>
            <a:graphicFrameLocks noChangeAspect="1"/>
          </p:cNvGraphicFramePr>
          <p:nvPr>
            <p:extLst>
              <p:ext uri="{D42A27DB-BD31-4B8C-83A1-F6EECF244321}">
                <p14:modId xmlns:p14="http://schemas.microsoft.com/office/powerpoint/2010/main" val="1739591431"/>
              </p:ext>
            </p:extLst>
          </p:nvPr>
        </p:nvGraphicFramePr>
        <p:xfrm>
          <a:off x="5638800" y="8187460"/>
          <a:ext cx="9656087" cy="3383757"/>
        </p:xfrm>
        <a:graphic>
          <a:graphicData uri="http://schemas.openxmlformats.org/presentationml/2006/ole">
            <mc:AlternateContent xmlns:mc="http://schemas.openxmlformats.org/markup-compatibility/2006">
              <mc:Choice xmlns:v="urn:schemas-microsoft-com:vml" Requires="v">
                <p:oleObj r:id="rId6" imgW="1955800" imgH="533400" progId="ChemDraw.Document.6.0">
                  <p:embed/>
                </p:oleObj>
              </mc:Choice>
              <mc:Fallback>
                <p:oleObj r:id="rId6" imgW="1955800" imgH="533400" progId="ChemDraw.Document.6.0">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8187460"/>
                        <a:ext cx="9656087" cy="3383757"/>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FDCDF3D0-BA15-6BD2-6A4C-43F35A18EB95}"/>
              </a:ext>
            </a:extLst>
          </p:cNvPr>
          <p:cNvSpPr txBox="1"/>
          <p:nvPr/>
        </p:nvSpPr>
        <p:spPr>
          <a:xfrm>
            <a:off x="4961831" y="11890705"/>
            <a:ext cx="23110690" cy="1323439"/>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-Liên kết O-H phân cực mạnh về phía oxygen.</a:t>
            </a:r>
          </a:p>
          <a:p>
            <a:pPr algn="just"/>
            <a:endParaRPr lang="vi-VN" sz="4000" dirty="0">
              <a:latin typeface="+mn-lt"/>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F49B66-BFB0-8CDB-BDBC-53CCE3F5A3C0}"/>
              </a:ext>
            </a:extLst>
          </p:cNvPr>
          <p:cNvSpPr txBox="1"/>
          <p:nvPr/>
        </p:nvSpPr>
        <p:spPr>
          <a:xfrm>
            <a:off x="4961831" y="12860201"/>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-Số oxi hoá: +5,  số oxh cao nhất của nitrogen</a:t>
            </a:r>
          </a:p>
        </p:txBody>
      </p:sp>
      <p:pic>
        <p:nvPicPr>
          <p:cNvPr id="6152" name="Picture 8">
            <a:extLst>
              <a:ext uri="{FF2B5EF4-FFF2-40B4-BE49-F238E27FC236}">
                <a16:creationId xmlns:a16="http://schemas.microsoft.com/office/drawing/2014/main" id="{8C28041B-C845-0C76-2044-6BB3EEDB41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50" t="26977" r="12032" b="25695"/>
          <a:stretch/>
        </p:blipFill>
        <p:spPr bwMode="auto">
          <a:xfrm>
            <a:off x="4961831" y="3427143"/>
            <a:ext cx="11658600" cy="432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animEffect transition="in" filter="fade">
                                      <p:cBhvr>
                                        <p:cTn id="27" dur="500"/>
                                        <p:tgtEl>
                                          <p:spTgt spid="61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a:solidFill>
                    <a:srgbClr val="135F82"/>
                  </a:solidFill>
                  <a:latin typeface="+mn-lt"/>
                  <a:ea typeface="Tahoma"/>
                  <a:cs typeface="Tahoma"/>
                  <a:sym typeface="Tahoma"/>
                </a:rPr>
                <a:t>Acid nitric</a:t>
              </a:r>
            </a:p>
          </p:txBody>
        </p:sp>
      </p:grpSp>
      <p:grpSp>
        <p:nvGrpSpPr>
          <p:cNvPr id="247" name="Google Shape;247;p3"/>
          <p:cNvGrpSpPr/>
          <p:nvPr/>
        </p:nvGrpSpPr>
        <p:grpSpPr>
          <a:xfrm>
            <a:off x="1103563" y="2663775"/>
            <a:ext cx="814203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2800533"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2. </a:t>
              </a:r>
              <a:r>
                <a:rPr lang="en-US" sz="4600" b="1" dirty="0" err="1">
                  <a:solidFill>
                    <a:schemeClr val="lt1"/>
                  </a:solidFill>
                  <a:latin typeface="Tahoma"/>
                  <a:ea typeface="Tahoma"/>
                  <a:cs typeface="Tahoma"/>
                  <a:sym typeface="Tahoma"/>
                </a:rPr>
                <a:t>Tính</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chất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vật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lí</a:t>
              </a:r>
              <a:endParaRPr lang="en-US" sz="4600" b="1" dirty="0">
                <a:solidFill>
                  <a:schemeClr val="lt1"/>
                </a:solidFill>
                <a:latin typeface="Tahoma"/>
                <a:ea typeface="Tahoma"/>
                <a:cs typeface="Tahoma"/>
                <a:sym typeface="Tahoma"/>
              </a:endParaRPr>
            </a:p>
          </p:txBody>
        </p:sp>
      </p:grpSp>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graphicFrame>
        <p:nvGraphicFramePr>
          <p:cNvPr id="6" name="Object 5">
            <a:extLst>
              <a:ext uri="{FF2B5EF4-FFF2-40B4-BE49-F238E27FC236}">
                <a16:creationId xmlns:a16="http://schemas.microsoft.com/office/drawing/2014/main" id="{F415CE75-C1D2-A552-D26E-B6677621692B}"/>
              </a:ext>
            </a:extLst>
          </p:cNvPr>
          <p:cNvGraphicFramePr>
            <a:graphicFrameLocks noChangeAspect="1"/>
          </p:cNvGraphicFramePr>
          <p:nvPr/>
        </p:nvGraphicFramePr>
        <p:xfrm>
          <a:off x="0" y="0"/>
          <a:ext cx="1485900" cy="520700"/>
        </p:xfrm>
        <a:graphic>
          <a:graphicData uri="http://schemas.openxmlformats.org/presentationml/2006/ole">
            <mc:AlternateContent xmlns:mc="http://schemas.openxmlformats.org/markup-compatibility/2006">
              <mc:Choice xmlns:v="urn:schemas-microsoft-com:vml" Requires="v">
                <p:oleObj r:id="rId3" imgW="1955800" imgH="533400" progId="ChemDraw.Document.6.0">
                  <p:embed/>
                </p:oleObj>
              </mc:Choice>
              <mc:Fallback>
                <p:oleObj r:id="rId3" imgW="1955800" imgH="533400" progId="ChemDraw.Document.6.0">
                  <p:embed/>
                  <p:pic>
                    <p:nvPicPr>
                      <p:cNvPr id="6" name="Object 5">
                        <a:extLst>
                          <a:ext uri="{FF2B5EF4-FFF2-40B4-BE49-F238E27FC236}">
                            <a16:creationId xmlns:a16="http://schemas.microsoft.com/office/drawing/2014/main" id="{F415CE75-C1D2-A552-D26E-B66776216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85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598442"/>
            <a:ext cx="79048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TextBox 9">
            <a:extLst>
              <a:ext uri="{FF2B5EF4-FFF2-40B4-BE49-F238E27FC236}">
                <a16:creationId xmlns:a16="http://schemas.microsoft.com/office/drawing/2014/main" id="{FDCDF3D0-BA15-6BD2-6A4C-43F35A18EB95}"/>
              </a:ext>
            </a:extLst>
          </p:cNvPr>
          <p:cNvSpPr txBox="1"/>
          <p:nvPr/>
        </p:nvSpPr>
        <p:spPr>
          <a:xfrm>
            <a:off x="5405114" y="10018485"/>
            <a:ext cx="23110690" cy="1323439"/>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-Chất lỏng, không màu, bốc khói trong không khí ẩm.</a:t>
            </a:r>
          </a:p>
          <a:p>
            <a:pPr algn="just"/>
            <a:endParaRPr lang="vi-VN" sz="4000" dirty="0">
              <a:latin typeface="+mn-lt"/>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F49B66-BFB0-8CDB-BDBC-53CCE3F5A3C0}"/>
              </a:ext>
            </a:extLst>
          </p:cNvPr>
          <p:cNvSpPr txBox="1"/>
          <p:nvPr/>
        </p:nvSpPr>
        <p:spPr>
          <a:xfrm>
            <a:off x="5405114" y="10987981"/>
            <a:ext cx="18922309" cy="1323439"/>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 Tan trong nước theo bất kì tỉ lệ nào,  dd HNO</a:t>
            </a:r>
            <a:r>
              <a:rPr lang="vi-VN" sz="4000" baseline="-25000" dirty="0">
                <a:latin typeface="+mn-lt"/>
                <a:ea typeface="Times New Roman" panose="02020603050405020304" pitchFamily="18" charset="0"/>
                <a:cs typeface="Times New Roman" panose="02020603050405020304" pitchFamily="18" charset="0"/>
              </a:rPr>
              <a:t>3</a:t>
            </a:r>
            <a:r>
              <a:rPr lang="vi-VN" sz="4000" dirty="0">
                <a:latin typeface="+mn-lt"/>
                <a:ea typeface="Times New Roman" panose="02020603050405020304" pitchFamily="18" charset="0"/>
                <a:cs typeface="Times New Roman" panose="02020603050405020304" pitchFamily="18" charset="0"/>
              </a:rPr>
              <a:t> đậm đặc nồng độ 68%, D=1,4 g/cm</a:t>
            </a:r>
            <a:r>
              <a:rPr lang="vi-VN" sz="4000" baseline="30000" dirty="0">
                <a:latin typeface="+mn-lt"/>
                <a:ea typeface="Times New Roman" panose="02020603050405020304" pitchFamily="18" charset="0"/>
                <a:cs typeface="Times New Roman" panose="02020603050405020304" pitchFamily="18" charset="0"/>
              </a:rPr>
              <a:t>3</a:t>
            </a:r>
          </a:p>
        </p:txBody>
      </p:sp>
      <p:pic>
        <p:nvPicPr>
          <p:cNvPr id="2" name="Picture 2" descr="Quy trình điều chế axit nitric HNO3">
            <a:extLst>
              <a:ext uri="{FF2B5EF4-FFF2-40B4-BE49-F238E27FC236}">
                <a16:creationId xmlns:a16="http://schemas.microsoft.com/office/drawing/2014/main" id="{590C14C0-1088-F03B-720B-73B513029E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26" t="275" r="10026" b="-275"/>
          <a:stretch/>
        </p:blipFill>
        <p:spPr bwMode="auto">
          <a:xfrm>
            <a:off x="-454004" y="4230450"/>
            <a:ext cx="5630002" cy="64497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xit nitric và muối nitrat, trắc nghiệm hóa học lớp 11">
            <a:extLst>
              <a:ext uri="{FF2B5EF4-FFF2-40B4-BE49-F238E27FC236}">
                <a16:creationId xmlns:a16="http://schemas.microsoft.com/office/drawing/2014/main" id="{C2D770D5-7A82-F929-7847-40EF9BEDE7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0459" y="1563301"/>
            <a:ext cx="7366964" cy="76076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05ED7A13-1550-C3DE-62BF-71846EA5F0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1741" y="1728212"/>
            <a:ext cx="5434555" cy="76076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E61F53B-DC19-7ACE-A1BC-158B73046E43}"/>
              </a:ext>
            </a:extLst>
          </p:cNvPr>
          <p:cNvSpPr txBox="1"/>
          <p:nvPr/>
        </p:nvSpPr>
        <p:spPr>
          <a:xfrm>
            <a:off x="5405114" y="12279764"/>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 Kém bền, khi có ánh sáng dễ phân huỷ=&gt;dung dịch màu vàng</a:t>
            </a:r>
          </a:p>
        </p:txBody>
      </p:sp>
    </p:spTree>
    <p:extLst>
      <p:ext uri="{BB962C8B-B14F-4D97-AF65-F5344CB8AC3E}">
        <p14:creationId xmlns:p14="http://schemas.microsoft.com/office/powerpoint/2010/main" val="15350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ua axit nitric chất lượng và an toàn ">
            <a:extLst>
              <a:ext uri="{FF2B5EF4-FFF2-40B4-BE49-F238E27FC236}">
                <a16:creationId xmlns:a16="http://schemas.microsoft.com/office/drawing/2014/main" id="{95836BE1-50F8-C7BF-60DA-C88AC5B49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36817"/>
            <a:ext cx="10541000" cy="12083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xit Nitric-HNO3 , Hóa chất xử lý nước công nghiệp tại Hà Nội">
            <a:extLst>
              <a:ext uri="{FF2B5EF4-FFF2-40B4-BE49-F238E27FC236}">
                <a16:creationId xmlns:a16="http://schemas.microsoft.com/office/drawing/2014/main" id="{85F1BF35-5D53-597F-AFAF-FC5E8DE7FB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335"/>
          <a:stretch/>
        </p:blipFill>
        <p:spPr bwMode="auto">
          <a:xfrm>
            <a:off x="13513034" y="1736817"/>
            <a:ext cx="10872554" cy="1198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7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7A3791-07CC-EE89-1CC7-AF7477AC3D75}"/>
              </a:ext>
            </a:extLst>
          </p:cNvPr>
          <p:cNvPicPr>
            <a:picLocks noChangeAspect="1"/>
          </p:cNvPicPr>
          <p:nvPr/>
        </p:nvPicPr>
        <p:blipFill rotWithShape="1">
          <a:blip r:embed="rId2"/>
          <a:srcRect t="12167"/>
          <a:stretch/>
        </p:blipFill>
        <p:spPr>
          <a:xfrm>
            <a:off x="2094562" y="2837289"/>
            <a:ext cx="22010038" cy="10880299"/>
          </a:xfrm>
          <a:prstGeom prst="rect">
            <a:avLst/>
          </a:prstGeom>
        </p:spPr>
      </p:pic>
      <p:sp>
        <p:nvSpPr>
          <p:cNvPr id="3" name="TextBox 2">
            <a:extLst>
              <a:ext uri="{FF2B5EF4-FFF2-40B4-BE49-F238E27FC236}">
                <a16:creationId xmlns:a16="http://schemas.microsoft.com/office/drawing/2014/main" id="{715C6AEB-88C0-04F0-C153-A9015181A429}"/>
              </a:ext>
            </a:extLst>
          </p:cNvPr>
          <p:cNvSpPr txBox="1"/>
          <p:nvPr/>
        </p:nvSpPr>
        <p:spPr>
          <a:xfrm>
            <a:off x="5049514" y="1915885"/>
            <a:ext cx="23110690" cy="1015663"/>
          </a:xfrm>
          <a:prstGeom prst="rect">
            <a:avLst/>
          </a:prstGeom>
          <a:noFill/>
        </p:spPr>
        <p:txBody>
          <a:bodyPr wrap="square">
            <a:spAutoFit/>
          </a:bodyPr>
          <a:lstStyle/>
          <a:p>
            <a:pPr algn="just"/>
            <a:r>
              <a:rPr lang="vi-VN" sz="6000" b="1" dirty="0">
                <a:solidFill>
                  <a:schemeClr val="accent1"/>
                </a:solidFill>
                <a:latin typeface="+mn-lt"/>
                <a:ea typeface="Times New Roman" panose="02020603050405020304" pitchFamily="18" charset="0"/>
                <a:cs typeface="Times New Roman" panose="02020603050405020304" pitchFamily="18" charset="0"/>
              </a:rPr>
              <a:t>CẢNH BÁO NGUY HIỂM VỀ ACID NITRIC</a:t>
            </a:r>
          </a:p>
        </p:txBody>
      </p:sp>
    </p:spTree>
    <p:extLst>
      <p:ext uri="{BB962C8B-B14F-4D97-AF65-F5344CB8AC3E}">
        <p14:creationId xmlns:p14="http://schemas.microsoft.com/office/powerpoint/2010/main" val="305317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a:solidFill>
                    <a:srgbClr val="135F82"/>
                  </a:solidFill>
                  <a:latin typeface="+mn-lt"/>
                  <a:ea typeface="Tahoma"/>
                  <a:cs typeface="Tahoma"/>
                  <a:sym typeface="Tahoma"/>
                </a:rPr>
                <a:t>Acid nitric</a:t>
              </a:r>
            </a:p>
          </p:txBody>
        </p:sp>
      </p:grpSp>
      <p:grpSp>
        <p:nvGrpSpPr>
          <p:cNvPr id="247" name="Google Shape;247;p3"/>
          <p:cNvGrpSpPr/>
          <p:nvPr/>
        </p:nvGrpSpPr>
        <p:grpSpPr>
          <a:xfrm>
            <a:off x="1012867" y="2380770"/>
            <a:ext cx="974223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2800533"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3. </a:t>
              </a:r>
              <a:r>
                <a:rPr lang="en-US" sz="4600" b="1" dirty="0" err="1">
                  <a:solidFill>
                    <a:schemeClr val="lt1"/>
                  </a:solidFill>
                  <a:latin typeface="Tahoma"/>
                  <a:ea typeface="Tahoma"/>
                  <a:cs typeface="Tahoma"/>
                  <a:sym typeface="Tahoma"/>
                </a:rPr>
                <a:t>Tính</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chất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hoá</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học</a:t>
              </a:r>
              <a:endParaRPr lang="en-US" sz="4600" b="1" dirty="0">
                <a:solidFill>
                  <a:schemeClr val="lt1"/>
                </a:solidFill>
                <a:latin typeface="Tahoma"/>
                <a:ea typeface="Tahoma"/>
                <a:cs typeface="Tahoma"/>
                <a:sym typeface="Tahoma"/>
              </a:endParaRPr>
            </a:p>
          </p:txBody>
        </p:sp>
      </p:grpSp>
      <p:sp>
        <p:nvSpPr>
          <p:cNvPr id="4" name="TextBox 3">
            <a:extLst>
              <a:ext uri="{FF2B5EF4-FFF2-40B4-BE49-F238E27FC236}">
                <a16:creationId xmlns:a16="http://schemas.microsoft.com/office/drawing/2014/main" id="{CE9E5935-5803-A8ED-6104-EB3915439798}"/>
              </a:ext>
            </a:extLst>
          </p:cNvPr>
          <p:cNvSpPr txBox="1"/>
          <p:nvPr/>
        </p:nvSpPr>
        <p:spPr>
          <a:xfrm>
            <a:off x="4961831" y="9820633"/>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 </a:t>
            </a:r>
          </a:p>
        </p:txBody>
      </p:sp>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598442"/>
            <a:ext cx="79048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graphicFrame>
        <p:nvGraphicFramePr>
          <p:cNvPr id="2" name="Table 12">
            <a:extLst>
              <a:ext uri="{FF2B5EF4-FFF2-40B4-BE49-F238E27FC236}">
                <a16:creationId xmlns:a16="http://schemas.microsoft.com/office/drawing/2014/main" id="{2DB2060F-C631-1648-D231-5B8D1A71E00A}"/>
              </a:ext>
            </a:extLst>
          </p:cNvPr>
          <p:cNvGraphicFramePr>
            <a:graphicFrameLocks noGrp="1"/>
          </p:cNvGraphicFramePr>
          <p:nvPr>
            <p:extLst>
              <p:ext uri="{D42A27DB-BD31-4B8C-83A1-F6EECF244321}">
                <p14:modId xmlns:p14="http://schemas.microsoft.com/office/powerpoint/2010/main" val="1806548981"/>
              </p:ext>
            </p:extLst>
          </p:nvPr>
        </p:nvGraphicFramePr>
        <p:xfrm>
          <a:off x="0" y="3520104"/>
          <a:ext cx="24385588" cy="10235795"/>
        </p:xfrm>
        <a:graphic>
          <a:graphicData uri="http://schemas.openxmlformats.org/drawingml/2006/table">
            <a:tbl>
              <a:tblPr firstRow="1" bandRow="1">
                <a:tableStyleId>{2D5ABB26-0587-4C30-8999-92F81FD0307C}</a:tableStyleId>
              </a:tblPr>
              <a:tblGrid>
                <a:gridCol w="24385588">
                  <a:extLst>
                    <a:ext uri="{9D8B030D-6E8A-4147-A177-3AD203B41FA5}">
                      <a16:colId xmlns:a16="http://schemas.microsoft.com/office/drawing/2014/main" val="3297589679"/>
                    </a:ext>
                  </a:extLst>
                </a:gridCol>
              </a:tblGrid>
              <a:tr h="10235795">
                <a:tc>
                  <a:txBody>
                    <a:bodyPr/>
                    <a:lstStyle/>
                    <a:p>
                      <a:pPr algn="ctr"/>
                      <a:r>
                        <a:rPr lang="nl-NL" sz="3400" b="1" i="0" u="none" strike="noStrike" cap="none" dirty="0">
                          <a:solidFill>
                            <a:schemeClr val="tx1"/>
                          </a:solidFill>
                          <a:effectLst/>
                          <a:latin typeface="+mn-lt"/>
                          <a:ea typeface="+mn-ea"/>
                          <a:cs typeface="+mn-cs"/>
                          <a:sym typeface="Arial"/>
                        </a:rPr>
                        <a:t>PHIẾU HỌC TẬP SỐ </a:t>
                      </a:r>
                      <a:r>
                        <a:rPr lang="vi-VN" sz="3400" b="1" i="0" u="none" strike="noStrike" cap="none" dirty="0">
                          <a:solidFill>
                            <a:schemeClr val="tx1"/>
                          </a:solidFill>
                          <a:effectLst/>
                          <a:latin typeface="+mn-lt"/>
                          <a:ea typeface="+mn-ea"/>
                          <a:cs typeface="+mn-cs"/>
                          <a:sym typeface="Arial"/>
                        </a:rPr>
                        <a:t>1</a:t>
                      </a:r>
                      <a:endParaRPr lang="en-VN" sz="3400" b="0" i="0" u="none" strike="noStrike" cap="none" dirty="0">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b="1" i="1" dirty="0"/>
                        <a:t>Nội dung 2: </a:t>
                      </a:r>
                      <a:r>
                        <a:rPr lang="vi-VN" sz="3400" dirty="0"/>
                        <a:t>Viết phương trình điện li của HNO</a:t>
                      </a:r>
                      <a:r>
                        <a:rPr lang="vi-VN" sz="3400" baseline="-25000" dirty="0"/>
                        <a:t>3</a:t>
                      </a:r>
                      <a:r>
                        <a:rPr lang="vi-VN" sz="3400" dirty="0"/>
                        <a:t> và xác định số oxi hoá của N trong phân tử HNO</a:t>
                      </a:r>
                      <a:r>
                        <a:rPr lang="vi-VN" sz="3400" baseline="-25000" dirty="0"/>
                        <a:t>3</a:t>
                      </a:r>
                      <a:r>
                        <a:rPr lang="vi-VN" sz="3400" dirty="0"/>
                        <a:t> → Dự đoán tính chất?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u="sng" dirty="0"/>
                        <a:t>Nhóm 1:  </a:t>
                      </a:r>
                      <a:r>
                        <a:rPr lang="vi-VN" sz="3400" dirty="0"/>
                        <a:t>Hoàn thành các phản ứng hóa học sau?</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a)  HNO</a:t>
                      </a:r>
                      <a:r>
                        <a:rPr lang="vi-VN" sz="3400" baseline="-25000" dirty="0"/>
                        <a:t>3</a:t>
                      </a:r>
                      <a:r>
                        <a:rPr lang="vi-VN" sz="3400" dirty="0"/>
                        <a:t> + CaO          b) HNO</a:t>
                      </a:r>
                      <a:r>
                        <a:rPr lang="vi-VN" sz="3400" baseline="-25000" dirty="0"/>
                        <a:t>3</a:t>
                      </a:r>
                      <a:r>
                        <a:rPr lang="vi-VN" sz="3400" dirty="0"/>
                        <a:t> + Fe(OH)</a:t>
                      </a:r>
                      <a:r>
                        <a:rPr lang="vi-VN" sz="3400" baseline="-25000" dirty="0"/>
                        <a:t>3</a:t>
                      </a:r>
                      <a:r>
                        <a:rPr lang="vi-VN" sz="3400" dirty="0"/>
                        <a:t>          c) HNO</a:t>
                      </a:r>
                      <a:r>
                        <a:rPr lang="vi-VN" sz="3400" baseline="-25000" dirty="0"/>
                        <a:t>3</a:t>
                      </a:r>
                      <a:r>
                        <a:rPr lang="vi-VN" sz="3400" dirty="0"/>
                        <a:t>+CaCO</a:t>
                      </a:r>
                      <a:r>
                        <a:rPr lang="vi-VN" sz="3400" baseline="-25000" dirty="0"/>
                        <a:t>3</a:t>
                      </a:r>
                      <a:r>
                        <a:rPr lang="vi-VN" sz="3400" dirty="0"/>
                        <a:t>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Ở các phương trình hóa học trên, dung dịch HNO</a:t>
                      </a:r>
                      <a:r>
                        <a:rPr lang="vi-VN" sz="3400" baseline="-25000" dirty="0"/>
                        <a:t>3</a:t>
                      </a:r>
                      <a:r>
                        <a:rPr lang="vi-VN" sz="3400" dirty="0"/>
                        <a:t> thể hiện tính chất gì? Giải thích?</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u="sng" dirty="0"/>
                        <a:t>Nhóm 2: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1.Nghiên cứu thí nghiệm : “ HNO</a:t>
                      </a:r>
                      <a:r>
                        <a:rPr lang="vi-VN" sz="3400" baseline="-25000" dirty="0"/>
                        <a:t>3</a:t>
                      </a:r>
                      <a:r>
                        <a:rPr lang="vi-VN" sz="3400" dirty="0"/>
                        <a:t> tác dụng với Cu”.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TN1:  Cho mẫu Cu vào một nhánh của ống nghiệm (hai nhánh), cho 2ml dd HNO</a:t>
                      </a:r>
                      <a:r>
                        <a:rPr lang="vi-VN" sz="3400" baseline="-25000" dirty="0"/>
                        <a:t>3</a:t>
                      </a:r>
                      <a:r>
                        <a:rPr lang="vi-VN" sz="3400" dirty="0"/>
                        <a:t> loãng vào nhánh còn lại, dùng bông có tẩm dd NaOH đặt trên miệng ống nghiệm, nghiêng ống nghiệm cho dd HNO</a:t>
                      </a:r>
                      <a:r>
                        <a:rPr lang="vi-VN" sz="3400" baseline="-25000" dirty="0"/>
                        <a:t>3</a:t>
                      </a:r>
                      <a:r>
                        <a:rPr lang="vi-VN" sz="3400" dirty="0"/>
                        <a:t> tràn qua nhánh chứa kim loại Cu, đun nóng nhẹ ống nghiệm (nếu chưa có hiện tượng).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TN2:  Cho mẫu Cu vào một nhánh của ống nghiệm (hai nhánh), cho 2ml dung dịch HNO</a:t>
                      </a:r>
                      <a:r>
                        <a:rPr lang="vi-VN" sz="3400" baseline="-25000" dirty="0"/>
                        <a:t>3</a:t>
                      </a:r>
                      <a:r>
                        <a:rPr lang="vi-VN" sz="3400" dirty="0"/>
                        <a:t> đặc vào nhánh còn lại, dùng bông có tẩm dd NaOH đặt trên miệng ống nghiệm, nghiêng ống nghiệm cho dung dịch HNO</a:t>
                      </a:r>
                      <a:r>
                        <a:rPr lang="vi-VN" sz="3400" baseline="-25000" dirty="0"/>
                        <a:t>3</a:t>
                      </a:r>
                      <a:r>
                        <a:rPr lang="vi-VN" sz="3400" dirty="0"/>
                        <a:t> tràn qua nhánh chứa kim loại Cu.</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   Quan sát, nêu hiện tượng, viết phương trình hóa học của các phản ứng xảy ra và xác định vai trò của HNO3 trong 2 phản ứng trên dựa vào sự thay đổi số oxi hóa của nguyên tố nitrogen?</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 2. Viết PTHH của các phản ứng xảy ra (nếu có) trong các trường hợp sau, xác định sự thay đổi số oxi hóa của nguyên tố nitrogen?</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	a.   Al +     HNO</a:t>
                      </a:r>
                      <a:r>
                        <a:rPr lang="vi-VN" sz="3400" baseline="-25000" dirty="0"/>
                        <a:t>3</a:t>
                      </a:r>
                      <a:r>
                        <a:rPr lang="vi-VN" sz="3400" dirty="0"/>
                        <a:t> loãng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	b.   Fe + HNO</a:t>
                      </a:r>
                      <a:r>
                        <a:rPr lang="vi-VN" sz="3400" baseline="-25000" dirty="0"/>
                        <a:t>3</a:t>
                      </a:r>
                      <a:r>
                        <a:rPr lang="vi-VN" sz="3400" dirty="0"/>
                        <a:t>(đặc)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400" dirty="0"/>
                        <a:t>       c.  Viết sơ đồ tổng quát khi cho kim loại M tác dụng với dung dịch HNO</a:t>
                      </a:r>
                      <a:r>
                        <a:rPr lang="vi-VN" sz="3400" baseline="-25000" dirty="0"/>
                        <a:t>3</a:t>
                      </a:r>
                      <a:r>
                        <a:rPr lang="vi-VN" sz="3400" dirty="0"/>
                        <a:t>? </a:t>
                      </a:r>
                      <a:endParaRPr lang="en-VN" sz="3400" dirty="0"/>
                    </a:p>
                  </a:txBody>
                  <a:tcPr>
                    <a:solidFill>
                      <a:schemeClr val="bg1"/>
                    </a:solidFill>
                  </a:tcPr>
                </a:tc>
                <a:extLst>
                  <a:ext uri="{0D108BD9-81ED-4DB2-BD59-A6C34878D82A}">
                    <a16:rowId xmlns:a16="http://schemas.microsoft.com/office/drawing/2014/main" val="1670973327"/>
                  </a:ext>
                </a:extLst>
              </a:tr>
            </a:tbl>
          </a:graphicData>
        </a:graphic>
      </p:graphicFrame>
    </p:spTree>
    <p:extLst>
      <p:ext uri="{BB962C8B-B14F-4D97-AF65-F5344CB8AC3E}">
        <p14:creationId xmlns:p14="http://schemas.microsoft.com/office/powerpoint/2010/main" val="27252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a:solidFill>
                    <a:srgbClr val="135F82"/>
                  </a:solidFill>
                  <a:latin typeface="+mn-lt"/>
                  <a:ea typeface="Tahoma"/>
                  <a:cs typeface="Tahoma"/>
                  <a:sym typeface="Tahoma"/>
                </a:rPr>
                <a:t>Acid nitric</a:t>
              </a:r>
            </a:p>
          </p:txBody>
        </p:sp>
      </p:grpSp>
      <p:grpSp>
        <p:nvGrpSpPr>
          <p:cNvPr id="247" name="Google Shape;247;p3"/>
          <p:cNvGrpSpPr/>
          <p:nvPr/>
        </p:nvGrpSpPr>
        <p:grpSpPr>
          <a:xfrm>
            <a:off x="1103563" y="2663775"/>
            <a:ext cx="974223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2800533"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3. </a:t>
              </a:r>
              <a:r>
                <a:rPr lang="en-US" sz="4600" b="1" dirty="0" err="1">
                  <a:solidFill>
                    <a:schemeClr val="lt1"/>
                  </a:solidFill>
                  <a:latin typeface="Tahoma"/>
                  <a:ea typeface="Tahoma"/>
                  <a:cs typeface="Tahoma"/>
                  <a:sym typeface="Tahoma"/>
                </a:rPr>
                <a:t>Tính</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chất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hoá</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học</a:t>
              </a:r>
              <a:endParaRPr lang="en-US" sz="4600" b="1" dirty="0">
                <a:solidFill>
                  <a:schemeClr val="lt1"/>
                </a:solidFill>
                <a:latin typeface="Tahoma"/>
                <a:ea typeface="Tahoma"/>
                <a:cs typeface="Tahoma"/>
                <a:sym typeface="Tahoma"/>
              </a:endParaRP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1941241" y="5031607"/>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               với N có số oxh cao nhất → có tính oxi hoá</a:t>
            </a:r>
          </a:p>
        </p:txBody>
      </p:sp>
      <p:sp>
        <p:nvSpPr>
          <p:cNvPr id="4" name="TextBox 3">
            <a:extLst>
              <a:ext uri="{FF2B5EF4-FFF2-40B4-BE49-F238E27FC236}">
                <a16:creationId xmlns:a16="http://schemas.microsoft.com/office/drawing/2014/main" id="{CE9E5935-5803-A8ED-6104-EB3915439798}"/>
              </a:ext>
            </a:extLst>
          </p:cNvPr>
          <p:cNvSpPr txBox="1"/>
          <p:nvPr/>
        </p:nvSpPr>
        <p:spPr>
          <a:xfrm>
            <a:off x="1920747" y="5909364"/>
            <a:ext cx="23110690" cy="707886"/>
          </a:xfrm>
          <a:prstGeom prst="rect">
            <a:avLst/>
          </a:prstGeom>
          <a:noFill/>
        </p:spPr>
        <p:txBody>
          <a:bodyPr wrap="square">
            <a:spAutoFit/>
          </a:bodyPr>
          <a:lstStyle/>
          <a:p>
            <a:pPr algn="just"/>
            <a:r>
              <a:rPr lang="vi-VN" sz="4000" b="1" dirty="0">
                <a:solidFill>
                  <a:srgbClr val="FF0000"/>
                </a:solidFill>
                <a:latin typeface="+mn-lt"/>
                <a:ea typeface="Times New Roman" panose="02020603050405020304" pitchFamily="18" charset="0"/>
                <a:cs typeface="Times New Roman" panose="02020603050405020304" pitchFamily="18" charset="0"/>
              </a:rPr>
              <a:t>a. Tính acid </a:t>
            </a:r>
          </a:p>
        </p:txBody>
      </p:sp>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7" name="TextBox 6">
            <a:extLst>
              <a:ext uri="{FF2B5EF4-FFF2-40B4-BE49-F238E27FC236}">
                <a16:creationId xmlns:a16="http://schemas.microsoft.com/office/drawing/2014/main" id="{07B16A40-AE38-636C-19A1-B0E585C66E79}"/>
              </a:ext>
            </a:extLst>
          </p:cNvPr>
          <p:cNvSpPr txBox="1"/>
          <p:nvPr/>
        </p:nvSpPr>
        <p:spPr>
          <a:xfrm>
            <a:off x="1860928" y="3837663"/>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 HNO</a:t>
            </a:r>
            <a:r>
              <a:rPr lang="vi-VN" sz="4000" baseline="-25000" dirty="0">
                <a:latin typeface="+mn-lt"/>
                <a:ea typeface="Times New Roman" panose="02020603050405020304" pitchFamily="18" charset="0"/>
                <a:cs typeface="Times New Roman" panose="02020603050405020304" pitchFamily="18" charset="0"/>
              </a:rPr>
              <a:t>3</a:t>
            </a:r>
            <a:r>
              <a:rPr lang="vi-VN" sz="4000" dirty="0">
                <a:latin typeface="+mn-lt"/>
                <a:ea typeface="Times New Roman" panose="02020603050405020304" pitchFamily="18" charset="0"/>
                <a:cs typeface="Times New Roman" panose="02020603050405020304" pitchFamily="18" charset="0"/>
              </a:rPr>
              <a:t> phân li hoàn toàn tạo H</a:t>
            </a:r>
            <a:r>
              <a:rPr lang="vi-VN" sz="4000" baseline="30000" dirty="0">
                <a:latin typeface="+mn-lt"/>
                <a:ea typeface="Times New Roman" panose="02020603050405020304" pitchFamily="18" charset="0"/>
                <a:cs typeface="Times New Roman" panose="02020603050405020304" pitchFamily="18" charset="0"/>
              </a:rPr>
              <a:t>+</a:t>
            </a:r>
            <a:r>
              <a:rPr lang="vi-VN" sz="4000" dirty="0">
                <a:latin typeface="+mn-lt"/>
                <a:ea typeface="Times New Roman" panose="02020603050405020304" pitchFamily="18" charset="0"/>
                <a:cs typeface="Times New Roman" panose="02020603050405020304" pitchFamily="18" charset="0"/>
              </a:rPr>
              <a:t> VÀ NO</a:t>
            </a:r>
            <a:r>
              <a:rPr lang="vi-VN" sz="4000" baseline="-25000" dirty="0">
                <a:latin typeface="+mn-lt"/>
                <a:ea typeface="Times New Roman" panose="02020603050405020304" pitchFamily="18" charset="0"/>
                <a:cs typeface="Times New Roman" panose="02020603050405020304" pitchFamily="18" charset="0"/>
              </a:rPr>
              <a:t>3</a:t>
            </a:r>
            <a:r>
              <a:rPr lang="vi-VN" sz="4000" baseline="30000" dirty="0">
                <a:latin typeface="+mn-lt"/>
                <a:ea typeface="Times New Roman" panose="02020603050405020304" pitchFamily="18" charset="0"/>
                <a:cs typeface="Times New Roman" panose="02020603050405020304" pitchFamily="18" charset="0"/>
              </a:rPr>
              <a:t>-</a:t>
            </a:r>
            <a:r>
              <a:rPr lang="vi-VN" sz="4000" dirty="0">
                <a:latin typeface="+mn-lt"/>
                <a:ea typeface="Times New Roman" panose="02020603050405020304" pitchFamily="18" charset="0"/>
                <a:cs typeface="Times New Roman" panose="02020603050405020304" pitchFamily="18" charset="0"/>
              </a:rPr>
              <a:t> → là acid mạnh</a:t>
            </a:r>
            <a:endParaRPr lang="vi-VN" sz="4000" baseline="-25000" dirty="0">
              <a:latin typeface="+mn-lt"/>
              <a:ea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598442"/>
            <a:ext cx="79048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TextBox 9">
            <a:extLst>
              <a:ext uri="{FF2B5EF4-FFF2-40B4-BE49-F238E27FC236}">
                <a16:creationId xmlns:a16="http://schemas.microsoft.com/office/drawing/2014/main" id="{FDCDF3D0-BA15-6BD2-6A4C-43F35A18EB95}"/>
              </a:ext>
            </a:extLst>
          </p:cNvPr>
          <p:cNvSpPr txBox="1"/>
          <p:nvPr/>
        </p:nvSpPr>
        <p:spPr>
          <a:xfrm>
            <a:off x="2134934" y="6934740"/>
            <a:ext cx="23110690" cy="1323439"/>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 HNO</a:t>
            </a:r>
            <a:r>
              <a:rPr lang="vi-VN" sz="4000" baseline="-25000" dirty="0">
                <a:latin typeface="+mn-lt"/>
                <a:ea typeface="Times New Roman" panose="02020603050405020304" pitchFamily="18" charset="0"/>
                <a:cs typeface="Times New Roman" panose="02020603050405020304" pitchFamily="18" charset="0"/>
              </a:rPr>
              <a:t>3</a:t>
            </a:r>
            <a:r>
              <a:rPr lang="vi-VN" sz="4000" dirty="0">
                <a:latin typeface="+mn-lt"/>
                <a:ea typeface="Times New Roman" panose="02020603050405020304" pitchFamily="18" charset="0"/>
                <a:cs typeface="Times New Roman" panose="02020603050405020304" pitchFamily="18" charset="0"/>
              </a:rPr>
              <a:t> là một acid mạnh.</a:t>
            </a:r>
          </a:p>
          <a:p>
            <a:pPr algn="just"/>
            <a:endParaRPr lang="vi-VN" sz="4000" dirty="0">
              <a:latin typeface="+mn-lt"/>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F49B66-BFB0-8CDB-BDBC-53CCE3F5A3C0}"/>
              </a:ext>
            </a:extLst>
          </p:cNvPr>
          <p:cNvSpPr txBox="1"/>
          <p:nvPr/>
        </p:nvSpPr>
        <p:spPr>
          <a:xfrm>
            <a:off x="2361737" y="7882185"/>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-Làm quỳ tím hóa đỏ </a:t>
            </a:r>
          </a:p>
        </p:txBody>
      </p:sp>
      <p:pic>
        <p:nvPicPr>
          <p:cNvPr id="2" name="Picture 1">
            <a:extLst>
              <a:ext uri="{FF2B5EF4-FFF2-40B4-BE49-F238E27FC236}">
                <a16:creationId xmlns:a16="http://schemas.microsoft.com/office/drawing/2014/main" id="{0EA89030-4407-0578-5297-2B0D2010DEA9}"/>
              </a:ext>
            </a:extLst>
          </p:cNvPr>
          <p:cNvPicPr>
            <a:picLocks noChangeAspect="1"/>
          </p:cNvPicPr>
          <p:nvPr/>
        </p:nvPicPr>
        <p:blipFill rotWithShape="1">
          <a:blip r:embed="rId3"/>
          <a:srcRect l="9038" t="41166" r="75380"/>
          <a:stretch/>
        </p:blipFill>
        <p:spPr>
          <a:xfrm>
            <a:off x="2320348" y="4617746"/>
            <a:ext cx="1803401" cy="1335125"/>
          </a:xfrm>
          <a:prstGeom prst="rect">
            <a:avLst/>
          </a:prstGeom>
        </p:spPr>
      </p:pic>
      <p:sp>
        <p:nvSpPr>
          <p:cNvPr id="9" name="TextBox 8">
            <a:extLst>
              <a:ext uri="{FF2B5EF4-FFF2-40B4-BE49-F238E27FC236}">
                <a16:creationId xmlns:a16="http://schemas.microsoft.com/office/drawing/2014/main" id="{02FFFA73-727F-2FEB-5BB5-89E7936AED6C}"/>
              </a:ext>
            </a:extLst>
          </p:cNvPr>
          <p:cNvSpPr txBox="1"/>
          <p:nvPr/>
        </p:nvSpPr>
        <p:spPr>
          <a:xfrm>
            <a:off x="2320348" y="8750081"/>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-Tác dụng với basic oxide, base không có tính khử → muối + H</a:t>
            </a:r>
            <a:r>
              <a:rPr lang="vi-VN" sz="4000" baseline="-25000" dirty="0">
                <a:latin typeface="+mn-lt"/>
                <a:ea typeface="Times New Roman" panose="02020603050405020304" pitchFamily="18" charset="0"/>
                <a:cs typeface="Times New Roman" panose="02020603050405020304" pitchFamily="18" charset="0"/>
              </a:rPr>
              <a:t>2</a:t>
            </a:r>
            <a:r>
              <a:rPr lang="vi-VN" sz="4000" dirty="0">
                <a:latin typeface="+mn-lt"/>
                <a:ea typeface="Times New Roman" panose="02020603050405020304" pitchFamily="18" charset="0"/>
                <a:cs typeface="Times New Roman" panose="02020603050405020304" pitchFamily="18" charset="0"/>
              </a:rPr>
              <a:t>O</a:t>
            </a:r>
          </a:p>
        </p:txBody>
      </p:sp>
      <p:sp>
        <p:nvSpPr>
          <p:cNvPr id="14" name="TextBox 13">
            <a:extLst>
              <a:ext uri="{FF2B5EF4-FFF2-40B4-BE49-F238E27FC236}">
                <a16:creationId xmlns:a16="http://schemas.microsoft.com/office/drawing/2014/main" id="{1F19F3F4-2EBC-4119-0388-113BC251E873}"/>
              </a:ext>
            </a:extLst>
          </p:cNvPr>
          <p:cNvSpPr txBox="1"/>
          <p:nvPr/>
        </p:nvSpPr>
        <p:spPr>
          <a:xfrm>
            <a:off x="4825537" y="9399933"/>
            <a:ext cx="23110690" cy="1579600"/>
          </a:xfrm>
          <a:prstGeom prst="rect">
            <a:avLst/>
          </a:prstGeom>
          <a:noFill/>
        </p:spPr>
        <p:txBody>
          <a:bodyPr wrap="square">
            <a:spAutoFit/>
          </a:bodyPr>
          <a:lstStyle/>
          <a:p>
            <a:pPr algn="just">
              <a:lnSpc>
                <a:spcPct val="115000"/>
              </a:lnSpc>
              <a:spcAft>
                <a:spcPts val="1000"/>
              </a:spcAft>
              <a:tabLst>
                <a:tab pos="2686050" algn="l"/>
              </a:tabLst>
            </a:pPr>
            <a:r>
              <a:rPr lang="pt-BR" sz="4000" dirty="0">
                <a:latin typeface="Times New Roman" panose="02020603050405020304" pitchFamily="18" charset="0"/>
                <a:ea typeface="Calibri" panose="020F0502020204030204" pitchFamily="34" charset="0"/>
                <a:cs typeface="Times New Roman" panose="02020603050405020304" pitchFamily="18" charset="0"/>
              </a:rPr>
              <a:t>2</a:t>
            </a:r>
            <a:r>
              <a:rPr lang="vi-VN" sz="4000" dirty="0">
                <a:latin typeface="Times New Roman" panose="02020603050405020304" pitchFamily="18" charset="0"/>
                <a:ea typeface="Calibri" panose="020F0502020204030204" pitchFamily="34" charset="0"/>
                <a:cs typeface="Times New Roman" panose="02020603050405020304" pitchFamily="18" charset="0"/>
              </a:rPr>
              <a:t>HNO</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vi-VN" sz="4000" dirty="0">
                <a:latin typeface="Times New Roman" panose="02020603050405020304" pitchFamily="18" charset="0"/>
                <a:ea typeface="Calibri" panose="020F0502020204030204" pitchFamily="34" charset="0"/>
                <a:cs typeface="Times New Roman" panose="02020603050405020304" pitchFamily="18" charset="0"/>
              </a:rPr>
              <a:t>+CaO→Ca(NO</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vi-VN" sz="4000" dirty="0">
                <a:latin typeface="Times New Roman" panose="02020603050405020304" pitchFamily="18" charset="0"/>
                <a:ea typeface="Calibri" panose="020F0502020204030204" pitchFamily="34" charset="0"/>
                <a:cs typeface="Times New Roman" panose="02020603050405020304" pitchFamily="18" charset="0"/>
              </a:rPr>
              <a:t>)</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4000" dirty="0">
                <a:latin typeface="Times New Roman" panose="02020603050405020304" pitchFamily="18" charset="0"/>
                <a:ea typeface="Calibri" panose="020F0502020204030204" pitchFamily="34" charset="0"/>
                <a:cs typeface="Times New Roman" panose="02020603050405020304" pitchFamily="18" charset="0"/>
              </a:rPr>
              <a:t>+ H</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4000" dirty="0">
                <a:latin typeface="Times New Roman" panose="02020603050405020304" pitchFamily="18" charset="0"/>
                <a:ea typeface="Calibri" panose="020F0502020204030204" pitchFamily="34" charset="0"/>
                <a:cs typeface="Times New Roman" panose="02020603050405020304" pitchFamily="18" charset="0"/>
              </a:rPr>
              <a:t>O</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2686050" algn="l"/>
              </a:tabLst>
            </a:pPr>
            <a:r>
              <a:rPr lang="vi-VN" sz="4000" dirty="0">
                <a:latin typeface="Times New Roman" panose="02020603050405020304" pitchFamily="18" charset="0"/>
                <a:ea typeface="Calibri" panose="020F0502020204030204" pitchFamily="34" charset="0"/>
                <a:cs typeface="Times New Roman" panose="02020603050405020304" pitchFamily="18" charset="0"/>
              </a:rPr>
              <a:t>3HNO</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vi-VN" sz="4000" dirty="0">
                <a:latin typeface="Times New Roman" panose="02020603050405020304" pitchFamily="18" charset="0"/>
                <a:ea typeface="Calibri" panose="020F0502020204030204" pitchFamily="34" charset="0"/>
                <a:cs typeface="Times New Roman" panose="02020603050405020304" pitchFamily="18" charset="0"/>
              </a:rPr>
              <a:t>+Fe(OH)</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vi-VN" sz="4000" dirty="0">
                <a:latin typeface="Times New Roman" panose="02020603050405020304" pitchFamily="18" charset="0"/>
                <a:ea typeface="Calibri" panose="020F0502020204030204" pitchFamily="34" charset="0"/>
                <a:cs typeface="Times New Roman" panose="02020603050405020304" pitchFamily="18" charset="0"/>
              </a:rPr>
              <a:t>→Fe(NO</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vi-VN" sz="4000" dirty="0">
                <a:latin typeface="Times New Roman" panose="02020603050405020304" pitchFamily="18" charset="0"/>
                <a:ea typeface="Calibri" panose="020F0502020204030204" pitchFamily="34" charset="0"/>
                <a:cs typeface="Times New Roman" panose="02020603050405020304" pitchFamily="18" charset="0"/>
              </a:rPr>
              <a:t>)</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vi-VN" sz="4000" dirty="0">
                <a:latin typeface="Times New Roman" panose="02020603050405020304" pitchFamily="18" charset="0"/>
                <a:ea typeface="Calibri" panose="020F0502020204030204" pitchFamily="34" charset="0"/>
                <a:cs typeface="Times New Roman" panose="02020603050405020304" pitchFamily="18" charset="0"/>
              </a:rPr>
              <a:t>+3H</a:t>
            </a:r>
            <a:r>
              <a:rPr lang="vi-VN"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4000" dirty="0">
                <a:latin typeface="Times New Roman" panose="02020603050405020304" pitchFamily="18" charset="0"/>
                <a:ea typeface="Calibri" panose="020F0502020204030204" pitchFamily="34" charset="0"/>
                <a:cs typeface="Times New Roman" panose="02020603050405020304" pitchFamily="18" charset="0"/>
              </a:rPr>
              <a:t>O</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1E4AD04-2675-20BE-9EE3-AE9BDB24479A}"/>
              </a:ext>
            </a:extLst>
          </p:cNvPr>
          <p:cNvSpPr txBox="1"/>
          <p:nvPr/>
        </p:nvSpPr>
        <p:spPr>
          <a:xfrm>
            <a:off x="2286158" y="11013951"/>
            <a:ext cx="23110690" cy="742832"/>
          </a:xfrm>
          <a:prstGeom prst="rect">
            <a:avLst/>
          </a:prstGeom>
          <a:noFill/>
        </p:spPr>
        <p:txBody>
          <a:bodyPr wrap="square">
            <a:spAutoFit/>
          </a:bodyPr>
          <a:lstStyle/>
          <a:p>
            <a:pPr algn="just">
              <a:lnSpc>
                <a:spcPct val="115000"/>
              </a:lnSpc>
              <a:spcAft>
                <a:spcPts val="1000"/>
              </a:spcAft>
              <a:tabLst>
                <a:tab pos="2686050" algn="l"/>
              </a:tabLst>
            </a:pPr>
            <a:r>
              <a:rPr lang="vi-VN" sz="4000" dirty="0">
                <a:latin typeface="Times New Roman" panose="02020603050405020304" pitchFamily="18" charset="0"/>
                <a:ea typeface="Calibri" panose="020F0502020204030204" pitchFamily="34" charset="0"/>
                <a:cs typeface="Times New Roman" panose="02020603050405020304" pitchFamily="18" charset="0"/>
              </a:rPr>
              <a:t>- Tác dụng với muối không có tính khử</a:t>
            </a:r>
            <a:r>
              <a:rPr lang="vi-VN" sz="4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vi-VN" sz="4000" dirty="0">
                <a:latin typeface="Times New Roman" panose="02020603050405020304" pitchFamily="18" charset="0"/>
                <a:ea typeface="Calibri" panose="020F0502020204030204" pitchFamily="34" charset="0"/>
                <a:cs typeface="Times New Roman" panose="02020603050405020304" pitchFamily="18" charset="0"/>
              </a:rPr>
              <a:t> muối mới + acid mới ( yếu hơn acid ban đầu)</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384FAFE5-0177-9D87-3C45-BFD75C739A4F}"/>
              </a:ext>
            </a:extLst>
          </p:cNvPr>
          <p:cNvSpPr txBox="1"/>
          <p:nvPr/>
        </p:nvSpPr>
        <p:spPr>
          <a:xfrm>
            <a:off x="4875874" y="11690444"/>
            <a:ext cx="23110690" cy="743473"/>
          </a:xfrm>
          <a:prstGeom prst="rect">
            <a:avLst/>
          </a:prstGeom>
          <a:noFill/>
        </p:spPr>
        <p:txBody>
          <a:bodyPr wrap="square">
            <a:spAutoFit/>
          </a:bodyPr>
          <a:lstStyle/>
          <a:p>
            <a:pPr algn="just">
              <a:lnSpc>
                <a:spcPct val="115000"/>
              </a:lnSpc>
              <a:spcAft>
                <a:spcPts val="1000"/>
              </a:spcAft>
              <a:tabLst>
                <a:tab pos="2686050" algn="l"/>
              </a:tabLst>
            </a:pPr>
            <a:r>
              <a:rPr lang="pt-BR" sz="4000" dirty="0">
                <a:latin typeface="Times New Roman" panose="02020603050405020304" pitchFamily="18" charset="0"/>
                <a:ea typeface="Calibri" panose="020F0502020204030204" pitchFamily="34" charset="0"/>
                <a:cs typeface="Times New Roman" panose="02020603050405020304" pitchFamily="18" charset="0"/>
              </a:rPr>
              <a:t>2HNO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4000" dirty="0">
                <a:latin typeface="Times New Roman" panose="02020603050405020304" pitchFamily="18" charset="0"/>
                <a:ea typeface="Calibri" panose="020F0502020204030204" pitchFamily="34" charset="0"/>
                <a:cs typeface="Times New Roman" panose="02020603050405020304" pitchFamily="18" charset="0"/>
              </a:rPr>
              <a:t>+CaCO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4000" dirty="0">
                <a:latin typeface="Times New Roman" panose="02020603050405020304" pitchFamily="18" charset="0"/>
                <a:ea typeface="Calibri" panose="020F0502020204030204" pitchFamily="34" charset="0"/>
                <a:cs typeface="Times New Roman" panose="02020603050405020304" pitchFamily="18" charset="0"/>
              </a:rPr>
              <a:t>→</a:t>
            </a:r>
            <a:r>
              <a:rPr lang="en-VN"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a:latin typeface="Times New Roman" panose="02020603050405020304" pitchFamily="18" charset="0"/>
                <a:ea typeface="Calibri" panose="020F0502020204030204" pitchFamily="34" charset="0"/>
                <a:cs typeface="Times New Roman" panose="02020603050405020304" pitchFamily="18" charset="0"/>
              </a:rPr>
              <a:t>Ca(NO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4000" dirty="0">
                <a:latin typeface="Times New Roman" panose="02020603050405020304" pitchFamily="18" charset="0"/>
                <a:ea typeface="Calibri" panose="020F0502020204030204" pitchFamily="34" charset="0"/>
                <a:cs typeface="Times New Roman" panose="02020603050405020304" pitchFamily="18" charset="0"/>
              </a:rPr>
              <a:t>)</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+CO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↑+H</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O</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5F0B165-3981-B512-6299-4296CC4F7BB6}"/>
              </a:ext>
            </a:extLst>
          </p:cNvPr>
          <p:cNvSpPr txBox="1"/>
          <p:nvPr/>
        </p:nvSpPr>
        <p:spPr>
          <a:xfrm>
            <a:off x="5079074" y="12510189"/>
            <a:ext cx="23110690" cy="742832"/>
          </a:xfrm>
          <a:prstGeom prst="rect">
            <a:avLst/>
          </a:prstGeom>
          <a:noFill/>
        </p:spPr>
        <p:txBody>
          <a:bodyPr wrap="square">
            <a:spAutoFit/>
          </a:bodyPr>
          <a:lstStyle/>
          <a:p>
            <a:pPr>
              <a:lnSpc>
                <a:spcPct val="115000"/>
              </a:lnSpc>
              <a:spcAft>
                <a:spcPts val="1000"/>
              </a:spcAft>
              <a:tabLst>
                <a:tab pos="2686050" algn="l"/>
              </a:tabLst>
            </a:pPr>
            <a:r>
              <a:rPr lang="pt-BR" sz="4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hiện</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tượng</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đá</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vôi</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bị</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ăn</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mòn</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bởi</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acid</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nitric</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3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11" grpId="0"/>
      <p:bldP spid="9"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a:solidFill>
                    <a:srgbClr val="135F82"/>
                  </a:solidFill>
                  <a:latin typeface="+mn-lt"/>
                  <a:ea typeface="Tahoma"/>
                  <a:cs typeface="Tahoma"/>
                  <a:sym typeface="Tahoma"/>
                </a:rPr>
                <a:t>Acid nitric</a:t>
              </a:r>
            </a:p>
          </p:txBody>
        </p:sp>
      </p:grpSp>
      <p:grpSp>
        <p:nvGrpSpPr>
          <p:cNvPr id="247" name="Google Shape;247;p3"/>
          <p:cNvGrpSpPr/>
          <p:nvPr/>
        </p:nvGrpSpPr>
        <p:grpSpPr>
          <a:xfrm>
            <a:off x="1103563" y="2663775"/>
            <a:ext cx="974223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2800533"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3. </a:t>
              </a:r>
              <a:r>
                <a:rPr lang="en-US" sz="4600" b="1" dirty="0" err="1">
                  <a:solidFill>
                    <a:schemeClr val="lt1"/>
                  </a:solidFill>
                  <a:latin typeface="Tahoma"/>
                  <a:ea typeface="Tahoma"/>
                  <a:cs typeface="Tahoma"/>
                  <a:sym typeface="Tahoma"/>
                </a:rPr>
                <a:t>Tính</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chất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hoá</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học</a:t>
              </a:r>
              <a:endParaRPr lang="en-US" sz="4600" b="1" dirty="0">
                <a:solidFill>
                  <a:schemeClr val="lt1"/>
                </a:solidFill>
                <a:latin typeface="Tahoma"/>
                <a:ea typeface="Tahoma"/>
                <a:cs typeface="Tahoma"/>
                <a:sym typeface="Tahoma"/>
              </a:endParaRP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1212408" y="5211445"/>
            <a:ext cx="23110690" cy="1451359"/>
          </a:xfrm>
          <a:prstGeom prst="rect">
            <a:avLst/>
          </a:prstGeom>
          <a:noFill/>
        </p:spPr>
        <p:txBody>
          <a:bodyPr wrap="square">
            <a:spAutoFit/>
          </a:bodyPr>
          <a:lstStyle/>
          <a:p>
            <a:pPr algn="just">
              <a:lnSpc>
                <a:spcPct val="115000"/>
              </a:lnSpc>
              <a:spcAft>
                <a:spcPts val="1000"/>
              </a:spcAft>
            </a:pP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Tuỳ</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vào</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nồng</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độ</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của</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acid</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và</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bản</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chất</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của</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chất</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khử</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mà</a:t>
            </a:r>
            <a:r>
              <a:rPr lang="pt-BR" sz="4000" dirty="0">
                <a:latin typeface="Times New Roman" panose="02020603050405020304" pitchFamily="18" charset="0"/>
                <a:ea typeface="Calibri" panose="020F0502020204030204" pitchFamily="34" charset="0"/>
                <a:cs typeface="Times New Roman" panose="02020603050405020304" pitchFamily="18" charset="0"/>
              </a:rPr>
              <a:t> HNO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có</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thể</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bị</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khử</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đến</a:t>
            </a:r>
            <a:r>
              <a:rPr lang="pt-BR" sz="4000" dirty="0">
                <a:latin typeface="Times New Roman" panose="02020603050405020304" pitchFamily="18" charset="0"/>
                <a:ea typeface="Calibri" panose="020F0502020204030204" pitchFamily="34" charset="0"/>
                <a:cs typeface="Times New Roman" panose="02020603050405020304" pitchFamily="18" charset="0"/>
              </a:rPr>
              <a:t> : NO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 , NO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 , </a:t>
            </a:r>
            <a:r>
              <a:rPr lang="pt-BR" sz="4000" dirty="0">
                <a:latin typeface="Times New Roman" panose="02020603050405020304" pitchFamily="18" charset="0"/>
                <a:ea typeface="Calibri" panose="020F0502020204030204" pitchFamily="34" charset="0"/>
                <a:cs typeface="Times New Roman" panose="02020603050405020304" pitchFamily="18" charset="0"/>
              </a:rPr>
              <a:t>N</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O , N</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 , NH</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4</a:t>
            </a:r>
            <a:r>
              <a:rPr lang="pt-BR" sz="4000" dirty="0">
                <a:latin typeface="Times New Roman" panose="02020603050405020304" pitchFamily="18" charset="0"/>
                <a:ea typeface="Calibri" panose="020F0502020204030204" pitchFamily="34" charset="0"/>
                <a:cs typeface="Times New Roman" panose="02020603050405020304" pitchFamily="18" charset="0"/>
              </a:rPr>
              <a:t>NO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E9E5935-5803-A8ED-6104-EB3915439798}"/>
              </a:ext>
            </a:extLst>
          </p:cNvPr>
          <p:cNvSpPr txBox="1"/>
          <p:nvPr/>
        </p:nvSpPr>
        <p:spPr>
          <a:xfrm>
            <a:off x="1212408" y="6599762"/>
            <a:ext cx="23110690" cy="743473"/>
          </a:xfrm>
          <a:prstGeom prst="rect">
            <a:avLst/>
          </a:prstGeom>
          <a:noFill/>
        </p:spPr>
        <p:txBody>
          <a:bodyPr wrap="square">
            <a:spAutoFit/>
          </a:bodyPr>
          <a:lstStyle/>
          <a:p>
            <a:pPr algn="just">
              <a:lnSpc>
                <a:spcPct val="115000"/>
              </a:lnSpc>
              <a:spcAft>
                <a:spcPts val="1000"/>
              </a:spcAft>
            </a:pPr>
            <a:r>
              <a:rPr lang="pt-BR" sz="4000" i="1" dirty="0">
                <a:latin typeface="Times New Roman" panose="02020603050405020304" pitchFamily="18" charset="0"/>
                <a:ea typeface="Calibri" panose="020F0502020204030204" pitchFamily="34" charset="0"/>
                <a:cs typeface="Times New Roman" panose="02020603050405020304" pitchFamily="18" charset="0"/>
              </a:rPr>
              <a:t>∆</a:t>
            </a:r>
            <a:r>
              <a:rPr lang="pt-BR" sz="4000" i="1" u="sng" dirty="0">
                <a:latin typeface="Times New Roman" panose="02020603050405020304" pitchFamily="18" charset="0"/>
                <a:ea typeface="Calibri" panose="020F0502020204030204" pitchFamily="34" charset="0"/>
                <a:cs typeface="Times New Roman" panose="02020603050405020304" pitchFamily="18" charset="0"/>
              </a:rPr>
              <a:t> </a:t>
            </a:r>
            <a:r>
              <a:rPr lang="pt-BR" sz="4000" i="1" u="sng" dirty="0" err="1">
                <a:latin typeface="Times New Roman" panose="02020603050405020304" pitchFamily="18" charset="0"/>
                <a:ea typeface="Calibri" panose="020F0502020204030204" pitchFamily="34" charset="0"/>
                <a:cs typeface="Times New Roman" panose="02020603050405020304" pitchFamily="18" charset="0"/>
              </a:rPr>
              <a:t>Với</a:t>
            </a:r>
            <a:r>
              <a:rPr lang="pt-BR" sz="4000" i="1" u="sng" dirty="0">
                <a:latin typeface="Times New Roman" panose="02020603050405020304" pitchFamily="18" charset="0"/>
                <a:ea typeface="Calibri" panose="020F0502020204030204" pitchFamily="34" charset="0"/>
                <a:cs typeface="Times New Roman" panose="02020603050405020304" pitchFamily="18" charset="0"/>
              </a:rPr>
              <a:t> </a:t>
            </a:r>
            <a:r>
              <a:rPr lang="pt-BR" sz="4000" i="1" u="sng" dirty="0" err="1">
                <a:latin typeface="Times New Roman" panose="02020603050405020304" pitchFamily="18" charset="0"/>
                <a:ea typeface="Calibri" panose="020F0502020204030204" pitchFamily="34" charset="0"/>
                <a:cs typeface="Times New Roman" panose="02020603050405020304" pitchFamily="18" charset="0"/>
              </a:rPr>
              <a:t>kim</a:t>
            </a:r>
            <a:r>
              <a:rPr lang="pt-BR" sz="4000" i="1" u="sng" dirty="0">
                <a:latin typeface="Times New Roman" panose="02020603050405020304" pitchFamily="18" charset="0"/>
                <a:ea typeface="Calibri" panose="020F0502020204030204" pitchFamily="34" charset="0"/>
                <a:cs typeface="Times New Roman" panose="02020603050405020304" pitchFamily="18" charset="0"/>
              </a:rPr>
              <a:t> </a:t>
            </a:r>
            <a:r>
              <a:rPr lang="pt-BR" sz="4000" i="1" u="sng" dirty="0" err="1">
                <a:latin typeface="Times New Roman" panose="02020603050405020304" pitchFamily="18" charset="0"/>
                <a:ea typeface="Calibri" panose="020F0502020204030204" pitchFamily="34" charset="0"/>
                <a:cs typeface="Times New Roman" panose="02020603050405020304" pitchFamily="18" charset="0"/>
              </a:rPr>
              <a:t>loại</a:t>
            </a:r>
            <a:r>
              <a:rPr lang="pt-BR" sz="4000" i="1" u="sng" dirty="0">
                <a:latin typeface="Times New Roman" panose="02020603050405020304" pitchFamily="18" charset="0"/>
                <a:ea typeface="Calibri" panose="020F0502020204030204" pitchFamily="34" charset="0"/>
                <a:cs typeface="Times New Roman" panose="02020603050405020304" pitchFamily="18" charset="0"/>
              </a:rPr>
              <a:t>:</a:t>
            </a:r>
            <a:r>
              <a:rPr lang="pt-BR" sz="4000" i="1" dirty="0">
                <a:latin typeface="Times New Roman" panose="02020603050405020304" pitchFamily="18" charset="0"/>
                <a:ea typeface="Calibri" panose="020F0502020204030204" pitchFamily="34" charset="0"/>
                <a:cs typeface="Times New Roman" panose="02020603050405020304" pitchFamily="18" charset="0"/>
              </a:rPr>
              <a:t> </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7" name="TextBox 6">
            <a:extLst>
              <a:ext uri="{FF2B5EF4-FFF2-40B4-BE49-F238E27FC236}">
                <a16:creationId xmlns:a16="http://schemas.microsoft.com/office/drawing/2014/main" id="{07B16A40-AE38-636C-19A1-B0E585C66E79}"/>
              </a:ext>
            </a:extLst>
          </p:cNvPr>
          <p:cNvSpPr txBox="1"/>
          <p:nvPr/>
        </p:nvSpPr>
        <p:spPr>
          <a:xfrm>
            <a:off x="1149917" y="4500825"/>
            <a:ext cx="23110690" cy="743473"/>
          </a:xfrm>
          <a:prstGeom prst="rect">
            <a:avLst/>
          </a:prstGeom>
          <a:noFill/>
        </p:spPr>
        <p:txBody>
          <a:bodyPr wrap="square">
            <a:spAutoFit/>
          </a:bodyPr>
          <a:lstStyle/>
          <a:p>
            <a:pPr algn="just">
              <a:lnSpc>
                <a:spcPct val="115000"/>
              </a:lnSpc>
              <a:spcAft>
                <a:spcPts val="1000"/>
              </a:spcAft>
            </a:pP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Là</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một</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trong</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những</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acid</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có</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tính</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oxi</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hóa</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mạnh</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nhất</a:t>
            </a:r>
            <a:r>
              <a:rPr lang="pt-BR" sz="4000" dirty="0">
                <a:latin typeface="Times New Roman" panose="02020603050405020304" pitchFamily="18" charset="0"/>
                <a:ea typeface="Calibri" panose="020F0502020204030204" pitchFamily="34" charset="0"/>
                <a:cs typeface="Times New Roman" panose="02020603050405020304" pitchFamily="18" charset="0"/>
              </a:rPr>
              <a:t> . </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598442"/>
            <a:ext cx="79048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TextBox 9">
            <a:extLst>
              <a:ext uri="{FF2B5EF4-FFF2-40B4-BE49-F238E27FC236}">
                <a16:creationId xmlns:a16="http://schemas.microsoft.com/office/drawing/2014/main" id="{FDCDF3D0-BA15-6BD2-6A4C-43F35A18EB95}"/>
              </a:ext>
            </a:extLst>
          </p:cNvPr>
          <p:cNvSpPr txBox="1"/>
          <p:nvPr/>
        </p:nvSpPr>
        <p:spPr>
          <a:xfrm>
            <a:off x="1206204" y="7278277"/>
            <a:ext cx="23110690" cy="905056"/>
          </a:xfrm>
          <a:prstGeom prst="rect">
            <a:avLst/>
          </a:prstGeom>
          <a:noFill/>
        </p:spPr>
        <p:txBody>
          <a:bodyPr wrap="square">
            <a:spAutoFit/>
          </a:bodyPr>
          <a:lstStyle/>
          <a:p>
            <a:pPr algn="just">
              <a:lnSpc>
                <a:spcPct val="150000"/>
              </a:lnSpc>
              <a:spcAft>
                <a:spcPts val="1000"/>
              </a:spcAft>
            </a:pP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Phản</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ứng</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giải</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phóng</a:t>
            </a:r>
            <a:r>
              <a:rPr lang="pt-BR" sz="4000" dirty="0">
                <a:latin typeface="Times New Roman" panose="02020603050405020304" pitchFamily="18" charset="0"/>
                <a:ea typeface="Calibri" panose="020F0502020204030204" pitchFamily="34" charset="0"/>
                <a:cs typeface="Times New Roman" panose="02020603050405020304" pitchFamily="18" charset="0"/>
              </a:rPr>
              <a:t> H</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 do NO</a:t>
            </a:r>
            <a:r>
              <a:rPr lang="pt-BR"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4000" baseline="30000" dirty="0">
                <a:latin typeface="Times New Roman" panose="02020603050405020304" pitchFamily="18" charset="0"/>
                <a:ea typeface="Calibri" panose="020F0502020204030204" pitchFamily="34" charset="0"/>
                <a:cs typeface="Times New Roman" panose="02020603050405020304" pitchFamily="18" charset="0"/>
              </a:rPr>
              <a:t>-</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có</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khả</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năng</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oxi</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hóa</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mạnh</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hơn</a:t>
            </a:r>
            <a:r>
              <a:rPr lang="pt-BR" sz="4000" dirty="0">
                <a:latin typeface="Times New Roman" panose="02020603050405020304" pitchFamily="18" charset="0"/>
                <a:ea typeface="Calibri" panose="020F0502020204030204" pitchFamily="34" charset="0"/>
                <a:cs typeface="Times New Roman" panose="02020603050405020304" pitchFamily="18" charset="0"/>
              </a:rPr>
              <a:t> H</a:t>
            </a:r>
            <a:r>
              <a:rPr lang="pt-BR" sz="4000" baseline="30000" dirty="0">
                <a:latin typeface="Times New Roman" panose="02020603050405020304" pitchFamily="18" charset="0"/>
                <a:ea typeface="Calibri" panose="020F0502020204030204" pitchFamily="34" charset="0"/>
                <a:cs typeface="Times New Roman" panose="02020603050405020304" pitchFamily="18" charset="0"/>
              </a:rPr>
              <a:t>+</a:t>
            </a:r>
            <a:r>
              <a:rPr lang="pt-BR" sz="4000" dirty="0">
                <a:latin typeface="Times New Roman" panose="02020603050405020304" pitchFamily="18" charset="0"/>
                <a:ea typeface="Calibri" panose="020F0502020204030204" pitchFamily="34" charset="0"/>
                <a:cs typeface="Times New Roman" panose="02020603050405020304" pitchFamily="18" charset="0"/>
              </a:rPr>
              <a:t>.</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FF49B66-BFB0-8CDB-BDBC-53CCE3F5A3C0}"/>
              </a:ext>
            </a:extLst>
          </p:cNvPr>
          <p:cNvSpPr txBox="1"/>
          <p:nvPr/>
        </p:nvSpPr>
        <p:spPr>
          <a:xfrm>
            <a:off x="1206204" y="8025902"/>
            <a:ext cx="23110690" cy="905056"/>
          </a:xfrm>
          <a:prstGeom prst="rect">
            <a:avLst/>
          </a:prstGeom>
          <a:noFill/>
        </p:spPr>
        <p:txBody>
          <a:bodyPr wrap="square">
            <a:spAutoFit/>
          </a:bodyPr>
          <a:lstStyle/>
          <a:p>
            <a:pPr algn="just">
              <a:lnSpc>
                <a:spcPct val="150000"/>
              </a:lnSpc>
              <a:spcAft>
                <a:spcPts val="1000"/>
              </a:spcAft>
            </a:pP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Thí</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nghiệm</a:t>
            </a:r>
            <a:r>
              <a:rPr lang="pt-BR" sz="4000" dirty="0">
                <a:latin typeface="Times New Roman" panose="02020603050405020304" pitchFamily="18" charset="0"/>
                <a:ea typeface="Calibri" panose="020F0502020204030204" pitchFamily="34" charset="0"/>
                <a:cs typeface="Times New Roman" panose="02020603050405020304" pitchFamily="18" charset="0"/>
              </a:rPr>
              <a:t>:</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6D18D4B-95E2-01FD-D9EB-8FBE37537D0B}"/>
              </a:ext>
            </a:extLst>
          </p:cNvPr>
          <p:cNvSpPr txBox="1"/>
          <p:nvPr/>
        </p:nvSpPr>
        <p:spPr>
          <a:xfrm>
            <a:off x="1274898" y="3823128"/>
            <a:ext cx="23110690" cy="707886"/>
          </a:xfrm>
          <a:prstGeom prst="rect">
            <a:avLst/>
          </a:prstGeom>
          <a:noFill/>
        </p:spPr>
        <p:txBody>
          <a:bodyPr wrap="square">
            <a:spAutoFit/>
          </a:bodyPr>
          <a:lstStyle/>
          <a:p>
            <a:pPr algn="just"/>
            <a:r>
              <a:rPr lang="vi-VN" sz="4000" b="1" dirty="0">
                <a:solidFill>
                  <a:srgbClr val="FF0000"/>
                </a:solidFill>
                <a:latin typeface="+mn-lt"/>
                <a:ea typeface="Times New Roman" panose="02020603050405020304" pitchFamily="18" charset="0"/>
                <a:cs typeface="Times New Roman" panose="02020603050405020304" pitchFamily="18" charset="0"/>
              </a:rPr>
              <a:t>b. Tính oxi hoá </a:t>
            </a:r>
          </a:p>
        </p:txBody>
      </p:sp>
      <p:sp>
        <p:nvSpPr>
          <p:cNvPr id="9" name="TextBox 8">
            <a:extLst>
              <a:ext uri="{FF2B5EF4-FFF2-40B4-BE49-F238E27FC236}">
                <a16:creationId xmlns:a16="http://schemas.microsoft.com/office/drawing/2014/main" id="{64E1358B-762F-42A7-1F06-73C7F5B198F3}"/>
              </a:ext>
            </a:extLst>
          </p:cNvPr>
          <p:cNvSpPr txBox="1"/>
          <p:nvPr/>
        </p:nvSpPr>
        <p:spPr>
          <a:xfrm>
            <a:off x="1435652" y="11035257"/>
            <a:ext cx="23110690" cy="905056"/>
          </a:xfrm>
          <a:prstGeom prst="rect">
            <a:avLst/>
          </a:prstGeom>
          <a:noFill/>
        </p:spPr>
        <p:txBody>
          <a:bodyPr wrap="square">
            <a:spAutoFit/>
          </a:bodyPr>
          <a:lstStyle/>
          <a:p>
            <a:pPr algn="just">
              <a:lnSpc>
                <a:spcPct val="150000"/>
              </a:lnSpc>
              <a:spcAft>
                <a:spcPts val="1000"/>
              </a:spcAft>
            </a:pPr>
            <a:r>
              <a:rPr lang="pt-BR" sz="4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vi-VN" sz="4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Tổng quát </a:t>
            </a:r>
            <a:r>
              <a:rPr lang="pt-BR" sz="4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rPr>
              <a:t>M+HNO</a:t>
            </a:r>
            <a:r>
              <a:rPr lang="vi-VN" sz="4000" baseline="-25000" dirty="0">
                <a:latin typeface="Times New Roman" panose="02020603050405020304" pitchFamily="18" charset="0"/>
                <a:ea typeface="Calibri" panose="020F0502020204030204" pitchFamily="34" charset="0"/>
              </a:rPr>
              <a:t>3</a:t>
            </a:r>
            <a:r>
              <a:rPr lang="vi-VN" sz="4000" dirty="0">
                <a:latin typeface="Times New Roman" panose="02020603050405020304" pitchFamily="18" charset="0"/>
                <a:ea typeface="Calibri" panose="020F0502020204030204" pitchFamily="34" charset="0"/>
              </a:rPr>
              <a:t>→ </a:t>
            </a:r>
            <a:r>
              <a:rPr lang="en-VN" sz="4000" dirty="0"/>
              <a:t> </a:t>
            </a:r>
            <a:endParaRPr lang="en-VN"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80B8F505-CB0C-436D-91F8-3AA09D13CE75}"/>
              </a:ext>
            </a:extLst>
          </p:cNvPr>
          <p:cNvGrpSpPr/>
          <p:nvPr/>
        </p:nvGrpSpPr>
        <p:grpSpPr>
          <a:xfrm>
            <a:off x="4750594" y="8183333"/>
            <a:ext cx="12419806" cy="1813936"/>
            <a:chOff x="4750594" y="8944069"/>
            <a:chExt cx="8249547" cy="1053199"/>
          </a:xfrm>
        </p:grpSpPr>
        <p:pic>
          <p:nvPicPr>
            <p:cNvPr id="15" name="Picture 14">
              <a:extLst>
                <a:ext uri="{FF2B5EF4-FFF2-40B4-BE49-F238E27FC236}">
                  <a16:creationId xmlns:a16="http://schemas.microsoft.com/office/drawing/2014/main" id="{E14F33DE-9020-2D7E-1FB0-7705A253DDDE}"/>
                </a:ext>
              </a:extLst>
            </p:cNvPr>
            <p:cNvPicPr>
              <a:picLocks noChangeAspect="1"/>
            </p:cNvPicPr>
            <p:nvPr/>
          </p:nvPicPr>
          <p:blipFill rotWithShape="1">
            <a:blip r:embed="rId3"/>
            <a:srcRect b="55460"/>
            <a:stretch/>
          </p:blipFill>
          <p:spPr>
            <a:xfrm>
              <a:off x="4750594" y="8944069"/>
              <a:ext cx="4876800" cy="905056"/>
            </a:xfrm>
            <a:prstGeom prst="rect">
              <a:avLst/>
            </a:prstGeom>
          </p:spPr>
        </p:pic>
        <p:pic>
          <p:nvPicPr>
            <p:cNvPr id="16" name="Picture 15">
              <a:extLst>
                <a:ext uri="{FF2B5EF4-FFF2-40B4-BE49-F238E27FC236}">
                  <a16:creationId xmlns:a16="http://schemas.microsoft.com/office/drawing/2014/main" id="{4581DCAE-3DBB-252F-3FAD-52024B7A299B}"/>
                </a:ext>
              </a:extLst>
            </p:cNvPr>
            <p:cNvPicPr>
              <a:picLocks noChangeAspect="1"/>
            </p:cNvPicPr>
            <p:nvPr/>
          </p:nvPicPr>
          <p:blipFill rotWithShape="1">
            <a:blip r:embed="rId3"/>
            <a:srcRect t="52209"/>
            <a:stretch/>
          </p:blipFill>
          <p:spPr>
            <a:xfrm>
              <a:off x="8123341" y="9026161"/>
              <a:ext cx="4876800" cy="971107"/>
            </a:xfrm>
            <a:prstGeom prst="rect">
              <a:avLst/>
            </a:prstGeom>
          </p:spPr>
        </p:pic>
      </p:grpSp>
      <p:grpSp>
        <p:nvGrpSpPr>
          <p:cNvPr id="21" name="Group 20">
            <a:extLst>
              <a:ext uri="{FF2B5EF4-FFF2-40B4-BE49-F238E27FC236}">
                <a16:creationId xmlns:a16="http://schemas.microsoft.com/office/drawing/2014/main" id="{CF3352C2-B604-6255-8688-5CC17502AB94}"/>
              </a:ext>
            </a:extLst>
          </p:cNvPr>
          <p:cNvGrpSpPr/>
          <p:nvPr/>
        </p:nvGrpSpPr>
        <p:grpSpPr>
          <a:xfrm>
            <a:off x="4775994" y="9667334"/>
            <a:ext cx="13075547" cy="1676147"/>
            <a:chOff x="3810794" y="10406518"/>
            <a:chExt cx="13075547" cy="1676147"/>
          </a:xfrm>
        </p:grpSpPr>
        <p:pic>
          <p:nvPicPr>
            <p:cNvPr id="19" name="Picture 18">
              <a:extLst>
                <a:ext uri="{FF2B5EF4-FFF2-40B4-BE49-F238E27FC236}">
                  <a16:creationId xmlns:a16="http://schemas.microsoft.com/office/drawing/2014/main" id="{01E2EDB6-0A15-E923-AE7D-822131293699}"/>
                </a:ext>
              </a:extLst>
            </p:cNvPr>
            <p:cNvPicPr>
              <a:picLocks noChangeAspect="1"/>
            </p:cNvPicPr>
            <p:nvPr/>
          </p:nvPicPr>
          <p:blipFill rotWithShape="1">
            <a:blip r:embed="rId4"/>
            <a:srcRect r="33343" b="50954"/>
            <a:stretch/>
          </p:blipFill>
          <p:spPr>
            <a:xfrm>
              <a:off x="3810794" y="10508982"/>
              <a:ext cx="5180806" cy="1573683"/>
            </a:xfrm>
            <a:prstGeom prst="rect">
              <a:avLst/>
            </a:prstGeom>
          </p:spPr>
        </p:pic>
        <p:pic>
          <p:nvPicPr>
            <p:cNvPr id="20" name="Picture 19">
              <a:extLst>
                <a:ext uri="{FF2B5EF4-FFF2-40B4-BE49-F238E27FC236}">
                  <a16:creationId xmlns:a16="http://schemas.microsoft.com/office/drawing/2014/main" id="{CAEE445B-B26B-BD73-3627-1657EB0AED07}"/>
                </a:ext>
              </a:extLst>
            </p:cNvPr>
            <p:cNvPicPr>
              <a:picLocks noChangeAspect="1"/>
            </p:cNvPicPr>
            <p:nvPr/>
          </p:nvPicPr>
          <p:blipFill rotWithShape="1">
            <a:blip r:embed="rId4"/>
            <a:srcRect t="50954"/>
            <a:stretch/>
          </p:blipFill>
          <p:spPr>
            <a:xfrm>
              <a:off x="9113941" y="10406518"/>
              <a:ext cx="7772400" cy="1573683"/>
            </a:xfrm>
            <a:prstGeom prst="rect">
              <a:avLst/>
            </a:prstGeom>
          </p:spPr>
        </p:pic>
      </p:grpSp>
      <p:pic>
        <p:nvPicPr>
          <p:cNvPr id="23" name="Picture 22">
            <a:extLst>
              <a:ext uri="{FF2B5EF4-FFF2-40B4-BE49-F238E27FC236}">
                <a16:creationId xmlns:a16="http://schemas.microsoft.com/office/drawing/2014/main" id="{4F2ACB1E-8B8B-EBB2-6A58-621C3956BEE6}"/>
              </a:ext>
            </a:extLst>
          </p:cNvPr>
          <p:cNvPicPr>
            <a:picLocks noChangeAspect="1"/>
          </p:cNvPicPr>
          <p:nvPr/>
        </p:nvPicPr>
        <p:blipFill>
          <a:blip r:embed="rId5"/>
          <a:stretch>
            <a:fillRect/>
          </a:stretch>
        </p:blipFill>
        <p:spPr>
          <a:xfrm>
            <a:off x="14655800" y="2142818"/>
            <a:ext cx="8344236" cy="3041879"/>
          </a:xfrm>
          <a:prstGeom prst="rect">
            <a:avLst/>
          </a:prstGeom>
        </p:spPr>
      </p:pic>
      <p:pic>
        <p:nvPicPr>
          <p:cNvPr id="24" name="Picture 2" descr="Không có mô tả ảnh.">
            <a:extLst>
              <a:ext uri="{FF2B5EF4-FFF2-40B4-BE49-F238E27FC236}">
                <a16:creationId xmlns:a16="http://schemas.microsoft.com/office/drawing/2014/main" id="{696974C8-56FF-513C-D775-EB63A000FD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2800" y="6014903"/>
            <a:ext cx="5846435" cy="766939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4624D89-8AED-6F62-11C5-ECE60C3ECA2C}"/>
              </a:ext>
            </a:extLst>
          </p:cNvPr>
          <p:cNvSpPr txBox="1"/>
          <p:nvPr/>
        </p:nvSpPr>
        <p:spPr>
          <a:xfrm>
            <a:off x="30734000" y="-1574800"/>
            <a:ext cx="184731" cy="307777"/>
          </a:xfrm>
          <a:prstGeom prst="rect">
            <a:avLst/>
          </a:prstGeom>
          <a:noFill/>
        </p:spPr>
        <p:txBody>
          <a:bodyPr wrap="none" rtlCol="0">
            <a:spAutoFit/>
          </a:bodyPr>
          <a:lstStyle/>
          <a:p>
            <a:endParaRPr lang="en-VN"/>
          </a:p>
        </p:txBody>
      </p:sp>
    </p:spTree>
    <p:extLst>
      <p:ext uri="{BB962C8B-B14F-4D97-AF65-F5344CB8AC3E}">
        <p14:creationId xmlns:p14="http://schemas.microsoft.com/office/powerpoint/2010/main" val="428290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11" grpId="0"/>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a:solidFill>
                    <a:srgbClr val="135F82"/>
                  </a:solidFill>
                  <a:latin typeface="+mn-lt"/>
                  <a:ea typeface="Tahoma"/>
                  <a:cs typeface="Tahoma"/>
                  <a:sym typeface="Tahoma"/>
                </a:rPr>
                <a:t>Acid nitric</a:t>
              </a:r>
            </a:p>
          </p:txBody>
        </p:sp>
      </p:grpSp>
      <p:grpSp>
        <p:nvGrpSpPr>
          <p:cNvPr id="247" name="Google Shape;247;p3"/>
          <p:cNvGrpSpPr/>
          <p:nvPr/>
        </p:nvGrpSpPr>
        <p:grpSpPr>
          <a:xfrm>
            <a:off x="1103563" y="2663775"/>
            <a:ext cx="974223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2800533"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3. </a:t>
              </a:r>
              <a:r>
                <a:rPr lang="en-US" sz="4600" b="1" dirty="0" err="1">
                  <a:solidFill>
                    <a:schemeClr val="lt1"/>
                  </a:solidFill>
                  <a:latin typeface="Tahoma"/>
                  <a:ea typeface="Tahoma"/>
                  <a:cs typeface="Tahoma"/>
                  <a:sym typeface="Tahoma"/>
                </a:rPr>
                <a:t>Tính</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chất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hoá</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học</a:t>
              </a:r>
              <a:endParaRPr lang="en-US" sz="4600" b="1" dirty="0">
                <a:solidFill>
                  <a:schemeClr val="lt1"/>
                </a:solidFill>
                <a:latin typeface="Tahoma"/>
                <a:ea typeface="Tahoma"/>
                <a:cs typeface="Tahoma"/>
                <a:sym typeface="Tahoma"/>
              </a:endParaRPr>
            </a:p>
          </p:txBody>
        </p:sp>
      </p:grpSp>
      <p:sp>
        <p:nvSpPr>
          <p:cNvPr id="4" name="TextBox 3">
            <a:extLst>
              <a:ext uri="{FF2B5EF4-FFF2-40B4-BE49-F238E27FC236}">
                <a16:creationId xmlns:a16="http://schemas.microsoft.com/office/drawing/2014/main" id="{CE9E5935-5803-A8ED-6104-EB3915439798}"/>
              </a:ext>
            </a:extLst>
          </p:cNvPr>
          <p:cNvSpPr txBox="1"/>
          <p:nvPr/>
        </p:nvSpPr>
        <p:spPr>
          <a:xfrm>
            <a:off x="1274898" y="4539643"/>
            <a:ext cx="23110690" cy="743473"/>
          </a:xfrm>
          <a:prstGeom prst="rect">
            <a:avLst/>
          </a:prstGeom>
          <a:noFill/>
        </p:spPr>
        <p:txBody>
          <a:bodyPr wrap="square">
            <a:spAutoFit/>
          </a:bodyPr>
          <a:lstStyle/>
          <a:p>
            <a:pPr algn="just">
              <a:lnSpc>
                <a:spcPct val="115000"/>
              </a:lnSpc>
              <a:spcAft>
                <a:spcPts val="1000"/>
              </a:spcAft>
            </a:pPr>
            <a:r>
              <a:rPr lang="pt-BR" sz="4000" i="1" dirty="0">
                <a:latin typeface="Times New Roman" panose="02020603050405020304" pitchFamily="18" charset="0"/>
                <a:ea typeface="Calibri" panose="020F0502020204030204" pitchFamily="34" charset="0"/>
                <a:cs typeface="Times New Roman" panose="02020603050405020304" pitchFamily="18" charset="0"/>
              </a:rPr>
              <a:t>∆</a:t>
            </a:r>
            <a:r>
              <a:rPr lang="pt-BR" sz="4000" i="1" u="sng" dirty="0">
                <a:latin typeface="Times New Roman" panose="02020603050405020304" pitchFamily="18" charset="0"/>
                <a:ea typeface="Calibri" panose="020F0502020204030204" pitchFamily="34" charset="0"/>
                <a:cs typeface="Times New Roman" panose="02020603050405020304" pitchFamily="18" charset="0"/>
              </a:rPr>
              <a:t> </a:t>
            </a:r>
            <a:r>
              <a:rPr lang="pt-BR" sz="4000" i="1" u="sng" dirty="0" err="1">
                <a:latin typeface="Times New Roman" panose="02020603050405020304" pitchFamily="18" charset="0"/>
                <a:ea typeface="Calibri" panose="020F0502020204030204" pitchFamily="34" charset="0"/>
                <a:cs typeface="Times New Roman" panose="02020603050405020304" pitchFamily="18" charset="0"/>
              </a:rPr>
              <a:t>Với</a:t>
            </a:r>
            <a:r>
              <a:rPr lang="pt-BR" sz="4000" i="1" u="sng" dirty="0">
                <a:latin typeface="Times New Roman" panose="02020603050405020304" pitchFamily="18" charset="0"/>
                <a:ea typeface="Calibri" panose="020F0502020204030204" pitchFamily="34" charset="0"/>
                <a:cs typeface="Times New Roman" panose="02020603050405020304" pitchFamily="18" charset="0"/>
              </a:rPr>
              <a:t> </a:t>
            </a:r>
            <a:r>
              <a:rPr lang="pt-BR" sz="4000" i="1" u="sng" dirty="0" err="1">
                <a:latin typeface="Times New Roman" panose="02020603050405020304" pitchFamily="18" charset="0"/>
                <a:ea typeface="Calibri" panose="020F0502020204030204" pitchFamily="34" charset="0"/>
                <a:cs typeface="Times New Roman" panose="02020603050405020304" pitchFamily="18" charset="0"/>
              </a:rPr>
              <a:t>kim</a:t>
            </a:r>
            <a:r>
              <a:rPr lang="pt-BR" sz="4000" i="1" u="sng" dirty="0">
                <a:latin typeface="Times New Roman" panose="02020603050405020304" pitchFamily="18" charset="0"/>
                <a:ea typeface="Calibri" panose="020F0502020204030204" pitchFamily="34" charset="0"/>
                <a:cs typeface="Times New Roman" panose="02020603050405020304" pitchFamily="18" charset="0"/>
              </a:rPr>
              <a:t> </a:t>
            </a:r>
            <a:r>
              <a:rPr lang="pt-BR" sz="4000" i="1" u="sng" dirty="0" err="1">
                <a:latin typeface="Times New Roman" panose="02020603050405020304" pitchFamily="18" charset="0"/>
                <a:ea typeface="Calibri" panose="020F0502020204030204" pitchFamily="34" charset="0"/>
                <a:cs typeface="Times New Roman" panose="02020603050405020304" pitchFamily="18" charset="0"/>
              </a:rPr>
              <a:t>loại</a:t>
            </a:r>
            <a:r>
              <a:rPr lang="pt-BR" sz="4000" i="1" u="sng" dirty="0">
                <a:latin typeface="Times New Roman" panose="02020603050405020304" pitchFamily="18" charset="0"/>
                <a:ea typeface="Calibri" panose="020F0502020204030204" pitchFamily="34" charset="0"/>
                <a:cs typeface="Times New Roman" panose="02020603050405020304" pitchFamily="18" charset="0"/>
              </a:rPr>
              <a:t>:</a:t>
            </a:r>
            <a:r>
              <a:rPr lang="pt-BR" sz="4000" i="1" dirty="0">
                <a:latin typeface="Times New Roman" panose="02020603050405020304" pitchFamily="18" charset="0"/>
                <a:ea typeface="Calibri" panose="020F0502020204030204" pitchFamily="34" charset="0"/>
                <a:cs typeface="Times New Roman" panose="02020603050405020304" pitchFamily="18" charset="0"/>
              </a:rPr>
              <a:t> </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598442"/>
            <a:ext cx="79048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1" name="TextBox 10">
            <a:extLst>
              <a:ext uri="{FF2B5EF4-FFF2-40B4-BE49-F238E27FC236}">
                <a16:creationId xmlns:a16="http://schemas.microsoft.com/office/drawing/2014/main" id="{CFF49B66-BFB0-8CDB-BDBC-53CCE3F5A3C0}"/>
              </a:ext>
            </a:extLst>
          </p:cNvPr>
          <p:cNvSpPr txBox="1"/>
          <p:nvPr/>
        </p:nvSpPr>
        <p:spPr>
          <a:xfrm>
            <a:off x="1206204" y="5079502"/>
            <a:ext cx="23110690" cy="905056"/>
          </a:xfrm>
          <a:prstGeom prst="rect">
            <a:avLst/>
          </a:prstGeom>
          <a:noFill/>
        </p:spPr>
        <p:txBody>
          <a:bodyPr wrap="square">
            <a:spAutoFit/>
          </a:bodyPr>
          <a:lstStyle/>
          <a:p>
            <a:pPr algn="just">
              <a:lnSpc>
                <a:spcPct val="150000"/>
              </a:lnSpc>
              <a:spcAft>
                <a:spcPts val="1000"/>
              </a:spcAft>
            </a:pP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Thí</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nghiệm</a:t>
            </a:r>
            <a:r>
              <a:rPr lang="pt-BR" sz="4000" dirty="0">
                <a:latin typeface="Times New Roman" panose="02020603050405020304" pitchFamily="18" charset="0"/>
                <a:ea typeface="Calibri" panose="020F0502020204030204" pitchFamily="34" charset="0"/>
                <a:cs typeface="Times New Roman" panose="02020603050405020304" pitchFamily="18" charset="0"/>
              </a:rPr>
              <a:t>:</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6D18D4B-95E2-01FD-D9EB-8FBE37537D0B}"/>
              </a:ext>
            </a:extLst>
          </p:cNvPr>
          <p:cNvSpPr txBox="1"/>
          <p:nvPr/>
        </p:nvSpPr>
        <p:spPr>
          <a:xfrm>
            <a:off x="1274898" y="3823128"/>
            <a:ext cx="23110690" cy="707886"/>
          </a:xfrm>
          <a:prstGeom prst="rect">
            <a:avLst/>
          </a:prstGeom>
          <a:noFill/>
        </p:spPr>
        <p:txBody>
          <a:bodyPr wrap="square">
            <a:spAutoFit/>
          </a:bodyPr>
          <a:lstStyle/>
          <a:p>
            <a:pPr algn="just"/>
            <a:r>
              <a:rPr lang="vi-VN" sz="4000" b="1" dirty="0">
                <a:solidFill>
                  <a:srgbClr val="FF0000"/>
                </a:solidFill>
                <a:latin typeface="+mn-lt"/>
                <a:ea typeface="Times New Roman" panose="02020603050405020304" pitchFamily="18" charset="0"/>
                <a:cs typeface="Times New Roman" panose="02020603050405020304" pitchFamily="18" charset="0"/>
              </a:rPr>
              <a:t>b. Tính oxi hoá </a:t>
            </a:r>
          </a:p>
        </p:txBody>
      </p:sp>
      <p:sp>
        <p:nvSpPr>
          <p:cNvPr id="9" name="TextBox 8">
            <a:extLst>
              <a:ext uri="{FF2B5EF4-FFF2-40B4-BE49-F238E27FC236}">
                <a16:creationId xmlns:a16="http://schemas.microsoft.com/office/drawing/2014/main" id="{64E1358B-762F-42A7-1F06-73C7F5B198F3}"/>
              </a:ext>
            </a:extLst>
          </p:cNvPr>
          <p:cNvSpPr txBox="1"/>
          <p:nvPr/>
        </p:nvSpPr>
        <p:spPr>
          <a:xfrm>
            <a:off x="725440" y="9180569"/>
            <a:ext cx="23110690" cy="1107419"/>
          </a:xfrm>
          <a:prstGeom prst="rect">
            <a:avLst/>
          </a:prstGeom>
          <a:noFill/>
        </p:spPr>
        <p:txBody>
          <a:bodyPr wrap="square">
            <a:spAutoFit/>
          </a:bodyPr>
          <a:lstStyle/>
          <a:p>
            <a:pPr algn="just">
              <a:lnSpc>
                <a:spcPct val="150000"/>
              </a:lnSpc>
              <a:spcAft>
                <a:spcPts val="1000"/>
              </a:spcAft>
            </a:pPr>
            <a:r>
              <a:rPr lang="pt-BR" sz="5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vi-VN" sz="5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Tổng quát </a:t>
            </a:r>
            <a:r>
              <a:rPr lang="pt-BR" sz="5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vi-VN" sz="5000" dirty="0">
                <a:latin typeface="Times New Roman" panose="02020603050405020304" pitchFamily="18" charset="0"/>
                <a:ea typeface="Calibri" panose="020F0502020204030204" pitchFamily="34" charset="0"/>
              </a:rPr>
              <a:t>M    +  HNO</a:t>
            </a:r>
            <a:r>
              <a:rPr lang="vi-VN" sz="5000" baseline="-25000" dirty="0">
                <a:latin typeface="Times New Roman" panose="02020603050405020304" pitchFamily="18" charset="0"/>
                <a:ea typeface="Calibri" panose="020F0502020204030204" pitchFamily="34" charset="0"/>
              </a:rPr>
              <a:t>3</a:t>
            </a:r>
            <a:r>
              <a:rPr lang="vi-VN" sz="5000" dirty="0">
                <a:latin typeface="Times New Roman" panose="02020603050405020304" pitchFamily="18" charset="0"/>
                <a:ea typeface="Calibri" panose="020F0502020204030204" pitchFamily="34" charset="0"/>
              </a:rPr>
              <a:t>→ </a:t>
            </a:r>
            <a:r>
              <a:rPr lang="en-VN" sz="5000" dirty="0"/>
              <a:t> </a:t>
            </a:r>
            <a:endParaRPr lang="en-VN" sz="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80B8F505-CB0C-436D-91F8-3AA09D13CE75}"/>
              </a:ext>
            </a:extLst>
          </p:cNvPr>
          <p:cNvGrpSpPr/>
          <p:nvPr/>
        </p:nvGrpSpPr>
        <p:grpSpPr>
          <a:xfrm>
            <a:off x="4750594" y="5236933"/>
            <a:ext cx="12419806" cy="1813936"/>
            <a:chOff x="4750594" y="8944069"/>
            <a:chExt cx="8249547" cy="1053199"/>
          </a:xfrm>
        </p:grpSpPr>
        <p:pic>
          <p:nvPicPr>
            <p:cNvPr id="15" name="Picture 14">
              <a:extLst>
                <a:ext uri="{FF2B5EF4-FFF2-40B4-BE49-F238E27FC236}">
                  <a16:creationId xmlns:a16="http://schemas.microsoft.com/office/drawing/2014/main" id="{E14F33DE-9020-2D7E-1FB0-7705A253DDDE}"/>
                </a:ext>
              </a:extLst>
            </p:cNvPr>
            <p:cNvPicPr>
              <a:picLocks noChangeAspect="1"/>
            </p:cNvPicPr>
            <p:nvPr/>
          </p:nvPicPr>
          <p:blipFill rotWithShape="1">
            <a:blip r:embed="rId3"/>
            <a:srcRect b="55460"/>
            <a:stretch/>
          </p:blipFill>
          <p:spPr>
            <a:xfrm>
              <a:off x="4750594" y="8944069"/>
              <a:ext cx="4876800" cy="905056"/>
            </a:xfrm>
            <a:prstGeom prst="rect">
              <a:avLst/>
            </a:prstGeom>
          </p:spPr>
        </p:pic>
        <p:pic>
          <p:nvPicPr>
            <p:cNvPr id="16" name="Picture 15">
              <a:extLst>
                <a:ext uri="{FF2B5EF4-FFF2-40B4-BE49-F238E27FC236}">
                  <a16:creationId xmlns:a16="http://schemas.microsoft.com/office/drawing/2014/main" id="{4581DCAE-3DBB-252F-3FAD-52024B7A299B}"/>
                </a:ext>
              </a:extLst>
            </p:cNvPr>
            <p:cNvPicPr>
              <a:picLocks noChangeAspect="1"/>
            </p:cNvPicPr>
            <p:nvPr/>
          </p:nvPicPr>
          <p:blipFill rotWithShape="1">
            <a:blip r:embed="rId3"/>
            <a:srcRect t="52209"/>
            <a:stretch/>
          </p:blipFill>
          <p:spPr>
            <a:xfrm>
              <a:off x="8123341" y="9026161"/>
              <a:ext cx="4876800" cy="971107"/>
            </a:xfrm>
            <a:prstGeom prst="rect">
              <a:avLst/>
            </a:prstGeom>
          </p:spPr>
        </p:pic>
      </p:grpSp>
      <p:grpSp>
        <p:nvGrpSpPr>
          <p:cNvPr id="21" name="Group 20">
            <a:extLst>
              <a:ext uri="{FF2B5EF4-FFF2-40B4-BE49-F238E27FC236}">
                <a16:creationId xmlns:a16="http://schemas.microsoft.com/office/drawing/2014/main" id="{CF3352C2-B604-6255-8688-5CC17502AB94}"/>
              </a:ext>
            </a:extLst>
          </p:cNvPr>
          <p:cNvGrpSpPr/>
          <p:nvPr/>
        </p:nvGrpSpPr>
        <p:grpSpPr>
          <a:xfrm>
            <a:off x="4750594" y="6720934"/>
            <a:ext cx="13075547" cy="1676147"/>
            <a:chOff x="3810794" y="10406518"/>
            <a:chExt cx="13075547" cy="1676147"/>
          </a:xfrm>
        </p:grpSpPr>
        <p:pic>
          <p:nvPicPr>
            <p:cNvPr id="19" name="Picture 18">
              <a:extLst>
                <a:ext uri="{FF2B5EF4-FFF2-40B4-BE49-F238E27FC236}">
                  <a16:creationId xmlns:a16="http://schemas.microsoft.com/office/drawing/2014/main" id="{01E2EDB6-0A15-E923-AE7D-822131293699}"/>
                </a:ext>
              </a:extLst>
            </p:cNvPr>
            <p:cNvPicPr>
              <a:picLocks noChangeAspect="1"/>
            </p:cNvPicPr>
            <p:nvPr/>
          </p:nvPicPr>
          <p:blipFill rotWithShape="1">
            <a:blip r:embed="rId4"/>
            <a:srcRect r="33343" b="50954"/>
            <a:stretch/>
          </p:blipFill>
          <p:spPr>
            <a:xfrm>
              <a:off x="3810794" y="10508982"/>
              <a:ext cx="5180806" cy="1573683"/>
            </a:xfrm>
            <a:prstGeom prst="rect">
              <a:avLst/>
            </a:prstGeom>
          </p:spPr>
        </p:pic>
        <p:pic>
          <p:nvPicPr>
            <p:cNvPr id="20" name="Picture 19">
              <a:extLst>
                <a:ext uri="{FF2B5EF4-FFF2-40B4-BE49-F238E27FC236}">
                  <a16:creationId xmlns:a16="http://schemas.microsoft.com/office/drawing/2014/main" id="{CAEE445B-B26B-BD73-3627-1657EB0AED07}"/>
                </a:ext>
              </a:extLst>
            </p:cNvPr>
            <p:cNvPicPr>
              <a:picLocks noChangeAspect="1"/>
            </p:cNvPicPr>
            <p:nvPr/>
          </p:nvPicPr>
          <p:blipFill rotWithShape="1">
            <a:blip r:embed="rId4"/>
            <a:srcRect t="50954"/>
            <a:stretch/>
          </p:blipFill>
          <p:spPr>
            <a:xfrm>
              <a:off x="9113941" y="10406518"/>
              <a:ext cx="7772400" cy="1573683"/>
            </a:xfrm>
            <a:prstGeom prst="rect">
              <a:avLst/>
            </a:prstGeom>
          </p:spPr>
        </p:pic>
      </p:grpSp>
      <p:sp>
        <p:nvSpPr>
          <p:cNvPr id="22" name="TextBox 21">
            <a:extLst>
              <a:ext uri="{FF2B5EF4-FFF2-40B4-BE49-F238E27FC236}">
                <a16:creationId xmlns:a16="http://schemas.microsoft.com/office/drawing/2014/main" id="{73592A4B-4D8B-2811-2184-11C70F4CCD22}"/>
              </a:ext>
            </a:extLst>
          </p:cNvPr>
          <p:cNvSpPr txBox="1"/>
          <p:nvPr/>
        </p:nvSpPr>
        <p:spPr>
          <a:xfrm>
            <a:off x="4166176" y="10020933"/>
            <a:ext cx="23110690" cy="905056"/>
          </a:xfrm>
          <a:prstGeom prst="rect">
            <a:avLst/>
          </a:prstGeom>
          <a:noFill/>
        </p:spPr>
        <p:txBody>
          <a:bodyPr wrap="square">
            <a:spAutoFit/>
          </a:bodyPr>
          <a:lstStyle/>
          <a:p>
            <a:pPr algn="just">
              <a:lnSpc>
                <a:spcPct val="150000"/>
              </a:lnSpc>
              <a:spcAft>
                <a:spcPts val="1000"/>
              </a:spcAft>
            </a:pPr>
            <a:r>
              <a:rPr lang="pt-BR" sz="4000" dirty="0">
                <a:latin typeface="Times New Roman" panose="02020603050405020304" pitchFamily="18" charset="0"/>
                <a:ea typeface="Calibri" panose="020F0502020204030204" pitchFamily="34" charset="0"/>
              </a:rPr>
              <a:t>(-</a:t>
            </a:r>
            <a:r>
              <a:rPr lang="pt-BR" sz="4000" dirty="0" err="1">
                <a:latin typeface="Times New Roman" panose="02020603050405020304" pitchFamily="18" charset="0"/>
                <a:ea typeface="Calibri" panose="020F0502020204030204" pitchFamily="34" charset="0"/>
              </a:rPr>
              <a:t>Au</a:t>
            </a:r>
            <a:r>
              <a:rPr lang="pt-BR" sz="4000" dirty="0">
                <a:latin typeface="Times New Roman" panose="02020603050405020304" pitchFamily="18" charset="0"/>
                <a:ea typeface="Calibri" panose="020F0502020204030204" pitchFamily="34" charset="0"/>
              </a:rPr>
              <a:t>, </a:t>
            </a:r>
            <a:r>
              <a:rPr lang="pt-BR" sz="4000" dirty="0" err="1">
                <a:latin typeface="Times New Roman" panose="02020603050405020304" pitchFamily="18" charset="0"/>
                <a:ea typeface="Calibri" panose="020F0502020204030204" pitchFamily="34" charset="0"/>
              </a:rPr>
              <a:t>Pt</a:t>
            </a:r>
            <a:r>
              <a:rPr lang="pt-BR" sz="4000" dirty="0">
                <a:latin typeface="Times New Roman" panose="02020603050405020304" pitchFamily="18" charset="0"/>
                <a:ea typeface="Calibri" panose="020F0502020204030204" pitchFamily="34" charset="0"/>
              </a:rPr>
              <a:t>) </a:t>
            </a:r>
            <a:endParaRPr lang="en-VN"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A43C06B-C98C-9DA8-9035-4E4D037F021D}"/>
              </a:ext>
            </a:extLst>
          </p:cNvPr>
          <p:cNvSpPr txBox="1"/>
          <p:nvPr/>
        </p:nvSpPr>
        <p:spPr>
          <a:xfrm>
            <a:off x="9440010" y="9106317"/>
            <a:ext cx="8695590" cy="3023585"/>
          </a:xfrm>
          <a:prstGeom prst="rect">
            <a:avLst/>
          </a:prstGeom>
          <a:noFill/>
        </p:spPr>
        <p:txBody>
          <a:bodyPr wrap="square">
            <a:spAutoFit/>
          </a:bodyPr>
          <a:lstStyle/>
          <a:p>
            <a:pPr algn="just">
              <a:lnSpc>
                <a:spcPct val="150000"/>
              </a:lnSpc>
              <a:spcAft>
                <a:spcPts val="1000"/>
              </a:spcAft>
            </a:pPr>
            <a:r>
              <a:rPr lang="vi-VN" sz="5000" dirty="0">
                <a:latin typeface="Times New Roman" panose="02020603050405020304" pitchFamily="18" charset="0"/>
                <a:ea typeface="Calibri" panose="020F0502020204030204" pitchFamily="34" charset="0"/>
              </a:rPr>
              <a:t>M(NO</a:t>
            </a:r>
            <a:r>
              <a:rPr lang="vi-VN" sz="5000" baseline="-25000" dirty="0">
                <a:latin typeface="Times New Roman" panose="02020603050405020304" pitchFamily="18" charset="0"/>
                <a:ea typeface="Calibri" panose="020F0502020204030204" pitchFamily="34" charset="0"/>
              </a:rPr>
              <a:t>3</a:t>
            </a:r>
            <a:r>
              <a:rPr lang="vi-VN" sz="5000" dirty="0">
                <a:latin typeface="Times New Roman" panose="02020603050405020304" pitchFamily="18" charset="0"/>
                <a:ea typeface="Calibri" panose="020F0502020204030204" pitchFamily="34" charset="0"/>
              </a:rPr>
              <a:t>)</a:t>
            </a:r>
            <a:r>
              <a:rPr lang="vi-VN" sz="5000" baseline="-25000" dirty="0">
                <a:latin typeface="Times New Roman" panose="02020603050405020304" pitchFamily="18" charset="0"/>
                <a:ea typeface="Calibri" panose="020F0502020204030204" pitchFamily="34" charset="0"/>
              </a:rPr>
              <a:t>n         </a:t>
            </a:r>
            <a:r>
              <a:rPr lang="vi-VN" sz="5000" dirty="0">
                <a:latin typeface="Times New Roman" panose="02020603050405020304" pitchFamily="18" charset="0"/>
                <a:ea typeface="Calibri" panose="020F0502020204030204" pitchFamily="34" charset="0"/>
              </a:rPr>
              <a:t>+           H</a:t>
            </a:r>
            <a:r>
              <a:rPr lang="vi-VN" sz="5000" baseline="-25000" dirty="0">
                <a:latin typeface="Times New Roman" panose="02020603050405020304" pitchFamily="18" charset="0"/>
                <a:ea typeface="Calibri" panose="020F0502020204030204" pitchFamily="34" charset="0"/>
              </a:rPr>
              <a:t>2</a:t>
            </a:r>
            <a:r>
              <a:rPr lang="vi-VN" sz="5000" dirty="0">
                <a:latin typeface="Times New Roman" panose="02020603050405020304" pitchFamily="18" charset="0"/>
                <a:ea typeface="Calibri" panose="020F0502020204030204" pitchFamily="34" charset="0"/>
              </a:rPr>
              <a:t>O</a:t>
            </a:r>
            <a:r>
              <a:rPr lang="en-VN" sz="5000" dirty="0">
                <a:ea typeface="Calibri" panose="020F0502020204030204" pitchFamily="34" charset="0"/>
              </a:rPr>
              <a:t>    +</a:t>
            </a:r>
          </a:p>
          <a:p>
            <a:pPr algn="just">
              <a:lnSpc>
                <a:spcPct val="115000"/>
              </a:lnSpc>
              <a:spcAft>
                <a:spcPts val="1000"/>
              </a:spcAft>
            </a:pPr>
            <a:r>
              <a:rPr lang="pt-BR" sz="4000" dirty="0">
                <a:latin typeface="Times New Roman" panose="02020603050405020304" pitchFamily="18" charset="0"/>
                <a:ea typeface="Calibri" panose="020F0502020204030204" pitchFamily="34" charset="0"/>
                <a:cs typeface="Times New Roman" panose="02020603050405020304" pitchFamily="18" charset="0"/>
              </a:rPr>
              <a:t>(</a:t>
            </a:r>
            <a:r>
              <a:rPr lang="pt-BR" sz="4000" dirty="0" err="1">
                <a:latin typeface="Times New Roman" panose="02020603050405020304" pitchFamily="18" charset="0"/>
                <a:ea typeface="Calibri" panose="020F0502020204030204" pitchFamily="34" charset="0"/>
                <a:cs typeface="Times New Roman" panose="02020603050405020304" pitchFamily="18" charset="0"/>
              </a:rPr>
              <a:t>n</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là</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hóa</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trị</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cao</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nhất</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và</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bền</a:t>
            </a:r>
            <a:r>
              <a:rPr lang="pt-BR"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latin typeface="Times New Roman" panose="02020603050405020304" pitchFamily="18" charset="0"/>
                <a:ea typeface="Calibri" panose="020F0502020204030204" pitchFamily="34" charset="0"/>
                <a:cs typeface="Times New Roman" panose="02020603050405020304" pitchFamily="18" charset="0"/>
              </a:rPr>
              <a:t>của</a:t>
            </a:r>
            <a:r>
              <a:rPr lang="pt-BR" sz="4000" dirty="0">
                <a:latin typeface="Times New Roman" panose="02020603050405020304" pitchFamily="18" charset="0"/>
                <a:ea typeface="Calibri" panose="020F0502020204030204" pitchFamily="34" charset="0"/>
                <a:cs typeface="Times New Roman" panose="02020603050405020304" pitchFamily="18" charset="0"/>
              </a:rPr>
              <a:t> M)</a:t>
            </a:r>
            <a:endParaRPr lang="en-VN" sz="4000" dirty="0">
              <a:ea typeface="Calibri" panose="020F0502020204030204" pitchFamily="34" charset="0"/>
            </a:endParaRPr>
          </a:p>
          <a:p>
            <a:pPr algn="just">
              <a:lnSpc>
                <a:spcPct val="150000"/>
              </a:lnSpc>
              <a:spcAft>
                <a:spcPts val="1000"/>
              </a:spcAft>
            </a:pPr>
            <a:endParaRPr lang="en-VN"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28023B0-C7C1-5BBF-D690-E5C4A75F4DE6}"/>
              </a:ext>
            </a:extLst>
          </p:cNvPr>
          <p:cNvSpPr txBox="1"/>
          <p:nvPr/>
        </p:nvSpPr>
        <p:spPr>
          <a:xfrm>
            <a:off x="1206204" y="11331932"/>
            <a:ext cx="23110690" cy="1579600"/>
          </a:xfrm>
          <a:prstGeom prst="rect">
            <a:avLst/>
          </a:prstGeom>
          <a:noFill/>
        </p:spPr>
        <p:txBody>
          <a:bodyPr wrap="square">
            <a:spAutoFit/>
          </a:bodyPr>
          <a:lstStyle/>
          <a:p>
            <a:pPr algn="just">
              <a:lnSpc>
                <a:spcPct val="115000"/>
              </a:lnSpc>
              <a:spcAft>
                <a:spcPts val="1000"/>
              </a:spcAft>
            </a:pPr>
            <a:r>
              <a:rPr lang="pt-BR" sz="4000" u="sng" dirty="0" err="1">
                <a:highlight>
                  <a:srgbClr val="FFFF00"/>
                </a:highlight>
                <a:latin typeface="+mj-lt"/>
                <a:ea typeface="Calibri" panose="020F0502020204030204" pitchFamily="34" charset="0"/>
                <a:cs typeface="Times New Roman" panose="02020603050405020304" pitchFamily="18" charset="0"/>
              </a:rPr>
              <a:t>Chú</a:t>
            </a:r>
            <a:r>
              <a:rPr lang="pt-BR" sz="4000" u="sng" dirty="0">
                <a:highlight>
                  <a:srgbClr val="FFFF00"/>
                </a:highlight>
                <a:latin typeface="+mj-lt"/>
                <a:ea typeface="Calibri" panose="020F0502020204030204" pitchFamily="34" charset="0"/>
                <a:cs typeface="Times New Roman" panose="02020603050405020304" pitchFamily="18" charset="0"/>
              </a:rPr>
              <a:t> </a:t>
            </a:r>
            <a:r>
              <a:rPr lang="pt-BR" sz="4000" u="sng" dirty="0" err="1">
                <a:highlight>
                  <a:srgbClr val="FFFF00"/>
                </a:highlight>
                <a:latin typeface="+mj-lt"/>
                <a:ea typeface="Calibri" panose="020F0502020204030204" pitchFamily="34" charset="0"/>
                <a:cs typeface="Times New Roman" panose="02020603050405020304" pitchFamily="18" charset="0"/>
              </a:rPr>
              <a:t>ý</a:t>
            </a:r>
            <a:r>
              <a:rPr lang="pt-BR" sz="4000" u="sng" dirty="0">
                <a:highlight>
                  <a:srgbClr val="FFFF00"/>
                </a:highlight>
                <a:latin typeface="+mj-lt"/>
                <a:ea typeface="Calibri" panose="020F0502020204030204" pitchFamily="34" charset="0"/>
                <a:cs typeface="Times New Roman" panose="02020603050405020304" pitchFamily="18" charset="0"/>
              </a:rPr>
              <a:t>: </a:t>
            </a:r>
            <a:r>
              <a:rPr lang="pt-BR" sz="4000" dirty="0">
                <a:latin typeface="+mj-lt"/>
              </a:rPr>
              <a:t>+ Fe, Al, Cr </a:t>
            </a:r>
            <a:r>
              <a:rPr lang="pt-BR" sz="4000" dirty="0" err="1">
                <a:latin typeface="+mj-lt"/>
              </a:rPr>
              <a:t>bị</a:t>
            </a:r>
            <a:r>
              <a:rPr lang="pt-BR" sz="4000" dirty="0">
                <a:latin typeface="+mj-lt"/>
              </a:rPr>
              <a:t> </a:t>
            </a:r>
            <a:r>
              <a:rPr lang="pt-BR" sz="4000" dirty="0" err="1">
                <a:latin typeface="+mj-lt"/>
              </a:rPr>
              <a:t>thụ</a:t>
            </a:r>
            <a:r>
              <a:rPr lang="pt-BR" sz="4000" dirty="0">
                <a:latin typeface="+mj-lt"/>
              </a:rPr>
              <a:t> </a:t>
            </a:r>
            <a:r>
              <a:rPr lang="pt-BR" sz="4000" dirty="0" err="1">
                <a:latin typeface="+mj-lt"/>
              </a:rPr>
              <a:t>động</a:t>
            </a:r>
            <a:r>
              <a:rPr lang="pt-BR" sz="4000" dirty="0">
                <a:latin typeface="+mj-lt"/>
              </a:rPr>
              <a:t> </a:t>
            </a:r>
            <a:r>
              <a:rPr lang="pt-BR" sz="4000" dirty="0" err="1">
                <a:latin typeface="+mj-lt"/>
              </a:rPr>
              <a:t>hóa</a:t>
            </a:r>
            <a:r>
              <a:rPr lang="pt-BR" sz="4000" dirty="0">
                <a:latin typeface="+mj-lt"/>
              </a:rPr>
              <a:t> </a:t>
            </a:r>
            <a:r>
              <a:rPr lang="pt-BR" sz="4000" dirty="0" err="1">
                <a:latin typeface="+mj-lt"/>
              </a:rPr>
              <a:t>trong</a:t>
            </a:r>
            <a:r>
              <a:rPr lang="pt-BR" sz="4000" dirty="0">
                <a:latin typeface="+mj-lt"/>
              </a:rPr>
              <a:t> HNO</a:t>
            </a:r>
            <a:r>
              <a:rPr lang="pt-BR" sz="4000" baseline="-25000" dirty="0">
                <a:latin typeface="+mj-lt"/>
              </a:rPr>
              <a:t>3</a:t>
            </a:r>
            <a:r>
              <a:rPr lang="pt-BR" sz="4000" dirty="0">
                <a:latin typeface="+mj-lt"/>
              </a:rPr>
              <a:t> </a:t>
            </a:r>
            <a:r>
              <a:rPr lang="pt-BR" sz="4000" dirty="0" err="1">
                <a:latin typeface="+mj-lt"/>
              </a:rPr>
              <a:t>đặc</a:t>
            </a:r>
            <a:r>
              <a:rPr lang="pt-BR" sz="4000" dirty="0">
                <a:latin typeface="+mj-lt"/>
              </a:rPr>
              <a:t> </a:t>
            </a:r>
            <a:r>
              <a:rPr lang="pt-BR" sz="4000" dirty="0" err="1">
                <a:latin typeface="+mj-lt"/>
              </a:rPr>
              <a:t>nguội</a:t>
            </a:r>
            <a:endParaRPr lang="en-VN" sz="4000" dirty="0">
              <a:latin typeface="+mj-lt"/>
            </a:endParaRPr>
          </a:p>
          <a:p>
            <a:pPr algn="just">
              <a:lnSpc>
                <a:spcPct val="115000"/>
              </a:lnSpc>
              <a:spcAft>
                <a:spcPts val="1000"/>
              </a:spcAft>
            </a:pPr>
            <a:endParaRPr lang="en-VN" sz="4000" dirty="0">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903B29D-4433-4709-B4CB-873E405761CB}"/>
              </a:ext>
            </a:extLst>
          </p:cNvPr>
          <p:cNvSpPr txBox="1"/>
          <p:nvPr/>
        </p:nvSpPr>
        <p:spPr>
          <a:xfrm>
            <a:off x="2842708" y="12154287"/>
            <a:ext cx="11835824" cy="1451359"/>
          </a:xfrm>
          <a:prstGeom prst="rect">
            <a:avLst/>
          </a:prstGeom>
          <a:noFill/>
        </p:spPr>
        <p:txBody>
          <a:bodyPr wrap="square">
            <a:spAutoFit/>
          </a:bodyPr>
          <a:lstStyle/>
          <a:p>
            <a:pPr algn="just">
              <a:lnSpc>
                <a:spcPct val="115000"/>
              </a:lnSpc>
              <a:spcAft>
                <a:spcPts val="1000"/>
              </a:spcAft>
            </a:pP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Tùy</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vào</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độ</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mạnh</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của</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chất</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khử</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nồng</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độ</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của</a:t>
            </a:r>
            <a:r>
              <a:rPr lang="pt-BR" sz="4000" dirty="0">
                <a:latin typeface="+mj-lt"/>
                <a:ea typeface="Calibri" panose="020F0502020204030204" pitchFamily="34" charset="0"/>
                <a:cs typeface="Times New Roman" panose="02020603050405020304" pitchFamily="18" charset="0"/>
              </a:rPr>
              <a:t> HNO</a:t>
            </a:r>
            <a:r>
              <a:rPr lang="pt-BR" sz="4000" baseline="-25000" dirty="0">
                <a:latin typeface="+mj-lt"/>
                <a:ea typeface="Calibri" panose="020F0502020204030204" pitchFamily="34" charset="0"/>
                <a:cs typeface="Times New Roman" panose="02020603050405020304" pitchFamily="18" charset="0"/>
              </a:rPr>
              <a:t>3</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mà</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tạo</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các</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sản</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phẩm</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khử</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khác</a:t>
            </a:r>
            <a:r>
              <a:rPr lang="pt-BR" sz="4000" dirty="0">
                <a:latin typeface="+mj-lt"/>
                <a:ea typeface="Calibri" panose="020F0502020204030204" pitchFamily="34" charset="0"/>
                <a:cs typeface="Times New Roman" panose="02020603050405020304" pitchFamily="18" charset="0"/>
              </a:rPr>
              <a:t> </a:t>
            </a:r>
            <a:r>
              <a:rPr lang="pt-BR" sz="4000" dirty="0" err="1">
                <a:latin typeface="+mj-lt"/>
                <a:ea typeface="Calibri" panose="020F0502020204030204" pitchFamily="34" charset="0"/>
                <a:cs typeface="Times New Roman" panose="02020603050405020304" pitchFamily="18" charset="0"/>
              </a:rPr>
              <a:t>nhau</a:t>
            </a:r>
            <a:r>
              <a:rPr lang="pt-BR" sz="4000" dirty="0">
                <a:latin typeface="+mj-lt"/>
                <a:ea typeface="Calibri" panose="020F0502020204030204" pitchFamily="34" charset="0"/>
                <a:cs typeface="Times New Roman" panose="02020603050405020304" pitchFamily="18" charset="0"/>
              </a:rPr>
              <a:t>.</a:t>
            </a:r>
            <a:endParaRPr lang="en-VN" sz="4000" dirty="0">
              <a:latin typeface="+mj-lt"/>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94E6EB73-520B-E539-24C9-23C897871440}"/>
              </a:ext>
            </a:extLst>
          </p:cNvPr>
          <p:cNvPicPr>
            <a:picLocks noChangeAspect="1"/>
          </p:cNvPicPr>
          <p:nvPr/>
        </p:nvPicPr>
        <p:blipFill>
          <a:blip r:embed="rId5"/>
          <a:stretch>
            <a:fillRect/>
          </a:stretch>
        </p:blipFill>
        <p:spPr>
          <a:xfrm>
            <a:off x="17420419" y="8022775"/>
            <a:ext cx="3269235" cy="5420493"/>
          </a:xfrm>
          <a:prstGeom prst="rect">
            <a:avLst/>
          </a:prstGeom>
        </p:spPr>
      </p:pic>
    </p:spTree>
    <p:extLst>
      <p:ext uri="{BB962C8B-B14F-4D97-AF65-F5344CB8AC3E}">
        <p14:creationId xmlns:p14="http://schemas.microsoft.com/office/powerpoint/2010/main" val="24096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a:solidFill>
                    <a:srgbClr val="135F82"/>
                  </a:solidFill>
                  <a:latin typeface="+mn-lt"/>
                  <a:ea typeface="Tahoma"/>
                  <a:cs typeface="Tahoma"/>
                  <a:sym typeface="Tahoma"/>
                </a:rPr>
                <a:t>Acid nitric</a:t>
              </a:r>
            </a:p>
          </p:txBody>
        </p:sp>
      </p:grpSp>
      <p:grpSp>
        <p:nvGrpSpPr>
          <p:cNvPr id="247" name="Google Shape;247;p3"/>
          <p:cNvGrpSpPr/>
          <p:nvPr/>
        </p:nvGrpSpPr>
        <p:grpSpPr>
          <a:xfrm>
            <a:off x="1103563" y="2663775"/>
            <a:ext cx="974223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2800533"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3. </a:t>
              </a:r>
              <a:r>
                <a:rPr lang="en-US" sz="4600" b="1" dirty="0" err="1">
                  <a:solidFill>
                    <a:schemeClr val="lt1"/>
                  </a:solidFill>
                  <a:latin typeface="Tahoma"/>
                  <a:ea typeface="Tahoma"/>
                  <a:cs typeface="Tahoma"/>
                  <a:sym typeface="Tahoma"/>
                </a:rPr>
                <a:t>Tính</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chất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hoá</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học</a:t>
              </a:r>
              <a:endParaRPr lang="en-US" sz="4600" b="1" dirty="0">
                <a:solidFill>
                  <a:schemeClr val="lt1"/>
                </a:solidFill>
                <a:latin typeface="Tahoma"/>
                <a:ea typeface="Tahoma"/>
                <a:cs typeface="Tahoma"/>
                <a:sym typeface="Tahoma"/>
              </a:endParaRP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4809431" y="5412181"/>
            <a:ext cx="23110690" cy="1874872"/>
          </a:xfrm>
          <a:prstGeom prst="rect">
            <a:avLst/>
          </a:prstGeom>
          <a:noFill/>
        </p:spPr>
        <p:txBody>
          <a:bodyPr wrap="square">
            <a:spAutoFit/>
          </a:bodyPr>
          <a:lstStyle/>
          <a:p>
            <a:pPr>
              <a:lnSpc>
                <a:spcPct val="115000"/>
              </a:lnSpc>
              <a:spcAft>
                <a:spcPts val="1000"/>
              </a:spcAft>
            </a:pPr>
            <a:r>
              <a:rPr lang="pt-BR" sz="5000" dirty="0">
                <a:latin typeface="+mj-lt"/>
                <a:ea typeface="Calibri" panose="020F0502020204030204" pitchFamily="34" charset="0"/>
              </a:rPr>
              <a:t>Fe+6HNO</a:t>
            </a:r>
            <a:r>
              <a:rPr lang="pt-BR" sz="5000" baseline="-25000" dirty="0">
                <a:latin typeface="+mj-lt"/>
                <a:ea typeface="Calibri" panose="020F0502020204030204" pitchFamily="34" charset="0"/>
              </a:rPr>
              <a:t>3đ</a:t>
            </a:r>
            <a:r>
              <a:rPr lang="en-VN" sz="5000" dirty="0">
                <a:latin typeface="+mj-lt"/>
              </a:rPr>
              <a:t>            </a:t>
            </a:r>
            <a:r>
              <a:rPr lang="pt-BR" sz="5000" dirty="0">
                <a:latin typeface="+mj-lt"/>
                <a:ea typeface="Calibri" panose="020F0502020204030204" pitchFamily="34" charset="0"/>
                <a:cs typeface="Times New Roman" panose="02020603050405020304" pitchFamily="18" charset="0"/>
              </a:rPr>
              <a:t>Fe(NO</a:t>
            </a:r>
            <a:r>
              <a:rPr lang="pt-BR" sz="5000" baseline="-25000" dirty="0">
                <a:latin typeface="+mj-lt"/>
                <a:ea typeface="Calibri" panose="020F0502020204030204" pitchFamily="34" charset="0"/>
                <a:cs typeface="Times New Roman" panose="02020603050405020304" pitchFamily="18" charset="0"/>
              </a:rPr>
              <a:t>3</a:t>
            </a:r>
            <a:r>
              <a:rPr lang="pt-BR" sz="5000" dirty="0">
                <a:latin typeface="+mj-lt"/>
                <a:ea typeface="Calibri" panose="020F0502020204030204" pitchFamily="34" charset="0"/>
                <a:cs typeface="Times New Roman" panose="02020603050405020304" pitchFamily="18" charset="0"/>
              </a:rPr>
              <a:t>)</a:t>
            </a:r>
            <a:r>
              <a:rPr lang="pt-BR" sz="5000" baseline="-25000" dirty="0">
                <a:latin typeface="+mj-lt"/>
                <a:ea typeface="Calibri" panose="020F0502020204030204" pitchFamily="34" charset="0"/>
                <a:cs typeface="Times New Roman" panose="02020603050405020304" pitchFamily="18" charset="0"/>
              </a:rPr>
              <a:t>3</a:t>
            </a:r>
            <a:r>
              <a:rPr lang="pt-BR" sz="5000" dirty="0">
                <a:latin typeface="+mj-lt"/>
                <a:ea typeface="Calibri" panose="020F0502020204030204" pitchFamily="34" charset="0"/>
                <a:cs typeface="Times New Roman" panose="02020603050405020304" pitchFamily="18" charset="0"/>
              </a:rPr>
              <a:t>+3NO</a:t>
            </a:r>
            <a:r>
              <a:rPr lang="pt-BR" sz="5000" baseline="-25000" dirty="0">
                <a:latin typeface="+mj-lt"/>
                <a:ea typeface="Calibri" panose="020F0502020204030204" pitchFamily="34" charset="0"/>
                <a:cs typeface="Times New Roman" panose="02020603050405020304" pitchFamily="18" charset="0"/>
              </a:rPr>
              <a:t>2</a:t>
            </a:r>
            <a:r>
              <a:rPr lang="pt-BR" sz="5000" dirty="0">
                <a:latin typeface="+mj-lt"/>
                <a:ea typeface="Calibri" panose="020F0502020204030204" pitchFamily="34" charset="0"/>
                <a:cs typeface="Times New Roman" panose="02020603050405020304" pitchFamily="18" charset="0"/>
              </a:rPr>
              <a:t> + 3H</a:t>
            </a:r>
            <a:r>
              <a:rPr lang="pt-BR" sz="5000" baseline="-25000" dirty="0">
                <a:latin typeface="+mj-lt"/>
                <a:ea typeface="Calibri" panose="020F0502020204030204" pitchFamily="34" charset="0"/>
                <a:cs typeface="Times New Roman" panose="02020603050405020304" pitchFamily="18" charset="0"/>
              </a:rPr>
              <a:t>2</a:t>
            </a:r>
            <a:r>
              <a:rPr lang="pt-BR" sz="5000" dirty="0">
                <a:latin typeface="+mj-lt"/>
                <a:ea typeface="Calibri" panose="020F0502020204030204" pitchFamily="34" charset="0"/>
                <a:cs typeface="Times New Roman" panose="02020603050405020304" pitchFamily="18" charset="0"/>
              </a:rPr>
              <a:t>O</a:t>
            </a:r>
            <a:endParaRPr lang="en-VN" sz="5000" dirty="0">
              <a:latin typeface="+mj-lt"/>
              <a:ea typeface="Calibri" panose="020F0502020204030204" pitchFamily="34" charset="0"/>
              <a:cs typeface="Times New Roman" panose="02020603050405020304" pitchFamily="18" charset="0"/>
            </a:endParaRPr>
          </a:p>
          <a:p>
            <a:pPr algn="just"/>
            <a:endParaRPr lang="vi-VN" sz="5000" dirty="0">
              <a:latin typeface="+mj-l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9E5935-5803-A8ED-6104-EB3915439798}"/>
              </a:ext>
            </a:extLst>
          </p:cNvPr>
          <p:cNvSpPr txBox="1"/>
          <p:nvPr/>
        </p:nvSpPr>
        <p:spPr>
          <a:xfrm>
            <a:off x="3733337" y="6944873"/>
            <a:ext cx="23110690" cy="1874872"/>
          </a:xfrm>
          <a:prstGeom prst="rect">
            <a:avLst/>
          </a:prstGeom>
          <a:noFill/>
        </p:spPr>
        <p:txBody>
          <a:bodyPr wrap="square">
            <a:spAutoFit/>
          </a:bodyPr>
          <a:lstStyle/>
          <a:p>
            <a:pPr>
              <a:lnSpc>
                <a:spcPct val="115000"/>
              </a:lnSpc>
              <a:spcAft>
                <a:spcPts val="1000"/>
              </a:spcAft>
            </a:pPr>
            <a:r>
              <a:rPr lang="pt-BR" sz="5000" dirty="0">
                <a:latin typeface="+mj-lt"/>
                <a:ea typeface="Calibri" panose="020F0502020204030204" pitchFamily="34" charset="0"/>
              </a:rPr>
              <a:t>10Al +36HNO</a:t>
            </a:r>
            <a:r>
              <a:rPr lang="pt-BR" sz="5000" baseline="-25000" dirty="0">
                <a:latin typeface="+mj-lt"/>
                <a:ea typeface="Calibri" panose="020F0502020204030204" pitchFamily="34" charset="0"/>
              </a:rPr>
              <a:t>3l</a:t>
            </a:r>
            <a:r>
              <a:rPr lang="en-VN" sz="5000" dirty="0">
                <a:latin typeface="+mj-lt"/>
              </a:rPr>
              <a:t>              </a:t>
            </a:r>
            <a:r>
              <a:rPr lang="pt-BR" sz="5000" dirty="0">
                <a:latin typeface="+mj-lt"/>
                <a:ea typeface="Calibri" panose="020F0502020204030204" pitchFamily="34" charset="0"/>
                <a:cs typeface="Times New Roman" panose="02020603050405020304" pitchFamily="18" charset="0"/>
              </a:rPr>
              <a:t>10Al(NO</a:t>
            </a:r>
            <a:r>
              <a:rPr lang="pt-BR" sz="5000" baseline="-25000" dirty="0">
                <a:latin typeface="+mj-lt"/>
                <a:ea typeface="Calibri" panose="020F0502020204030204" pitchFamily="34" charset="0"/>
                <a:cs typeface="Times New Roman" panose="02020603050405020304" pitchFamily="18" charset="0"/>
              </a:rPr>
              <a:t>3</a:t>
            </a:r>
            <a:r>
              <a:rPr lang="pt-BR" sz="5000" dirty="0">
                <a:latin typeface="+mj-lt"/>
                <a:ea typeface="Calibri" panose="020F0502020204030204" pitchFamily="34" charset="0"/>
                <a:cs typeface="Times New Roman" panose="02020603050405020304" pitchFamily="18" charset="0"/>
              </a:rPr>
              <a:t>)</a:t>
            </a:r>
            <a:r>
              <a:rPr lang="pt-BR" sz="5000" baseline="-25000" dirty="0">
                <a:latin typeface="+mj-lt"/>
                <a:ea typeface="Calibri" panose="020F0502020204030204" pitchFamily="34" charset="0"/>
                <a:cs typeface="Times New Roman" panose="02020603050405020304" pitchFamily="18" charset="0"/>
              </a:rPr>
              <a:t>3 </a:t>
            </a:r>
            <a:r>
              <a:rPr lang="pt-BR" sz="5000" dirty="0">
                <a:latin typeface="+mj-lt"/>
                <a:ea typeface="Calibri" panose="020F0502020204030204" pitchFamily="34" charset="0"/>
                <a:cs typeface="Times New Roman" panose="02020603050405020304" pitchFamily="18" charset="0"/>
              </a:rPr>
              <a:t>+ 3N</a:t>
            </a:r>
            <a:r>
              <a:rPr lang="pt-BR" sz="5000" baseline="-25000" dirty="0">
                <a:latin typeface="+mj-lt"/>
                <a:ea typeface="Calibri" panose="020F0502020204030204" pitchFamily="34" charset="0"/>
                <a:cs typeface="Times New Roman" panose="02020603050405020304" pitchFamily="18" charset="0"/>
              </a:rPr>
              <a:t>2</a:t>
            </a:r>
            <a:r>
              <a:rPr lang="pt-BR" sz="5000" dirty="0">
                <a:latin typeface="+mj-lt"/>
                <a:ea typeface="Calibri" panose="020F0502020204030204" pitchFamily="34" charset="0"/>
                <a:cs typeface="Times New Roman" panose="02020603050405020304" pitchFamily="18" charset="0"/>
              </a:rPr>
              <a:t> + 18H</a:t>
            </a:r>
            <a:r>
              <a:rPr lang="pt-BR" sz="5000" baseline="-25000" dirty="0">
                <a:latin typeface="+mj-lt"/>
                <a:ea typeface="Calibri" panose="020F0502020204030204" pitchFamily="34" charset="0"/>
                <a:cs typeface="Times New Roman" panose="02020603050405020304" pitchFamily="18" charset="0"/>
              </a:rPr>
              <a:t>2</a:t>
            </a:r>
            <a:r>
              <a:rPr lang="pt-BR" sz="5000" dirty="0">
                <a:latin typeface="+mj-lt"/>
                <a:ea typeface="Calibri" panose="020F0502020204030204" pitchFamily="34" charset="0"/>
                <a:cs typeface="Times New Roman" panose="02020603050405020304" pitchFamily="18" charset="0"/>
              </a:rPr>
              <a:t>O </a:t>
            </a:r>
            <a:endParaRPr lang="en-VN" sz="5000" dirty="0">
              <a:latin typeface="+mj-lt"/>
              <a:ea typeface="Calibri" panose="020F0502020204030204" pitchFamily="34" charset="0"/>
              <a:cs typeface="Times New Roman" panose="02020603050405020304" pitchFamily="18" charset="0"/>
            </a:endParaRPr>
          </a:p>
          <a:p>
            <a:pPr algn="just"/>
            <a:endParaRPr lang="vi-VN" sz="5000" dirty="0">
              <a:latin typeface="+mj-lt"/>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7" name="TextBox 6">
            <a:extLst>
              <a:ext uri="{FF2B5EF4-FFF2-40B4-BE49-F238E27FC236}">
                <a16:creationId xmlns:a16="http://schemas.microsoft.com/office/drawing/2014/main" id="{07B16A40-AE38-636C-19A1-B0E585C66E79}"/>
              </a:ext>
            </a:extLst>
          </p:cNvPr>
          <p:cNvSpPr txBox="1"/>
          <p:nvPr/>
        </p:nvSpPr>
        <p:spPr>
          <a:xfrm>
            <a:off x="1987595" y="3994408"/>
            <a:ext cx="23110690" cy="743473"/>
          </a:xfrm>
          <a:prstGeom prst="rect">
            <a:avLst/>
          </a:prstGeom>
          <a:noFill/>
        </p:spPr>
        <p:txBody>
          <a:bodyPr wrap="square">
            <a:spAutoFit/>
          </a:bodyPr>
          <a:lstStyle/>
          <a:p>
            <a:pPr algn="just">
              <a:lnSpc>
                <a:spcPct val="115000"/>
              </a:lnSpc>
              <a:spcAft>
                <a:spcPts val="1000"/>
              </a:spcAft>
            </a:pPr>
            <a:r>
              <a:rPr lang="pt-BR" sz="4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Áp</a:t>
            </a:r>
            <a:r>
              <a:rPr lang="pt-BR" sz="4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pt-BR" sz="4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dụng</a:t>
            </a:r>
            <a:r>
              <a:rPr lang="pt-BR" sz="4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VN" sz="4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598442"/>
            <a:ext cx="79048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0" name="TextBox 9">
            <a:extLst>
              <a:ext uri="{FF2B5EF4-FFF2-40B4-BE49-F238E27FC236}">
                <a16:creationId xmlns:a16="http://schemas.microsoft.com/office/drawing/2014/main" id="{FDCDF3D0-BA15-6BD2-6A4C-43F35A18EB95}"/>
              </a:ext>
            </a:extLst>
          </p:cNvPr>
          <p:cNvSpPr txBox="1"/>
          <p:nvPr/>
        </p:nvSpPr>
        <p:spPr>
          <a:xfrm>
            <a:off x="3749947" y="8550143"/>
            <a:ext cx="23110690" cy="923330"/>
          </a:xfrm>
          <a:prstGeom prst="rect">
            <a:avLst/>
          </a:prstGeom>
          <a:noFill/>
        </p:spPr>
        <p:txBody>
          <a:bodyPr wrap="square">
            <a:spAutoFit/>
          </a:bodyPr>
          <a:lstStyle/>
          <a:p>
            <a:pPr algn="just"/>
            <a:r>
              <a:rPr lang="pt-BR" sz="5000" dirty="0">
                <a:latin typeface="+mj-lt"/>
                <a:ea typeface="Calibri" panose="020F0502020204030204" pitchFamily="34" charset="0"/>
              </a:rPr>
              <a:t>4Mg+10HNO</a:t>
            </a:r>
            <a:r>
              <a:rPr lang="pt-BR" sz="5000" baseline="-25000" dirty="0">
                <a:latin typeface="+mj-lt"/>
                <a:ea typeface="Calibri" panose="020F0502020204030204" pitchFamily="34" charset="0"/>
              </a:rPr>
              <a:t>3loang</a:t>
            </a:r>
            <a:r>
              <a:rPr lang="pt-BR" sz="5000" dirty="0">
                <a:latin typeface="+mj-lt"/>
                <a:ea typeface="Calibri" panose="020F0502020204030204" pitchFamily="34" charset="0"/>
              </a:rPr>
              <a:t>  →    </a:t>
            </a:r>
            <a:r>
              <a:rPr lang="pt-BR" sz="5400" dirty="0">
                <a:latin typeface="Times New Roman" panose="02020603050405020304" pitchFamily="18" charset="0"/>
                <a:ea typeface="Calibri" panose="020F0502020204030204" pitchFamily="34" charset="0"/>
              </a:rPr>
              <a:t>4Mg(NO</a:t>
            </a:r>
            <a:r>
              <a:rPr lang="pt-BR" sz="5400" baseline="-25000" dirty="0">
                <a:latin typeface="Times New Roman" panose="02020603050405020304" pitchFamily="18" charset="0"/>
                <a:ea typeface="Calibri" panose="020F0502020204030204" pitchFamily="34" charset="0"/>
              </a:rPr>
              <a:t>3</a:t>
            </a:r>
            <a:r>
              <a:rPr lang="pt-BR" sz="5400" dirty="0">
                <a:latin typeface="Times New Roman" panose="02020603050405020304" pitchFamily="18" charset="0"/>
                <a:ea typeface="Calibri" panose="020F0502020204030204" pitchFamily="34" charset="0"/>
              </a:rPr>
              <a:t>)</a:t>
            </a:r>
            <a:r>
              <a:rPr lang="pt-BR" sz="5400" baseline="-25000" dirty="0">
                <a:latin typeface="Times New Roman" panose="02020603050405020304" pitchFamily="18" charset="0"/>
                <a:ea typeface="Calibri" panose="020F0502020204030204" pitchFamily="34" charset="0"/>
              </a:rPr>
              <a:t>2</a:t>
            </a:r>
            <a:r>
              <a:rPr lang="pt-BR" sz="5400" dirty="0">
                <a:latin typeface="Times New Roman" panose="02020603050405020304" pitchFamily="18" charset="0"/>
                <a:ea typeface="Calibri" panose="020F0502020204030204" pitchFamily="34" charset="0"/>
              </a:rPr>
              <a:t>+N</a:t>
            </a:r>
            <a:r>
              <a:rPr lang="pt-BR" sz="5400" baseline="-25000" dirty="0">
                <a:latin typeface="Times New Roman" panose="02020603050405020304" pitchFamily="18" charset="0"/>
                <a:ea typeface="Calibri" panose="020F0502020204030204" pitchFamily="34" charset="0"/>
              </a:rPr>
              <a:t>2</a:t>
            </a:r>
            <a:r>
              <a:rPr lang="pt-BR" sz="5400" dirty="0">
                <a:latin typeface="Times New Roman" panose="02020603050405020304" pitchFamily="18" charset="0"/>
                <a:ea typeface="Calibri" panose="020F0502020204030204" pitchFamily="34" charset="0"/>
              </a:rPr>
              <a:t>O+5H</a:t>
            </a:r>
            <a:r>
              <a:rPr lang="pt-BR" sz="5400" baseline="-25000" dirty="0">
                <a:latin typeface="Times New Roman" panose="02020603050405020304" pitchFamily="18" charset="0"/>
                <a:ea typeface="Calibri" panose="020F0502020204030204" pitchFamily="34" charset="0"/>
              </a:rPr>
              <a:t>2</a:t>
            </a:r>
            <a:r>
              <a:rPr lang="pt-BR" sz="5400" dirty="0">
                <a:latin typeface="Times New Roman" panose="02020603050405020304" pitchFamily="18" charset="0"/>
                <a:ea typeface="Calibri" panose="020F0502020204030204" pitchFamily="34" charset="0"/>
              </a:rPr>
              <a:t>O</a:t>
            </a:r>
            <a:r>
              <a:rPr lang="en-VN" sz="5400" dirty="0"/>
              <a:t> </a:t>
            </a:r>
            <a:endParaRPr lang="vi-VN" sz="5000" dirty="0">
              <a:latin typeface="+mj-lt"/>
              <a:ea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9107BB69-DB24-62A5-289C-A5D61A5DEA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684" y="5077257"/>
            <a:ext cx="1880980" cy="1223648"/>
          </a:xfrm>
          <a:prstGeom prst="rect">
            <a:avLst/>
          </a:prstGeom>
          <a:noFill/>
          <a:ln>
            <a:noFill/>
          </a:ln>
        </p:spPr>
      </p:pic>
      <p:pic>
        <p:nvPicPr>
          <p:cNvPr id="17" name="Picture 16">
            <a:extLst>
              <a:ext uri="{FF2B5EF4-FFF2-40B4-BE49-F238E27FC236}">
                <a16:creationId xmlns:a16="http://schemas.microsoft.com/office/drawing/2014/main" id="{1F5FD55A-26C6-9D86-C40B-433A37F07B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233" y="6598442"/>
            <a:ext cx="2063431" cy="1342339"/>
          </a:xfrm>
          <a:prstGeom prst="rect">
            <a:avLst/>
          </a:prstGeom>
          <a:noFill/>
          <a:ln>
            <a:noFill/>
          </a:ln>
        </p:spPr>
      </p:pic>
    </p:spTree>
    <p:extLst>
      <p:ext uri="{BB962C8B-B14F-4D97-AF65-F5344CB8AC3E}">
        <p14:creationId xmlns:p14="http://schemas.microsoft.com/office/powerpoint/2010/main" val="25240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ững lưu ý khi sử dụng axit nitric">
            <a:extLst>
              <a:ext uri="{FF2B5EF4-FFF2-40B4-BE49-F238E27FC236}">
                <a16:creationId xmlns:a16="http://schemas.microsoft.com/office/drawing/2014/main" id="{B4AA0139-08FD-15EF-569D-8C6B34EBC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540"/>
            <a:ext cx="21430141" cy="120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0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mn-lt"/>
              <a:ea typeface="Calibri"/>
              <a:cs typeface="Calibri"/>
              <a:sym typeface="Calibri"/>
            </a:endParaRPr>
          </a:p>
        </p:txBody>
      </p:sp>
      <p:sp>
        <p:nvSpPr>
          <p:cNvPr id="172" name="Google Shape;172;p1"/>
          <p:cNvSpPr txBox="1"/>
          <p:nvPr/>
        </p:nvSpPr>
        <p:spPr>
          <a:xfrm>
            <a:off x="-13319" y="1580393"/>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dirty="0" err="1">
                <a:solidFill>
                  <a:srgbClr val="776249"/>
                </a:solidFill>
                <a:latin typeface="+mn-lt"/>
                <a:ea typeface="Tahoma"/>
                <a:cs typeface="Tahoma"/>
                <a:sym typeface="Tahoma"/>
              </a:rPr>
              <a:t>Chương</a:t>
            </a:r>
            <a:r>
              <a:rPr lang="en-US" sz="4800" b="1" dirty="0">
                <a:solidFill>
                  <a:srgbClr val="776249"/>
                </a:solidFill>
                <a:latin typeface="+mn-lt"/>
                <a:ea typeface="Tahoma"/>
                <a:cs typeface="Tahoma"/>
                <a:sym typeface="Tahoma"/>
              </a:rPr>
              <a:t> 2: NITROGEN - SULFUR</a:t>
            </a:r>
            <a:endParaRPr dirty="0">
              <a:latin typeface="+mn-lt"/>
            </a:endParaRPr>
          </a:p>
        </p:txBody>
      </p:sp>
      <p:grpSp>
        <p:nvGrpSpPr>
          <p:cNvPr id="173" name="Google Shape;173;p1"/>
          <p:cNvGrpSpPr/>
          <p:nvPr/>
        </p:nvGrpSpPr>
        <p:grpSpPr>
          <a:xfrm>
            <a:off x="2749150" y="2614278"/>
            <a:ext cx="19193005" cy="3587222"/>
            <a:chOff x="2588832" y="1715012"/>
            <a:chExt cx="19194254" cy="3587457"/>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mn-lt"/>
                <a:ea typeface="Calibri"/>
                <a:cs typeface="Calibri"/>
                <a:sym typeface="Calibri"/>
              </a:endParaRPr>
            </a:p>
          </p:txBody>
        </p:sp>
        <p:sp>
          <p:nvSpPr>
            <p:cNvPr id="175" name="Google Shape;175;p1"/>
            <p:cNvSpPr txBox="1"/>
            <p:nvPr/>
          </p:nvSpPr>
          <p:spPr>
            <a:xfrm>
              <a:off x="2588832" y="1715012"/>
              <a:ext cx="18976301" cy="3249907"/>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dirty="0" err="1">
                  <a:solidFill>
                    <a:srgbClr val="135F82"/>
                  </a:solidFill>
                  <a:latin typeface="+mn-lt"/>
                  <a:ea typeface="Questrial"/>
                  <a:cs typeface="Questrial"/>
                  <a:sym typeface="Questrial"/>
                </a:rPr>
                <a:t>Bài</a:t>
              </a:r>
              <a:r>
                <a:rPr lang="en-US" sz="6600" b="1" dirty="0">
                  <a:solidFill>
                    <a:srgbClr val="135F82"/>
                  </a:solidFill>
                  <a:latin typeface="+mn-lt"/>
                  <a:ea typeface="Questrial"/>
                  <a:cs typeface="Questrial"/>
                  <a:sym typeface="Questrial"/>
                </a:rPr>
                <a:t> 6</a:t>
              </a:r>
              <a:endParaRPr sz="6600" b="1" dirty="0">
                <a:solidFill>
                  <a:srgbClr val="135F82"/>
                </a:solidFill>
                <a:latin typeface="+mn-lt"/>
                <a:ea typeface="Questrial"/>
                <a:cs typeface="Questrial"/>
                <a:sym typeface="Questrial"/>
              </a:endParaRPr>
            </a:p>
            <a:p>
              <a:pPr marL="0" marR="0" lvl="0" indent="0" algn="ctr" rtl="0">
                <a:lnSpc>
                  <a:spcPct val="90909"/>
                </a:lnSpc>
                <a:spcBef>
                  <a:spcPts val="3000"/>
                </a:spcBef>
                <a:spcAft>
                  <a:spcPts val="0"/>
                </a:spcAft>
                <a:buNone/>
              </a:pPr>
              <a:r>
                <a:rPr lang="en-US" sz="6600" b="1" dirty="0" err="1">
                  <a:solidFill>
                    <a:srgbClr val="135F82"/>
                  </a:solidFill>
                  <a:latin typeface="+mn-lt"/>
                  <a:ea typeface="Questrial"/>
                  <a:cs typeface="Questrial"/>
                  <a:sym typeface="Questrial"/>
                </a:rPr>
                <a:t>MỘT</a:t>
              </a:r>
              <a:r>
                <a:rPr lang="en-US" sz="6600" b="1" dirty="0">
                  <a:solidFill>
                    <a:srgbClr val="135F82"/>
                  </a:solidFill>
                  <a:latin typeface="+mn-lt"/>
                  <a:ea typeface="Questrial"/>
                  <a:cs typeface="Questrial"/>
                  <a:sym typeface="Questrial"/>
                </a:rPr>
                <a:t> </a:t>
              </a:r>
              <a:r>
                <a:rPr lang="en-US" sz="6600" b="1" dirty="0" err="1">
                  <a:solidFill>
                    <a:srgbClr val="135F82"/>
                  </a:solidFill>
                  <a:latin typeface="+mn-lt"/>
                  <a:ea typeface="Questrial"/>
                  <a:cs typeface="Questrial"/>
                  <a:sym typeface="Questrial"/>
                </a:rPr>
                <a:t>SỐ</a:t>
              </a:r>
              <a:r>
                <a:rPr lang="en-US" sz="6600" b="1" dirty="0">
                  <a:solidFill>
                    <a:srgbClr val="135F82"/>
                  </a:solidFill>
                  <a:latin typeface="+mn-lt"/>
                  <a:ea typeface="Questrial"/>
                  <a:cs typeface="Questrial"/>
                  <a:sym typeface="Questrial"/>
                </a:rPr>
                <a:t> </a:t>
              </a:r>
              <a:r>
                <a:rPr lang="en-US" sz="6600" b="1" dirty="0" err="1">
                  <a:solidFill>
                    <a:srgbClr val="135F82"/>
                  </a:solidFill>
                  <a:latin typeface="+mn-lt"/>
                  <a:ea typeface="Questrial"/>
                  <a:cs typeface="Questrial"/>
                  <a:sym typeface="Questrial"/>
                </a:rPr>
                <a:t>HỢP</a:t>
              </a:r>
              <a:r>
                <a:rPr lang="en-US" sz="6600" b="1" dirty="0">
                  <a:solidFill>
                    <a:srgbClr val="135F82"/>
                  </a:solidFill>
                  <a:latin typeface="+mn-lt"/>
                  <a:ea typeface="Questrial"/>
                  <a:cs typeface="Questrial"/>
                  <a:sym typeface="Questrial"/>
                </a:rPr>
                <a:t> </a:t>
              </a:r>
              <a:r>
                <a:rPr lang="en-US" sz="6600" b="1" dirty="0" err="1">
                  <a:solidFill>
                    <a:srgbClr val="135F82"/>
                  </a:solidFill>
                  <a:latin typeface="+mn-lt"/>
                  <a:ea typeface="Questrial"/>
                  <a:cs typeface="Questrial"/>
                  <a:sym typeface="Questrial"/>
                </a:rPr>
                <a:t>CHẤT</a:t>
              </a:r>
              <a:r>
                <a:rPr lang="en-US" sz="6600" b="1" dirty="0">
                  <a:solidFill>
                    <a:srgbClr val="135F82"/>
                  </a:solidFill>
                  <a:latin typeface="+mn-lt"/>
                  <a:ea typeface="Questrial"/>
                  <a:cs typeface="Questrial"/>
                  <a:sym typeface="Questrial"/>
                </a:rPr>
                <a:t> </a:t>
              </a:r>
              <a:r>
                <a:rPr lang="en-US" sz="6600" b="1" dirty="0" err="1">
                  <a:solidFill>
                    <a:srgbClr val="135F82"/>
                  </a:solidFill>
                  <a:latin typeface="+mn-lt"/>
                  <a:ea typeface="Questrial"/>
                  <a:cs typeface="Questrial"/>
                  <a:sym typeface="Questrial"/>
                </a:rPr>
                <a:t>CỦA</a:t>
              </a:r>
              <a:r>
                <a:rPr lang="en-US" sz="6600" b="1" dirty="0">
                  <a:solidFill>
                    <a:srgbClr val="135F82"/>
                  </a:solidFill>
                  <a:latin typeface="+mn-lt"/>
                  <a:ea typeface="Questrial"/>
                  <a:cs typeface="Questrial"/>
                  <a:sym typeface="Questrial"/>
                </a:rPr>
                <a:t> NITROGEN </a:t>
              </a:r>
              <a:r>
                <a:rPr lang="en-US" sz="6600" b="1" dirty="0" err="1">
                  <a:solidFill>
                    <a:srgbClr val="135F82"/>
                  </a:solidFill>
                  <a:latin typeface="+mn-lt"/>
                  <a:ea typeface="Questrial"/>
                  <a:cs typeface="Questrial"/>
                  <a:sym typeface="Questrial"/>
                </a:rPr>
                <a:t>VỚI</a:t>
              </a:r>
              <a:r>
                <a:rPr lang="en-US" sz="6600" b="1" dirty="0">
                  <a:solidFill>
                    <a:srgbClr val="135F82"/>
                  </a:solidFill>
                  <a:latin typeface="+mn-lt"/>
                  <a:ea typeface="Questrial"/>
                  <a:cs typeface="Questrial"/>
                  <a:sym typeface="Questrial"/>
                </a:rPr>
                <a:t> OXYGEN </a:t>
              </a:r>
              <a:endParaRPr sz="6600" b="1" dirty="0">
                <a:solidFill>
                  <a:srgbClr val="135F82"/>
                </a:solidFill>
                <a:latin typeface="+mn-lt"/>
                <a:ea typeface="Questrial"/>
                <a:cs typeface="Questrial"/>
                <a:sym typeface="Questrial"/>
              </a:endParaRPr>
            </a:p>
          </p:txBody>
        </p:sp>
      </p:grpSp>
      <p:grpSp>
        <p:nvGrpSpPr>
          <p:cNvPr id="185" name="Google Shape;185;p1"/>
          <p:cNvGrpSpPr/>
          <p:nvPr/>
        </p:nvGrpSpPr>
        <p:grpSpPr>
          <a:xfrm>
            <a:off x="1116660" y="7257191"/>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Các</a:t>
              </a:r>
              <a:r>
                <a:rPr lang="en-US" sz="4800" b="1" dirty="0">
                  <a:solidFill>
                    <a:srgbClr val="135F82"/>
                  </a:solidFill>
                  <a:latin typeface="+mn-lt"/>
                  <a:ea typeface="Tahoma"/>
                  <a:cs typeface="Tahoma"/>
                  <a:sym typeface="Tahoma"/>
                </a:rPr>
                <a:t> oxide </a:t>
              </a:r>
              <a:r>
                <a:rPr lang="en-US" sz="4800" b="1" dirty="0" err="1">
                  <a:solidFill>
                    <a:srgbClr val="135F82"/>
                  </a:solidFill>
                  <a:latin typeface="+mn-lt"/>
                  <a:ea typeface="Tahoma"/>
                  <a:cs typeface="Tahoma"/>
                  <a:sym typeface="Tahoma"/>
                </a:rPr>
                <a:t>của</a:t>
              </a:r>
              <a:r>
                <a:rPr lang="en-US" sz="4800" b="1" dirty="0">
                  <a:solidFill>
                    <a:srgbClr val="135F82"/>
                  </a:solidFill>
                  <a:latin typeface="+mn-lt"/>
                  <a:ea typeface="Tahoma"/>
                  <a:cs typeface="Tahoma"/>
                  <a:sym typeface="Tahoma"/>
                </a:rPr>
                <a:t> nitrogen</a:t>
              </a:r>
              <a:endParaRPr sz="4800" b="1" dirty="0">
                <a:solidFill>
                  <a:srgbClr val="135F82"/>
                </a:solidFill>
                <a:latin typeface="+mn-lt"/>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mn-lt"/>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mn-lt"/>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mn-lt"/>
                      <a:ea typeface="Tahoma"/>
                      <a:cs typeface="Tahoma"/>
                      <a:sym typeface="Tahoma"/>
                    </a:rPr>
                    <a:t>I</a:t>
                  </a:r>
                  <a:endParaRPr>
                    <a:latin typeface="+mn-lt"/>
                  </a:endParaRPr>
                </a:p>
              </p:txBody>
            </p:sp>
          </p:grpSp>
        </p:grpSp>
      </p:grpSp>
      <p:grpSp>
        <p:nvGrpSpPr>
          <p:cNvPr id="192" name="Google Shape;192;p1"/>
          <p:cNvGrpSpPr/>
          <p:nvPr/>
        </p:nvGrpSpPr>
        <p:grpSpPr>
          <a:xfrm>
            <a:off x="1116660" y="8448144"/>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mn-lt"/>
                  <a:ea typeface="Tahoma"/>
                  <a:cs typeface="Tahoma"/>
                  <a:sym typeface="Tahoma"/>
                </a:rPr>
                <a:t>Nitric acid</a:t>
              </a:r>
              <a:endParaRPr sz="4800" b="1" dirty="0">
                <a:solidFill>
                  <a:srgbClr val="135F82"/>
                </a:solidFill>
                <a:latin typeface="+mn-lt"/>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mn-lt"/>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mn-lt"/>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mn-lt"/>
                      <a:ea typeface="Tahoma"/>
                      <a:cs typeface="Tahoma"/>
                      <a:sym typeface="Tahoma"/>
                    </a:rPr>
                    <a:t>II</a:t>
                  </a:r>
                  <a:endParaRPr>
                    <a:latin typeface="+mn-lt"/>
                  </a:endParaRPr>
                </a:p>
              </p:txBody>
            </p:sp>
          </p:grpSp>
        </p:grpSp>
      </p:grpSp>
      <p:grpSp>
        <p:nvGrpSpPr>
          <p:cNvPr id="199" name="Google Shape;199;p1"/>
          <p:cNvGrpSpPr/>
          <p:nvPr/>
        </p:nvGrpSpPr>
        <p:grpSpPr>
          <a:xfrm>
            <a:off x="1116660" y="9696892"/>
            <a:ext cx="22573303" cy="957490"/>
            <a:chOff x="7459670" y="9982199"/>
            <a:chExt cx="22577385"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mn-lt"/>
                  <a:ea typeface="Tahoma"/>
                  <a:cs typeface="Tahoma"/>
                  <a:sym typeface="Tahoma"/>
                </a:rPr>
                <a:t>Hiện</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tượng</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phú</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dưỡng</a:t>
              </a:r>
              <a:endParaRPr sz="4800" b="1" dirty="0">
                <a:solidFill>
                  <a:srgbClr val="135F82"/>
                </a:solidFill>
                <a:latin typeface="+mn-lt"/>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mn-lt"/>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mn-lt"/>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mn-lt"/>
                      <a:ea typeface="Tahoma"/>
                      <a:cs typeface="Tahoma"/>
                      <a:sym typeface="Tahoma"/>
                    </a:rPr>
                    <a:t>III</a:t>
                  </a:r>
                  <a:endParaRPr>
                    <a:latin typeface="+mn-lt"/>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2D2556E-B7ED-9F46-2D37-A08BA46AA37D}"/>
              </a:ext>
            </a:extLst>
          </p:cNvPr>
          <p:cNvGraphicFramePr>
            <a:graphicFrameLocks noGrp="1"/>
          </p:cNvGraphicFramePr>
          <p:nvPr>
            <p:extLst>
              <p:ext uri="{D42A27DB-BD31-4B8C-83A1-F6EECF244321}">
                <p14:modId xmlns:p14="http://schemas.microsoft.com/office/powerpoint/2010/main" val="2418640551"/>
              </p:ext>
            </p:extLst>
          </p:nvPr>
        </p:nvGraphicFramePr>
        <p:xfrm>
          <a:off x="0" y="2335848"/>
          <a:ext cx="24385588" cy="11320780"/>
        </p:xfrm>
        <a:graphic>
          <a:graphicData uri="http://schemas.openxmlformats.org/drawingml/2006/table">
            <a:tbl>
              <a:tblPr firstRow="1" bandRow="1">
                <a:tableStyleId>{5940675A-B579-460E-94D1-54222C63F5DA}</a:tableStyleId>
              </a:tblPr>
              <a:tblGrid>
                <a:gridCol w="24385588">
                  <a:extLst>
                    <a:ext uri="{9D8B030D-6E8A-4147-A177-3AD203B41FA5}">
                      <a16:colId xmlns:a16="http://schemas.microsoft.com/office/drawing/2014/main" val="3419128854"/>
                    </a:ext>
                  </a:extLst>
                </a:gridCol>
              </a:tblGrid>
              <a:tr h="5469026">
                <a:tc>
                  <a:txBody>
                    <a:bodyPr/>
                    <a:lstStyle/>
                    <a:p>
                      <a:pPr algn="ctr">
                        <a:lnSpc>
                          <a:spcPct val="150000"/>
                        </a:lnSpc>
                        <a:spcAft>
                          <a:spcPts val="1000"/>
                        </a:spcAft>
                      </a:pPr>
                      <a:r>
                        <a:rPr lang="nl-NL" sz="5000" b="1" dirty="0">
                          <a:effectLst/>
                          <a:latin typeface="+mj-lt"/>
                          <a:ea typeface="Calibri" panose="020F0502020204030204" pitchFamily="34" charset="0"/>
                          <a:cs typeface="Times New Roman" panose="02020603050405020304" pitchFamily="18" charset="0"/>
                        </a:rPr>
                        <a:t>PHIẾU HỌC TẬP SỐ 2</a:t>
                      </a:r>
                      <a:endParaRPr lang="en-VN" sz="5000" dirty="0">
                        <a:effectLst/>
                        <a:latin typeface="+mj-lt"/>
                        <a:ea typeface="Calibri" panose="020F0502020204030204" pitchFamily="34" charset="0"/>
                        <a:cs typeface="Times New Roman" panose="02020603050405020304" pitchFamily="18" charset="0"/>
                      </a:endParaRPr>
                    </a:p>
                    <a:p>
                      <a:pPr>
                        <a:lnSpc>
                          <a:spcPct val="150000"/>
                        </a:lnSpc>
                        <a:spcAft>
                          <a:spcPts val="1000"/>
                        </a:spcAft>
                      </a:pPr>
                      <a:r>
                        <a:rPr lang="nl-NL" sz="5000" dirty="0" err="1">
                          <a:solidFill>
                            <a:srgbClr val="000000"/>
                          </a:solidFill>
                          <a:effectLst/>
                          <a:latin typeface="+mj-lt"/>
                          <a:ea typeface="Calibri" panose="020F0502020204030204" pitchFamily="34" charset="0"/>
                          <a:cs typeface="Times New Roman" panose="02020603050405020304" pitchFamily="18" charset="0"/>
                        </a:rPr>
                        <a:t>Quét</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mã</a:t>
                      </a:r>
                      <a:r>
                        <a:rPr lang="nl-NL" sz="5000" dirty="0">
                          <a:solidFill>
                            <a:srgbClr val="000000"/>
                          </a:solidFill>
                          <a:effectLst/>
                          <a:latin typeface="+mj-lt"/>
                          <a:ea typeface="Calibri" panose="020F0502020204030204" pitchFamily="34" charset="0"/>
                          <a:cs typeface="Times New Roman" panose="02020603050405020304" pitchFamily="18" charset="0"/>
                        </a:rPr>
                        <a:t> QR </a:t>
                      </a:r>
                      <a:r>
                        <a:rPr lang="nl-NL" sz="5000" dirty="0" err="1">
                          <a:solidFill>
                            <a:srgbClr val="000000"/>
                          </a:solidFill>
                          <a:effectLst/>
                          <a:latin typeface="+mj-lt"/>
                          <a:ea typeface="Calibri" panose="020F0502020204030204" pitchFamily="34" charset="0"/>
                          <a:cs typeface="Times New Roman" panose="02020603050405020304" pitchFamily="18" charset="0"/>
                        </a:rPr>
                        <a:t>ở</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bên</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để</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xem</a:t>
                      </a:r>
                      <a:r>
                        <a:rPr lang="nl-NL" sz="5000" dirty="0">
                          <a:solidFill>
                            <a:srgbClr val="000000"/>
                          </a:solidFill>
                          <a:effectLst/>
                          <a:latin typeface="+mj-lt"/>
                          <a:ea typeface="Calibri" panose="020F0502020204030204" pitchFamily="34" charset="0"/>
                          <a:cs typeface="Times New Roman" panose="02020603050405020304" pitchFamily="18" charset="0"/>
                        </a:rPr>
                        <a:t> video:  </a:t>
                      </a:r>
                      <a:endParaRPr lang="en-VN" sz="5000" dirty="0">
                        <a:effectLst/>
                        <a:latin typeface="+mj-lt"/>
                        <a:ea typeface="Calibri" panose="020F0502020204030204" pitchFamily="34" charset="0"/>
                        <a:cs typeface="Times New Roman" panose="02020603050405020304" pitchFamily="18" charset="0"/>
                      </a:endParaRPr>
                    </a:p>
                    <a:p>
                      <a:pPr>
                        <a:lnSpc>
                          <a:spcPct val="150000"/>
                        </a:lnSpc>
                        <a:spcAft>
                          <a:spcPts val="1000"/>
                        </a:spcAft>
                      </a:pPr>
                      <a:endParaRPr lang="nl-NL" sz="5000" b="1" i="1" dirty="0">
                        <a:solidFill>
                          <a:srgbClr val="000000"/>
                        </a:solidFill>
                        <a:effectLst/>
                        <a:latin typeface="+mj-lt"/>
                        <a:ea typeface="Calibri" panose="020F0502020204030204" pitchFamily="34" charset="0"/>
                        <a:cs typeface="Times New Roman" panose="02020603050405020304" pitchFamily="18" charset="0"/>
                      </a:endParaRPr>
                    </a:p>
                    <a:p>
                      <a:pPr>
                        <a:lnSpc>
                          <a:spcPct val="150000"/>
                        </a:lnSpc>
                        <a:spcAft>
                          <a:spcPts val="1000"/>
                        </a:spcAft>
                      </a:pPr>
                      <a:r>
                        <a:rPr lang="nl-NL" sz="5000" b="1" i="1" dirty="0" err="1">
                          <a:solidFill>
                            <a:srgbClr val="000000"/>
                          </a:solidFill>
                          <a:effectLst/>
                          <a:latin typeface="+mj-lt"/>
                          <a:ea typeface="Calibri" panose="020F0502020204030204" pitchFamily="34" charset="0"/>
                          <a:cs typeface="Times New Roman" panose="02020603050405020304" pitchFamily="18" charset="0"/>
                        </a:rPr>
                        <a:t>Nghiên</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cứu</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sách</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giáo</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khoa</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kết</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hợp</a:t>
                      </a:r>
                      <a:r>
                        <a:rPr lang="nl-NL" sz="5000" b="1" i="1" dirty="0">
                          <a:solidFill>
                            <a:srgbClr val="000000"/>
                          </a:solidFill>
                          <a:effectLst/>
                          <a:latin typeface="+mj-lt"/>
                          <a:ea typeface="Calibri" panose="020F0502020204030204" pitchFamily="34" charset="0"/>
                          <a:cs typeface="Times New Roman" panose="02020603050405020304" pitchFamily="18" charset="0"/>
                        </a:rPr>
                        <a:t> video </a:t>
                      </a:r>
                      <a:r>
                        <a:rPr lang="nl-NL" sz="5000" b="1" i="1" dirty="0" err="1">
                          <a:solidFill>
                            <a:srgbClr val="000000"/>
                          </a:solidFill>
                          <a:effectLst/>
                          <a:latin typeface="+mj-lt"/>
                          <a:ea typeface="Calibri" panose="020F0502020204030204" pitchFamily="34" charset="0"/>
                          <a:cs typeface="Times New Roman" panose="02020603050405020304" pitchFamily="18" charset="0"/>
                        </a:rPr>
                        <a:t>trả</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lời</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các</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câu</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hỏi</a:t>
                      </a:r>
                      <a:r>
                        <a:rPr lang="nl-NL" sz="5000" b="1" i="1" dirty="0">
                          <a:solidFill>
                            <a:srgbClr val="000000"/>
                          </a:solidFill>
                          <a:effectLst/>
                          <a:latin typeface="+mj-lt"/>
                          <a:ea typeface="Calibri" panose="020F0502020204030204" pitchFamily="34" charset="0"/>
                          <a:cs typeface="Times New Roman" panose="02020603050405020304" pitchFamily="18" charset="0"/>
                        </a:rPr>
                        <a:t> </a:t>
                      </a:r>
                      <a:r>
                        <a:rPr lang="nl-NL" sz="5000" b="1" i="1" dirty="0" err="1">
                          <a:solidFill>
                            <a:srgbClr val="000000"/>
                          </a:solidFill>
                          <a:effectLst/>
                          <a:latin typeface="+mj-lt"/>
                          <a:ea typeface="Calibri" panose="020F0502020204030204" pitchFamily="34" charset="0"/>
                          <a:cs typeface="Times New Roman" panose="02020603050405020304" pitchFamily="18" charset="0"/>
                        </a:rPr>
                        <a:t>sau</a:t>
                      </a:r>
                      <a:r>
                        <a:rPr lang="nl-NL" sz="5000" b="1" i="1" dirty="0">
                          <a:solidFill>
                            <a:srgbClr val="000000"/>
                          </a:solidFill>
                          <a:effectLst/>
                          <a:latin typeface="+mj-lt"/>
                          <a:ea typeface="Calibri" panose="020F0502020204030204" pitchFamily="34" charset="0"/>
                          <a:cs typeface="Times New Roman" panose="02020603050405020304" pitchFamily="18" charset="0"/>
                        </a:rPr>
                        <a:t>:</a:t>
                      </a:r>
                      <a:endParaRPr lang="en-VN" sz="5000" dirty="0">
                        <a:effectLst/>
                        <a:latin typeface="+mj-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50000"/>
                        </a:lnSpc>
                        <a:spcBef>
                          <a:spcPts val="0"/>
                        </a:spcBef>
                        <a:spcAft>
                          <a:spcPts val="1000"/>
                        </a:spcAft>
                        <a:buClr>
                          <a:srgbClr val="000000"/>
                        </a:buClr>
                        <a:buSzTx/>
                        <a:buFont typeface="Arial"/>
                        <a:buNone/>
                        <a:tabLst/>
                        <a:defRPr/>
                      </a:pPr>
                      <a:r>
                        <a:rPr lang="nl-NL" sz="5000" dirty="0">
                          <a:solidFill>
                            <a:srgbClr val="000000"/>
                          </a:solidFill>
                          <a:effectLst/>
                          <a:latin typeface="+mj-lt"/>
                          <a:ea typeface="Calibri" panose="020F0502020204030204" pitchFamily="34" charset="0"/>
                          <a:cs typeface="Times New Roman" panose="02020603050405020304" pitchFamily="18" charset="0"/>
                        </a:rPr>
                        <a:t>1. </a:t>
                      </a:r>
                      <a:r>
                        <a:rPr lang="nl-NL" sz="5000" dirty="0" err="1">
                          <a:solidFill>
                            <a:srgbClr val="000000"/>
                          </a:solidFill>
                          <a:effectLst/>
                          <a:latin typeface="+mj-lt"/>
                          <a:ea typeface="Calibri" panose="020F0502020204030204" pitchFamily="34" charset="0"/>
                          <a:cs typeface="Times New Roman" panose="02020603050405020304" pitchFamily="18" charset="0"/>
                        </a:rPr>
                        <a:t>Nguyên</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nhân</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của</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hiện</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tượng</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phú</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dưỡng</a:t>
                      </a:r>
                      <a:r>
                        <a:rPr lang="en-US" sz="5400" dirty="0">
                          <a:effectLst/>
                          <a:latin typeface="Times New Roman" panose="02020603050405020304" pitchFamily="18" charset="0"/>
                          <a:ea typeface="Calibri" panose="020F0502020204030204" pitchFamily="34" charset="0"/>
                        </a:rPr>
                        <a:t>(</a:t>
                      </a:r>
                      <a:r>
                        <a:rPr lang="vi-VN" sz="5400" dirty="0">
                          <a:effectLst/>
                          <a:latin typeface="Times New Roman" panose="02020603050405020304" pitchFamily="18" charset="0"/>
                          <a:ea typeface="Calibri" panose="020F0502020204030204" pitchFamily="34" charset="0"/>
                        </a:rPr>
                        <a:t>eutrophication)</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xảy</a:t>
                      </a:r>
                      <a:r>
                        <a:rPr lang="nl-NL" sz="5000" dirty="0">
                          <a:solidFill>
                            <a:srgbClr val="000000"/>
                          </a:solidFill>
                          <a:effectLst/>
                          <a:latin typeface="+mj-lt"/>
                          <a:ea typeface="Calibri" panose="020F0502020204030204" pitchFamily="34" charset="0"/>
                          <a:cs typeface="Times New Roman" panose="02020603050405020304" pitchFamily="18" charset="0"/>
                        </a:rPr>
                        <a:t> ra </a:t>
                      </a:r>
                      <a:r>
                        <a:rPr lang="nl-NL" sz="5000" dirty="0" err="1">
                          <a:solidFill>
                            <a:srgbClr val="000000"/>
                          </a:solidFill>
                          <a:effectLst/>
                          <a:latin typeface="+mj-lt"/>
                          <a:ea typeface="Calibri" panose="020F0502020204030204" pitchFamily="34" charset="0"/>
                          <a:cs typeface="Times New Roman" panose="02020603050405020304" pitchFamily="18" charset="0"/>
                        </a:rPr>
                        <a:t>ở</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ao</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hồ</a:t>
                      </a:r>
                      <a:r>
                        <a:rPr lang="nl-NL" sz="5000" dirty="0">
                          <a:solidFill>
                            <a:srgbClr val="000000"/>
                          </a:solidFill>
                          <a:effectLst/>
                          <a:latin typeface="+mj-lt"/>
                          <a:ea typeface="Calibri" panose="020F0502020204030204" pitchFamily="34" charset="0"/>
                          <a:cs typeface="Times New Roman" panose="02020603050405020304" pitchFamily="18" charset="0"/>
                        </a:rPr>
                        <a:t> ? </a:t>
                      </a:r>
                      <a:r>
                        <a:rPr lang="nl-NL" sz="5000" dirty="0" err="1">
                          <a:solidFill>
                            <a:srgbClr val="000000"/>
                          </a:solidFill>
                          <a:effectLst/>
                          <a:latin typeface="+mj-lt"/>
                          <a:ea typeface="Calibri" panose="020F0502020204030204" pitchFamily="34" charset="0"/>
                          <a:cs typeface="Times New Roman" panose="02020603050405020304" pitchFamily="18" charset="0"/>
                        </a:rPr>
                        <a:t>Dấu</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hiệu</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nhận</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biết</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hiện</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tượng</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phú</a:t>
                      </a:r>
                      <a:r>
                        <a:rPr lang="nl-NL" sz="5000" dirty="0">
                          <a:solidFill>
                            <a:srgbClr val="000000"/>
                          </a:solidFill>
                          <a:effectLst/>
                          <a:latin typeface="+mj-lt"/>
                          <a:ea typeface="Calibri" panose="020F0502020204030204" pitchFamily="34" charset="0"/>
                          <a:cs typeface="Times New Roman" panose="02020603050405020304" pitchFamily="18" charset="0"/>
                        </a:rPr>
                        <a:t> </a:t>
                      </a:r>
                      <a:r>
                        <a:rPr lang="nl-NL" sz="5000" dirty="0" err="1">
                          <a:solidFill>
                            <a:srgbClr val="000000"/>
                          </a:solidFill>
                          <a:effectLst/>
                          <a:latin typeface="+mj-lt"/>
                          <a:ea typeface="Calibri" panose="020F0502020204030204" pitchFamily="34" charset="0"/>
                          <a:cs typeface="Times New Roman" panose="02020603050405020304" pitchFamily="18" charset="0"/>
                        </a:rPr>
                        <a:t>dưỡng</a:t>
                      </a:r>
                      <a:r>
                        <a:rPr lang="nl-NL" sz="5000" dirty="0">
                          <a:solidFill>
                            <a:srgbClr val="000000"/>
                          </a:solidFill>
                          <a:effectLst/>
                          <a:latin typeface="+mj-lt"/>
                          <a:ea typeface="Calibri" panose="020F0502020204030204" pitchFamily="34" charset="0"/>
                          <a:cs typeface="Times New Roman" panose="02020603050405020304" pitchFamily="18" charset="0"/>
                        </a:rPr>
                        <a:t>?</a:t>
                      </a:r>
                      <a:endParaRPr lang="en-VN" sz="50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nl-NL" sz="5000" dirty="0">
                          <a:effectLst/>
                          <a:latin typeface="+mj-lt"/>
                          <a:ea typeface="Calibri" panose="020F0502020204030204" pitchFamily="34" charset="0"/>
                          <a:cs typeface="Times New Roman" panose="02020603050405020304" pitchFamily="18" charset="0"/>
                        </a:rPr>
                        <a:t>2. </a:t>
                      </a:r>
                      <a:r>
                        <a:rPr lang="en-US" sz="5000" dirty="0" err="1">
                          <a:effectLst/>
                          <a:latin typeface="+mj-lt"/>
                          <a:ea typeface="Calibri" panose="020F0502020204030204" pitchFamily="34" charset="0"/>
                          <a:cs typeface="Times New Roman" panose="02020603050405020304" pitchFamily="18" charset="0"/>
                        </a:rPr>
                        <a:t>Nước</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thải</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chăn</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nuôi</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là</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một</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trong</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những</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yếu</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tố</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gây</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nên</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hiện</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tượng</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phú</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dưỡng</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cho</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ao</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hồ</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Hãy</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giải</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thích</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điều</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này</a:t>
                      </a:r>
                      <a:r>
                        <a:rPr lang="en-US" sz="5000" dirty="0">
                          <a:effectLst/>
                          <a:latin typeface="+mj-lt"/>
                          <a:ea typeface="Calibri" panose="020F0502020204030204" pitchFamily="34" charset="0"/>
                          <a:cs typeface="Times New Roman" panose="02020603050405020304" pitchFamily="18" charset="0"/>
                        </a:rPr>
                        <a:t>?</a:t>
                      </a:r>
                      <a:endParaRPr lang="en-VN" sz="50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en-US" sz="5000" dirty="0">
                          <a:effectLst/>
                          <a:latin typeface="+mj-lt"/>
                          <a:ea typeface="Calibri" panose="020F0502020204030204" pitchFamily="34" charset="0"/>
                          <a:cs typeface="Times New Roman" panose="02020603050405020304" pitchFamily="18" charset="0"/>
                        </a:rPr>
                        <a:t>3. </a:t>
                      </a:r>
                      <a:r>
                        <a:rPr lang="en-US" sz="5000" dirty="0" err="1">
                          <a:effectLst/>
                          <a:latin typeface="+mj-lt"/>
                          <a:ea typeface="Calibri" panose="020F0502020204030204" pitchFamily="34" charset="0"/>
                          <a:cs typeface="Times New Roman" panose="02020603050405020304" pitchFamily="18" charset="0"/>
                        </a:rPr>
                        <a:t>Khí</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thải</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có</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chứa</a:t>
                      </a:r>
                      <a:r>
                        <a:rPr lang="en-US" sz="5000" dirty="0">
                          <a:effectLst/>
                          <a:latin typeface="+mj-lt"/>
                          <a:ea typeface="Calibri" panose="020F0502020204030204" pitchFamily="34" charset="0"/>
                          <a:cs typeface="Times New Roman" panose="02020603050405020304" pitchFamily="18" charset="0"/>
                        </a:rPr>
                        <a:t> NO</a:t>
                      </a:r>
                      <a:r>
                        <a:rPr lang="en-US" sz="5000" baseline="-25000" dirty="0">
                          <a:effectLst/>
                          <a:latin typeface="+mj-lt"/>
                          <a:ea typeface="Calibri" panose="020F0502020204030204" pitchFamily="34" charset="0"/>
                          <a:cs typeface="Times New Roman" panose="02020603050405020304" pitchFamily="18" charset="0"/>
                        </a:rPr>
                        <a:t>2</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góp</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phần</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gây</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ra</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hiện</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tượng</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phú</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dưỡng</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Giải</a:t>
                      </a:r>
                      <a:r>
                        <a:rPr lang="en-US" sz="5000" dirty="0">
                          <a:effectLst/>
                          <a:latin typeface="+mj-lt"/>
                          <a:ea typeface="Calibri" panose="020F0502020204030204" pitchFamily="34" charset="0"/>
                          <a:cs typeface="Times New Roman" panose="02020603050405020304" pitchFamily="18" charset="0"/>
                        </a:rPr>
                        <a:t> </a:t>
                      </a:r>
                      <a:r>
                        <a:rPr lang="en-US" sz="5000" dirty="0" err="1">
                          <a:effectLst/>
                          <a:latin typeface="+mj-lt"/>
                          <a:ea typeface="Calibri" panose="020F0502020204030204" pitchFamily="34" charset="0"/>
                          <a:cs typeface="Times New Roman" panose="02020603050405020304" pitchFamily="18" charset="0"/>
                        </a:rPr>
                        <a:t>thích</a:t>
                      </a:r>
                      <a:r>
                        <a:rPr lang="en-US" sz="5000" dirty="0">
                          <a:effectLst/>
                          <a:latin typeface="+mj-lt"/>
                          <a:ea typeface="Calibri" panose="020F0502020204030204" pitchFamily="34" charset="0"/>
                          <a:cs typeface="Times New Roman" panose="02020603050405020304" pitchFamily="18" charset="0"/>
                        </a:rPr>
                        <a:t>?</a:t>
                      </a:r>
                      <a:endParaRPr lang="en-VN" sz="5000" dirty="0">
                        <a:effectLst/>
                        <a:latin typeface="+mj-lt"/>
                        <a:ea typeface="Calibri" panose="020F0502020204030204" pitchFamily="34" charset="0"/>
                        <a:cs typeface="Times New Roman" panose="02020603050405020304" pitchFamily="18" charset="0"/>
                      </a:endParaRPr>
                    </a:p>
                    <a:p>
                      <a:r>
                        <a:rPr lang="en-US" sz="5000" dirty="0">
                          <a:effectLst/>
                          <a:latin typeface="+mj-lt"/>
                          <a:ea typeface="Calibri" panose="020F0502020204030204" pitchFamily="34" charset="0"/>
                        </a:rPr>
                        <a:t>4. </a:t>
                      </a:r>
                      <a:r>
                        <a:rPr lang="en-US" sz="5000" dirty="0" err="1">
                          <a:effectLst/>
                          <a:latin typeface="+mj-lt"/>
                          <a:ea typeface="Calibri" panose="020F0502020204030204" pitchFamily="34" charset="0"/>
                        </a:rPr>
                        <a:t>Tác</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hại</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của</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hiện</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tượng</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phú</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dưỡng</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xảy</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ra</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ở</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ao</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hồ</a:t>
                      </a:r>
                      <a:r>
                        <a:rPr lang="en-US" sz="5000" dirty="0">
                          <a:effectLst/>
                          <a:latin typeface="+mj-lt"/>
                          <a:ea typeface="Calibri" panose="020F0502020204030204" pitchFamily="34" charset="0"/>
                        </a:rPr>
                        <a:t>?</a:t>
                      </a:r>
                      <a:r>
                        <a:rPr lang="en-VN" sz="5000" dirty="0">
                          <a:effectLst/>
                          <a:latin typeface="+mj-lt"/>
                        </a:rPr>
                        <a:t> </a:t>
                      </a:r>
                      <a:endParaRPr lang="en-VN" sz="5000" dirty="0">
                        <a:latin typeface="+mj-lt"/>
                      </a:endParaRPr>
                    </a:p>
                  </a:txBody>
                  <a:tcPr/>
                </a:tc>
                <a:extLst>
                  <a:ext uri="{0D108BD9-81ED-4DB2-BD59-A6C34878D82A}">
                    <a16:rowId xmlns:a16="http://schemas.microsoft.com/office/drawing/2014/main" val="1573630547"/>
                  </a:ext>
                </a:extLst>
              </a:tr>
            </a:tbl>
          </a:graphicData>
        </a:graphic>
      </p:graphicFrame>
      <p:pic>
        <p:nvPicPr>
          <p:cNvPr id="5" name="Picture 4">
            <a:extLst>
              <a:ext uri="{FF2B5EF4-FFF2-40B4-BE49-F238E27FC236}">
                <a16:creationId xmlns:a16="http://schemas.microsoft.com/office/drawing/2014/main" id="{F8AA2FCC-19F4-00CE-B3C0-43F1177AF0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2681" y="3622675"/>
            <a:ext cx="2626519" cy="2626519"/>
          </a:xfrm>
          <a:prstGeom prst="rect">
            <a:avLst/>
          </a:prstGeom>
          <a:noFill/>
          <a:ln>
            <a:noFill/>
          </a:ln>
        </p:spPr>
      </p:pic>
      <p:grpSp>
        <p:nvGrpSpPr>
          <p:cNvPr id="6" name="Google Shape;243;p3">
            <a:extLst>
              <a:ext uri="{FF2B5EF4-FFF2-40B4-BE49-F238E27FC236}">
                <a16:creationId xmlns:a16="http://schemas.microsoft.com/office/drawing/2014/main" id="{7D6271CA-D25C-B1E9-A33C-036D8AEAF0F2}"/>
              </a:ext>
            </a:extLst>
          </p:cNvPr>
          <p:cNvGrpSpPr/>
          <p:nvPr/>
        </p:nvGrpSpPr>
        <p:grpSpPr>
          <a:xfrm>
            <a:off x="-455583" y="1563301"/>
            <a:ext cx="19658319" cy="830956"/>
            <a:chOff x="-288924" y="1892299"/>
            <a:chExt cx="19659598" cy="830858"/>
          </a:xfrm>
        </p:grpSpPr>
        <p:sp>
          <p:nvSpPr>
            <p:cNvPr id="7" name="Google Shape;244;p3">
              <a:extLst>
                <a:ext uri="{FF2B5EF4-FFF2-40B4-BE49-F238E27FC236}">
                  <a16:creationId xmlns:a16="http://schemas.microsoft.com/office/drawing/2014/main" id="{94296BAB-1E23-FFD3-A5E8-D381964506FA}"/>
                </a:ext>
              </a:extLst>
            </p:cNvPr>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8" name="Google Shape;245;p3">
              <a:extLst>
                <a:ext uri="{FF2B5EF4-FFF2-40B4-BE49-F238E27FC236}">
                  <a16:creationId xmlns:a16="http://schemas.microsoft.com/office/drawing/2014/main" id="{93646BDB-57B5-78A6-EA1D-B7937195B34F}"/>
                </a:ext>
              </a:extLst>
            </p:cNvPr>
            <p:cNvSpPr txBox="1"/>
            <p:nvPr/>
          </p:nvSpPr>
          <p:spPr>
            <a:xfrm>
              <a:off x="798582" y="1941238"/>
              <a:ext cx="1355831"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III</a:t>
              </a:r>
              <a:endParaRPr sz="4300" b="1" dirty="0">
                <a:solidFill>
                  <a:schemeClr val="lt1"/>
                </a:solidFill>
                <a:latin typeface="Tahoma"/>
                <a:ea typeface="Tahoma"/>
                <a:cs typeface="Tahoma"/>
                <a:sym typeface="Tahoma"/>
              </a:endParaRPr>
            </a:p>
          </p:txBody>
        </p:sp>
        <p:sp>
          <p:nvSpPr>
            <p:cNvPr id="9" name="Google Shape;246;p3">
              <a:extLst>
                <a:ext uri="{FF2B5EF4-FFF2-40B4-BE49-F238E27FC236}">
                  <a16:creationId xmlns:a16="http://schemas.microsoft.com/office/drawing/2014/main" id="{5A726E8A-050F-D513-D833-5237C6017926}"/>
                </a:ext>
              </a:extLst>
            </p:cNvPr>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n-lt"/>
                  <a:ea typeface="Tahoma"/>
                  <a:cs typeface="Tahoma"/>
                  <a:sym typeface="Tahoma"/>
                </a:rPr>
                <a:t>Hiện</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tượng</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phú</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dưỡng</a:t>
              </a:r>
              <a:endParaRPr lang="en-US" sz="4800" b="1" dirty="0">
                <a:solidFill>
                  <a:srgbClr val="135F82"/>
                </a:solidFill>
                <a:latin typeface="+mn-lt"/>
                <a:ea typeface="Tahoma"/>
                <a:cs typeface="Tahoma"/>
                <a:sym typeface="Tahoma"/>
              </a:endParaRPr>
            </a:p>
          </p:txBody>
        </p:sp>
      </p:grpSp>
    </p:spTree>
    <p:extLst>
      <p:ext uri="{BB962C8B-B14F-4D97-AF65-F5344CB8AC3E}">
        <p14:creationId xmlns:p14="http://schemas.microsoft.com/office/powerpoint/2010/main" val="5617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2D2556E-B7ED-9F46-2D37-A08BA46AA37D}"/>
              </a:ext>
            </a:extLst>
          </p:cNvPr>
          <p:cNvGraphicFramePr>
            <a:graphicFrameLocks noGrp="1"/>
          </p:cNvGraphicFramePr>
          <p:nvPr>
            <p:extLst>
              <p:ext uri="{D42A27DB-BD31-4B8C-83A1-F6EECF244321}">
                <p14:modId xmlns:p14="http://schemas.microsoft.com/office/powerpoint/2010/main" val="1424717145"/>
              </p:ext>
            </p:extLst>
          </p:nvPr>
        </p:nvGraphicFramePr>
        <p:xfrm>
          <a:off x="0" y="2183448"/>
          <a:ext cx="24385588" cy="11531600"/>
        </p:xfrm>
        <a:graphic>
          <a:graphicData uri="http://schemas.openxmlformats.org/drawingml/2006/table">
            <a:tbl>
              <a:tblPr firstRow="1" bandRow="1">
                <a:tableStyleId>{5940675A-B579-460E-94D1-54222C63F5DA}</a:tableStyleId>
              </a:tblPr>
              <a:tblGrid>
                <a:gridCol w="24385588">
                  <a:extLst>
                    <a:ext uri="{9D8B030D-6E8A-4147-A177-3AD203B41FA5}">
                      <a16:colId xmlns:a16="http://schemas.microsoft.com/office/drawing/2014/main" val="3419128854"/>
                    </a:ext>
                  </a:extLst>
                </a:gridCol>
              </a:tblGrid>
              <a:tr h="5469026">
                <a:tc>
                  <a:txBody>
                    <a:bodyPr/>
                    <a:lstStyle/>
                    <a:p>
                      <a:pPr algn="ctr">
                        <a:lnSpc>
                          <a:spcPct val="150000"/>
                        </a:lnSpc>
                        <a:spcAft>
                          <a:spcPts val="1000"/>
                        </a:spcAft>
                      </a:pPr>
                      <a:r>
                        <a:rPr lang="nl-NL" sz="3600" b="1" dirty="0">
                          <a:effectLst/>
                          <a:latin typeface="+mj-lt"/>
                          <a:ea typeface="Calibri" panose="020F0502020204030204" pitchFamily="34" charset="0"/>
                          <a:cs typeface="Times New Roman" panose="02020603050405020304" pitchFamily="18" charset="0"/>
                        </a:rPr>
                        <a:t>TRẢ LỜI PHIẾU HỌC TẬP SỐ 2</a:t>
                      </a:r>
                      <a:endParaRPr lang="en-VN" sz="3600" dirty="0">
                        <a:effectLst/>
                        <a:latin typeface="+mj-lt"/>
                        <a:ea typeface="Calibri" panose="020F0502020204030204" pitchFamily="34" charset="0"/>
                        <a:cs typeface="Times New Roman" panose="02020603050405020304" pitchFamily="18" charset="0"/>
                      </a:endParaRPr>
                    </a:p>
                    <a:p>
                      <a:pPr algn="just">
                        <a:lnSpc>
                          <a:spcPct val="150000"/>
                        </a:lnSpc>
                        <a:spcAft>
                          <a:spcPts val="1000"/>
                        </a:spcAft>
                      </a:pPr>
                      <a:r>
                        <a:rPr lang="nl-NL"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ao</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dồi</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dào</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nl-NL"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Rong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đục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đen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hủy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nitrogen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phosphorus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a:t>
                      </a:r>
                      <a:r>
                        <a:rPr lang="en-US" sz="36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HNO</a:t>
                      </a:r>
                      <a:r>
                        <a:rPr lang="en-US" sz="36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acid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lẫn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nitrogen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a:t>
                      </a:r>
                      <a:r>
                        <a:rPr lang="en-US" sz="36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nitrogen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dirty="0">
                          <a:solidFill>
                            <a:srgbClr val="000000"/>
                          </a:solidFill>
                          <a:effectLst/>
                          <a:latin typeface="Times New Roman" panose="02020603050405020304" pitchFamily="18" charset="0"/>
                          <a:ea typeface="Calibri" panose="020F0502020204030204" pitchFamily="34" charset="0"/>
                        </a:rPr>
                        <a:t>4. </a:t>
                      </a:r>
                      <a:r>
                        <a:rPr lang="en-US" sz="3600" dirty="0" err="1">
                          <a:solidFill>
                            <a:srgbClr val="000000"/>
                          </a:solidFill>
                          <a:effectLst/>
                          <a:latin typeface="Times New Roman" panose="02020603050405020304" pitchFamily="18" charset="0"/>
                          <a:ea typeface="Calibri" panose="020F0502020204030204" pitchFamily="34" charset="0"/>
                        </a:rPr>
                        <a:t>Nước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thiếu</a:t>
                      </a:r>
                      <a:r>
                        <a:rPr lang="en-US" sz="3600" dirty="0">
                          <a:solidFill>
                            <a:srgbClr val="000000"/>
                          </a:solidFill>
                          <a:effectLst/>
                          <a:latin typeface="Times New Roman" panose="02020603050405020304" pitchFamily="18" charset="0"/>
                          <a:ea typeface="Calibri" panose="020F0502020204030204" pitchFamily="34" charset="0"/>
                        </a:rPr>
                        <a:t> oxygen </a:t>
                      </a:r>
                      <a:r>
                        <a:rPr lang="en-US" sz="3600" dirty="0" err="1">
                          <a:solidFill>
                            <a:srgbClr val="000000"/>
                          </a:solidFill>
                          <a:effectLst/>
                          <a:latin typeface="Times New Roman" panose="02020603050405020304" pitchFamily="18" charset="0"/>
                          <a:ea typeface="Calibri" panose="020F0502020204030204" pitchFamily="34" charset="0"/>
                        </a:rPr>
                        <a:t>dẫn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đến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cá</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động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khác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sẽ</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chết</a:t>
                      </a:r>
                      <a:r>
                        <a:rPr lang="en-VN" sz="3600" dirty="0">
                          <a:effectLst/>
                        </a:rPr>
                        <a:t> </a:t>
                      </a:r>
                      <a:endParaRPr lang="en-VN" sz="3600" dirty="0">
                        <a:latin typeface="+mj-lt"/>
                      </a:endParaRPr>
                    </a:p>
                  </a:txBody>
                  <a:tcPr/>
                </a:tc>
                <a:extLst>
                  <a:ext uri="{0D108BD9-81ED-4DB2-BD59-A6C34878D82A}">
                    <a16:rowId xmlns:a16="http://schemas.microsoft.com/office/drawing/2014/main" val="1573630547"/>
                  </a:ext>
                </a:extLst>
              </a:tr>
            </a:tbl>
          </a:graphicData>
        </a:graphic>
      </p:graphicFrame>
      <p:grpSp>
        <p:nvGrpSpPr>
          <p:cNvPr id="6" name="Google Shape;243;p3">
            <a:extLst>
              <a:ext uri="{FF2B5EF4-FFF2-40B4-BE49-F238E27FC236}">
                <a16:creationId xmlns:a16="http://schemas.microsoft.com/office/drawing/2014/main" id="{7D6271CA-D25C-B1E9-A33C-036D8AEAF0F2}"/>
              </a:ext>
            </a:extLst>
          </p:cNvPr>
          <p:cNvGrpSpPr/>
          <p:nvPr/>
        </p:nvGrpSpPr>
        <p:grpSpPr>
          <a:xfrm>
            <a:off x="179417" y="1588701"/>
            <a:ext cx="19658319" cy="830956"/>
            <a:chOff x="-288924" y="1892299"/>
            <a:chExt cx="19659598" cy="830858"/>
          </a:xfrm>
        </p:grpSpPr>
        <p:sp>
          <p:nvSpPr>
            <p:cNvPr id="7" name="Google Shape;244;p3">
              <a:extLst>
                <a:ext uri="{FF2B5EF4-FFF2-40B4-BE49-F238E27FC236}">
                  <a16:creationId xmlns:a16="http://schemas.microsoft.com/office/drawing/2014/main" id="{94296BAB-1E23-FFD3-A5E8-D381964506FA}"/>
                </a:ext>
              </a:extLst>
            </p:cNvPr>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8" name="Google Shape;245;p3">
              <a:extLst>
                <a:ext uri="{FF2B5EF4-FFF2-40B4-BE49-F238E27FC236}">
                  <a16:creationId xmlns:a16="http://schemas.microsoft.com/office/drawing/2014/main" id="{93646BDB-57B5-78A6-EA1D-B7937195B34F}"/>
                </a:ext>
              </a:extLst>
            </p:cNvPr>
            <p:cNvSpPr txBox="1"/>
            <p:nvPr/>
          </p:nvSpPr>
          <p:spPr>
            <a:xfrm>
              <a:off x="798582" y="1941238"/>
              <a:ext cx="1355831"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III</a:t>
              </a:r>
              <a:endParaRPr sz="4300" b="1" dirty="0">
                <a:solidFill>
                  <a:schemeClr val="lt1"/>
                </a:solidFill>
                <a:latin typeface="Tahoma"/>
                <a:ea typeface="Tahoma"/>
                <a:cs typeface="Tahoma"/>
                <a:sym typeface="Tahoma"/>
              </a:endParaRPr>
            </a:p>
          </p:txBody>
        </p:sp>
        <p:sp>
          <p:nvSpPr>
            <p:cNvPr id="9" name="Google Shape;246;p3">
              <a:extLst>
                <a:ext uri="{FF2B5EF4-FFF2-40B4-BE49-F238E27FC236}">
                  <a16:creationId xmlns:a16="http://schemas.microsoft.com/office/drawing/2014/main" id="{5A726E8A-050F-D513-D833-5237C6017926}"/>
                </a:ext>
              </a:extLst>
            </p:cNvPr>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n-lt"/>
                  <a:ea typeface="Tahoma"/>
                  <a:cs typeface="Tahoma"/>
                  <a:sym typeface="Tahoma"/>
                </a:rPr>
                <a:t>Hiện</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tượng</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phú</a:t>
              </a:r>
              <a:r>
                <a:rPr lang="en-US" sz="4800" b="1" dirty="0">
                  <a:solidFill>
                    <a:srgbClr val="135F82"/>
                  </a:solidFill>
                  <a:latin typeface="+mn-lt"/>
                  <a:ea typeface="Tahoma"/>
                  <a:cs typeface="Tahoma"/>
                  <a:sym typeface="Tahoma"/>
                </a:rPr>
                <a:t> </a:t>
              </a:r>
              <a:r>
                <a:rPr lang="en-US" sz="4800" b="1" dirty="0" err="1">
                  <a:solidFill>
                    <a:srgbClr val="135F82"/>
                  </a:solidFill>
                  <a:latin typeface="+mn-lt"/>
                  <a:ea typeface="Tahoma"/>
                  <a:cs typeface="Tahoma"/>
                  <a:sym typeface="Tahoma"/>
                </a:rPr>
                <a:t>dưỡng</a:t>
              </a:r>
              <a:endParaRPr lang="en-US" sz="4800" b="1" dirty="0">
                <a:solidFill>
                  <a:srgbClr val="135F82"/>
                </a:solidFill>
                <a:latin typeface="+mn-lt"/>
                <a:ea typeface="Tahoma"/>
                <a:cs typeface="Tahoma"/>
                <a:sym typeface="Tahoma"/>
              </a:endParaRPr>
            </a:p>
          </p:txBody>
        </p:sp>
      </p:grpSp>
    </p:spTree>
    <p:extLst>
      <p:ext uri="{BB962C8B-B14F-4D97-AF65-F5344CB8AC3E}">
        <p14:creationId xmlns:p14="http://schemas.microsoft.com/office/powerpoint/2010/main" val="15296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mj-lt"/>
                <a:ea typeface="Calibri"/>
                <a:cs typeface="Calibri"/>
                <a:sym typeface="Calibri"/>
              </a:endParaRPr>
            </a:p>
          </p:txBody>
        </p:sp>
        <p:sp>
          <p:nvSpPr>
            <p:cNvPr id="245" name="Google Shape;245;p3"/>
            <p:cNvSpPr txBox="1"/>
            <p:nvPr/>
          </p:nvSpPr>
          <p:spPr>
            <a:xfrm>
              <a:off x="798582" y="1941238"/>
              <a:ext cx="1355831"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mj-lt"/>
                  <a:ea typeface="Tahoma"/>
                  <a:cs typeface="Tahoma"/>
                  <a:sym typeface="Tahoma"/>
                </a:rPr>
                <a:t>III</a:t>
              </a:r>
              <a:endParaRPr sz="4300" b="1" dirty="0">
                <a:solidFill>
                  <a:schemeClr val="lt1"/>
                </a:solidFill>
                <a:latin typeface="+mj-lt"/>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j-lt"/>
                  <a:ea typeface="Tahoma"/>
                  <a:cs typeface="Tahoma"/>
                  <a:sym typeface="Tahoma"/>
                </a:rPr>
                <a:t>Hiện</a:t>
              </a:r>
              <a:r>
                <a:rPr lang="en-US" sz="4800" b="1" dirty="0">
                  <a:solidFill>
                    <a:srgbClr val="135F82"/>
                  </a:solidFill>
                  <a:latin typeface="+mj-lt"/>
                  <a:ea typeface="Tahoma"/>
                  <a:cs typeface="Tahoma"/>
                  <a:sym typeface="Tahoma"/>
                </a:rPr>
                <a:t> </a:t>
              </a:r>
              <a:r>
                <a:rPr lang="en-US" sz="4800" b="1" dirty="0" err="1">
                  <a:solidFill>
                    <a:srgbClr val="135F82"/>
                  </a:solidFill>
                  <a:latin typeface="+mj-lt"/>
                  <a:ea typeface="Tahoma"/>
                  <a:cs typeface="Tahoma"/>
                  <a:sym typeface="Tahoma"/>
                </a:rPr>
                <a:t>tượng</a:t>
              </a:r>
              <a:r>
                <a:rPr lang="en-US" sz="4800" b="1" dirty="0">
                  <a:solidFill>
                    <a:srgbClr val="135F82"/>
                  </a:solidFill>
                  <a:latin typeface="+mj-lt"/>
                  <a:ea typeface="Tahoma"/>
                  <a:cs typeface="Tahoma"/>
                  <a:sym typeface="Tahoma"/>
                </a:rPr>
                <a:t> </a:t>
              </a:r>
              <a:r>
                <a:rPr lang="en-US" sz="4800" b="1" dirty="0" err="1">
                  <a:solidFill>
                    <a:srgbClr val="135F82"/>
                  </a:solidFill>
                  <a:latin typeface="+mj-lt"/>
                  <a:ea typeface="Tahoma"/>
                  <a:cs typeface="Tahoma"/>
                  <a:sym typeface="Tahoma"/>
                </a:rPr>
                <a:t>phú</a:t>
              </a:r>
              <a:r>
                <a:rPr lang="en-US" sz="4800" b="1" dirty="0">
                  <a:solidFill>
                    <a:srgbClr val="135F82"/>
                  </a:solidFill>
                  <a:latin typeface="+mj-lt"/>
                  <a:ea typeface="Tahoma"/>
                  <a:cs typeface="Tahoma"/>
                  <a:sym typeface="Tahoma"/>
                </a:rPr>
                <a:t> </a:t>
              </a:r>
              <a:r>
                <a:rPr lang="en-US" sz="4800" b="1" dirty="0" err="1">
                  <a:solidFill>
                    <a:srgbClr val="135F82"/>
                  </a:solidFill>
                  <a:latin typeface="+mj-lt"/>
                  <a:ea typeface="Tahoma"/>
                  <a:cs typeface="Tahoma"/>
                  <a:sym typeface="Tahoma"/>
                </a:rPr>
                <a:t>dưỡng</a:t>
              </a:r>
              <a:r>
                <a:rPr lang="en-US" sz="4800" b="1" dirty="0">
                  <a:solidFill>
                    <a:srgbClr val="135F82"/>
                  </a:solidFill>
                  <a:latin typeface="+mj-lt"/>
                  <a:ea typeface="Tahoma"/>
                  <a:cs typeface="Tahoma"/>
                  <a:sym typeface="Tahoma"/>
                </a:rPr>
                <a:t>(eutrophication) </a:t>
              </a: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1050231" y="4368384"/>
            <a:ext cx="23110690" cy="1107419"/>
          </a:xfrm>
          <a:prstGeom prst="rect">
            <a:avLst/>
          </a:prstGeom>
          <a:noFill/>
        </p:spPr>
        <p:txBody>
          <a:bodyPr wrap="square">
            <a:spAutoFit/>
          </a:bodyPr>
          <a:lstStyle/>
          <a:p>
            <a:pPr algn="just">
              <a:lnSpc>
                <a:spcPct val="150000"/>
              </a:lnSpc>
              <a:spcAft>
                <a:spcPts val="1000"/>
              </a:spcAft>
            </a:pP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Hàm</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lượng</a:t>
            </a:r>
            <a:r>
              <a:rPr lang="nl-NL" sz="5000" dirty="0">
                <a:latin typeface="+mj-lt"/>
                <a:ea typeface="Calibri" panose="020F0502020204030204" pitchFamily="34" charset="0"/>
                <a:cs typeface="Times New Roman" panose="02020603050405020304" pitchFamily="18" charset="0"/>
              </a:rPr>
              <a:t> </a:t>
            </a:r>
            <a:r>
              <a:rPr lang="vi-VN" sz="5000" dirty="0">
                <a:latin typeface="+mj-lt"/>
                <a:ea typeface="Calibri" panose="020F0502020204030204" pitchFamily="34" charset="0"/>
                <a:cs typeface="Times New Roman" panose="02020603050405020304" pitchFamily="18" charset="0"/>
              </a:rPr>
              <a:t>của các ao, hồ bị phú dưỡng</a:t>
            </a:r>
            <a:r>
              <a:rPr lang="nl-NL" sz="5000" dirty="0">
                <a:latin typeface="+mj-lt"/>
                <a:ea typeface="Calibri" panose="020F0502020204030204" pitchFamily="34" charset="0"/>
                <a:cs typeface="Times New Roman" panose="02020603050405020304" pitchFamily="18" charset="0"/>
              </a:rPr>
              <a:t>:</a:t>
            </a:r>
            <a:endParaRPr lang="en-VN" sz="5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E9E5935-5803-A8ED-6104-EB3915439798}"/>
                  </a:ext>
                </a:extLst>
              </p:cNvPr>
              <p:cNvSpPr txBox="1"/>
              <p:nvPr/>
            </p:nvSpPr>
            <p:spPr>
              <a:xfrm>
                <a:off x="1523537" y="5441084"/>
                <a:ext cx="23110690" cy="1069011"/>
              </a:xfrm>
              <a:prstGeom prst="rect">
                <a:avLst/>
              </a:prstGeom>
              <a:noFill/>
            </p:spPr>
            <p:txBody>
              <a:bodyPr wrap="square">
                <a:spAutoFit/>
              </a:bodyPr>
              <a:lstStyle/>
              <a:p>
                <a:pPr>
                  <a:lnSpc>
                    <a:spcPct val="115000"/>
                  </a:lnSpc>
                  <a:spcAft>
                    <a:spcPts val="1000"/>
                  </a:spcAft>
                </a:pPr>
                <a:r>
                  <a:rPr lang="nl-NL" sz="6000" dirty="0">
                    <a:latin typeface="+mj-lt"/>
                    <a:ea typeface="Calibri" panose="020F0502020204030204" pitchFamily="34" charset="0"/>
                  </a:rPr>
                  <a:t>+</a:t>
                </a:r>
                <a:r>
                  <a:rPr lang="nl-NL" sz="6000" dirty="0" err="1">
                    <a:latin typeface="+mj-lt"/>
                    <a:ea typeface="Calibri" panose="020F0502020204030204" pitchFamily="34" charset="0"/>
                  </a:rPr>
                  <a:t>nitrogen</a:t>
                </a:r>
                <a:r>
                  <a:rPr lang="nl-NL" sz="6000" dirty="0">
                    <a:latin typeface="+mj-lt"/>
                    <a:ea typeface="Calibri" panose="020F0502020204030204" pitchFamily="34" charset="0"/>
                  </a:rPr>
                  <a:t> (</a:t>
                </a:r>
                <a:r>
                  <a:rPr lang="vi-VN" sz="5400" dirty="0">
                    <a:latin typeface="+mj-lt"/>
                    <a:ea typeface="Calibri" panose="020F0502020204030204" pitchFamily="34" charset="0"/>
                  </a:rPr>
                  <a:t>NO</a:t>
                </a:r>
                <a:r>
                  <a:rPr lang="vi-VN" sz="5400" baseline="-25000" dirty="0">
                    <a:latin typeface="+mj-lt"/>
                    <a:ea typeface="Calibri" panose="020F0502020204030204" pitchFamily="34" charset="0"/>
                  </a:rPr>
                  <a:t>3</a:t>
                </a:r>
                <a:r>
                  <a:rPr lang="vi-VN" sz="5400" baseline="30000" dirty="0">
                    <a:latin typeface="+mj-lt"/>
                    <a:ea typeface="Calibri" panose="020F0502020204030204" pitchFamily="34" charset="0"/>
                  </a:rPr>
                  <a:t>−</a:t>
                </a:r>
                <a:r>
                  <a:rPr lang="vi-VN" sz="5400" dirty="0">
                    <a:latin typeface="+mj-lt"/>
                    <a:ea typeface="Calibri" panose="020F0502020204030204" pitchFamily="34" charset="0"/>
                  </a:rPr>
                  <a:t>, N</a:t>
                </a:r>
                <a:r>
                  <a:rPr lang="en-US" sz="5400" dirty="0">
                    <a:latin typeface="+mj-lt"/>
                    <a:ea typeface="Calibri" panose="020F0502020204030204" pitchFamily="34" charset="0"/>
                  </a:rPr>
                  <a:t>H</a:t>
                </a:r>
                <a:r>
                  <a:rPr lang="en-US" sz="5400" baseline="-25000" dirty="0">
                    <a:latin typeface="+mj-lt"/>
                    <a:ea typeface="Calibri" panose="020F0502020204030204" pitchFamily="34" charset="0"/>
                  </a:rPr>
                  <a:t>4</a:t>
                </a:r>
                <a:r>
                  <a:rPr lang="en-US" sz="5400" baseline="30000" dirty="0">
                    <a:latin typeface="+mj-lt"/>
                    <a:ea typeface="Calibri" panose="020F0502020204030204" pitchFamily="34" charset="0"/>
                  </a:rPr>
                  <a:t>+</a:t>
                </a:r>
                <a:r>
                  <a:rPr lang="vi-VN" sz="5400" dirty="0">
                    <a:latin typeface="+mj-lt"/>
                    <a:ea typeface="Calibri" panose="020F0502020204030204" pitchFamily="34" charset="0"/>
                  </a:rPr>
                  <a:t>, NO</a:t>
                </a:r>
                <a:r>
                  <a:rPr lang="en-US" sz="5400" baseline="-25000" dirty="0">
                    <a:latin typeface="+mj-lt"/>
                    <a:ea typeface="Calibri" panose="020F0502020204030204" pitchFamily="34" charset="0"/>
                  </a:rPr>
                  <a:t>2</a:t>
                </a:r>
                <a:r>
                  <a:rPr lang="vi-VN" sz="5400" baseline="30000" dirty="0">
                    <a:latin typeface="+mj-lt"/>
                    <a:ea typeface="Calibri" panose="020F0502020204030204" pitchFamily="34" charset="0"/>
                  </a:rPr>
                  <a:t>−</a:t>
                </a:r>
                <a:r>
                  <a:rPr lang="en-US" sz="5400" dirty="0">
                    <a:latin typeface="+mj-lt"/>
                    <a:ea typeface="Calibri" panose="020F0502020204030204" pitchFamily="34" charset="0"/>
                  </a:rPr>
                  <a:t>) </a:t>
                </a:r>
                <a14:m>
                  <m:oMath xmlns:m="http://schemas.openxmlformats.org/officeDocument/2006/math">
                    <m:r>
                      <a:rPr lang="en-US" sz="5400" i="1">
                        <a:latin typeface="+mj-lt"/>
                        <a:ea typeface="Calibri" panose="020F0502020204030204" pitchFamily="34" charset="0"/>
                        <a:cs typeface="Times New Roman" panose="02020603050405020304" pitchFamily="18" charset="0"/>
                      </a:rPr>
                      <m:t>≥</m:t>
                    </m:r>
                  </m:oMath>
                </a14:m>
                <a:r>
                  <a:rPr lang="en-US" sz="6000" dirty="0">
                    <a:latin typeface="+mj-lt"/>
                    <a:ea typeface="Calibri" panose="020F0502020204030204" pitchFamily="34" charset="0"/>
                  </a:rPr>
                  <a:t>300</a:t>
                </a:r>
                <a:r>
                  <a:rPr lang="en-VN" sz="5400" dirty="0">
                    <a:latin typeface="+mj-lt"/>
                  </a:rPr>
                  <a:t> </a:t>
                </a:r>
                <a:endParaRPr lang="vi-VN" sz="5000" dirty="0">
                  <a:latin typeface="+mj-lt"/>
                  <a:ea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CE9E5935-5803-A8ED-6104-EB3915439798}"/>
                  </a:ext>
                </a:extLst>
              </p:cNvPr>
              <p:cNvSpPr txBox="1">
                <a:spLocks noRot="1" noChangeAspect="1" noMove="1" noResize="1" noEditPoints="1" noAdjustHandles="1" noChangeArrowheads="1" noChangeShapeType="1" noTextEdit="1"/>
              </p:cNvSpPr>
              <p:nvPr/>
            </p:nvSpPr>
            <p:spPr>
              <a:xfrm>
                <a:off x="1523537" y="5441084"/>
                <a:ext cx="23110690" cy="1069011"/>
              </a:xfrm>
              <a:prstGeom prst="rect">
                <a:avLst/>
              </a:prstGeom>
              <a:blipFill>
                <a:blip r:embed="rId3"/>
                <a:stretch>
                  <a:fillRect l="-1648" t="-12941" b="-37647"/>
                </a:stretch>
              </a:blipFill>
            </p:spPr>
            <p:txBody>
              <a:bodyPr/>
              <a:lstStyle/>
              <a:p>
                <a:r>
                  <a:rPr lang="en-VN">
                    <a:noFill/>
                  </a:rPr>
                  <a:t> </a:t>
                </a:r>
              </a:p>
            </p:txBody>
          </p:sp>
        </mc:Fallback>
      </mc:AlternateContent>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latin typeface="+mj-lt"/>
            </a:endParaRPr>
          </a:p>
        </p:txBody>
      </p:sp>
      <p:sp>
        <p:nvSpPr>
          <p:cNvPr id="7" name="TextBox 6">
            <a:extLst>
              <a:ext uri="{FF2B5EF4-FFF2-40B4-BE49-F238E27FC236}">
                <a16:creationId xmlns:a16="http://schemas.microsoft.com/office/drawing/2014/main" id="{07B16A40-AE38-636C-19A1-B0E585C66E79}"/>
              </a:ext>
            </a:extLst>
          </p:cNvPr>
          <p:cNvSpPr txBox="1"/>
          <p:nvPr/>
        </p:nvSpPr>
        <p:spPr>
          <a:xfrm>
            <a:off x="456617" y="2131128"/>
            <a:ext cx="23928971" cy="2258054"/>
          </a:xfrm>
          <a:prstGeom prst="rect">
            <a:avLst/>
          </a:prstGeom>
          <a:noFill/>
        </p:spPr>
        <p:txBody>
          <a:bodyPr wrap="square">
            <a:spAutoFit/>
          </a:bodyPr>
          <a:lstStyle/>
          <a:p>
            <a:pPr algn="just">
              <a:lnSpc>
                <a:spcPct val="150000"/>
              </a:lnSpc>
              <a:spcAft>
                <a:spcPts val="1000"/>
              </a:spcAft>
            </a:pP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Nguyên</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nhân</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của</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hiện</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tượng</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phú</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dưỡng</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xảy</a:t>
            </a:r>
            <a:r>
              <a:rPr lang="nl-NL" sz="5000" dirty="0">
                <a:latin typeface="+mj-lt"/>
                <a:ea typeface="Calibri" panose="020F0502020204030204" pitchFamily="34" charset="0"/>
                <a:cs typeface="Times New Roman" panose="02020603050405020304" pitchFamily="18" charset="0"/>
              </a:rPr>
              <a:t> ra </a:t>
            </a:r>
            <a:r>
              <a:rPr lang="nl-NL" sz="5000" dirty="0" err="1">
                <a:latin typeface="+mj-lt"/>
                <a:ea typeface="Calibri" panose="020F0502020204030204" pitchFamily="34" charset="0"/>
                <a:cs typeface="Times New Roman" panose="02020603050405020304" pitchFamily="18" charset="0"/>
              </a:rPr>
              <a:t>ở</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ao</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hồ</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là</a:t>
            </a:r>
            <a:r>
              <a:rPr lang="nl-NL" sz="5000" dirty="0">
                <a:latin typeface="+mj-lt"/>
                <a:ea typeface="Calibri" panose="020F0502020204030204" pitchFamily="34" charset="0"/>
                <a:cs typeface="Times New Roman" panose="02020603050405020304" pitchFamily="18" charset="0"/>
              </a:rPr>
              <a:t> do </a:t>
            </a:r>
            <a:r>
              <a:rPr lang="nl-NL" sz="5000" dirty="0" err="1">
                <a:latin typeface="+mj-lt"/>
                <a:ea typeface="Calibri" panose="020F0502020204030204" pitchFamily="34" charset="0"/>
                <a:cs typeface="Times New Roman" panose="02020603050405020304" pitchFamily="18" charset="0"/>
              </a:rPr>
              <a:t>sự</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dư</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thừa</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dinh</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dưỡng</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đã</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cung</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cấp</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nguồn</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thức</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ăn</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dồi</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dào</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cho</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sinh</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vật</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phù</a:t>
            </a:r>
            <a:r>
              <a:rPr lang="nl-NL" sz="5000" dirty="0">
                <a:latin typeface="+mj-lt"/>
                <a:ea typeface="Calibri" panose="020F0502020204030204" pitchFamily="34" charset="0"/>
                <a:cs typeface="Times New Roman" panose="02020603050405020304" pitchFamily="18" charset="0"/>
              </a:rPr>
              <a:t> du </a:t>
            </a:r>
            <a:r>
              <a:rPr lang="nl-NL" sz="5000" dirty="0" err="1">
                <a:latin typeface="+mj-lt"/>
                <a:ea typeface="Calibri" panose="020F0502020204030204" pitchFamily="34" charset="0"/>
                <a:cs typeface="Times New Roman" panose="02020603050405020304" pitchFamily="18" charset="0"/>
              </a:rPr>
              <a:t>phát</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triển</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rất</a:t>
            </a:r>
            <a:r>
              <a:rPr lang="nl-NL" sz="5000" dirty="0">
                <a:latin typeface="+mj-lt"/>
                <a:ea typeface="Calibri" panose="020F0502020204030204" pitchFamily="34" charset="0"/>
                <a:cs typeface="Times New Roman" panose="02020603050405020304" pitchFamily="18" charset="0"/>
              </a:rPr>
              <a:t> </a:t>
            </a:r>
            <a:r>
              <a:rPr lang="nl-NL" sz="5000" dirty="0" err="1">
                <a:latin typeface="+mj-lt"/>
                <a:ea typeface="Calibri" panose="020F0502020204030204" pitchFamily="34" charset="0"/>
                <a:cs typeface="Times New Roman" panose="02020603050405020304" pitchFamily="18" charset="0"/>
              </a:rPr>
              <a:t>mạnh</a:t>
            </a:r>
            <a:r>
              <a:rPr lang="nl-NL" sz="5000" dirty="0">
                <a:latin typeface="+mj-lt"/>
                <a:ea typeface="Calibri" panose="020F0502020204030204" pitchFamily="34" charset="0"/>
                <a:cs typeface="Times New Roman" panose="02020603050405020304" pitchFamily="18" charset="0"/>
              </a:rPr>
              <a:t>.</a:t>
            </a:r>
            <a:endParaRPr lang="en-VN" sz="5000" dirty="0">
              <a:latin typeface="+mj-lt"/>
              <a:ea typeface="Calibri" panose="020F0502020204030204" pitchFamily="34" charset="0"/>
              <a:cs typeface="Times New Roman" panose="02020603050405020304" pitchFamily="18" charset="0"/>
            </a:endParaRPr>
          </a:p>
        </p:txBody>
      </p:sp>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467413"/>
            <a:ext cx="790488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DCDF3D0-BA15-6BD2-6A4C-43F35A18EB95}"/>
                  </a:ext>
                </a:extLst>
              </p:cNvPr>
              <p:cNvSpPr txBox="1"/>
              <p:nvPr/>
            </p:nvSpPr>
            <p:spPr>
              <a:xfrm>
                <a:off x="1523537" y="6818778"/>
                <a:ext cx="23110690" cy="861774"/>
              </a:xfrm>
              <a:prstGeom prst="rect">
                <a:avLst/>
              </a:prstGeom>
              <a:noFill/>
            </p:spPr>
            <p:txBody>
              <a:bodyPr wrap="square">
                <a:spAutoFit/>
              </a:bodyPr>
              <a:lstStyle/>
              <a:p>
                <a:pPr algn="just"/>
                <a:r>
                  <a:rPr lang="en-US" sz="5000" dirty="0">
                    <a:latin typeface="+mj-lt"/>
                    <a:ea typeface="Calibri" panose="020F0502020204030204" pitchFamily="34" charset="0"/>
                  </a:rPr>
                  <a:t>+ Phosphorus (</a:t>
                </a:r>
                <a:r>
                  <a:rPr lang="vi-VN" sz="5000" dirty="0">
                    <a:latin typeface="+mj-lt"/>
                    <a:ea typeface="Calibri" panose="020F0502020204030204" pitchFamily="34" charset="0"/>
                  </a:rPr>
                  <a:t>PO</a:t>
                </a:r>
                <a:r>
                  <a:rPr lang="vi-VN" sz="5000" baseline="-25000" dirty="0">
                    <a:latin typeface="+mj-lt"/>
                    <a:ea typeface="Calibri" panose="020F0502020204030204" pitchFamily="34" charset="0"/>
                  </a:rPr>
                  <a:t>4</a:t>
                </a:r>
                <a:r>
                  <a:rPr lang="vi-VN" sz="5000" baseline="30000" dirty="0">
                    <a:latin typeface="+mj-lt"/>
                    <a:ea typeface="Calibri" panose="020F0502020204030204" pitchFamily="34" charset="0"/>
                  </a:rPr>
                  <a:t>3−</a:t>
                </a:r>
                <a:r>
                  <a:rPr lang="en-US" sz="5000" dirty="0">
                    <a:latin typeface="+mj-lt"/>
                    <a:ea typeface="Calibri" panose="020F0502020204030204" pitchFamily="34" charset="0"/>
                  </a:rPr>
                  <a:t>) </a:t>
                </a:r>
                <a14:m>
                  <m:oMath xmlns:m="http://schemas.openxmlformats.org/officeDocument/2006/math">
                    <m:r>
                      <a:rPr lang="en-US" sz="5000" i="1">
                        <a:latin typeface="+mj-lt"/>
                        <a:ea typeface="Calibri" panose="020F0502020204030204" pitchFamily="34" charset="0"/>
                        <a:cs typeface="Times New Roman" panose="02020603050405020304" pitchFamily="18" charset="0"/>
                      </a:rPr>
                      <m:t>≥</m:t>
                    </m:r>
                  </m:oMath>
                </a14:m>
                <a:r>
                  <a:rPr lang="en-US" sz="5000" dirty="0">
                    <a:latin typeface="+mj-lt"/>
                    <a:ea typeface="Calibri" panose="020F0502020204030204" pitchFamily="34" charset="0"/>
                  </a:rPr>
                  <a:t>2</a:t>
                </a:r>
                <a:r>
                  <a:rPr lang="en-VN" sz="5000" dirty="0">
                    <a:latin typeface="+mj-lt"/>
                    <a:ea typeface="Calibri" panose="020F0502020204030204" pitchFamily="34" charset="0"/>
                  </a:rPr>
                  <a:t>0</a:t>
                </a:r>
                <a:endParaRPr lang="vi-VN" sz="5000" dirty="0">
                  <a:latin typeface="+mj-lt"/>
                  <a:ea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DCDF3D0-BA15-6BD2-6A4C-43F35A18EB95}"/>
                  </a:ext>
                </a:extLst>
              </p:cNvPr>
              <p:cNvSpPr txBox="1">
                <a:spLocks noRot="1" noChangeAspect="1" noMove="1" noResize="1" noEditPoints="1" noAdjustHandles="1" noChangeArrowheads="1" noChangeShapeType="1" noTextEdit="1"/>
              </p:cNvSpPr>
              <p:nvPr/>
            </p:nvSpPr>
            <p:spPr>
              <a:xfrm>
                <a:off x="1523537" y="6818778"/>
                <a:ext cx="23110690" cy="861774"/>
              </a:xfrm>
              <a:prstGeom prst="rect">
                <a:avLst/>
              </a:prstGeom>
              <a:blipFill>
                <a:blip r:embed="rId4"/>
                <a:stretch>
                  <a:fillRect l="-1319" t="-19118" b="-38235"/>
                </a:stretch>
              </a:blipFill>
            </p:spPr>
            <p:txBody>
              <a:bodyPr/>
              <a:lstStyle/>
              <a:p>
                <a:r>
                  <a:rPr lang="en-VN">
                    <a:noFill/>
                  </a:rPr>
                  <a:t> </a:t>
                </a:r>
              </a:p>
            </p:txBody>
          </p:sp>
        </mc:Fallback>
      </mc:AlternateContent>
      <p:sp>
        <p:nvSpPr>
          <p:cNvPr id="2" name="Rectangle 2">
            <a:extLst>
              <a:ext uri="{FF2B5EF4-FFF2-40B4-BE49-F238E27FC236}">
                <a16:creationId xmlns:a16="http://schemas.microsoft.com/office/drawing/2014/main" id="{274E3E03-F770-495B-7AF3-54F9821B2A7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latin typeface="+mj-lt"/>
            </a:endParaRPr>
          </a:p>
        </p:txBody>
      </p:sp>
      <p:graphicFrame>
        <p:nvGraphicFramePr>
          <p:cNvPr id="6" name="Object 5">
            <a:extLst>
              <a:ext uri="{FF2B5EF4-FFF2-40B4-BE49-F238E27FC236}">
                <a16:creationId xmlns:a16="http://schemas.microsoft.com/office/drawing/2014/main" id="{0A3E2FF2-5CC3-2804-332A-1570E2984EF9}"/>
              </a:ext>
            </a:extLst>
          </p:cNvPr>
          <p:cNvGraphicFramePr>
            <a:graphicFrameLocks noChangeAspect="1"/>
          </p:cNvGraphicFramePr>
          <p:nvPr>
            <p:extLst>
              <p:ext uri="{D42A27DB-BD31-4B8C-83A1-F6EECF244321}">
                <p14:modId xmlns:p14="http://schemas.microsoft.com/office/powerpoint/2010/main" val="3728375195"/>
              </p:ext>
            </p:extLst>
          </p:nvPr>
        </p:nvGraphicFramePr>
        <p:xfrm>
          <a:off x="12605576" y="5191473"/>
          <a:ext cx="1676400" cy="1275940"/>
        </p:xfrm>
        <a:graphic>
          <a:graphicData uri="http://schemas.openxmlformats.org/presentationml/2006/ole">
            <mc:AlternateContent xmlns:mc="http://schemas.openxmlformats.org/markup-compatibility/2006">
              <mc:Choice xmlns:v="urn:schemas-microsoft-com:vml" Requires="v">
                <p:oleObj r:id="rId5" imgW="406400" imgH="203200" progId="Equation.3">
                  <p:embed/>
                </p:oleObj>
              </mc:Choice>
              <mc:Fallback>
                <p:oleObj r:id="rId5" imgW="406400" imgH="2032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5576" y="5191473"/>
                        <a:ext cx="1676400" cy="127594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BE2EA818-403C-D8AD-EDAD-513916140F99}"/>
              </a:ext>
            </a:extLst>
          </p:cNvPr>
          <p:cNvGraphicFramePr>
            <a:graphicFrameLocks noChangeAspect="1"/>
          </p:cNvGraphicFramePr>
          <p:nvPr>
            <p:extLst>
              <p:ext uri="{D42A27DB-BD31-4B8C-83A1-F6EECF244321}">
                <p14:modId xmlns:p14="http://schemas.microsoft.com/office/powerpoint/2010/main" val="3045049930"/>
              </p:ext>
            </p:extLst>
          </p:nvPr>
        </p:nvGraphicFramePr>
        <p:xfrm>
          <a:off x="8885341" y="6528501"/>
          <a:ext cx="1676400" cy="1275940"/>
        </p:xfrm>
        <a:graphic>
          <a:graphicData uri="http://schemas.openxmlformats.org/presentationml/2006/ole">
            <mc:AlternateContent xmlns:mc="http://schemas.openxmlformats.org/markup-compatibility/2006">
              <mc:Choice xmlns:v="urn:schemas-microsoft-com:vml" Requires="v">
                <p:oleObj r:id="rId7" imgW="406400" imgH="203200" progId="Equation.3">
                  <p:embed/>
                </p:oleObj>
              </mc:Choice>
              <mc:Fallback>
                <p:oleObj r:id="rId7" imgW="406400" imgH="203200" progId="Equation.3">
                  <p:embed/>
                  <p:pic>
                    <p:nvPicPr>
                      <p:cNvPr id="6" name="Object 5">
                        <a:extLst>
                          <a:ext uri="{FF2B5EF4-FFF2-40B4-BE49-F238E27FC236}">
                            <a16:creationId xmlns:a16="http://schemas.microsoft.com/office/drawing/2014/main" id="{0A3E2FF2-5CC3-2804-332A-1570E2984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5341" y="6528501"/>
                        <a:ext cx="1676400" cy="1275940"/>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F682A7F6-153E-F9CD-5109-D39765361E65}"/>
              </a:ext>
            </a:extLst>
          </p:cNvPr>
          <p:cNvSpPr txBox="1"/>
          <p:nvPr/>
        </p:nvSpPr>
        <p:spPr>
          <a:xfrm>
            <a:off x="2726631" y="7869132"/>
            <a:ext cx="23110690" cy="1103892"/>
          </a:xfrm>
          <a:prstGeom prst="rect">
            <a:avLst/>
          </a:prstGeom>
          <a:noFill/>
        </p:spPr>
        <p:txBody>
          <a:bodyPr wrap="square">
            <a:spAutoFit/>
          </a:bodyPr>
          <a:lstStyle/>
          <a:p>
            <a:pPr algn="just">
              <a:lnSpc>
                <a:spcPct val="150000"/>
              </a:lnSpc>
              <a:spcAft>
                <a:spcPts val="1000"/>
              </a:spcAft>
            </a:pP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Dấu</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hiệu</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nhận</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biết</a:t>
            </a:r>
            <a:r>
              <a:rPr lang="en-US" sz="5000" dirty="0">
                <a:latin typeface="+mj-lt"/>
                <a:ea typeface="Calibri" panose="020F0502020204030204" pitchFamily="34" charset="0"/>
                <a:cs typeface="Times New Roman" panose="02020603050405020304" pitchFamily="18" charset="0"/>
              </a:rPr>
              <a:t>:</a:t>
            </a:r>
            <a:endParaRPr lang="en-VN" sz="5000" dirty="0">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E6E8E9F-8F9E-8EE7-FD9E-72FFDA35EB04}"/>
              </a:ext>
            </a:extLst>
          </p:cNvPr>
          <p:cNvSpPr txBox="1"/>
          <p:nvPr/>
        </p:nvSpPr>
        <p:spPr>
          <a:xfrm>
            <a:off x="3367040" y="8908732"/>
            <a:ext cx="23110690" cy="1103892"/>
          </a:xfrm>
          <a:prstGeom prst="rect">
            <a:avLst/>
          </a:prstGeom>
          <a:noFill/>
        </p:spPr>
        <p:txBody>
          <a:bodyPr wrap="square">
            <a:spAutoFit/>
          </a:bodyPr>
          <a:lstStyle/>
          <a:p>
            <a:pPr algn="just">
              <a:lnSpc>
                <a:spcPct val="150000"/>
              </a:lnSpc>
              <a:spcAft>
                <a:spcPts val="1000"/>
              </a:spcAft>
            </a:pPr>
            <a:r>
              <a:rPr lang="en-US" sz="5000" dirty="0">
                <a:latin typeface="+mj-lt"/>
                <a:ea typeface="Calibri" panose="020F0502020204030204" pitchFamily="34" charset="0"/>
                <a:cs typeface="Times New Roman" panose="02020603050405020304" pitchFamily="18" charset="0"/>
              </a:rPr>
              <a:t>+ Rong </a:t>
            </a:r>
            <a:r>
              <a:rPr lang="en-US" sz="5000" dirty="0" err="1">
                <a:latin typeface="+mj-lt"/>
                <a:ea typeface="Calibri" panose="020F0502020204030204" pitchFamily="34" charset="0"/>
                <a:cs typeface="Times New Roman" panose="02020603050405020304" pitchFamily="18" charset="0"/>
              </a:rPr>
              <a:t>tảo</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phát</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triển</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mạnh</a:t>
            </a:r>
            <a:r>
              <a:rPr lang="en-US" sz="5000" dirty="0">
                <a:latin typeface="+mj-lt"/>
                <a:ea typeface="Calibri" panose="020F0502020204030204" pitchFamily="34" charset="0"/>
                <a:cs typeface="Times New Roman" panose="02020603050405020304" pitchFamily="18" charset="0"/>
              </a:rPr>
              <a:t>.</a:t>
            </a:r>
            <a:endParaRPr lang="en-VN" sz="5000" dirty="0">
              <a:latin typeface="+mj-l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73D3A7A-F5A8-4458-AAAA-B5B7373F9C21}"/>
              </a:ext>
            </a:extLst>
          </p:cNvPr>
          <p:cNvSpPr txBox="1"/>
          <p:nvPr/>
        </p:nvSpPr>
        <p:spPr>
          <a:xfrm>
            <a:off x="4052840" y="10299062"/>
            <a:ext cx="23110690" cy="861774"/>
          </a:xfrm>
          <a:prstGeom prst="rect">
            <a:avLst/>
          </a:prstGeom>
          <a:noFill/>
        </p:spPr>
        <p:txBody>
          <a:bodyPr wrap="square">
            <a:spAutoFit/>
          </a:bodyPr>
          <a:lstStyle/>
          <a:p>
            <a:r>
              <a:rPr lang="en-US" sz="5000" dirty="0">
                <a:latin typeface="+mj-lt"/>
              </a:rPr>
              <a:t>+ </a:t>
            </a:r>
            <a:r>
              <a:rPr lang="en-US" sz="5000" dirty="0" err="1">
                <a:latin typeface="+mj-lt"/>
              </a:rPr>
              <a:t>Màu</a:t>
            </a:r>
            <a:r>
              <a:rPr lang="en-US" sz="5000" dirty="0">
                <a:latin typeface="+mj-lt"/>
              </a:rPr>
              <a:t> </a:t>
            </a:r>
            <a:r>
              <a:rPr lang="en-US" sz="5000" dirty="0" err="1">
                <a:latin typeface="+mj-lt"/>
              </a:rPr>
              <a:t>nước</a:t>
            </a:r>
            <a:r>
              <a:rPr lang="en-US" sz="5000" dirty="0">
                <a:latin typeface="+mj-lt"/>
              </a:rPr>
              <a:t> </a:t>
            </a:r>
            <a:r>
              <a:rPr lang="en-US" sz="5000" dirty="0" err="1">
                <a:latin typeface="+mj-lt"/>
              </a:rPr>
              <a:t>đục</a:t>
            </a:r>
            <a:r>
              <a:rPr lang="en-US" sz="5000" dirty="0">
                <a:latin typeface="+mj-lt"/>
              </a:rPr>
              <a:t>, </a:t>
            </a:r>
            <a:r>
              <a:rPr lang="en-US" sz="5000" dirty="0" err="1">
                <a:latin typeface="+mj-lt"/>
              </a:rPr>
              <a:t>có</a:t>
            </a:r>
            <a:r>
              <a:rPr lang="en-US" sz="5000" dirty="0">
                <a:latin typeface="+mj-lt"/>
              </a:rPr>
              <a:t> </a:t>
            </a:r>
            <a:r>
              <a:rPr lang="en-US" sz="5000" dirty="0" err="1">
                <a:latin typeface="+mj-lt"/>
              </a:rPr>
              <a:t>mùi</a:t>
            </a:r>
            <a:r>
              <a:rPr lang="en-US" sz="5000" dirty="0">
                <a:latin typeface="+mj-lt"/>
              </a:rPr>
              <a:t> </a:t>
            </a:r>
            <a:r>
              <a:rPr lang="en-US" sz="5000" dirty="0" err="1">
                <a:latin typeface="+mj-lt"/>
              </a:rPr>
              <a:t>hôi</a:t>
            </a:r>
            <a:r>
              <a:rPr lang="en-US" sz="5000" dirty="0">
                <a:latin typeface="+mj-lt"/>
              </a:rPr>
              <a:t>.</a:t>
            </a:r>
            <a:endParaRPr lang="en-VN" sz="5000" dirty="0">
              <a:latin typeface="+mj-lt"/>
            </a:endParaRPr>
          </a:p>
        </p:txBody>
      </p:sp>
      <p:sp>
        <p:nvSpPr>
          <p:cNvPr id="18" name="TextBox 17">
            <a:extLst>
              <a:ext uri="{FF2B5EF4-FFF2-40B4-BE49-F238E27FC236}">
                <a16:creationId xmlns:a16="http://schemas.microsoft.com/office/drawing/2014/main" id="{9677239E-341E-DF8D-123E-EF24A402F0F4}"/>
              </a:ext>
            </a:extLst>
          </p:cNvPr>
          <p:cNvSpPr txBox="1"/>
          <p:nvPr/>
        </p:nvSpPr>
        <p:spPr>
          <a:xfrm>
            <a:off x="4281440" y="11501223"/>
            <a:ext cx="23110690" cy="1103892"/>
          </a:xfrm>
          <a:prstGeom prst="rect">
            <a:avLst/>
          </a:prstGeom>
          <a:noFill/>
        </p:spPr>
        <p:txBody>
          <a:bodyPr wrap="square">
            <a:spAutoFit/>
          </a:bodyPr>
          <a:lstStyle/>
          <a:p>
            <a:pPr algn="just">
              <a:lnSpc>
                <a:spcPct val="150000"/>
              </a:lnSpc>
              <a:spcAft>
                <a:spcPts val="1000"/>
              </a:spcAft>
            </a:pP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Tác</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hại</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cá</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động</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vật</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khác</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sẽ</a:t>
            </a:r>
            <a:r>
              <a:rPr lang="en-US" sz="5000" dirty="0">
                <a:latin typeface="+mj-lt"/>
                <a:ea typeface="Calibri" panose="020F0502020204030204" pitchFamily="34" charset="0"/>
                <a:cs typeface="Times New Roman" panose="02020603050405020304" pitchFamily="18" charset="0"/>
              </a:rPr>
              <a:t> </a:t>
            </a:r>
            <a:r>
              <a:rPr lang="en-US" sz="5000" dirty="0" err="1">
                <a:latin typeface="+mj-lt"/>
                <a:ea typeface="Calibri" panose="020F0502020204030204" pitchFamily="34" charset="0"/>
                <a:cs typeface="Times New Roman" panose="02020603050405020304" pitchFamily="18" charset="0"/>
              </a:rPr>
              <a:t>chết</a:t>
            </a:r>
            <a:r>
              <a:rPr lang="en-US" sz="5000" dirty="0">
                <a:latin typeface="+mj-lt"/>
                <a:ea typeface="Calibri" panose="020F0502020204030204" pitchFamily="34" charset="0"/>
                <a:cs typeface="Times New Roman" panose="02020603050405020304" pitchFamily="18" charset="0"/>
              </a:rPr>
              <a:t> </a:t>
            </a:r>
            <a:endParaRPr lang="en-VN" sz="5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16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13" grpId="0"/>
      <p:bldP spid="14" grpId="0"/>
      <p:bldP spid="15"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10146147" y="1665404"/>
            <a:ext cx="3377872" cy="985773"/>
            <a:chOff x="17200151" y="2536121"/>
            <a:chExt cx="3377872" cy="985773"/>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315592" y="2536121"/>
              <a:ext cx="2981907"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a:solidFill>
                    <a:prstClr val="white"/>
                  </a:solidFill>
                  <a:latin typeface="Tahoma" pitchFamily="34" charset="0"/>
                  <a:ea typeface="Tahoma" pitchFamily="34" charset="0"/>
                  <a:cs typeface="Tahoma" pitchFamily="34" charset="0"/>
                </a:rPr>
                <a:t>Luyện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tập</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396895" y="2507862"/>
            <a:ext cx="22884349" cy="2053806"/>
            <a:chOff x="743521" y="6758004"/>
            <a:chExt cx="22884349" cy="2053806"/>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178446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a:solidFill>
                        <a:prstClr val="white"/>
                      </a:solidFill>
                      <a:latin typeface="Tahoma" pitchFamily="34" charset="0"/>
                      <a:ea typeface="Tahoma" pitchFamily="34" charset="0"/>
                      <a:cs typeface="Tahoma" pitchFamily="34" charset="0"/>
                    </a:rPr>
                    <a:t>Câu</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1</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219490" y="7114807"/>
              <a:ext cx="18391422" cy="1697003"/>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lang="en-US" sz="5000" dirty="0" err="1">
                  <a:effectLst/>
                  <a:latin typeface="+mj-lt"/>
                  <a:ea typeface="Calibri" panose="020F0502020204030204" pitchFamily="34" charset="0"/>
                </a:rPr>
                <a:t>Viết</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các</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phương</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trình</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hoá</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học</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của</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chuỗi</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phản</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ứng</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tạo</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ra</a:t>
              </a:r>
              <a:r>
                <a:rPr lang="en-US" sz="5000" dirty="0">
                  <a:effectLst/>
                  <a:latin typeface="+mj-lt"/>
                  <a:ea typeface="Calibri" panose="020F0502020204030204" pitchFamily="34" charset="0"/>
                </a:rPr>
                <a:t> acid </a:t>
              </a:r>
              <a:r>
                <a:rPr lang="en-US" sz="5000" dirty="0" err="1">
                  <a:effectLst/>
                  <a:latin typeface="+mj-lt"/>
                  <a:ea typeface="Calibri" panose="020F0502020204030204" pitchFamily="34" charset="0"/>
                </a:rPr>
                <a:t>từ</a:t>
              </a:r>
              <a:r>
                <a:rPr lang="en-US" sz="5000" dirty="0">
                  <a:effectLst/>
                  <a:latin typeface="+mj-lt"/>
                  <a:ea typeface="Calibri" panose="020F0502020204030204" pitchFamily="34" charset="0"/>
                </a:rPr>
                <a:t> nitrogen </a:t>
              </a:r>
              <a:r>
                <a:rPr lang="en-US" sz="5000" dirty="0" err="1">
                  <a:effectLst/>
                  <a:latin typeface="+mj-lt"/>
                  <a:ea typeface="Calibri" panose="020F0502020204030204" pitchFamily="34" charset="0"/>
                </a:rPr>
                <a:t>trong</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không</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khí</a:t>
              </a:r>
              <a:r>
                <a:rPr lang="en-US" sz="5000" dirty="0">
                  <a:effectLst/>
                  <a:latin typeface="+mj-lt"/>
                  <a:ea typeface="Calibri" panose="020F0502020204030204" pitchFamily="34" charset="0"/>
                </a:rPr>
                <a:t>: N</a:t>
              </a:r>
              <a:r>
                <a:rPr lang="en-US" sz="5000" baseline="-25000" dirty="0">
                  <a:effectLst/>
                  <a:latin typeface="+mj-lt"/>
                  <a:ea typeface="Calibri" panose="020F0502020204030204" pitchFamily="34" charset="0"/>
                </a:rPr>
                <a:t>2</a:t>
              </a:r>
              <a:r>
                <a:rPr lang="en-US" sz="5000" dirty="0">
                  <a:effectLst/>
                  <a:latin typeface="+mj-lt"/>
                  <a:ea typeface="Calibri" panose="020F0502020204030204" pitchFamily="34" charset="0"/>
                </a:rPr>
                <a:t> →NO → NO</a:t>
              </a:r>
              <a:r>
                <a:rPr lang="en-US" sz="5000" baseline="-25000" dirty="0">
                  <a:effectLst/>
                  <a:latin typeface="+mj-lt"/>
                  <a:ea typeface="Calibri" panose="020F0502020204030204" pitchFamily="34" charset="0"/>
                </a:rPr>
                <a:t>2</a:t>
              </a:r>
              <a:r>
                <a:rPr lang="en-US" sz="5000" dirty="0">
                  <a:effectLst/>
                  <a:latin typeface="+mj-lt"/>
                  <a:ea typeface="Calibri" panose="020F0502020204030204" pitchFamily="34" charset="0"/>
                </a:rPr>
                <a:t> → HNO</a:t>
              </a:r>
              <a:r>
                <a:rPr lang="en-US" sz="5000" baseline="-25000" dirty="0">
                  <a:effectLst/>
                  <a:latin typeface="+mj-lt"/>
                  <a:ea typeface="Calibri" panose="020F0502020204030204" pitchFamily="34" charset="0"/>
                </a:rPr>
                <a:t>3</a:t>
              </a:r>
              <a:r>
                <a:rPr lang="en-VN" sz="5000" dirty="0">
                  <a:effectLst/>
                  <a:latin typeface="+mj-lt"/>
                </a:rPr>
                <a:t> </a:t>
              </a:r>
              <a:endParaRPr kumimoji="0" lang="en-US" sz="5000" b="1"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353803" y="4618036"/>
            <a:ext cx="22812341" cy="5287214"/>
            <a:chOff x="1270511" y="5867400"/>
            <a:chExt cx="22812341" cy="6935475"/>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666386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5000" dirty="0">
                <a:solidFill>
                  <a:schemeClr val="tx1"/>
                </a:solidFill>
                <a:latin typeface="+mj-lt"/>
              </a:endParaRPr>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5462"/>
              <a:chOff x="1224541" y="6305967"/>
              <a:chExt cx="3568119" cy="845462"/>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9" name="TextBox 28">
            <a:extLst>
              <a:ext uri="{FF2B5EF4-FFF2-40B4-BE49-F238E27FC236}">
                <a16:creationId xmlns:a16="http://schemas.microsoft.com/office/drawing/2014/main" id="{0CFD0BD7-CB78-51B6-19D7-0B4BD845F16E}"/>
              </a:ext>
            </a:extLst>
          </p:cNvPr>
          <p:cNvSpPr txBox="1"/>
          <p:nvPr/>
        </p:nvSpPr>
        <p:spPr>
          <a:xfrm>
            <a:off x="586931" y="5651980"/>
            <a:ext cx="23110690" cy="861774"/>
          </a:xfrm>
          <a:prstGeom prst="rect">
            <a:avLst/>
          </a:prstGeom>
          <a:noFill/>
        </p:spPr>
        <p:txBody>
          <a:bodyPr wrap="square">
            <a:spAutoFit/>
          </a:bodyPr>
          <a:lstStyle/>
          <a:p>
            <a:pPr lvl="0" algn="just"/>
            <a:r>
              <a:rPr lang="en-US" sz="5000" dirty="0">
                <a:ea typeface="Calibri" panose="020F0502020204030204" pitchFamily="34" charset="0"/>
                <a:cs typeface="+mn-cs"/>
              </a:rPr>
              <a:t>(1) </a:t>
            </a:r>
            <a:r>
              <a:rPr lang="vi-VN" sz="5000" dirty="0">
                <a:latin typeface="Times New Roman" panose="02020603050405020304" pitchFamily="18" charset="0"/>
                <a:ea typeface="Calibri" panose="020F0502020204030204" pitchFamily="34" charset="0"/>
                <a:cs typeface="+mn-cs"/>
              </a:rPr>
              <a:t>N</a:t>
            </a:r>
            <a:r>
              <a:rPr lang="vi-VN" sz="5000" baseline="-25000" dirty="0">
                <a:latin typeface="Times New Roman" panose="02020603050405020304" pitchFamily="18" charset="0"/>
                <a:ea typeface="Calibri" panose="020F0502020204030204" pitchFamily="34" charset="0"/>
                <a:cs typeface="+mn-cs"/>
              </a:rPr>
              <a:t>2</a:t>
            </a:r>
            <a:r>
              <a:rPr lang="vi-VN" sz="5000" dirty="0">
                <a:latin typeface="Times New Roman" panose="02020603050405020304" pitchFamily="18" charset="0"/>
                <a:ea typeface="Calibri" panose="020F0502020204030204" pitchFamily="34" charset="0"/>
                <a:cs typeface="+mn-cs"/>
              </a:rPr>
              <a:t> + O</a:t>
            </a:r>
            <a:r>
              <a:rPr lang="vi-VN" sz="5000" baseline="-25000" dirty="0">
                <a:latin typeface="Times New Roman" panose="02020603050405020304" pitchFamily="18" charset="0"/>
                <a:ea typeface="Calibri" panose="020F0502020204030204" pitchFamily="34" charset="0"/>
                <a:cs typeface="+mn-cs"/>
              </a:rPr>
              <a:t>2 </a:t>
            </a:r>
            <a:r>
              <a:rPr lang="vi-VN" sz="5000" dirty="0">
                <a:latin typeface="Times New Roman" panose="02020603050405020304" pitchFamily="18" charset="0"/>
                <a:ea typeface="Calibri" panose="020F0502020204030204" pitchFamily="34" charset="0"/>
                <a:cs typeface="+mn-cs"/>
              </a:rPr>
              <a:t>          </a:t>
            </a:r>
            <a:r>
              <a:rPr lang="vi-VN" sz="5000" baseline="-25000" dirty="0">
                <a:latin typeface="Times New Roman" panose="02020603050405020304" pitchFamily="18" charset="0"/>
                <a:ea typeface="Calibri" panose="020F0502020204030204" pitchFamily="34" charset="0"/>
                <a:cs typeface="+mn-cs"/>
              </a:rPr>
              <a:t>                                </a:t>
            </a:r>
            <a:r>
              <a:rPr lang="vi-VN" sz="5000" dirty="0">
                <a:latin typeface="Arial" panose="020B0604020202020204" pitchFamily="34" charset="0"/>
                <a:ea typeface="Calibri" panose="020F0502020204030204" pitchFamily="34" charset="0"/>
                <a:cs typeface="+mn-cs"/>
              </a:rPr>
              <a:t>2NO</a:t>
            </a:r>
            <a:r>
              <a:rPr lang="en-VN" sz="5000" dirty="0">
                <a:ea typeface="+mn-ea"/>
                <a:cs typeface="+mn-cs"/>
              </a:rPr>
              <a:t> </a:t>
            </a:r>
            <a:r>
              <a:rPr lang="vi-VN" sz="5000" dirty="0">
                <a:latin typeface="Times New Roman" panose="02020603050405020304" pitchFamily="18" charset="0"/>
                <a:ea typeface="Calibri" panose="020F0502020204030204" pitchFamily="34" charset="0"/>
                <a:cs typeface="+mn-cs"/>
              </a:rPr>
              <a:t> </a:t>
            </a:r>
            <a:endParaRPr lang="en-US" sz="5000" dirty="0">
              <a:ea typeface="+mn-ea"/>
              <a:cs typeface="+mn-cs"/>
            </a:endParaRPr>
          </a:p>
        </p:txBody>
      </p:sp>
      <p:sp>
        <p:nvSpPr>
          <p:cNvPr id="68" name="Rectangle 13">
            <a:extLst>
              <a:ext uri="{FF2B5EF4-FFF2-40B4-BE49-F238E27FC236}">
                <a16:creationId xmlns:a16="http://schemas.microsoft.com/office/drawing/2014/main" id="{C73982E2-F876-BFC2-57C0-57793EBC8ED0}"/>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graphicFrame>
        <p:nvGraphicFramePr>
          <p:cNvPr id="69" name="Object 68">
            <a:extLst>
              <a:ext uri="{FF2B5EF4-FFF2-40B4-BE49-F238E27FC236}">
                <a16:creationId xmlns:a16="http://schemas.microsoft.com/office/drawing/2014/main" id="{7B802992-62CF-9DC4-7934-7CDF959A9818}"/>
              </a:ext>
            </a:extLst>
          </p:cNvPr>
          <p:cNvGraphicFramePr>
            <a:graphicFrameLocks noChangeAspect="1"/>
          </p:cNvGraphicFramePr>
          <p:nvPr>
            <p:extLst>
              <p:ext uri="{D42A27DB-BD31-4B8C-83A1-F6EECF244321}">
                <p14:modId xmlns:p14="http://schemas.microsoft.com/office/powerpoint/2010/main" val="4170532028"/>
              </p:ext>
            </p:extLst>
          </p:nvPr>
        </p:nvGraphicFramePr>
        <p:xfrm>
          <a:off x="3877613" y="5195454"/>
          <a:ext cx="4368800" cy="1774826"/>
        </p:xfrm>
        <a:graphic>
          <a:graphicData uri="http://schemas.openxmlformats.org/presentationml/2006/ole">
            <mc:AlternateContent xmlns:mc="http://schemas.openxmlformats.org/markup-compatibility/2006">
              <mc:Choice xmlns:v="urn:schemas-microsoft-com:vml" Requires="v">
                <p:oleObj r:id="rId2" imgW="812800" imgH="330200" progId="Equation.DSMT4">
                  <p:embed/>
                </p:oleObj>
              </mc:Choice>
              <mc:Fallback>
                <p:oleObj r:id="rId2" imgW="812800" imgH="330200" progId="Equation.DSMT4">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613" y="5195454"/>
                        <a:ext cx="4368800" cy="1774826"/>
                      </a:xfrm>
                      <a:prstGeom prst="rect">
                        <a:avLst/>
                      </a:prstGeom>
                      <a:noFill/>
                    </p:spPr>
                  </p:pic>
                </p:oleObj>
              </mc:Fallback>
            </mc:AlternateContent>
          </a:graphicData>
        </a:graphic>
      </p:graphicFrame>
      <p:sp>
        <p:nvSpPr>
          <p:cNvPr id="70" name="TextBox 69">
            <a:extLst>
              <a:ext uri="{FF2B5EF4-FFF2-40B4-BE49-F238E27FC236}">
                <a16:creationId xmlns:a16="http://schemas.microsoft.com/office/drawing/2014/main" id="{D9417B88-C7B3-9575-8EE8-68383672927C}"/>
              </a:ext>
            </a:extLst>
          </p:cNvPr>
          <p:cNvSpPr txBox="1"/>
          <p:nvPr/>
        </p:nvSpPr>
        <p:spPr>
          <a:xfrm>
            <a:off x="170554" y="6830572"/>
            <a:ext cx="23110690" cy="1108252"/>
          </a:xfrm>
          <a:prstGeom prst="rect">
            <a:avLst/>
          </a:prstGeom>
          <a:noFill/>
        </p:spPr>
        <p:txBody>
          <a:bodyPr wrap="square">
            <a:spAutoFit/>
          </a:bodyPr>
          <a:lstStyle/>
          <a:p>
            <a:pPr indent="457200" algn="just">
              <a:lnSpc>
                <a:spcPct val="150000"/>
              </a:lnSpc>
              <a:spcAft>
                <a:spcPts val="1000"/>
              </a:spcAft>
            </a:pPr>
            <a:r>
              <a:rPr lang="en-US" sz="5000" dirty="0">
                <a:latin typeface="Times New Roman" panose="02020603050405020304" pitchFamily="18" charset="0"/>
                <a:ea typeface="Calibri" panose="020F0502020204030204" pitchFamily="34" charset="0"/>
                <a:cs typeface="Times New Roman" panose="02020603050405020304" pitchFamily="18" charset="0"/>
              </a:rPr>
              <a:t>(2) 2NO + O</a:t>
            </a:r>
            <a:r>
              <a:rPr lang="en-US" sz="50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5000" dirty="0">
                <a:latin typeface="Times New Roman" panose="02020603050405020304" pitchFamily="18" charset="0"/>
                <a:ea typeface="Calibri" panose="020F0502020204030204" pitchFamily="34" charset="0"/>
                <a:cs typeface="Times New Roman" panose="02020603050405020304" pitchFamily="18" charset="0"/>
              </a:rPr>
              <a:t>→ 2NO</a:t>
            </a:r>
            <a:r>
              <a:rPr lang="en-US" sz="50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VN" sz="5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C6A88083-3F99-AAA8-D9DE-79A88FDAA61D}"/>
              </a:ext>
            </a:extLst>
          </p:cNvPr>
          <p:cNvSpPr txBox="1"/>
          <p:nvPr/>
        </p:nvSpPr>
        <p:spPr>
          <a:xfrm>
            <a:off x="170554" y="8087299"/>
            <a:ext cx="23110690" cy="1108252"/>
          </a:xfrm>
          <a:prstGeom prst="rect">
            <a:avLst/>
          </a:prstGeom>
          <a:noFill/>
        </p:spPr>
        <p:txBody>
          <a:bodyPr wrap="square">
            <a:spAutoFit/>
          </a:bodyPr>
          <a:lstStyle/>
          <a:p>
            <a:pPr indent="457200" algn="just">
              <a:lnSpc>
                <a:spcPct val="150000"/>
              </a:lnSpc>
              <a:spcAft>
                <a:spcPts val="1000"/>
              </a:spcAft>
            </a:pPr>
            <a:r>
              <a:rPr lang="en-US" sz="5000" dirty="0">
                <a:latin typeface="Times New Roman" panose="02020603050405020304" pitchFamily="18" charset="0"/>
                <a:ea typeface="Calibri" panose="020F0502020204030204" pitchFamily="34" charset="0"/>
                <a:cs typeface="Times New Roman" panose="02020603050405020304" pitchFamily="18" charset="0"/>
              </a:rPr>
              <a:t>(3) 4NO</a:t>
            </a:r>
            <a:r>
              <a:rPr lang="en-US" sz="5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5000" dirty="0">
                <a:latin typeface="Times New Roman" panose="02020603050405020304" pitchFamily="18" charset="0"/>
                <a:ea typeface="Calibri" panose="020F0502020204030204" pitchFamily="34" charset="0"/>
                <a:cs typeface="Times New Roman" panose="02020603050405020304" pitchFamily="18" charset="0"/>
              </a:rPr>
              <a:t> + O</a:t>
            </a:r>
            <a:r>
              <a:rPr lang="en-US" sz="5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5000" dirty="0">
                <a:latin typeface="Times New Roman" panose="02020603050405020304" pitchFamily="18" charset="0"/>
                <a:ea typeface="Calibri" panose="020F0502020204030204" pitchFamily="34" charset="0"/>
                <a:cs typeface="Times New Roman" panose="02020603050405020304" pitchFamily="18" charset="0"/>
              </a:rPr>
              <a:t> + 2H</a:t>
            </a:r>
            <a:r>
              <a:rPr lang="en-US" sz="5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5000" dirty="0">
                <a:latin typeface="Times New Roman" panose="02020603050405020304" pitchFamily="18" charset="0"/>
                <a:ea typeface="Calibri" panose="020F0502020204030204" pitchFamily="34" charset="0"/>
                <a:cs typeface="Times New Roman" panose="02020603050405020304" pitchFamily="18" charset="0"/>
              </a:rPr>
              <a:t>O → 4HNO</a:t>
            </a:r>
            <a:r>
              <a:rPr lang="en-US" sz="5000" baseline="-25000" dirty="0">
                <a:latin typeface="Times New Roman" panose="02020603050405020304" pitchFamily="18" charset="0"/>
                <a:ea typeface="Calibri" panose="020F0502020204030204" pitchFamily="34" charset="0"/>
                <a:cs typeface="Times New Roman" panose="02020603050405020304" pitchFamily="18" charset="0"/>
              </a:rPr>
              <a:t>3</a:t>
            </a:r>
            <a:endParaRPr lang="en-VN" sz="5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0"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10146147" y="1665404"/>
            <a:ext cx="3377872" cy="985773"/>
            <a:chOff x="17200151" y="2536121"/>
            <a:chExt cx="3377872" cy="985773"/>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315592" y="2536121"/>
              <a:ext cx="2981907"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a:solidFill>
                    <a:prstClr val="white"/>
                  </a:solidFill>
                  <a:latin typeface="Tahoma" pitchFamily="34" charset="0"/>
                  <a:ea typeface="Tahoma" pitchFamily="34" charset="0"/>
                  <a:cs typeface="Tahoma" pitchFamily="34" charset="0"/>
                </a:rPr>
                <a:t>Luyện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tập</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396895" y="2507862"/>
            <a:ext cx="22884349" cy="2002538"/>
            <a:chOff x="743521" y="6758004"/>
            <a:chExt cx="22884349" cy="2002538"/>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178446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a:solidFill>
                        <a:prstClr val="white"/>
                      </a:solidFill>
                      <a:latin typeface="Tahoma" pitchFamily="34" charset="0"/>
                      <a:ea typeface="Tahoma" pitchFamily="34" charset="0"/>
                      <a:cs typeface="Tahoma" pitchFamily="34" charset="0"/>
                    </a:rPr>
                    <a:t>Câu</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lang="en-US" sz="4400" b="1" kern="1200" dirty="0">
                      <a:solidFill>
                        <a:prstClr val="white"/>
                      </a:solidFill>
                      <a:latin typeface="Tahoma" pitchFamily="34" charset="0"/>
                      <a:ea typeface="Tahoma" pitchFamily="34" charset="0"/>
                      <a:cs typeface="Tahoma" pitchFamily="34" charset="0"/>
                    </a:rPr>
                    <a:t>2</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219490" y="7114807"/>
              <a:ext cx="18391422" cy="863441"/>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lang="en-US" sz="5000" dirty="0" err="1">
                  <a:effectLst/>
                  <a:latin typeface="+mj-lt"/>
                  <a:ea typeface="Calibri" panose="020F0502020204030204" pitchFamily="34" charset="0"/>
                </a:rPr>
                <a:t>Tại</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sao</a:t>
              </a:r>
              <a:r>
                <a:rPr lang="en-US" sz="5000" b="1" dirty="0">
                  <a:effectLst/>
                  <a:latin typeface="+mj-lt"/>
                  <a:ea typeface="Calibri" panose="020F0502020204030204" pitchFamily="34" charset="0"/>
                </a:rPr>
                <a:t> </a:t>
              </a:r>
              <a:r>
                <a:rPr lang="en-US" sz="5000" dirty="0" err="1">
                  <a:effectLst/>
                  <a:latin typeface="+mj-lt"/>
                  <a:ea typeface="Calibri" panose="020F0502020204030204" pitchFamily="34" charset="0"/>
                </a:rPr>
                <a:t>phải</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bảo</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quản</a:t>
              </a:r>
              <a:r>
                <a:rPr lang="en-US" sz="5000" dirty="0">
                  <a:effectLst/>
                  <a:latin typeface="+mj-lt"/>
                  <a:ea typeface="Calibri" panose="020F0502020204030204" pitchFamily="34" charset="0"/>
                </a:rPr>
                <a:t> nitric acid </a:t>
              </a:r>
              <a:r>
                <a:rPr lang="en-US" sz="5000" dirty="0" err="1">
                  <a:effectLst/>
                  <a:latin typeface="+mj-lt"/>
                  <a:ea typeface="Calibri" panose="020F0502020204030204" pitchFamily="34" charset="0"/>
                </a:rPr>
                <a:t>trong</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lọ</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tối</a:t>
              </a:r>
              <a:r>
                <a:rPr lang="en-US" sz="5000" dirty="0">
                  <a:effectLst/>
                  <a:latin typeface="+mj-lt"/>
                  <a:ea typeface="Calibri" panose="020F0502020204030204" pitchFamily="34" charset="0"/>
                </a:rPr>
                <a:t> </a:t>
              </a:r>
              <a:r>
                <a:rPr lang="en-US" sz="5000" dirty="0" err="1">
                  <a:effectLst/>
                  <a:latin typeface="+mj-lt"/>
                  <a:ea typeface="Calibri" panose="020F0502020204030204" pitchFamily="34" charset="0"/>
                </a:rPr>
                <a:t>màu</a:t>
              </a:r>
              <a:r>
                <a:rPr lang="en-US" sz="5000" dirty="0">
                  <a:effectLst/>
                  <a:latin typeface="+mj-lt"/>
                  <a:ea typeface="Calibri" panose="020F0502020204030204" pitchFamily="34" charset="0"/>
                </a:rPr>
                <a:t>?</a:t>
              </a:r>
              <a:r>
                <a:rPr lang="en-VN" sz="5000" dirty="0">
                  <a:effectLst/>
                  <a:latin typeface="+mj-lt"/>
                </a:rPr>
                <a:t> </a:t>
              </a:r>
              <a:endParaRPr kumimoji="0" lang="en-US" sz="5000" b="1"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353803" y="4618035"/>
            <a:ext cx="22812341" cy="7878761"/>
            <a:chOff x="1270511" y="5867400"/>
            <a:chExt cx="22812341" cy="6935475"/>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666386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5000" dirty="0">
                <a:solidFill>
                  <a:schemeClr val="tx1"/>
                </a:solidFill>
                <a:latin typeface="+mj-lt"/>
              </a:endParaRPr>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5462"/>
              <a:chOff x="1224541" y="6305967"/>
              <a:chExt cx="3568119" cy="845462"/>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9" name="TextBox 28">
            <a:extLst>
              <a:ext uri="{FF2B5EF4-FFF2-40B4-BE49-F238E27FC236}">
                <a16:creationId xmlns:a16="http://schemas.microsoft.com/office/drawing/2014/main" id="{0CFD0BD7-CB78-51B6-19D7-0B4BD845F16E}"/>
              </a:ext>
            </a:extLst>
          </p:cNvPr>
          <p:cNvSpPr txBox="1"/>
          <p:nvPr/>
        </p:nvSpPr>
        <p:spPr>
          <a:xfrm>
            <a:off x="586931" y="5651980"/>
            <a:ext cx="23110690" cy="923330"/>
          </a:xfrm>
          <a:prstGeom prst="rect">
            <a:avLst/>
          </a:prstGeom>
          <a:noFill/>
        </p:spPr>
        <p:txBody>
          <a:bodyPr wrap="square">
            <a:spAutoFit/>
          </a:bodyPr>
          <a:lstStyle/>
          <a:p>
            <a:pPr lvl="0" algn="just"/>
            <a:r>
              <a:rPr lang="en-US" sz="5400" dirty="0">
                <a:latin typeface="Times New Roman" panose="02020603050405020304" pitchFamily="18" charset="0"/>
                <a:ea typeface="Calibri" panose="020F0502020204030204" pitchFamily="34" charset="0"/>
              </a:rPr>
              <a:t>- Do HNO</a:t>
            </a:r>
            <a:r>
              <a:rPr lang="en-US" sz="5400" baseline="-25000" dirty="0">
                <a:latin typeface="Times New Roman" panose="02020603050405020304" pitchFamily="18" charset="0"/>
                <a:ea typeface="Calibri" panose="020F0502020204030204" pitchFamily="34" charset="0"/>
              </a:rPr>
              <a:t>3</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là</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một</a:t>
            </a:r>
            <a:r>
              <a:rPr lang="en-US" sz="5400" dirty="0">
                <a:latin typeface="Times New Roman" panose="02020603050405020304" pitchFamily="18" charset="0"/>
                <a:ea typeface="Calibri" panose="020F0502020204030204" pitchFamily="34" charset="0"/>
              </a:rPr>
              <a:t> acid </a:t>
            </a:r>
            <a:r>
              <a:rPr lang="en-US" sz="5400" dirty="0" err="1">
                <a:latin typeface="Times New Roman" panose="02020603050405020304" pitchFamily="18" charset="0"/>
                <a:ea typeface="Calibri" panose="020F0502020204030204" pitchFamily="34" charset="0"/>
              </a:rPr>
              <a:t>kém</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bền</a:t>
            </a:r>
            <a:r>
              <a:rPr lang="en-US" sz="5400" dirty="0">
                <a:latin typeface="Times New Roman" panose="02020603050405020304" pitchFamily="18" charset="0"/>
                <a:ea typeface="Calibri" panose="020F0502020204030204" pitchFamily="34" charset="0"/>
              </a:rPr>
              <a:t>.</a:t>
            </a:r>
            <a:r>
              <a:rPr lang="en-VN" sz="5400" dirty="0"/>
              <a:t> </a:t>
            </a:r>
            <a:endParaRPr lang="en-US" sz="5000" dirty="0">
              <a:ea typeface="+mn-ea"/>
              <a:cs typeface="+mn-cs"/>
            </a:endParaRPr>
          </a:p>
        </p:txBody>
      </p:sp>
      <p:sp>
        <p:nvSpPr>
          <p:cNvPr id="68" name="Rectangle 13">
            <a:extLst>
              <a:ext uri="{FF2B5EF4-FFF2-40B4-BE49-F238E27FC236}">
                <a16:creationId xmlns:a16="http://schemas.microsoft.com/office/drawing/2014/main" id="{C73982E2-F876-BFC2-57C0-57793EBC8ED0}"/>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70" name="TextBox 69">
            <a:extLst>
              <a:ext uri="{FF2B5EF4-FFF2-40B4-BE49-F238E27FC236}">
                <a16:creationId xmlns:a16="http://schemas.microsoft.com/office/drawing/2014/main" id="{D9417B88-C7B3-9575-8EE8-68383672927C}"/>
              </a:ext>
            </a:extLst>
          </p:cNvPr>
          <p:cNvSpPr txBox="1"/>
          <p:nvPr/>
        </p:nvSpPr>
        <p:spPr>
          <a:xfrm>
            <a:off x="612698" y="6602333"/>
            <a:ext cx="23110690" cy="3682483"/>
          </a:xfrm>
          <a:prstGeom prst="rect">
            <a:avLst/>
          </a:prstGeom>
          <a:noFill/>
        </p:spPr>
        <p:txBody>
          <a:bodyPr wrap="square">
            <a:spAutoFit/>
          </a:bodyPr>
          <a:lstStyle/>
          <a:p>
            <a:pPr algn="just">
              <a:lnSpc>
                <a:spcPct val="150000"/>
              </a:lnSpc>
              <a:spcAft>
                <a:spcPts val="1000"/>
              </a:spcAft>
            </a:pP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5400" dirty="0">
                <a:latin typeface="Times New Roman" panose="02020603050405020304" pitchFamily="18" charset="0"/>
                <a:ea typeface="Calibri" panose="020F0502020204030204" pitchFamily="34" charset="0"/>
                <a:cs typeface="Times New Roman" panose="02020603050405020304" pitchFamily="18" charset="0"/>
              </a:rPr>
              <a:t> dung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5400" dirty="0">
                <a:latin typeface="Times New Roman" panose="02020603050405020304" pitchFamily="18" charset="0"/>
                <a:ea typeface="Calibri" panose="020F0502020204030204" pitchFamily="34" charset="0"/>
                <a:cs typeface="Times New Roman" panose="02020603050405020304" pitchFamily="18" charset="0"/>
              </a:rPr>
              <a:t> acid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phóng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5400" dirty="0">
                <a:latin typeface="Times New Roman" panose="02020603050405020304" pitchFamily="18" charset="0"/>
                <a:ea typeface="Calibri" panose="020F0502020204030204" pitchFamily="34" charset="0"/>
                <a:cs typeface="Times New Roman" panose="02020603050405020304" pitchFamily="18" charset="0"/>
              </a:rPr>
              <a:t> NO</a:t>
            </a:r>
            <a:r>
              <a:rPr lang="en-US"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dirty="0">
                <a:latin typeface="Times New Roman" panose="02020603050405020304" pitchFamily="18" charset="0"/>
                <a:ea typeface="Calibri" panose="020F0502020204030204" pitchFamily="34" charset="0"/>
                <a:cs typeface="Times New Roman" panose="02020603050405020304" pitchFamily="18" charset="0"/>
              </a:rPr>
              <a:t> tan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dung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5400" dirty="0">
                <a:latin typeface="Times New Roman" panose="02020603050405020304" pitchFamily="18" charset="0"/>
                <a:ea typeface="Calibri" panose="020F0502020204030204" pitchFamily="34" charset="0"/>
                <a:cs typeface="Times New Roman" panose="02020603050405020304" pitchFamily="18" charset="0"/>
              </a:rPr>
              <a:t> acid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dung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5400" dirty="0">
                <a:latin typeface="Times New Roman" panose="02020603050405020304" pitchFamily="18" charset="0"/>
                <a:ea typeface="Calibri" panose="020F0502020204030204" pitchFamily="34" charset="0"/>
                <a:cs typeface="Times New Roman" panose="02020603050405020304" pitchFamily="18" charset="0"/>
              </a:rPr>
              <a:t>.</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C6A88083-3F99-AAA8-D9DE-79A88FDAA61D}"/>
              </a:ext>
            </a:extLst>
          </p:cNvPr>
          <p:cNvSpPr txBox="1"/>
          <p:nvPr/>
        </p:nvSpPr>
        <p:spPr>
          <a:xfrm>
            <a:off x="525732" y="10249424"/>
            <a:ext cx="23110690" cy="1206997"/>
          </a:xfrm>
          <a:prstGeom prst="rect">
            <a:avLst/>
          </a:prstGeom>
          <a:noFill/>
        </p:spPr>
        <p:txBody>
          <a:bodyPr wrap="square">
            <a:spAutoFit/>
          </a:bodyPr>
          <a:lstStyle/>
          <a:p>
            <a:pPr algn="just">
              <a:lnSpc>
                <a:spcPct val="150000"/>
              </a:lnSpc>
              <a:spcAft>
                <a:spcPts val="1000"/>
              </a:spcAft>
            </a:pPr>
            <a:r>
              <a:rPr lang="en-US" sz="5400" dirty="0">
                <a:latin typeface="Cambria Math" panose="02040503050406030204" pitchFamily="18" charset="0"/>
                <a:ea typeface="Calibri" panose="020F0502020204030204" pitchFamily="34" charset="0"/>
                <a:cs typeface="Cambria Math" panose="02040503050406030204" pitchFamily="18" charset="0"/>
              </a:rPr>
              <a: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5400" dirty="0">
                <a:latin typeface="Times New Roman" panose="02020603050405020304" pitchFamily="18" charset="0"/>
                <a:ea typeface="Calibri" panose="020F0502020204030204" pitchFamily="34" charset="0"/>
                <a:cs typeface="Times New Roman" panose="02020603050405020304" pitchFamily="18" charset="0"/>
              </a:rPr>
              <a:t> HNO</a:t>
            </a:r>
            <a:r>
              <a:rPr lang="en-US"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dirty="0">
                <a:latin typeface="Times New Roman" panose="02020603050405020304" pitchFamily="18" charset="0"/>
                <a:ea typeface="Calibri" panose="020F0502020204030204" pitchFamily="34" charset="0"/>
                <a:cs typeface="Times New Roman" panose="02020603050405020304" pitchFamily="18" charset="0"/>
              </a:rPr>
              <a:t>.</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1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0" grpId="0"/>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10146147" y="1665404"/>
            <a:ext cx="3377872" cy="985773"/>
            <a:chOff x="17200151" y="2536121"/>
            <a:chExt cx="3377872" cy="985773"/>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315592" y="2536121"/>
              <a:ext cx="2981907"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a:solidFill>
                    <a:prstClr val="white"/>
                  </a:solidFill>
                  <a:latin typeface="Tahoma" pitchFamily="34" charset="0"/>
                  <a:ea typeface="Tahoma" pitchFamily="34" charset="0"/>
                  <a:cs typeface="Tahoma" pitchFamily="34" charset="0"/>
                </a:rPr>
                <a:t>Luyện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tập</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396895" y="2203062"/>
            <a:ext cx="22884349" cy="4655506"/>
            <a:chOff x="743521" y="6758004"/>
            <a:chExt cx="22884349" cy="2858193"/>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178446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a:solidFill>
                        <a:prstClr val="white"/>
                      </a:solidFill>
                      <a:latin typeface="Tahoma" pitchFamily="34" charset="0"/>
                      <a:ea typeface="Tahoma" pitchFamily="34" charset="0"/>
                      <a:cs typeface="Tahoma" pitchFamily="34" charset="0"/>
                    </a:rPr>
                    <a:t>Câu</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219489" y="7114807"/>
              <a:ext cx="19388297" cy="2501390"/>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lang="en-US" sz="4000" dirty="0">
                  <a:effectLst/>
                  <a:latin typeface="+mj-lt"/>
                  <a:ea typeface="Calibri" panose="020F0502020204030204" pitchFamily="34" charset="0"/>
                </a:rPr>
                <a:t>Khi </a:t>
              </a:r>
              <a:r>
                <a:rPr lang="en-US" sz="4000" dirty="0" err="1">
                  <a:effectLst/>
                  <a:latin typeface="+mj-lt"/>
                  <a:ea typeface="Calibri" panose="020F0502020204030204" pitchFamily="34" charset="0"/>
                </a:rPr>
                <a:t>làm</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thí</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nghiệm</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với</a:t>
              </a:r>
              <a:r>
                <a:rPr lang="en-US" sz="4000" dirty="0">
                  <a:effectLst/>
                  <a:latin typeface="+mj-lt"/>
                  <a:ea typeface="Calibri" panose="020F0502020204030204" pitchFamily="34" charset="0"/>
                </a:rPr>
                <a:t> HNO</a:t>
              </a:r>
              <a:r>
                <a:rPr lang="en-US" sz="4000" baseline="-25000" dirty="0">
                  <a:effectLst/>
                  <a:latin typeface="+mj-lt"/>
                  <a:ea typeface="Calibri" panose="020F0502020204030204" pitchFamily="34" charset="0"/>
                </a:rPr>
                <a:t>3</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đặc</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nóng</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trong</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ống</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nghiệm</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thường</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sinh</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ra</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khí</a:t>
              </a:r>
              <a:r>
                <a:rPr lang="en-US" sz="4000" dirty="0">
                  <a:effectLst/>
                  <a:latin typeface="+mj-lt"/>
                  <a:ea typeface="Calibri" panose="020F0502020204030204" pitchFamily="34" charset="0"/>
                </a:rPr>
                <a:t> NO</a:t>
              </a:r>
              <a:r>
                <a:rPr lang="en-US" sz="4000" baseline="-25000" dirty="0">
                  <a:effectLst/>
                  <a:latin typeface="+mj-lt"/>
                  <a:ea typeface="Calibri" panose="020F0502020204030204" pitchFamily="34" charset="0"/>
                </a:rPr>
                <a:t>2</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rất</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độc</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Để</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loại</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bỏ</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khí</a:t>
              </a:r>
              <a:r>
                <a:rPr lang="en-US" sz="4000" dirty="0">
                  <a:effectLst/>
                  <a:latin typeface="+mj-lt"/>
                  <a:ea typeface="Calibri" panose="020F0502020204030204" pitchFamily="34" charset="0"/>
                </a:rPr>
                <a:t> NO</a:t>
              </a:r>
              <a:r>
                <a:rPr lang="en-US" sz="4000" baseline="-25000" dirty="0">
                  <a:effectLst/>
                  <a:latin typeface="+mj-lt"/>
                  <a:ea typeface="Calibri" panose="020F0502020204030204" pitchFamily="34" charset="0"/>
                </a:rPr>
                <a:t>2</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thoát</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ra</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gây</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ô</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nhiễm</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môi</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trường</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người</a:t>
              </a:r>
              <a:r>
                <a:rPr lang="en-US" sz="4000" dirty="0">
                  <a:effectLst/>
                  <a:latin typeface="+mj-lt"/>
                  <a:ea typeface="Calibri" panose="020F0502020204030204" pitchFamily="34" charset="0"/>
                </a:rPr>
                <a:t> ta </a:t>
              </a:r>
              <a:r>
                <a:rPr lang="en-US" sz="4000" dirty="0" err="1">
                  <a:effectLst/>
                  <a:latin typeface="+mj-lt"/>
                  <a:ea typeface="Calibri" panose="020F0502020204030204" pitchFamily="34" charset="0"/>
                </a:rPr>
                <a:t>nút</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ống</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nghiệm</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bằng</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bông</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tẩm</a:t>
              </a:r>
              <a:r>
                <a:rPr lang="en-US" sz="4000" dirty="0">
                  <a:effectLst/>
                  <a:latin typeface="+mj-lt"/>
                  <a:ea typeface="Calibri" panose="020F0502020204030204" pitchFamily="34" charset="0"/>
                </a:rPr>
                <a:t> dung </a:t>
              </a:r>
              <a:r>
                <a:rPr lang="en-US" sz="4000" dirty="0" err="1">
                  <a:effectLst/>
                  <a:latin typeface="+mj-lt"/>
                  <a:ea typeface="Calibri" panose="020F0502020204030204" pitchFamily="34" charset="0"/>
                </a:rPr>
                <a:t>dịch</a:t>
              </a:r>
              <a:r>
                <a:rPr lang="en-US" sz="4000" dirty="0">
                  <a:effectLst/>
                  <a:latin typeface="+mj-lt"/>
                  <a:ea typeface="Calibri" panose="020F0502020204030204" pitchFamily="34" charset="0"/>
                </a:rPr>
                <a:t> NaOH. </a:t>
              </a:r>
              <a:r>
                <a:rPr lang="en-US" sz="4000" dirty="0" err="1">
                  <a:effectLst/>
                  <a:latin typeface="+mj-lt"/>
                  <a:ea typeface="Calibri" panose="020F0502020204030204" pitchFamily="34" charset="0"/>
                </a:rPr>
                <a:t>Hãy</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giải</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thích</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cách</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làm</a:t>
              </a:r>
              <a:r>
                <a:rPr lang="en-US" sz="4000" dirty="0">
                  <a:effectLst/>
                  <a:latin typeface="+mj-lt"/>
                  <a:ea typeface="Calibri" panose="020F0502020204030204" pitchFamily="34" charset="0"/>
                </a:rPr>
                <a:t> </a:t>
              </a:r>
              <a:r>
                <a:rPr lang="en-US" sz="4000" dirty="0" err="1">
                  <a:effectLst/>
                  <a:latin typeface="+mj-lt"/>
                  <a:ea typeface="Calibri" panose="020F0502020204030204" pitchFamily="34" charset="0"/>
                </a:rPr>
                <a:t>trên</a:t>
              </a:r>
              <a:r>
                <a:rPr lang="en-US" sz="4000" dirty="0">
                  <a:effectLst/>
                  <a:latin typeface="+mj-lt"/>
                  <a:ea typeface="Calibri" panose="020F0502020204030204" pitchFamily="34" charset="0"/>
                </a:rPr>
                <a:t>?</a:t>
              </a:r>
              <a:r>
                <a:rPr lang="en-VN" sz="4000" dirty="0">
                  <a:effectLst/>
                  <a:latin typeface="+mj-lt"/>
                </a:rPr>
                <a:t> </a:t>
              </a:r>
              <a:endParaRPr kumimoji="0" lang="en-US" sz="4000" b="1"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396895" y="5817015"/>
            <a:ext cx="22864265" cy="7878761"/>
            <a:chOff x="1270511" y="5867400"/>
            <a:chExt cx="22812341" cy="6935475"/>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666386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5000" dirty="0">
                <a:solidFill>
                  <a:schemeClr val="tx1"/>
                </a:solidFill>
                <a:latin typeface="+mj-lt"/>
              </a:endParaRPr>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5462"/>
              <a:chOff x="1224541" y="6305967"/>
              <a:chExt cx="3568119" cy="845462"/>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8" name="Rectangle 13">
            <a:extLst>
              <a:ext uri="{FF2B5EF4-FFF2-40B4-BE49-F238E27FC236}">
                <a16:creationId xmlns:a16="http://schemas.microsoft.com/office/drawing/2014/main" id="{C73982E2-F876-BFC2-57C0-57793EBC8ED0}"/>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70" name="TextBox 69">
            <a:extLst>
              <a:ext uri="{FF2B5EF4-FFF2-40B4-BE49-F238E27FC236}">
                <a16:creationId xmlns:a16="http://schemas.microsoft.com/office/drawing/2014/main" id="{D9417B88-C7B3-9575-8EE8-68383672927C}"/>
              </a:ext>
            </a:extLst>
          </p:cNvPr>
          <p:cNvSpPr txBox="1"/>
          <p:nvPr/>
        </p:nvSpPr>
        <p:spPr>
          <a:xfrm>
            <a:off x="612698" y="6602333"/>
            <a:ext cx="22648462" cy="2435090"/>
          </a:xfrm>
          <a:prstGeom prst="rect">
            <a:avLst/>
          </a:prstGeom>
          <a:noFill/>
        </p:spPr>
        <p:txBody>
          <a:bodyPr wrap="square">
            <a:spAutoFit/>
          </a:bodyPr>
          <a:lstStyle/>
          <a:p>
            <a:pPr algn="just">
              <a:lnSpc>
                <a:spcPct val="150000"/>
              </a:lnSpc>
              <a:spcAft>
                <a:spcPts val="1000"/>
              </a:spcAft>
            </a:pPr>
            <a:r>
              <a:rPr lang="en-US" sz="5400" dirty="0" err="1">
                <a:latin typeface="Times New Roman" panose="02020603050405020304" pitchFamily="18" charset="0"/>
                <a:ea typeface="Calibri" panose="020F0502020204030204" pitchFamily="34" charset="0"/>
              </a:rPr>
              <a:t>Vì</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bông</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tẩm</a:t>
            </a:r>
            <a:r>
              <a:rPr lang="en-US" sz="5400" dirty="0">
                <a:latin typeface="Times New Roman" panose="02020603050405020304" pitchFamily="18" charset="0"/>
                <a:ea typeface="Calibri" panose="020F0502020204030204" pitchFamily="34" charset="0"/>
              </a:rPr>
              <a:t> dung </a:t>
            </a:r>
            <a:r>
              <a:rPr lang="en-US" sz="5400" dirty="0" err="1">
                <a:latin typeface="Times New Roman" panose="02020603050405020304" pitchFamily="18" charset="0"/>
                <a:ea typeface="Calibri" panose="020F0502020204030204" pitchFamily="34" charset="0"/>
              </a:rPr>
              <a:t>dịch</a:t>
            </a:r>
            <a:r>
              <a:rPr lang="en-US" sz="5400" dirty="0">
                <a:latin typeface="Times New Roman" panose="02020603050405020304" pitchFamily="18" charset="0"/>
                <a:ea typeface="Calibri" panose="020F0502020204030204" pitchFamily="34" charset="0"/>
              </a:rPr>
              <a:t> NaOH </a:t>
            </a:r>
            <a:r>
              <a:rPr lang="en-US" sz="5400" dirty="0" err="1">
                <a:latin typeface="Times New Roman" panose="02020603050405020304" pitchFamily="18" charset="0"/>
                <a:ea typeface="Calibri" panose="020F0502020204030204" pitchFamily="34" charset="0"/>
              </a:rPr>
              <a:t>sẽ</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tác</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dụng</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với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khí</a:t>
            </a:r>
            <a:r>
              <a:rPr lang="en-US" sz="5400" dirty="0">
                <a:latin typeface="Times New Roman" panose="02020603050405020304" pitchFamily="18" charset="0"/>
                <a:ea typeface="Calibri" panose="020F0502020204030204" pitchFamily="34" charset="0"/>
              </a:rPr>
              <a:t> NO</a:t>
            </a:r>
            <a:r>
              <a:rPr lang="en-US" sz="5400" baseline="-25000" dirty="0">
                <a:latin typeface="Times New Roman" panose="02020603050405020304" pitchFamily="18" charset="0"/>
                <a:ea typeface="Calibri" panose="020F0502020204030204" pitchFamily="34" charset="0"/>
              </a:rPr>
              <a:t>2</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ở</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ngoài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không</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khí</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tạo</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ra</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muối</a:t>
            </a:r>
            <a:r>
              <a:rPr lang="en-US" sz="5400" dirty="0">
                <a:latin typeface="Times New Roman" panose="02020603050405020304" pitchFamily="18" charset="0"/>
                <a:ea typeface="Calibri" panose="020F0502020204030204" pitchFamily="34" charset="0"/>
              </a:rPr>
              <a:t> NaNO</a:t>
            </a:r>
            <a:r>
              <a:rPr lang="en-US" sz="5400" baseline="-25000" dirty="0">
                <a:latin typeface="Times New Roman" panose="02020603050405020304" pitchFamily="18" charset="0"/>
                <a:ea typeface="Calibri" panose="020F0502020204030204" pitchFamily="34" charset="0"/>
              </a:rPr>
              <a:t>3</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không</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độc</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hại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tới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môi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trường</a:t>
            </a:r>
            <a:r>
              <a:rPr lang="en-US" sz="5400" dirty="0">
                <a:latin typeface="Times New Roman" panose="02020603050405020304" pitchFamily="18" charset="0"/>
                <a:ea typeface="Calibri" panose="020F0502020204030204" pitchFamily="34" charset="0"/>
              </a:rPr>
              <a:t>.</a:t>
            </a:r>
            <a:r>
              <a:rPr lang="en-VN" sz="5400" dirty="0"/>
              <a:t> </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C6A88083-3F99-AAA8-D9DE-79A88FDAA61D}"/>
              </a:ext>
            </a:extLst>
          </p:cNvPr>
          <p:cNvSpPr txBox="1"/>
          <p:nvPr/>
        </p:nvSpPr>
        <p:spPr>
          <a:xfrm>
            <a:off x="704494" y="9333813"/>
            <a:ext cx="23110690" cy="1188595"/>
          </a:xfrm>
          <a:prstGeom prst="rect">
            <a:avLst/>
          </a:prstGeom>
          <a:noFill/>
        </p:spPr>
        <p:txBody>
          <a:bodyPr wrap="square">
            <a:spAutoFit/>
          </a:bodyPr>
          <a:lstStyle/>
          <a:p>
            <a:pPr algn="just">
              <a:lnSpc>
                <a:spcPct val="150000"/>
              </a:lnSpc>
              <a:spcAft>
                <a:spcPts val="1000"/>
              </a:spcAft>
            </a:pPr>
            <a:r>
              <a:rPr lang="en-US" sz="5400" dirty="0" err="1">
                <a:latin typeface="Times New Roman" panose="02020603050405020304" pitchFamily="18" charset="0"/>
                <a:ea typeface="Calibri" panose="020F0502020204030204" pitchFamily="34" charset="0"/>
              </a:rPr>
              <a:t>Phương</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trình</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phản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ứng</a:t>
            </a:r>
            <a:r>
              <a:rPr lang="en-US" sz="5400" dirty="0">
                <a:latin typeface="Times New Roman" panose="02020603050405020304" pitchFamily="18" charset="0"/>
                <a:ea typeface="Calibri" panose="020F0502020204030204" pitchFamily="34" charset="0"/>
              </a:rPr>
              <a:t>: 4NO</a:t>
            </a:r>
            <a:r>
              <a:rPr lang="en-US" sz="5400" baseline="-25000" dirty="0">
                <a:latin typeface="Times New Roman" panose="02020603050405020304" pitchFamily="18" charset="0"/>
                <a:ea typeface="Calibri" panose="020F0502020204030204" pitchFamily="34" charset="0"/>
              </a:rPr>
              <a:t>2</a:t>
            </a:r>
            <a:r>
              <a:rPr lang="en-US" sz="5400" dirty="0">
                <a:latin typeface="Times New Roman" panose="02020603050405020304" pitchFamily="18" charset="0"/>
                <a:ea typeface="Calibri" panose="020F0502020204030204" pitchFamily="34" charset="0"/>
              </a:rPr>
              <a:t>+4NaOH+O</a:t>
            </a:r>
            <a:r>
              <a:rPr lang="en-US" sz="5400" baseline="-25000" dirty="0">
                <a:latin typeface="Times New Roman" panose="02020603050405020304" pitchFamily="18" charset="0"/>
                <a:ea typeface="Calibri" panose="020F0502020204030204" pitchFamily="34" charset="0"/>
              </a:rPr>
              <a:t>2</a:t>
            </a:r>
            <a:r>
              <a:rPr lang="en-US" sz="5400" dirty="0">
                <a:latin typeface="Times New Roman" panose="02020603050405020304" pitchFamily="18" charset="0"/>
                <a:ea typeface="Calibri" panose="020F0502020204030204" pitchFamily="34" charset="0"/>
              </a:rPr>
              <a:t>→4NaNO</a:t>
            </a:r>
            <a:r>
              <a:rPr lang="en-US" sz="5400" baseline="-25000" dirty="0">
                <a:latin typeface="Times New Roman" panose="02020603050405020304" pitchFamily="18" charset="0"/>
                <a:ea typeface="Calibri" panose="020F0502020204030204" pitchFamily="34" charset="0"/>
              </a:rPr>
              <a:t>3</a:t>
            </a:r>
            <a:r>
              <a:rPr lang="en-US" sz="5400" dirty="0">
                <a:latin typeface="Times New Roman" panose="02020603050405020304" pitchFamily="18" charset="0"/>
                <a:ea typeface="Calibri" panose="020F0502020204030204" pitchFamily="34" charset="0"/>
              </a:rPr>
              <a:t>+2H</a:t>
            </a:r>
            <a:r>
              <a:rPr lang="en-US" sz="5400" baseline="-25000" dirty="0">
                <a:latin typeface="Times New Roman" panose="02020603050405020304" pitchFamily="18" charset="0"/>
                <a:ea typeface="Calibri" panose="020F0502020204030204" pitchFamily="34" charset="0"/>
              </a:rPr>
              <a:t>2</a:t>
            </a:r>
            <a:r>
              <a:rPr lang="en-US" sz="5400" dirty="0">
                <a:latin typeface="Times New Roman" panose="02020603050405020304" pitchFamily="18" charset="0"/>
                <a:ea typeface="Calibri" panose="020F0502020204030204" pitchFamily="34" charset="0"/>
              </a:rPr>
              <a:t>O</a:t>
            </a:r>
            <a:r>
              <a:rPr lang="en-VN" sz="5400" dirty="0"/>
              <a:t> </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9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8063347" y="1584122"/>
            <a:ext cx="8896713" cy="985773"/>
            <a:chOff x="17200151" y="2536121"/>
            <a:chExt cx="3377872" cy="985773"/>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315592" y="2536121"/>
              <a:ext cx="3132701"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a:solidFill>
                    <a:prstClr val="white"/>
                  </a:solidFill>
                  <a:latin typeface="Tahoma" pitchFamily="34" charset="0"/>
                  <a:ea typeface="Tahoma" pitchFamily="34" charset="0"/>
                  <a:cs typeface="Tahoma" pitchFamily="34" charset="0"/>
                </a:rPr>
                <a:t>Vận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dụng</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tìm</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tòi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và</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mở</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rộng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531330" y="1952083"/>
            <a:ext cx="23854258" cy="3585903"/>
            <a:chOff x="743521" y="6758004"/>
            <a:chExt cx="22884349" cy="2201523"/>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178446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a:solidFill>
                        <a:prstClr val="white"/>
                      </a:solidFill>
                      <a:latin typeface="Tahoma" pitchFamily="34" charset="0"/>
                      <a:ea typeface="Tahoma" pitchFamily="34" charset="0"/>
                      <a:cs typeface="Tahoma" pitchFamily="34" charset="0"/>
                    </a:rPr>
                    <a:t>Câu</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219489" y="7114807"/>
              <a:ext cx="19388297" cy="1844720"/>
            </a:xfrm>
            <a:prstGeom prst="rect">
              <a:avLst/>
            </a:prstGeom>
          </p:spPr>
          <p:txBody>
            <a:bodyPr wrap="square">
              <a:spAutoFit/>
            </a:bodyPr>
            <a:lstStyle/>
            <a:p>
              <a:pPr algn="just">
                <a:lnSpc>
                  <a:spcPct val="150000"/>
                </a:lnSpc>
                <a:spcAft>
                  <a:spcPts val="1000"/>
                </a:spcAft>
              </a:pPr>
              <a:r>
                <a:rPr lang="en-US" sz="4000" dirty="0" err="1">
                  <a:solidFill>
                    <a:srgbClr val="000000"/>
                  </a:solidFill>
                  <a:effectLst/>
                  <a:latin typeface="+mj-lt"/>
                  <a:ea typeface="Calibri" panose="020F0502020204030204" pitchFamily="34" charset="0"/>
                  <a:cs typeface="Times New Roman" panose="02020603050405020304" pitchFamily="18" charset="0"/>
                </a:rPr>
                <a:t>Dân</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gian</a:t>
              </a:r>
              <a:r>
                <a:rPr lang="en-US" sz="4000" dirty="0">
                  <a:solidFill>
                    <a:srgbClr val="000000"/>
                  </a:solidFill>
                  <a:effectLst/>
                  <a:latin typeface="+mj-lt"/>
                  <a:ea typeface="Calibri" panose="020F0502020204030204" pitchFamily="34" charset="0"/>
                  <a:cs typeface="Times New Roman" panose="02020603050405020304" pitchFamily="18" charset="0"/>
                </a:rPr>
                <a:t> ta </a:t>
              </a:r>
              <a:r>
                <a:rPr lang="en-US" sz="4000" dirty="0" err="1">
                  <a:solidFill>
                    <a:srgbClr val="000000"/>
                  </a:solidFill>
                  <a:effectLst/>
                  <a:latin typeface="+mj-lt"/>
                  <a:ea typeface="Calibri" panose="020F0502020204030204" pitchFamily="34" charset="0"/>
                  <a:cs typeface="Times New Roman" panose="02020603050405020304" pitchFamily="18" charset="0"/>
                </a:rPr>
                <a:t>có</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câu</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Lúa</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chiêm</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lấp</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ló</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đầu</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bờ</a:t>
              </a:r>
              <a:endParaRPr lang="en-VN" sz="4000" dirty="0">
                <a:effectLst/>
                <a:latin typeface="+mj-lt"/>
                <a:ea typeface="Calibri" panose="020F0502020204030204" pitchFamily="34" charset="0"/>
                <a:cs typeface="Times New Roman" panose="02020603050405020304" pitchFamily="18" charset="0"/>
              </a:endParaRPr>
            </a:p>
            <a:p>
              <a:pPr algn="just">
                <a:lnSpc>
                  <a:spcPct val="150000"/>
                </a:lnSpc>
                <a:spcAft>
                  <a:spcPts val="1000"/>
                </a:spcAft>
              </a:pP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Hễ</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nghe</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tiếng</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sấm</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phất</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cờ</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mà</a:t>
              </a:r>
              <a:r>
                <a:rPr lang="en-US" sz="4000" dirty="0">
                  <a:solidFill>
                    <a:srgbClr val="000000"/>
                  </a:solidFill>
                  <a:effectLst/>
                  <a:latin typeface="+mj-lt"/>
                  <a:ea typeface="Calibri" panose="020F0502020204030204" pitchFamily="34" charset="0"/>
                  <a:cs typeface="Times New Roman" panose="02020603050405020304" pitchFamily="18" charset="0"/>
                </a:rPr>
                <a:t> </a:t>
              </a:r>
              <a:r>
                <a:rPr lang="en-US" sz="4000" dirty="0" err="1">
                  <a:solidFill>
                    <a:srgbClr val="000000"/>
                  </a:solidFill>
                  <a:effectLst/>
                  <a:latin typeface="+mj-lt"/>
                  <a:ea typeface="Calibri" panose="020F0502020204030204" pitchFamily="34" charset="0"/>
                  <a:cs typeface="Times New Roman" panose="02020603050405020304" pitchFamily="18" charset="0"/>
                </a:rPr>
                <a:t>lên</a:t>
              </a:r>
              <a:r>
                <a:rPr lang="en-US" sz="4000" dirty="0">
                  <a:solidFill>
                    <a:srgbClr val="000000"/>
                  </a:solidFill>
                  <a:effectLst/>
                  <a:latin typeface="+mj-lt"/>
                  <a:ea typeface="Calibri" panose="020F0502020204030204" pitchFamily="34" charset="0"/>
                  <a:cs typeface="Times New Roman" panose="02020603050405020304" pitchFamily="18" charset="0"/>
                </a:rPr>
                <a:t>"</a:t>
              </a:r>
              <a:endParaRPr lang="en-VN" sz="4000" dirty="0">
                <a:effectLst/>
                <a:latin typeface="+mj-lt"/>
                <a:ea typeface="Calibri" panose="020F0502020204030204" pitchFamily="34" charset="0"/>
                <a:cs typeface="Times New Roman" panose="02020603050405020304" pitchFamily="18" charset="0"/>
              </a:endParaRPr>
            </a:p>
            <a:p>
              <a:pPr algn="just">
                <a:lnSpc>
                  <a:spcPct val="150000"/>
                </a:lnSpc>
                <a:spcAft>
                  <a:spcPts val="1000"/>
                </a:spcAft>
              </a:pPr>
              <a:r>
                <a:rPr lang="en-US" sz="4000" dirty="0">
                  <a:solidFill>
                    <a:srgbClr val="000000"/>
                  </a:solidFill>
                  <a:effectLst/>
                  <a:latin typeface="+mj-lt"/>
                  <a:ea typeface="Calibri" panose="020F0502020204030204" pitchFamily="34" charset="0"/>
                  <a:cs typeface="Times New Roman" panose="02020603050405020304" pitchFamily="18" charset="0"/>
                </a:rPr>
                <a:t> </a:t>
              </a:r>
              <a:endParaRPr lang="en-VN" sz="4000" dirty="0">
                <a:effectLst/>
                <a:latin typeface="+mj-lt"/>
                <a:ea typeface="Calibri" panose="020F0502020204030204" pitchFamily="34" charset="0"/>
                <a:cs typeface="Times New Roman" panose="02020603050405020304" pitchFamily="18"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396895" y="5385215"/>
            <a:ext cx="23854258" cy="8332373"/>
            <a:chOff x="1270511" y="5867400"/>
            <a:chExt cx="22812341" cy="6935475"/>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666386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5000" dirty="0">
                <a:solidFill>
                  <a:schemeClr val="tx1"/>
                </a:solidFill>
                <a:latin typeface="+mj-lt"/>
              </a:endParaRPr>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5462"/>
              <a:chOff x="1224541" y="6305967"/>
              <a:chExt cx="3568119" cy="845462"/>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8" name="Rectangle 13">
            <a:extLst>
              <a:ext uri="{FF2B5EF4-FFF2-40B4-BE49-F238E27FC236}">
                <a16:creationId xmlns:a16="http://schemas.microsoft.com/office/drawing/2014/main" id="{C73982E2-F876-BFC2-57C0-57793EBC8ED0}"/>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70" name="TextBox 69">
            <a:extLst>
              <a:ext uri="{FF2B5EF4-FFF2-40B4-BE49-F238E27FC236}">
                <a16:creationId xmlns:a16="http://schemas.microsoft.com/office/drawing/2014/main" id="{D9417B88-C7B3-9575-8EE8-68383672927C}"/>
              </a:ext>
            </a:extLst>
          </p:cNvPr>
          <p:cNvSpPr txBox="1"/>
          <p:nvPr/>
        </p:nvSpPr>
        <p:spPr>
          <a:xfrm>
            <a:off x="418158" y="6725338"/>
            <a:ext cx="23772890" cy="970458"/>
          </a:xfrm>
          <a:prstGeom prst="rect">
            <a:avLst/>
          </a:prstGeom>
          <a:noFill/>
        </p:spPr>
        <p:txBody>
          <a:bodyPr wrap="square">
            <a:spAutoFit/>
          </a:bodyPr>
          <a:lstStyle/>
          <a:p>
            <a:pPr algn="just">
              <a:lnSpc>
                <a:spcPct val="115000"/>
              </a:lnSpc>
              <a:spcAft>
                <a:spcPts val="1000"/>
              </a:spcAft>
              <a:tabLst>
                <a:tab pos="540385" algn="l"/>
              </a:tabLst>
            </a:pPr>
            <a:r>
              <a:rPr lang="pt-BR" sz="5400" dirty="0" err="1">
                <a:latin typeface="Times New Roman" panose="02020603050405020304" pitchFamily="18" charset="0"/>
                <a:ea typeface="Calibri" panose="020F0502020204030204" pitchFamily="34" charset="0"/>
                <a:cs typeface="Times New Roman" panose="02020603050405020304" pitchFamily="18" charset="0"/>
              </a:rPr>
              <a:t>Khi</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có</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sấm</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chớp</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xuất</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hiện</a:t>
            </a:r>
            <a:r>
              <a:rPr lang="pt-BR" sz="5400" dirty="0">
                <a:latin typeface="Times New Roman" panose="02020603050405020304" pitchFamily="18" charset="0"/>
                <a:ea typeface="Calibri" panose="020F0502020204030204" pitchFamily="34" charset="0"/>
                <a:cs typeface="Times New Roman" panose="02020603050405020304" pitchFamily="18" charset="0"/>
              </a:rPr>
              <a:t> tia </a:t>
            </a:r>
            <a:r>
              <a:rPr lang="pt-BR" sz="5400" dirty="0" err="1">
                <a:latin typeface="Times New Roman" panose="02020603050405020304" pitchFamily="18" charset="0"/>
                <a:ea typeface="Calibri" panose="020F0502020204030204" pitchFamily="34" charset="0"/>
                <a:cs typeface="Times New Roman" panose="02020603050405020304" pitchFamily="18" charset="0"/>
              </a:rPr>
              <a:t>lửa</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điện</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sẽ</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xảy</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ra</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phản</a:t>
            </a:r>
            <a:r>
              <a:rPr lang="pt-BR" sz="5400" dirty="0">
                <a:latin typeface="Times New Roman" panose="02020603050405020304" pitchFamily="18" charset="0"/>
                <a:ea typeface="Calibri" panose="020F0502020204030204" pitchFamily="34" charset="0"/>
                <a:cs typeface="Times New Roman" panose="02020603050405020304" pitchFamily="18" charset="0"/>
              </a:rPr>
              <a:t> ứng:</a:t>
            </a:r>
            <a:r>
              <a:rPr lang="pt-BR" sz="5400" dirty="0">
                <a:latin typeface="Times New Roman" panose="02020603050405020304" pitchFamily="18" charset="0"/>
                <a:ea typeface="Calibri" panose="020F0502020204030204" pitchFamily="34" charset="0"/>
              </a:rPr>
              <a:t>N</a:t>
            </a:r>
            <a:r>
              <a:rPr lang="pt-BR" sz="5400" baseline="-25000" dirty="0">
                <a:latin typeface="Times New Roman" panose="02020603050405020304" pitchFamily="18" charset="0"/>
                <a:ea typeface="Calibri" panose="020F0502020204030204" pitchFamily="34" charset="0"/>
              </a:rPr>
              <a:t>2 </a:t>
            </a:r>
            <a:r>
              <a:rPr lang="pt-BR" sz="5400" dirty="0">
                <a:latin typeface="Times New Roman" panose="02020603050405020304" pitchFamily="18" charset="0"/>
                <a:ea typeface="Calibri" panose="020F0502020204030204" pitchFamily="34" charset="0"/>
              </a:rPr>
              <a:t> + O</a:t>
            </a:r>
            <a:r>
              <a:rPr lang="pt-BR" sz="5400" baseline="-25000" dirty="0">
                <a:latin typeface="Times New Roman" panose="02020603050405020304" pitchFamily="18" charset="0"/>
                <a:ea typeface="Calibri" panose="020F0502020204030204" pitchFamily="34" charset="0"/>
              </a:rPr>
              <a:t>2</a:t>
            </a:r>
            <a:r>
              <a:rPr lang="en-VN" sz="5400" dirty="0"/>
              <a:t> </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nl-NL" sz="5400" dirty="0">
                <a:latin typeface="Times New Roman" panose="02020603050405020304" pitchFamily="18" charset="0"/>
                <a:ea typeface="Calibri" panose="020F0502020204030204" pitchFamily="34" charset="0"/>
              </a:rPr>
              <a:t>2NO</a:t>
            </a:r>
            <a:r>
              <a:rPr lang="en-VN" sz="5400" dirty="0"/>
              <a:t> </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C6A88083-3F99-AAA8-D9DE-79A88FDAA61D}"/>
              </a:ext>
            </a:extLst>
          </p:cNvPr>
          <p:cNvSpPr txBox="1"/>
          <p:nvPr/>
        </p:nvSpPr>
        <p:spPr>
          <a:xfrm>
            <a:off x="418158" y="4199885"/>
            <a:ext cx="24575441" cy="904415"/>
          </a:xfrm>
          <a:prstGeom prst="rect">
            <a:avLst/>
          </a:prstGeom>
          <a:noFill/>
        </p:spPr>
        <p:txBody>
          <a:bodyPr wrap="square">
            <a:spAutoFit/>
          </a:bodyPr>
          <a:lstStyle/>
          <a:p>
            <a:pPr algn="just">
              <a:lnSpc>
                <a:spcPct val="150000"/>
              </a:lnSpc>
              <a:spcAft>
                <a:spcPts val="1000"/>
              </a:spcAft>
            </a:pPr>
            <a:r>
              <a:rPr lang="en-US" sz="4000" dirty="0" err="1">
                <a:ea typeface="Calibri" panose="020F0502020204030204" pitchFamily="34" charset="0"/>
                <a:cs typeface="Times New Roman" panose="02020603050405020304" pitchFamily="18" charset="0"/>
              </a:rPr>
              <a:t>Bằng</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kiến</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thức</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hóa</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học</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em</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hãy</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giải</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thích</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câu</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nói</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trên</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để</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thuyết</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phục</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mỗi</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lập</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luận</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cần</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có</a:t>
            </a:r>
            <a:r>
              <a:rPr lang="en-US" sz="4000" dirty="0">
                <a:ea typeface="Calibri" panose="020F0502020204030204" pitchFamily="34" charset="0"/>
                <a:cs typeface="Times New Roman" panose="02020603050405020304" pitchFamily="18" charset="0"/>
              </a:rPr>
              <a:t> PTHH </a:t>
            </a:r>
            <a:r>
              <a:rPr lang="en-US" sz="4000" dirty="0" err="1">
                <a:ea typeface="Calibri" panose="020F0502020204030204" pitchFamily="34" charset="0"/>
                <a:cs typeface="Times New Roman" panose="02020603050405020304" pitchFamily="18" charset="0"/>
              </a:rPr>
              <a:t>đi</a:t>
            </a:r>
            <a:r>
              <a:rPr lang="en-US" sz="4000" dirty="0">
                <a:ea typeface="Calibri" panose="020F0502020204030204" pitchFamily="34" charset="0"/>
                <a:cs typeface="Times New Roman" panose="02020603050405020304" pitchFamily="18" charset="0"/>
              </a:rPr>
              <a:t> </a:t>
            </a:r>
            <a:r>
              <a:rPr lang="en-US" sz="4000" dirty="0" err="1">
                <a:ea typeface="Calibri" panose="020F0502020204030204" pitchFamily="34" charset="0"/>
                <a:cs typeface="Times New Roman" panose="02020603050405020304" pitchFamily="18" charset="0"/>
              </a:rPr>
              <a:t>kèm</a:t>
            </a:r>
            <a:r>
              <a:rPr lang="en-US" sz="4000" dirty="0">
                <a:ea typeface="Calibri" panose="020F0502020204030204" pitchFamily="34" charset="0"/>
                <a:cs typeface="Times New Roman" panose="02020603050405020304" pitchFamily="18" charset="0"/>
              </a:rPr>
              <a:t>).</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E7A05E0-5CB1-D231-4DEF-34D87A859F85}"/>
              </a:ext>
            </a:extLst>
          </p:cNvPr>
          <p:cNvSpPr txBox="1"/>
          <p:nvPr/>
        </p:nvSpPr>
        <p:spPr>
          <a:xfrm>
            <a:off x="418158" y="7793811"/>
            <a:ext cx="22648462" cy="971356"/>
          </a:xfrm>
          <a:prstGeom prst="rect">
            <a:avLst/>
          </a:prstGeom>
          <a:noFill/>
        </p:spPr>
        <p:txBody>
          <a:bodyPr wrap="square">
            <a:spAutoFit/>
          </a:bodyPr>
          <a:lstStyle/>
          <a:p>
            <a:pPr algn="just">
              <a:lnSpc>
                <a:spcPct val="115000"/>
              </a:lnSpc>
              <a:spcAft>
                <a:spcPts val="1000"/>
              </a:spcAft>
              <a:tabLst>
                <a:tab pos="540385" algn="l"/>
              </a:tabLst>
            </a:pPr>
            <a:r>
              <a:rPr lang="vi-VN" sz="5400" dirty="0">
                <a:latin typeface="Times New Roman" panose="02020603050405020304" pitchFamily="18" charset="0"/>
                <a:ea typeface="Calibri" panose="020F0502020204030204" pitchFamily="34" charset="0"/>
                <a:cs typeface="Times New Roman" panose="02020603050405020304" pitchFamily="18" charset="0"/>
              </a:rPr>
              <a:t>- NO lại phản ứng ngay với O</a:t>
            </a:r>
            <a:r>
              <a:rPr lang="vi-VN"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5400" dirty="0">
                <a:latin typeface="Times New Roman" panose="02020603050405020304" pitchFamily="18" charset="0"/>
                <a:ea typeface="Calibri" panose="020F0502020204030204" pitchFamily="34" charset="0"/>
                <a:cs typeface="Times New Roman" panose="02020603050405020304" pitchFamily="18" charset="0"/>
              </a:rPr>
              <a:t> tạo ra NO</a:t>
            </a:r>
            <a:r>
              <a:rPr lang="vi-VN"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5400" dirty="0">
                <a:latin typeface="Times New Roman" panose="02020603050405020304" pitchFamily="18" charset="0"/>
                <a:ea typeface="Calibri" panose="020F0502020204030204" pitchFamily="34" charset="0"/>
                <a:cs typeface="Times New Roman" panose="02020603050405020304" pitchFamily="18" charset="0"/>
              </a:rPr>
              <a:t> (khí có màu nâu): 2NO + O</a:t>
            </a:r>
            <a:r>
              <a:rPr lang="vi-VN"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5400" dirty="0">
                <a:latin typeface="Times New Roman" panose="02020603050405020304" pitchFamily="18" charset="0"/>
                <a:ea typeface="Calibri" panose="020F0502020204030204" pitchFamily="34" charset="0"/>
                <a:cs typeface="Times New Roman" panose="02020603050405020304" pitchFamily="18" charset="0"/>
              </a:rPr>
              <a:t> → 2NO</a:t>
            </a:r>
            <a:r>
              <a:rPr lang="vi-VN" sz="5400" baseline="-25000" dirty="0">
                <a:latin typeface="Times New Roman" panose="02020603050405020304" pitchFamily="18" charset="0"/>
                <a:ea typeface="Calibri" panose="020F0502020204030204" pitchFamily="34" charset="0"/>
                <a:cs typeface="Times New Roman" panose="02020603050405020304" pitchFamily="18" charset="0"/>
              </a:rPr>
              <a:t>2 </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BF1B9B0-B8A6-C8A7-2A5B-4B613AA381EC}"/>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graphicFrame>
        <p:nvGraphicFramePr>
          <p:cNvPr id="4" name="Object 3">
            <a:extLst>
              <a:ext uri="{FF2B5EF4-FFF2-40B4-BE49-F238E27FC236}">
                <a16:creationId xmlns:a16="http://schemas.microsoft.com/office/drawing/2014/main" id="{C82D3C7D-C9A4-D6E6-63FD-FDE0C69C6C6E}"/>
              </a:ext>
            </a:extLst>
          </p:cNvPr>
          <p:cNvGraphicFramePr>
            <a:graphicFrameLocks noChangeAspect="1"/>
          </p:cNvGraphicFramePr>
          <p:nvPr>
            <p:extLst>
              <p:ext uri="{D42A27DB-BD31-4B8C-83A1-F6EECF244321}">
                <p14:modId xmlns:p14="http://schemas.microsoft.com/office/powerpoint/2010/main" val="2361778137"/>
              </p:ext>
            </p:extLst>
          </p:nvPr>
        </p:nvGraphicFramePr>
        <p:xfrm>
          <a:off x="19446692" y="6587679"/>
          <a:ext cx="3033194" cy="1245776"/>
        </p:xfrm>
        <a:graphic>
          <a:graphicData uri="http://schemas.openxmlformats.org/presentationml/2006/ole">
            <mc:AlternateContent xmlns:mc="http://schemas.openxmlformats.org/markup-compatibility/2006">
              <mc:Choice xmlns:v="urn:schemas-microsoft-com:vml" Requires="v">
                <p:oleObj r:id="rId2" imgW="711200" imgH="304800" progId="Equation.DSMT4">
                  <p:embed/>
                </p:oleObj>
              </mc:Choice>
              <mc:Fallback>
                <p:oleObj r:id="rId2" imgW="711200" imgH="304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692" y="6587679"/>
                        <a:ext cx="3033194" cy="1245776"/>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9E3B4B36-E373-E543-8E61-FCEFBE2FF7E4}"/>
              </a:ext>
            </a:extLst>
          </p:cNvPr>
          <p:cNvSpPr txBox="1"/>
          <p:nvPr/>
        </p:nvSpPr>
        <p:spPr>
          <a:xfrm>
            <a:off x="437644" y="8743201"/>
            <a:ext cx="22648462" cy="971356"/>
          </a:xfrm>
          <a:prstGeom prst="rect">
            <a:avLst/>
          </a:prstGeom>
          <a:noFill/>
        </p:spPr>
        <p:txBody>
          <a:bodyPr wrap="square">
            <a:spAutoFit/>
          </a:bodyPr>
          <a:lstStyle/>
          <a:p>
            <a:pPr algn="just">
              <a:lnSpc>
                <a:spcPct val="115000"/>
              </a:lnSpc>
              <a:spcAft>
                <a:spcPts val="1000"/>
              </a:spcAft>
              <a:tabLst>
                <a:tab pos="540385" algn="l"/>
              </a:tabLst>
            </a:pP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Khi</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có</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mưa</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thì</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có</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phản</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ứng</a:t>
            </a:r>
            <a:r>
              <a:rPr lang="pt-BR" sz="5400" dirty="0">
                <a:latin typeface="Times New Roman" panose="02020603050405020304" pitchFamily="18" charset="0"/>
                <a:ea typeface="Calibri" panose="020F0502020204030204" pitchFamily="34" charset="0"/>
                <a:cs typeface="Times New Roman" panose="02020603050405020304" pitchFamily="18" charset="0"/>
              </a:rPr>
              <a:t>:</a:t>
            </a:r>
            <a:r>
              <a:rPr lang="en-VN"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a:latin typeface="Times New Roman" panose="02020603050405020304" pitchFamily="18" charset="0"/>
                <a:ea typeface="Calibri" panose="020F0502020204030204" pitchFamily="34" charset="0"/>
                <a:cs typeface="Times New Roman" panose="02020603050405020304" pitchFamily="18" charset="0"/>
              </a:rPr>
              <a:t>4NO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 + 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 + 2H</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O → 4HNO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A5B4394-471D-FB61-01DC-166F8EDA81ED}"/>
              </a:ext>
            </a:extLst>
          </p:cNvPr>
          <p:cNvSpPr txBox="1"/>
          <p:nvPr/>
        </p:nvSpPr>
        <p:spPr>
          <a:xfrm>
            <a:off x="437644" y="9706632"/>
            <a:ext cx="23699026" cy="3966535"/>
          </a:xfrm>
          <a:prstGeom prst="rect">
            <a:avLst/>
          </a:prstGeom>
          <a:noFill/>
        </p:spPr>
        <p:txBody>
          <a:bodyPr wrap="square">
            <a:spAutoFit/>
          </a:bodyPr>
          <a:lstStyle/>
          <a:p>
            <a:pPr algn="just">
              <a:lnSpc>
                <a:spcPct val="115000"/>
              </a:lnSpc>
              <a:spcAft>
                <a:spcPts val="1000"/>
              </a:spcAft>
              <a:tabLst>
                <a:tab pos="540385" algn="l"/>
              </a:tabLst>
            </a:pPr>
            <a:r>
              <a:rPr lang="pt-BR" sz="5400" dirty="0">
                <a:latin typeface="Times New Roman" panose="02020603050405020304" pitchFamily="18" charset="0"/>
                <a:ea typeface="Calibri" panose="020F0502020204030204" pitchFamily="34" charset="0"/>
                <a:cs typeface="Times New Roman" panose="02020603050405020304" pitchFamily="18" charset="0"/>
              </a:rPr>
              <a:t>- HNO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theo</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nước</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mưa</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thấm</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xuống</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đất</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phản</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ứng</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với</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một</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số</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muối</a:t>
            </a:r>
            <a:r>
              <a:rPr lang="pt-BR" sz="5400" dirty="0">
                <a:latin typeface="Times New Roman" panose="02020603050405020304" pitchFamily="18" charset="0"/>
                <a:ea typeface="Calibri" panose="020F0502020204030204" pitchFamily="34" charset="0"/>
                <a:cs typeface="Times New Roman" panose="02020603050405020304" pitchFamily="18" charset="0"/>
              </a:rPr>
              <a:t> (CaCO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có</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trong</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đất</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hoặc</a:t>
            </a:r>
            <a:r>
              <a:rPr lang="pt-BR" sz="5400" dirty="0">
                <a:latin typeface="Times New Roman" panose="02020603050405020304" pitchFamily="18" charset="0"/>
                <a:ea typeface="Calibri" panose="020F0502020204030204" pitchFamily="34" charset="0"/>
                <a:cs typeface="Times New Roman" panose="02020603050405020304" pitchFamily="18" charset="0"/>
              </a:rPr>
              <a:t> Ca(OH)</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tạo</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muối</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nitrate</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cung</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cấp</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đạm</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cho</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cây</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Ví</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dụ</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muối</a:t>
            </a:r>
            <a:r>
              <a:rPr lang="pt-BR" sz="5400" dirty="0">
                <a:latin typeface="Times New Roman" panose="02020603050405020304" pitchFamily="18" charset="0"/>
                <a:ea typeface="Calibri" panose="020F0502020204030204" pitchFamily="34" charset="0"/>
                <a:cs typeface="Times New Roman" panose="02020603050405020304" pitchFamily="18" charset="0"/>
              </a:rPr>
              <a:t> CaCO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có</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trong</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đất</a:t>
            </a:r>
            <a:r>
              <a:rPr lang="pt-BR" sz="5400" dirty="0">
                <a:latin typeface="Times New Roman" panose="02020603050405020304" pitchFamily="18" charset="0"/>
                <a:ea typeface="Calibri" panose="020F0502020204030204" pitchFamily="34" charset="0"/>
                <a:cs typeface="Times New Roman" panose="02020603050405020304" pitchFamily="18" charset="0"/>
              </a:rPr>
              <a:t>:</a:t>
            </a:r>
            <a:r>
              <a:rPr lang="en-VN"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a:latin typeface="Times New Roman" panose="02020603050405020304" pitchFamily="18" charset="0"/>
                <a:ea typeface="Calibri" panose="020F0502020204030204" pitchFamily="34" charset="0"/>
                <a:cs typeface="Times New Roman" panose="02020603050405020304" pitchFamily="18" charset="0"/>
              </a:rPr>
              <a:t>CaCO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5400" dirty="0">
                <a:latin typeface="Times New Roman" panose="02020603050405020304" pitchFamily="18" charset="0"/>
                <a:ea typeface="Calibri" panose="020F0502020204030204" pitchFamily="34" charset="0"/>
                <a:cs typeface="Times New Roman" panose="02020603050405020304" pitchFamily="18" charset="0"/>
              </a:rPr>
              <a:t> + 2HNO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5400" dirty="0">
                <a:latin typeface="Times New Roman" panose="02020603050405020304" pitchFamily="18" charset="0"/>
                <a:ea typeface="Calibri" panose="020F0502020204030204" pitchFamily="34" charset="0"/>
                <a:cs typeface="Times New Roman" panose="02020603050405020304" pitchFamily="18" charset="0"/>
              </a:rPr>
              <a:t> →Ca(NO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5400" dirty="0">
                <a:latin typeface="Times New Roman" panose="02020603050405020304" pitchFamily="18" charset="0"/>
                <a:ea typeface="Calibri" panose="020F0502020204030204" pitchFamily="34" charset="0"/>
                <a:cs typeface="Times New Roman" panose="02020603050405020304" pitchFamily="18" charset="0"/>
              </a:rPr>
              <a:t>)</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 +CO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 + H</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O </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540385" algn="l"/>
              </a:tabLst>
            </a:pPr>
            <a:r>
              <a:rPr lang="pt-BR" sz="5400" dirty="0" err="1">
                <a:latin typeface="Times New Roman" panose="02020603050405020304" pitchFamily="18" charset="0"/>
                <a:ea typeface="Calibri" panose="020F0502020204030204" pitchFamily="34" charset="0"/>
                <a:cs typeface="Times New Roman" panose="02020603050405020304" pitchFamily="18" charset="0"/>
              </a:rPr>
              <a:t>Hoặc</a:t>
            </a:r>
            <a:r>
              <a:rPr lang="pt-BR" sz="5400" dirty="0">
                <a:latin typeface="Times New Roman" panose="02020603050405020304" pitchFamily="18" charset="0"/>
                <a:ea typeface="Calibri" panose="020F0502020204030204" pitchFamily="34" charset="0"/>
                <a:cs typeface="Times New Roman" panose="02020603050405020304" pitchFamily="18" charset="0"/>
              </a:rPr>
              <a:t> Ca(OH)</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 + 2HNO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5400" dirty="0">
                <a:latin typeface="Times New Roman" panose="02020603050405020304" pitchFamily="18" charset="0"/>
                <a:ea typeface="Calibri" panose="020F0502020204030204" pitchFamily="34" charset="0"/>
                <a:cs typeface="Times New Roman" panose="02020603050405020304" pitchFamily="18" charset="0"/>
              </a:rPr>
              <a:t> →Ca(NO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5400" dirty="0">
                <a:latin typeface="Times New Roman" panose="02020603050405020304" pitchFamily="18" charset="0"/>
                <a:ea typeface="Calibri" panose="020F0502020204030204" pitchFamily="34" charset="0"/>
                <a:cs typeface="Times New Roman" panose="02020603050405020304" pitchFamily="18" charset="0"/>
              </a:rPr>
              <a:t>)</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 + 2H</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O</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7C3983D-1025-DE79-5870-A8AF2D409C56}"/>
              </a:ext>
            </a:extLst>
          </p:cNvPr>
          <p:cNvSpPr txBox="1"/>
          <p:nvPr/>
        </p:nvSpPr>
        <p:spPr>
          <a:xfrm>
            <a:off x="4342896" y="5667891"/>
            <a:ext cx="23110690" cy="971356"/>
          </a:xfrm>
          <a:prstGeom prst="rect">
            <a:avLst/>
          </a:prstGeom>
          <a:noFill/>
        </p:spPr>
        <p:txBody>
          <a:bodyPr wrap="square">
            <a:spAutoFit/>
          </a:bodyPr>
          <a:lstStyle/>
          <a:p>
            <a:pPr algn="just">
              <a:lnSpc>
                <a:spcPct val="115000"/>
              </a:lnSpc>
              <a:spcAft>
                <a:spcPts val="1000"/>
              </a:spcAft>
              <a:tabLst>
                <a:tab pos="540385" algn="l"/>
              </a:tabLst>
            </a:pPr>
            <a:r>
              <a:rPr lang="pt-BR" sz="5400" dirty="0" err="1">
                <a:latin typeface="Times New Roman" panose="02020603050405020304" pitchFamily="18" charset="0"/>
                <a:ea typeface="Calibri" panose="020F0502020204030204" pitchFamily="34" charset="0"/>
                <a:cs typeface="Times New Roman" panose="02020603050405020304" pitchFamily="18" charset="0"/>
              </a:rPr>
              <a:t>Trong</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khí</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có</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khoảng</a:t>
            </a:r>
            <a:r>
              <a:rPr lang="pt-BR" sz="5400" dirty="0">
                <a:latin typeface="Times New Roman" panose="02020603050405020304" pitchFamily="18" charset="0"/>
                <a:ea typeface="Calibri" panose="020F0502020204030204" pitchFamily="34" charset="0"/>
                <a:cs typeface="Times New Roman" panose="02020603050405020304" pitchFamily="18" charset="0"/>
              </a:rPr>
              <a:t> 80% </a:t>
            </a:r>
            <a:r>
              <a:rPr lang="pt-BR" sz="5400" dirty="0" err="1">
                <a:latin typeface="Times New Roman" panose="02020603050405020304" pitchFamily="18" charset="0"/>
                <a:ea typeface="Calibri" panose="020F0502020204030204" pitchFamily="34" charset="0"/>
                <a:cs typeface="Times New Roman" panose="02020603050405020304" pitchFamily="18" charset="0"/>
              </a:rPr>
              <a:t>là</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khí</a:t>
            </a:r>
            <a:r>
              <a:rPr lang="pt-BR" sz="5400" dirty="0">
                <a:latin typeface="Times New Roman" panose="02020603050405020304" pitchFamily="18" charset="0"/>
                <a:ea typeface="Calibri" panose="020F0502020204030204" pitchFamily="34" charset="0"/>
                <a:cs typeface="Times New Roman" panose="02020603050405020304" pitchFamily="18" charset="0"/>
              </a:rPr>
              <a:t> N</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và</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khoảng</a:t>
            </a:r>
            <a:r>
              <a:rPr lang="pt-BR" sz="5400" dirty="0">
                <a:latin typeface="Times New Roman" panose="02020603050405020304" pitchFamily="18" charset="0"/>
                <a:ea typeface="Calibri" panose="020F0502020204030204" pitchFamily="34" charset="0"/>
                <a:cs typeface="Times New Roman" panose="02020603050405020304" pitchFamily="18" charset="0"/>
              </a:rPr>
              <a:t> 20% </a:t>
            </a:r>
            <a:r>
              <a:rPr lang="pt-BR" sz="5400" dirty="0" err="1">
                <a:latin typeface="Times New Roman" panose="02020603050405020304" pitchFamily="18" charset="0"/>
                <a:ea typeface="Calibri" panose="020F0502020204030204" pitchFamily="34" charset="0"/>
                <a:cs typeface="Times New Roman" panose="02020603050405020304" pitchFamily="18" charset="0"/>
              </a:rPr>
              <a:t>là</a:t>
            </a:r>
            <a:r>
              <a:rPr lang="pt-BR" sz="5400" dirty="0">
                <a:latin typeface="Times New Roman" panose="02020603050405020304" pitchFamily="18" charset="0"/>
                <a:ea typeface="Calibri" panose="020F0502020204030204" pitchFamily="34" charset="0"/>
                <a:cs typeface="Times New Roman" panose="02020603050405020304" pitchFamily="18" charset="0"/>
              </a:rPr>
              <a:t> </a:t>
            </a:r>
            <a:r>
              <a:rPr lang="pt-BR" sz="5400" dirty="0" err="1">
                <a:latin typeface="Times New Roman" panose="02020603050405020304" pitchFamily="18" charset="0"/>
                <a:ea typeface="Calibri" panose="020F0502020204030204" pitchFamily="34" charset="0"/>
                <a:cs typeface="Times New Roman" panose="02020603050405020304" pitchFamily="18" charset="0"/>
              </a:rPr>
              <a:t>khí</a:t>
            </a:r>
            <a:r>
              <a:rPr lang="pt-BR" sz="5400" dirty="0">
                <a:latin typeface="Times New Roman" panose="02020603050405020304" pitchFamily="18" charset="0"/>
                <a:ea typeface="Calibri" panose="020F0502020204030204" pitchFamily="34" charset="0"/>
                <a:cs typeface="Times New Roman" panose="02020603050405020304" pitchFamily="18" charset="0"/>
              </a:rPr>
              <a:t> O</a:t>
            </a:r>
            <a:r>
              <a:rPr lang="pt-BR" sz="54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VN"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8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429793" y="2154736"/>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nvGrpSpPr>
          <p:cNvPr id="31" name="Nhóm 30">
            <a:extLst>
              <a:ext uri="{FF2B5EF4-FFF2-40B4-BE49-F238E27FC236}">
                <a16:creationId xmlns:a16="http://schemas.microsoft.com/office/drawing/2014/main" id="{587E9248-7D2C-27B0-BF24-F96BE11E050C}"/>
              </a:ext>
            </a:extLst>
          </p:cNvPr>
          <p:cNvGrpSpPr/>
          <p:nvPr/>
        </p:nvGrpSpPr>
        <p:grpSpPr>
          <a:xfrm>
            <a:off x="1798128" y="4354859"/>
            <a:ext cx="988551" cy="960472"/>
            <a:chOff x="3067627" y="696041"/>
            <a:chExt cx="988551" cy="960472"/>
          </a:xfrm>
        </p:grpSpPr>
        <p:sp>
          <p:nvSpPr>
            <p:cNvPr id="32" name="Bong bóng Lời nói: Hình bầu dục 31">
              <a:extLst>
                <a:ext uri="{FF2B5EF4-FFF2-40B4-BE49-F238E27FC236}">
                  <a16:creationId xmlns:a16="http://schemas.microsoft.com/office/drawing/2014/main" id="{E01C93D2-156C-0B90-4C48-44498CCDFE5D}"/>
                </a:ext>
              </a:extLst>
            </p:cNvPr>
            <p:cNvSpPr/>
            <p:nvPr/>
          </p:nvSpPr>
          <p:spPr>
            <a:xfrm>
              <a:off x="3067627" y="696041"/>
              <a:ext cx="988551" cy="960472"/>
            </a:xfrm>
            <a:prstGeom prst="wedgeEllipseCallout">
              <a:avLst>
                <a:gd name="adj1" fmla="val -564"/>
                <a:gd name="adj2" fmla="val 64317"/>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Đồ họa 32" descr="Repeat with solid fill">
              <a:extLst>
                <a:ext uri="{FF2B5EF4-FFF2-40B4-BE49-F238E27FC236}">
                  <a16:creationId xmlns:a16="http://schemas.microsoft.com/office/drawing/2014/main" id="{21E1B1FF-C6A5-47B3-A3D5-E8DEBD448A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247719" flipV="1">
              <a:off x="3104703" y="719077"/>
              <a:ext cx="914400" cy="914400"/>
            </a:xfrm>
            <a:prstGeom prst="rect">
              <a:avLst/>
            </a:prstGeom>
          </p:spPr>
        </p:pic>
      </p:grpSp>
      <p:grpSp>
        <p:nvGrpSpPr>
          <p:cNvPr id="34" name="Nhóm 33">
            <a:extLst>
              <a:ext uri="{FF2B5EF4-FFF2-40B4-BE49-F238E27FC236}">
                <a16:creationId xmlns:a16="http://schemas.microsoft.com/office/drawing/2014/main" id="{9498C69B-DF2B-45A9-CA0C-3EF39CA4D6E6}"/>
              </a:ext>
            </a:extLst>
          </p:cNvPr>
          <p:cNvGrpSpPr/>
          <p:nvPr/>
        </p:nvGrpSpPr>
        <p:grpSpPr>
          <a:xfrm>
            <a:off x="3090881" y="4354859"/>
            <a:ext cx="1150960" cy="1150960"/>
            <a:chOff x="1671627" y="360375"/>
            <a:chExt cx="1208304" cy="1208304"/>
          </a:xfrm>
        </p:grpSpPr>
        <p:sp>
          <p:nvSpPr>
            <p:cNvPr id="35" name="Hình Bầu dục 34">
              <a:extLst>
                <a:ext uri="{FF2B5EF4-FFF2-40B4-BE49-F238E27FC236}">
                  <a16:creationId xmlns:a16="http://schemas.microsoft.com/office/drawing/2014/main" id="{81FBE964-3CEF-CDD3-ACFE-995279AEE4C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Hình ảnh 35">
              <a:extLst>
                <a:ext uri="{FF2B5EF4-FFF2-40B4-BE49-F238E27FC236}">
                  <a16:creationId xmlns:a16="http://schemas.microsoft.com/office/drawing/2014/main" id="{E75B95E6-1BDE-B7B5-651E-83CD8624CEDC}"/>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grpSp>
        <p:nvGrpSpPr>
          <p:cNvPr id="37" name="Nhóm 36">
            <a:extLst>
              <a:ext uri="{FF2B5EF4-FFF2-40B4-BE49-F238E27FC236}">
                <a16:creationId xmlns:a16="http://schemas.microsoft.com/office/drawing/2014/main" id="{7F20A8E0-F4E1-8B93-0121-39454FCCECB1}"/>
              </a:ext>
            </a:extLst>
          </p:cNvPr>
          <p:cNvGrpSpPr/>
          <p:nvPr/>
        </p:nvGrpSpPr>
        <p:grpSpPr>
          <a:xfrm>
            <a:off x="4546043" y="4307402"/>
            <a:ext cx="988551" cy="960472"/>
            <a:chOff x="3173728" y="396007"/>
            <a:chExt cx="988551" cy="960472"/>
          </a:xfrm>
        </p:grpSpPr>
        <p:grpSp>
          <p:nvGrpSpPr>
            <p:cNvPr id="38" name="Nhóm 37">
              <a:extLst>
                <a:ext uri="{FF2B5EF4-FFF2-40B4-BE49-F238E27FC236}">
                  <a16:creationId xmlns:a16="http://schemas.microsoft.com/office/drawing/2014/main" id="{6611E957-AB46-98B4-65B9-23C3878D34F7}"/>
                </a:ext>
              </a:extLst>
            </p:cNvPr>
            <p:cNvGrpSpPr/>
            <p:nvPr/>
          </p:nvGrpSpPr>
          <p:grpSpPr>
            <a:xfrm>
              <a:off x="3318388" y="678425"/>
              <a:ext cx="693174" cy="452719"/>
              <a:chOff x="5753100" y="3407568"/>
              <a:chExt cx="691715" cy="373856"/>
            </a:xfrm>
            <a:solidFill>
              <a:srgbClr val="006600"/>
            </a:solidFill>
          </p:grpSpPr>
          <p:sp>
            <p:nvSpPr>
              <p:cNvPr id="40" name="Hình tự do: Hình 39">
                <a:extLst>
                  <a:ext uri="{FF2B5EF4-FFF2-40B4-BE49-F238E27FC236}">
                    <a16:creationId xmlns:a16="http://schemas.microsoft.com/office/drawing/2014/main" id="{D684C5F9-D066-236B-3EDA-AB535CAD963E}"/>
                  </a:ext>
                </a:extLst>
              </p:cNvPr>
              <p:cNvSpPr/>
              <p:nvPr/>
            </p:nvSpPr>
            <p:spPr>
              <a:xfrm>
                <a:off x="6222492"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extLst>
                  <a:ext uri="{FF2B5EF4-FFF2-40B4-BE49-F238E27FC236}">
                    <a16:creationId xmlns:a16="http://schemas.microsoft.com/office/drawing/2014/main" id="{FDB011CE-3225-B578-D640-3E9AE3CC9F47}"/>
                  </a:ext>
                </a:extLst>
              </p:cNvPr>
              <p:cNvSpPr/>
              <p:nvPr/>
            </p:nvSpPr>
            <p:spPr>
              <a:xfrm>
                <a:off x="5827204"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Hình tự do: Hình 41">
                <a:extLst>
                  <a:ext uri="{FF2B5EF4-FFF2-40B4-BE49-F238E27FC236}">
                    <a16:creationId xmlns:a16="http://schemas.microsoft.com/office/drawing/2014/main" id="{EBBC90BA-5334-BA33-4D64-5BC07214E3DD}"/>
                  </a:ext>
                </a:extLst>
              </p:cNvPr>
              <p:cNvSpPr/>
              <p:nvPr/>
            </p:nvSpPr>
            <p:spPr>
              <a:xfrm>
                <a:off x="6176200" y="3575875"/>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BA9EE8B4-C03E-97CE-ED71-480D4B81583A}"/>
                  </a:ext>
                </a:extLst>
              </p:cNvPr>
              <p:cNvSpPr/>
              <p:nvPr/>
            </p:nvSpPr>
            <p:spPr>
              <a:xfrm>
                <a:off x="5753100" y="3575875"/>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Hình tự do: Hình 43">
                <a:extLst>
                  <a:ext uri="{FF2B5EF4-FFF2-40B4-BE49-F238E27FC236}">
                    <a16:creationId xmlns:a16="http://schemas.microsoft.com/office/drawing/2014/main" id="{0D32C081-B044-8493-F7C2-AFFB1114F785}"/>
                  </a:ext>
                </a:extLst>
              </p:cNvPr>
              <p:cNvSpPr/>
              <p:nvPr/>
            </p:nvSpPr>
            <p:spPr>
              <a:xfrm>
                <a:off x="5950743" y="3633595"/>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Hình tự do: Hình 44">
                <a:extLst>
                  <a:ext uri="{FF2B5EF4-FFF2-40B4-BE49-F238E27FC236}">
                    <a16:creationId xmlns:a16="http://schemas.microsoft.com/office/drawing/2014/main" id="{F6FEDBD2-8E22-294C-2197-6FC49AE8BC69}"/>
                  </a:ext>
                </a:extLst>
              </p:cNvPr>
              <p:cNvSpPr/>
              <p:nvPr/>
            </p:nvSpPr>
            <p:spPr>
              <a:xfrm>
                <a:off x="6024848" y="346519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Bong bóng Lời nói: Hình bầu dục 38">
              <a:extLst>
                <a:ext uri="{FF2B5EF4-FFF2-40B4-BE49-F238E27FC236}">
                  <a16:creationId xmlns:a16="http://schemas.microsoft.com/office/drawing/2014/main" id="{5B0DB751-863F-13F7-51AC-E1706AF35BD2}"/>
                </a:ext>
              </a:extLst>
            </p:cNvPr>
            <p:cNvSpPr/>
            <p:nvPr/>
          </p:nvSpPr>
          <p:spPr>
            <a:xfrm>
              <a:off x="3173728" y="396007"/>
              <a:ext cx="988551" cy="960472"/>
            </a:xfrm>
            <a:prstGeom prst="wedgeEllipseCallout">
              <a:avLst>
                <a:gd name="adj1" fmla="val -564"/>
                <a:gd name="adj2" fmla="val 64317"/>
              </a:avLst>
            </a:prstGeom>
            <a:noFill/>
            <a:ln w="101600" cap="flat" cmpd="sng" algn="ctr">
              <a:solidFill>
                <a:srgbClr val="006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Nhóm 45">
            <a:extLst>
              <a:ext uri="{FF2B5EF4-FFF2-40B4-BE49-F238E27FC236}">
                <a16:creationId xmlns:a16="http://schemas.microsoft.com/office/drawing/2014/main" id="{5ECEE200-E309-ADD7-AA70-B1E41945F225}"/>
              </a:ext>
            </a:extLst>
          </p:cNvPr>
          <p:cNvGrpSpPr/>
          <p:nvPr/>
        </p:nvGrpSpPr>
        <p:grpSpPr>
          <a:xfrm>
            <a:off x="5838796" y="4392628"/>
            <a:ext cx="988551" cy="960472"/>
            <a:chOff x="4439376" y="416105"/>
            <a:chExt cx="988551" cy="960472"/>
          </a:xfrm>
        </p:grpSpPr>
        <p:sp>
          <p:nvSpPr>
            <p:cNvPr id="47" name="Bong bóng Lời nói: Hình bầu dục 46">
              <a:extLst>
                <a:ext uri="{FF2B5EF4-FFF2-40B4-BE49-F238E27FC236}">
                  <a16:creationId xmlns:a16="http://schemas.microsoft.com/office/drawing/2014/main"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Đồ họa 47" descr="Head with gears with solid fill">
              <a:extLst>
                <a:ext uri="{FF2B5EF4-FFF2-40B4-BE49-F238E27FC236}">
                  <a16:creationId xmlns:a16="http://schemas.microsoft.com/office/drawing/2014/main" id="{CD95FC75-43C1-CCEE-366A-624CEF9B6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3527" y="449673"/>
              <a:ext cx="914400" cy="914400"/>
            </a:xfrm>
            <a:prstGeom prst="rect">
              <a:avLst/>
            </a:prstGeom>
          </p:spPr>
        </p:pic>
      </p:grpSp>
      <p:grpSp>
        <p:nvGrpSpPr>
          <p:cNvPr id="49" name="Nhóm 48">
            <a:extLst>
              <a:ext uri="{FF2B5EF4-FFF2-40B4-BE49-F238E27FC236}">
                <a16:creationId xmlns:a16="http://schemas.microsoft.com/office/drawing/2014/main" id="{C878598D-6F49-9674-C9C5-21E1F97DE222}"/>
              </a:ext>
            </a:extLst>
          </p:cNvPr>
          <p:cNvGrpSpPr/>
          <p:nvPr/>
        </p:nvGrpSpPr>
        <p:grpSpPr>
          <a:xfrm>
            <a:off x="8396221" y="4269634"/>
            <a:ext cx="1150960" cy="1121234"/>
            <a:chOff x="7061416" y="323529"/>
            <a:chExt cx="1208304" cy="1208304"/>
          </a:xfrm>
        </p:grpSpPr>
        <p:sp>
          <p:nvSpPr>
            <p:cNvPr id="50" name="Hình Bầu dục 49">
              <a:extLst>
                <a:ext uri="{FF2B5EF4-FFF2-40B4-BE49-F238E27FC236}">
                  <a16:creationId xmlns:a16="http://schemas.microsoft.com/office/drawing/2014/main" id="{6ABA77B9-8182-660A-0B42-6F20318592FF}"/>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Đồ họa 50" descr="Power with solid fill">
              <a:extLst>
                <a:ext uri="{FF2B5EF4-FFF2-40B4-BE49-F238E27FC236}">
                  <a16:creationId xmlns:a16="http://schemas.microsoft.com/office/drawing/2014/main" id="{19BC2115-DEA2-591A-A3F6-7CC87CFC88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0075" y="341145"/>
              <a:ext cx="1112790" cy="1112790"/>
            </a:xfrm>
            <a:prstGeom prst="rect">
              <a:avLst/>
            </a:prstGeom>
          </p:spPr>
        </p:pic>
      </p:grpSp>
      <p:grpSp>
        <p:nvGrpSpPr>
          <p:cNvPr id="52" name="Nhóm 51">
            <a:extLst>
              <a:ext uri="{FF2B5EF4-FFF2-40B4-BE49-F238E27FC236}">
                <a16:creationId xmlns:a16="http://schemas.microsoft.com/office/drawing/2014/main" id="{DF37FD45-AD45-C8CF-1591-15C123691460}"/>
              </a:ext>
            </a:extLst>
          </p:cNvPr>
          <p:cNvGrpSpPr/>
          <p:nvPr/>
        </p:nvGrpSpPr>
        <p:grpSpPr>
          <a:xfrm>
            <a:off x="7131549" y="4317091"/>
            <a:ext cx="960472" cy="988551"/>
            <a:chOff x="5735764" y="363622"/>
            <a:chExt cx="960472" cy="988551"/>
          </a:xfrm>
        </p:grpSpPr>
        <p:sp>
          <p:nvSpPr>
            <p:cNvPr id="53" name="Bong bóng Lời nói: Hình bầu dục 52">
              <a:extLst>
                <a:ext uri="{FF2B5EF4-FFF2-40B4-BE49-F238E27FC236}">
                  <a16:creationId xmlns:a16="http://schemas.microsoft.com/office/drawing/2014/main" id="{8C4C62AA-99B5-AA8E-3934-EB422C16E954}"/>
                </a:ext>
              </a:extLst>
            </p:cNvPr>
            <p:cNvSpPr/>
            <p:nvPr/>
          </p:nvSpPr>
          <p:spPr>
            <a:xfrm rot="16200000">
              <a:off x="5721724" y="377662"/>
              <a:ext cx="988551" cy="960472"/>
            </a:xfrm>
            <a:prstGeom prst="wedgeEllipseCallout">
              <a:avLst>
                <a:gd name="adj1" fmla="val -564"/>
                <a:gd name="adj2" fmla="val 64317"/>
              </a:avLst>
            </a:prstGeom>
            <a:noFill/>
            <a:ln w="101600" cap="flat" cmpd="sng" algn="ctr">
              <a:solidFill>
                <a:srgbClr val="037A9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Hình ảnh 53">
              <a:extLst>
                <a:ext uri="{FF2B5EF4-FFF2-40B4-BE49-F238E27FC236}">
                  <a16:creationId xmlns:a16="http://schemas.microsoft.com/office/drawing/2014/main" id="{2C015DF6-8A5D-867F-8C33-9FD2F0439183}"/>
                </a:ext>
              </a:extLst>
            </p:cNvPr>
            <p:cNvPicPr>
              <a:picLocks noChangeAspect="1"/>
            </p:cNvPicPr>
            <p:nvPr/>
          </p:nvPicPr>
          <p:blipFill>
            <a:blip r:embed="rId9">
              <a:duotone>
                <a:srgbClr val="5B9BD5">
                  <a:shade val="45000"/>
                  <a:satMod val="135000"/>
                </a:srgb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5856032" y="519739"/>
              <a:ext cx="724992" cy="724992"/>
            </a:xfrm>
            <a:prstGeom prst="rect">
              <a:avLst/>
            </a:prstGeom>
          </p:spPr>
        </p:pic>
      </p:grpSp>
    </p:spTree>
    <p:extLst>
      <p:ext uri="{BB962C8B-B14F-4D97-AF65-F5344CB8AC3E}">
        <p14:creationId xmlns:p14="http://schemas.microsoft.com/office/powerpoint/2010/main" val="249212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A8D8204-3F61-0F70-7956-368D5F8A18FE}"/>
              </a:ext>
            </a:extLst>
          </p:cNvPr>
          <p:cNvGraphicFramePr>
            <a:graphicFrameLocks noGrp="1"/>
          </p:cNvGraphicFramePr>
          <p:nvPr>
            <p:extLst>
              <p:ext uri="{D42A27DB-BD31-4B8C-83A1-F6EECF244321}">
                <p14:modId xmlns:p14="http://schemas.microsoft.com/office/powerpoint/2010/main" val="3820104911"/>
              </p:ext>
            </p:extLst>
          </p:nvPr>
        </p:nvGraphicFramePr>
        <p:xfrm>
          <a:off x="4075944" y="3051452"/>
          <a:ext cx="20309644" cy="10759440"/>
        </p:xfrm>
        <a:graphic>
          <a:graphicData uri="http://schemas.openxmlformats.org/drawingml/2006/table">
            <a:tbl>
              <a:tblPr firstRow="1" bandRow="1">
                <a:tableStyleId>{2D5ABB26-0587-4C30-8999-92F81FD0307C}</a:tableStyleId>
              </a:tblPr>
              <a:tblGrid>
                <a:gridCol w="20309644">
                  <a:extLst>
                    <a:ext uri="{9D8B030D-6E8A-4147-A177-3AD203B41FA5}">
                      <a16:colId xmlns:a16="http://schemas.microsoft.com/office/drawing/2014/main" val="2749484783"/>
                    </a:ext>
                  </a:extLst>
                </a:gridCol>
              </a:tblGrid>
              <a:tr h="91060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5000" b="1" dirty="0"/>
                        <a:t>PHIẾU GIAO VIỆC</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5000" dirty="0"/>
                        <a:t>Quét mã QR ở bên để xem video: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sz="5000" dirty="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sz="5000" dirty="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5000" dirty="0"/>
                        <a:t>Nghiên cứu video trên, kết hợp sách giáo khoa, Thực hiện bài báo cáo word/Power Point/PDF theo các câu hỏi định hướng:</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5000" dirty="0"/>
                        <a:t>1. Mưa acid là gì? Nguyên nhân gây hiện tương mưa acid?</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5000" dirty="0"/>
                        <a:t>2. Sự phát thải các oxide của nitrogen trong không khí chủ yếu từ hoạt động giao thông vận tải, nhà máy, nhiệt điện, luyện kim, đốt nhiên liệu. Hãy kể tên và công thức phân tử các oxide  của nitrogen?</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5000" dirty="0"/>
                        <a:t>3. Sưu tầm hình ảnh về ảnh hưởng của mưa acid đối với môi trường.</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5000" dirty="0"/>
                        <a:t>4. Giải pháp nào ngăn chặn sự phát thải các oxide của nitrogen đề cập trong video trên? Bản thân em hãy đề xuất các giải pháp khác nhằm giảm thiểu nguy cơ gây mưa acid? </a:t>
                      </a:r>
                      <a:endParaRPr lang="en-VN" sz="5000" dirty="0"/>
                    </a:p>
                  </a:txBody>
                  <a:tcPr/>
                </a:tc>
                <a:extLst>
                  <a:ext uri="{0D108BD9-81ED-4DB2-BD59-A6C34878D82A}">
                    <a16:rowId xmlns:a16="http://schemas.microsoft.com/office/drawing/2014/main" val="763110949"/>
                  </a:ext>
                </a:extLst>
              </a:tr>
            </a:tbl>
          </a:graphicData>
        </a:graphic>
      </p:graphicFrame>
      <p:grpSp>
        <p:nvGrpSpPr>
          <p:cNvPr id="6" name="Google Shape;243;p3">
            <a:extLst>
              <a:ext uri="{FF2B5EF4-FFF2-40B4-BE49-F238E27FC236}">
                <a16:creationId xmlns:a16="http://schemas.microsoft.com/office/drawing/2014/main" id="{DB315BA0-08F7-11D5-3DD5-8FD018AC4DEE}"/>
              </a:ext>
            </a:extLst>
          </p:cNvPr>
          <p:cNvGrpSpPr/>
          <p:nvPr/>
        </p:nvGrpSpPr>
        <p:grpSpPr>
          <a:xfrm>
            <a:off x="0" y="1890296"/>
            <a:ext cx="19658319" cy="830956"/>
            <a:chOff x="-288924" y="1892299"/>
            <a:chExt cx="19659598" cy="830858"/>
          </a:xfrm>
        </p:grpSpPr>
        <p:sp>
          <p:nvSpPr>
            <p:cNvPr id="7" name="Google Shape;244;p3">
              <a:extLst>
                <a:ext uri="{FF2B5EF4-FFF2-40B4-BE49-F238E27FC236}">
                  <a16:creationId xmlns:a16="http://schemas.microsoft.com/office/drawing/2014/main" id="{B185A112-FCAD-5284-B62C-9A19A8F9A48A}"/>
                </a:ext>
              </a:extLst>
            </p:cNvPr>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8" name="Google Shape;245;p3">
              <a:extLst>
                <a:ext uri="{FF2B5EF4-FFF2-40B4-BE49-F238E27FC236}">
                  <a16:creationId xmlns:a16="http://schemas.microsoft.com/office/drawing/2014/main" id="{29941A12-BABC-848A-54C6-995E8F1AE05D}"/>
                </a:ext>
              </a:extLst>
            </p:cNvPr>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9" name="Google Shape;246;p3">
              <a:extLst>
                <a:ext uri="{FF2B5EF4-FFF2-40B4-BE49-F238E27FC236}">
                  <a16:creationId xmlns:a16="http://schemas.microsoft.com/office/drawing/2014/main" id="{EB6085A1-6BA9-D836-D44D-6CC0D5006D14}"/>
                </a:ext>
              </a:extLst>
            </p:cNvPr>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n-lt"/>
                  <a:ea typeface="Tahoma"/>
                  <a:cs typeface="Tahoma"/>
                  <a:sym typeface="Tahoma"/>
                </a:rPr>
                <a:t>Các</a:t>
              </a:r>
              <a:r>
                <a:rPr lang="en-US" sz="4800" b="1" dirty="0">
                  <a:solidFill>
                    <a:srgbClr val="135F82"/>
                  </a:solidFill>
                  <a:latin typeface="+mn-lt"/>
                  <a:ea typeface="Tahoma"/>
                  <a:cs typeface="Tahoma"/>
                  <a:sym typeface="Tahoma"/>
                </a:rPr>
                <a:t> oxide </a:t>
              </a:r>
              <a:r>
                <a:rPr lang="en-US" sz="4800" b="1" dirty="0" err="1">
                  <a:solidFill>
                    <a:srgbClr val="135F82"/>
                  </a:solidFill>
                  <a:latin typeface="+mn-lt"/>
                  <a:ea typeface="Tahoma"/>
                  <a:cs typeface="Tahoma"/>
                  <a:sym typeface="Tahoma"/>
                </a:rPr>
                <a:t>của</a:t>
              </a:r>
              <a:r>
                <a:rPr lang="en-US" sz="4800" b="1" dirty="0">
                  <a:solidFill>
                    <a:srgbClr val="135F82"/>
                  </a:solidFill>
                  <a:latin typeface="+mn-lt"/>
                  <a:ea typeface="Tahoma"/>
                  <a:cs typeface="Tahoma"/>
                  <a:sym typeface="Tahoma"/>
                </a:rPr>
                <a:t> nitrogen</a:t>
              </a:r>
            </a:p>
          </p:txBody>
        </p:sp>
      </p:grpSp>
      <p:pic>
        <p:nvPicPr>
          <p:cNvPr id="10" name="Picture 9">
            <a:extLst>
              <a:ext uri="{FF2B5EF4-FFF2-40B4-BE49-F238E27FC236}">
                <a16:creationId xmlns:a16="http://schemas.microsoft.com/office/drawing/2014/main" id="{64007D1D-9D75-4FF1-5A2C-0EF82ADF02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51366" y="3864769"/>
            <a:ext cx="2355434" cy="2355434"/>
          </a:xfrm>
          <a:prstGeom prst="rect">
            <a:avLst/>
          </a:prstGeom>
          <a:noFill/>
          <a:ln>
            <a:noFill/>
          </a:ln>
        </p:spPr>
      </p:pic>
    </p:spTree>
    <p:extLst>
      <p:ext uri="{BB962C8B-B14F-4D97-AF65-F5344CB8AC3E}">
        <p14:creationId xmlns:p14="http://schemas.microsoft.com/office/powerpoint/2010/main" val="211755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n-lt"/>
                  <a:ea typeface="Tahoma"/>
                  <a:cs typeface="Tahoma"/>
                  <a:sym typeface="Tahoma"/>
                </a:rPr>
                <a:t>Các</a:t>
              </a:r>
              <a:r>
                <a:rPr lang="en-US" sz="4800" b="1" dirty="0">
                  <a:solidFill>
                    <a:srgbClr val="135F82"/>
                  </a:solidFill>
                  <a:latin typeface="+mn-lt"/>
                  <a:ea typeface="Tahoma"/>
                  <a:cs typeface="Tahoma"/>
                  <a:sym typeface="Tahoma"/>
                </a:rPr>
                <a:t> oxide </a:t>
              </a:r>
              <a:r>
                <a:rPr lang="en-US" sz="4800" b="1" dirty="0" err="1">
                  <a:solidFill>
                    <a:srgbClr val="135F82"/>
                  </a:solidFill>
                  <a:latin typeface="+mn-lt"/>
                  <a:ea typeface="Tahoma"/>
                  <a:cs typeface="Tahoma"/>
                  <a:sym typeface="Tahoma"/>
                </a:rPr>
                <a:t>của</a:t>
              </a:r>
              <a:r>
                <a:rPr lang="en-US" sz="4800" b="1" dirty="0">
                  <a:solidFill>
                    <a:srgbClr val="135F82"/>
                  </a:solidFill>
                  <a:latin typeface="+mn-lt"/>
                  <a:ea typeface="Tahoma"/>
                  <a:cs typeface="Tahoma"/>
                  <a:sym typeface="Tahoma"/>
                </a:rPr>
                <a:t> nitrogen</a:t>
              </a:r>
            </a:p>
          </p:txBody>
        </p:sp>
      </p:grpSp>
      <p:grpSp>
        <p:nvGrpSpPr>
          <p:cNvPr id="247" name="Google Shape;247;p3"/>
          <p:cNvGrpSpPr/>
          <p:nvPr/>
        </p:nvGrpSpPr>
        <p:grpSpPr>
          <a:xfrm>
            <a:off x="1103563" y="2663775"/>
            <a:ext cx="8559422" cy="971306"/>
            <a:chOff x="166396" y="8755081"/>
            <a:chExt cx="4514620"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748898"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1. </a:t>
              </a:r>
              <a:r>
                <a:rPr lang="en-US" sz="4600" b="1" dirty="0" err="1">
                  <a:solidFill>
                    <a:schemeClr val="lt1"/>
                  </a:solidFill>
                  <a:latin typeface="Tahoma"/>
                  <a:ea typeface="Tahoma"/>
                  <a:cs typeface="Tahoma"/>
                  <a:sym typeface="Tahoma"/>
                </a:rPr>
                <a:t>Công</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thức</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tên</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gọi</a:t>
              </a:r>
              <a:endParaRPr lang="en-US" sz="4600" b="1" dirty="0">
                <a:solidFill>
                  <a:schemeClr val="lt1"/>
                </a:solidFill>
                <a:latin typeface="Tahoma"/>
                <a:ea typeface="Tahoma"/>
                <a:cs typeface="Tahoma"/>
                <a:sym typeface="Tahoma"/>
              </a:endParaRP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2090453" y="4117162"/>
            <a:ext cx="29112518" cy="707886"/>
          </a:xfrm>
          <a:prstGeom prst="rect">
            <a:avLst/>
          </a:prstGeom>
          <a:noFill/>
        </p:spPr>
        <p:txBody>
          <a:bodyPr wrap="square">
            <a:spAutoFit/>
          </a:bodyPr>
          <a:lstStyle/>
          <a:p>
            <a:r>
              <a:rPr lang="vi-VN" sz="4000" dirty="0">
                <a:solidFill>
                  <a:srgbClr val="000000"/>
                </a:solidFill>
                <a:effectLst/>
                <a:latin typeface="+mn-lt"/>
                <a:ea typeface="Times New Roman" panose="02020603050405020304" pitchFamily="18" charset="0"/>
                <a:cs typeface="Times New Roman" panose="02020603050405020304" pitchFamily="18" charset="0"/>
              </a:rPr>
              <a:t>- </a:t>
            </a:r>
            <a:r>
              <a:rPr lang="en-GB" sz="4000" dirty="0" err="1">
                <a:solidFill>
                  <a:srgbClr val="000000"/>
                </a:solidFill>
                <a:effectLst/>
                <a:latin typeface="+mn-lt"/>
                <a:ea typeface="Times New Roman" panose="02020603050405020304" pitchFamily="18" charset="0"/>
                <a:cs typeface="Times New Roman" panose="02020603050405020304" pitchFamily="18" charset="0"/>
              </a:rPr>
              <a:t>Hợp</a:t>
            </a:r>
            <a:r>
              <a:rPr lang="en-GB" sz="4000" dirty="0">
                <a:solidFill>
                  <a:srgbClr val="000000"/>
                </a:solidFill>
                <a:effectLst/>
                <a:latin typeface="+mn-lt"/>
                <a:ea typeface="Times New Roman" panose="02020603050405020304" pitchFamily="18" charset="0"/>
                <a:cs typeface="Times New Roman" panose="02020603050405020304" pitchFamily="18" charset="0"/>
              </a:rPr>
              <a:t> </a:t>
            </a:r>
            <a:r>
              <a:rPr lang="en-GB" sz="4000" dirty="0" err="1">
                <a:solidFill>
                  <a:srgbClr val="000000"/>
                </a:solidFill>
                <a:effectLst/>
                <a:latin typeface="+mn-lt"/>
                <a:ea typeface="Times New Roman" panose="02020603050405020304" pitchFamily="18" charset="0"/>
                <a:cs typeface="Times New Roman" panose="02020603050405020304" pitchFamily="18" charset="0"/>
              </a:rPr>
              <a:t>chất</a:t>
            </a:r>
            <a:r>
              <a:rPr lang="en-GB" sz="4000" dirty="0">
                <a:solidFill>
                  <a:srgbClr val="000000"/>
                </a:solidFill>
                <a:effectLst/>
                <a:latin typeface="+mn-lt"/>
                <a:ea typeface="Times New Roman" panose="02020603050405020304" pitchFamily="18" charset="0"/>
                <a:cs typeface="Times New Roman" panose="02020603050405020304" pitchFamily="18" charset="0"/>
              </a:rPr>
              <a:t> NO</a:t>
            </a:r>
            <a:r>
              <a:rPr lang="en-GB" sz="4000" baseline="-25000" dirty="0">
                <a:solidFill>
                  <a:srgbClr val="000000"/>
                </a:solidFill>
                <a:effectLst/>
                <a:latin typeface="+mn-lt"/>
                <a:ea typeface="Times New Roman" panose="02020603050405020304" pitchFamily="18" charset="0"/>
                <a:cs typeface="Times New Roman" panose="02020603050405020304" pitchFamily="18" charset="0"/>
              </a:rPr>
              <a:t>X</a:t>
            </a:r>
            <a:r>
              <a:rPr lang="en-GB" sz="4000" dirty="0">
                <a:solidFill>
                  <a:srgbClr val="000000"/>
                </a:solidFill>
                <a:effectLst/>
                <a:latin typeface="+mn-lt"/>
                <a:ea typeface="Times New Roman" panose="02020603050405020304" pitchFamily="18" charset="0"/>
                <a:cs typeface="Times New Roman" panose="02020603050405020304" pitchFamily="18" charset="0"/>
              </a:rPr>
              <a:t> </a:t>
            </a:r>
            <a:r>
              <a:rPr lang="en-GB" sz="4000" dirty="0" err="1">
                <a:solidFill>
                  <a:srgbClr val="000000"/>
                </a:solidFill>
                <a:effectLst/>
                <a:latin typeface="+mn-lt"/>
                <a:ea typeface="Times New Roman" panose="02020603050405020304" pitchFamily="18" charset="0"/>
                <a:cs typeface="Times New Roman" panose="02020603050405020304" pitchFamily="18" charset="0"/>
              </a:rPr>
              <a:t>có</a:t>
            </a:r>
            <a:r>
              <a:rPr lang="en-GB" sz="4000" dirty="0">
                <a:solidFill>
                  <a:srgbClr val="000000"/>
                </a:solidFill>
                <a:effectLst/>
                <a:latin typeface="+mn-lt"/>
                <a:ea typeface="Times New Roman" panose="02020603050405020304" pitchFamily="18" charset="0"/>
                <a:cs typeface="Times New Roman" panose="02020603050405020304" pitchFamily="18" charset="0"/>
              </a:rPr>
              <a:t> </a:t>
            </a:r>
            <a:r>
              <a:rPr lang="en-GB" sz="4000" dirty="0" err="1">
                <a:solidFill>
                  <a:srgbClr val="000000"/>
                </a:solidFill>
                <a:effectLst/>
                <a:latin typeface="+mn-lt"/>
                <a:ea typeface="Times New Roman" panose="02020603050405020304" pitchFamily="18" charset="0"/>
                <a:cs typeface="Times New Roman" panose="02020603050405020304" pitchFamily="18" charset="0"/>
              </a:rPr>
              <a:t>trong</a:t>
            </a:r>
            <a:r>
              <a:rPr lang="en-GB" sz="4000" dirty="0">
                <a:solidFill>
                  <a:srgbClr val="000000"/>
                </a:solidFill>
                <a:effectLst/>
                <a:latin typeface="+mn-lt"/>
                <a:ea typeface="Times New Roman" panose="02020603050405020304" pitchFamily="18" charset="0"/>
                <a:cs typeface="Times New Roman" panose="02020603050405020304" pitchFamily="18" charset="0"/>
              </a:rPr>
              <a:t> </a:t>
            </a:r>
            <a:r>
              <a:rPr lang="en-GB" sz="4000" dirty="0" err="1">
                <a:solidFill>
                  <a:srgbClr val="000000"/>
                </a:solidFill>
                <a:effectLst/>
                <a:latin typeface="+mn-lt"/>
                <a:ea typeface="Times New Roman" panose="02020603050405020304" pitchFamily="18" charset="0"/>
                <a:cs typeface="Times New Roman" panose="02020603050405020304" pitchFamily="18" charset="0"/>
              </a:rPr>
              <a:t>không</a:t>
            </a:r>
            <a:r>
              <a:rPr lang="en-GB" sz="4000" dirty="0">
                <a:solidFill>
                  <a:srgbClr val="000000"/>
                </a:solidFill>
                <a:effectLst/>
                <a:latin typeface="+mn-lt"/>
                <a:ea typeface="Times New Roman" panose="02020603050405020304" pitchFamily="18" charset="0"/>
                <a:cs typeface="Times New Roman" panose="02020603050405020304" pitchFamily="18" charset="0"/>
              </a:rPr>
              <a:t> </a:t>
            </a:r>
            <a:r>
              <a:rPr lang="en-GB" sz="4000" dirty="0" err="1">
                <a:solidFill>
                  <a:srgbClr val="000000"/>
                </a:solidFill>
                <a:effectLst/>
                <a:latin typeface="+mn-lt"/>
                <a:ea typeface="Times New Roman" panose="02020603050405020304" pitchFamily="18" charset="0"/>
                <a:cs typeface="Times New Roman" panose="02020603050405020304" pitchFamily="18" charset="0"/>
              </a:rPr>
              <a:t>khí</a:t>
            </a:r>
            <a:r>
              <a:rPr lang="en-GB" sz="4000" dirty="0">
                <a:solidFill>
                  <a:srgbClr val="000000"/>
                </a:solidFill>
                <a:effectLst/>
                <a:latin typeface="+mn-lt"/>
                <a:ea typeface="Times New Roman" panose="02020603050405020304" pitchFamily="18" charset="0"/>
                <a:cs typeface="Times New Roman" panose="02020603050405020304" pitchFamily="18" charset="0"/>
              </a:rPr>
              <a:t> </a:t>
            </a:r>
            <a:r>
              <a:rPr lang="en-GB" sz="4000" dirty="0" err="1">
                <a:solidFill>
                  <a:srgbClr val="000000"/>
                </a:solidFill>
                <a:effectLst/>
                <a:latin typeface="+mn-lt"/>
                <a:ea typeface="Times New Roman" panose="02020603050405020304" pitchFamily="18" charset="0"/>
                <a:cs typeface="Times New Roman" panose="02020603050405020304" pitchFamily="18" charset="0"/>
              </a:rPr>
              <a:t>là</a:t>
            </a:r>
            <a:r>
              <a:rPr lang="en-GB" sz="4000" dirty="0">
                <a:solidFill>
                  <a:srgbClr val="000000"/>
                </a:solidFill>
                <a:effectLst/>
                <a:latin typeface="+mn-lt"/>
                <a:ea typeface="Times New Roman" panose="02020603050405020304" pitchFamily="18" charset="0"/>
                <a:cs typeface="Times New Roman" panose="02020603050405020304" pitchFamily="18" charset="0"/>
              </a:rPr>
              <a:t>:</a:t>
            </a:r>
            <a:endParaRPr lang="en-VN" sz="4000" dirty="0">
              <a:effectLst/>
              <a:latin typeface="+mn-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B8C4275-1565-393D-AC56-62D86F4D6540}"/>
              </a:ext>
            </a:extLst>
          </p:cNvPr>
          <p:cNvSpPr txBox="1"/>
          <p:nvPr/>
        </p:nvSpPr>
        <p:spPr>
          <a:xfrm>
            <a:off x="2207269" y="5307129"/>
            <a:ext cx="1094731" cy="707886"/>
          </a:xfrm>
          <a:prstGeom prst="rect">
            <a:avLst/>
          </a:prstGeom>
          <a:noFill/>
        </p:spPr>
        <p:txBody>
          <a:bodyPr wrap="square">
            <a:spAutoFit/>
          </a:bodyPr>
          <a:lstStyle/>
          <a:p>
            <a:r>
              <a:rPr lang="en-GB" sz="4000" dirty="0">
                <a:latin typeface="Times New Roman" panose="02020603050405020304" pitchFamily="18" charset="0"/>
                <a:ea typeface="Times New Roman" panose="02020603050405020304" pitchFamily="18" charset="0"/>
              </a:rPr>
              <a:t>N</a:t>
            </a:r>
            <a:r>
              <a:rPr lang="en-GB" sz="4000" baseline="-25000" dirty="0">
                <a:latin typeface="Times New Roman" panose="02020603050405020304" pitchFamily="18" charset="0"/>
                <a:ea typeface="Times New Roman" panose="02020603050405020304" pitchFamily="18" charset="0"/>
              </a:rPr>
              <a:t>2</a:t>
            </a:r>
            <a:r>
              <a:rPr lang="en-GB" sz="4000" dirty="0">
                <a:latin typeface="Times New Roman" panose="02020603050405020304" pitchFamily="18" charset="0"/>
                <a:ea typeface="Times New Roman" panose="02020603050405020304" pitchFamily="18" charset="0"/>
              </a:rPr>
              <a:t>O</a:t>
            </a:r>
            <a:r>
              <a:rPr lang="en-VN" sz="4000" dirty="0"/>
              <a:t> </a:t>
            </a:r>
          </a:p>
        </p:txBody>
      </p:sp>
      <p:sp>
        <p:nvSpPr>
          <p:cNvPr id="11" name="TextBox 10">
            <a:extLst>
              <a:ext uri="{FF2B5EF4-FFF2-40B4-BE49-F238E27FC236}">
                <a16:creationId xmlns:a16="http://schemas.microsoft.com/office/drawing/2014/main" id="{141E2019-EA27-B11B-264A-C4C3A97F126B}"/>
              </a:ext>
            </a:extLst>
          </p:cNvPr>
          <p:cNvSpPr txBox="1"/>
          <p:nvPr/>
        </p:nvSpPr>
        <p:spPr>
          <a:xfrm>
            <a:off x="3352800" y="5280143"/>
            <a:ext cx="9575800" cy="707886"/>
          </a:xfrm>
          <a:prstGeom prst="rect">
            <a:avLst/>
          </a:prstGeom>
          <a:noFill/>
        </p:spPr>
        <p:txBody>
          <a:bodyPr wrap="square">
            <a:spAutoFit/>
          </a:bodyPr>
          <a:lstStyle/>
          <a:p>
            <a:r>
              <a:rPr lang="en-GB" sz="4000" dirty="0">
                <a:latin typeface="Times New Roman" panose="02020603050405020304" pitchFamily="18" charset="0"/>
                <a:ea typeface="Times New Roman" panose="02020603050405020304" pitchFamily="18" charset="0"/>
              </a:rPr>
              <a:t>: Dinitrogen oxide </a:t>
            </a:r>
            <a:endParaRPr lang="en-VN" sz="4000" dirty="0"/>
          </a:p>
        </p:txBody>
      </p:sp>
      <p:sp>
        <p:nvSpPr>
          <p:cNvPr id="12" name="TextBox 11">
            <a:extLst>
              <a:ext uri="{FF2B5EF4-FFF2-40B4-BE49-F238E27FC236}">
                <a16:creationId xmlns:a16="http://schemas.microsoft.com/office/drawing/2014/main" id="{374BE0B4-46E1-6B04-D7C3-B16C3BE2F0A1}"/>
              </a:ext>
            </a:extLst>
          </p:cNvPr>
          <p:cNvSpPr txBox="1"/>
          <p:nvPr/>
        </p:nvSpPr>
        <p:spPr>
          <a:xfrm>
            <a:off x="2291301" y="6443124"/>
            <a:ext cx="1094731" cy="707886"/>
          </a:xfrm>
          <a:prstGeom prst="rect">
            <a:avLst/>
          </a:prstGeom>
          <a:noFill/>
        </p:spPr>
        <p:txBody>
          <a:bodyPr wrap="square">
            <a:spAutoFit/>
          </a:bodyPr>
          <a:lstStyle/>
          <a:p>
            <a:r>
              <a:rPr lang="en-GB" sz="4000" dirty="0">
                <a:latin typeface="Times New Roman" panose="02020603050405020304" pitchFamily="18" charset="0"/>
                <a:ea typeface="Times New Roman" panose="02020603050405020304" pitchFamily="18" charset="0"/>
              </a:rPr>
              <a:t>NO</a:t>
            </a:r>
            <a:r>
              <a:rPr lang="en-VN" sz="4000" dirty="0"/>
              <a:t> </a:t>
            </a:r>
          </a:p>
        </p:txBody>
      </p:sp>
      <p:sp>
        <p:nvSpPr>
          <p:cNvPr id="13" name="TextBox 12">
            <a:extLst>
              <a:ext uri="{FF2B5EF4-FFF2-40B4-BE49-F238E27FC236}">
                <a16:creationId xmlns:a16="http://schemas.microsoft.com/office/drawing/2014/main" id="{AF8A28F3-7379-8849-8033-F384944C5F93}"/>
              </a:ext>
            </a:extLst>
          </p:cNvPr>
          <p:cNvSpPr txBox="1"/>
          <p:nvPr/>
        </p:nvSpPr>
        <p:spPr>
          <a:xfrm>
            <a:off x="3352800" y="6420246"/>
            <a:ext cx="9575800" cy="707886"/>
          </a:xfrm>
          <a:prstGeom prst="rect">
            <a:avLst/>
          </a:prstGeom>
          <a:noFill/>
        </p:spPr>
        <p:txBody>
          <a:bodyPr wrap="square">
            <a:spAutoFit/>
          </a:bodyPr>
          <a:lstStyle/>
          <a:p>
            <a:r>
              <a:rPr lang="en-GB" sz="4000" dirty="0">
                <a:latin typeface="Times New Roman" panose="02020603050405020304" pitchFamily="18" charset="0"/>
                <a:ea typeface="Times New Roman" panose="02020603050405020304" pitchFamily="18" charset="0"/>
              </a:rPr>
              <a:t>: Nitrogen monoxide </a:t>
            </a:r>
            <a:endParaRPr lang="en-VN" sz="4000" dirty="0"/>
          </a:p>
        </p:txBody>
      </p:sp>
      <p:sp>
        <p:nvSpPr>
          <p:cNvPr id="14" name="TextBox 13">
            <a:extLst>
              <a:ext uri="{FF2B5EF4-FFF2-40B4-BE49-F238E27FC236}">
                <a16:creationId xmlns:a16="http://schemas.microsoft.com/office/drawing/2014/main" id="{C81143E4-72D7-1103-B5FF-04074C9716D7}"/>
              </a:ext>
            </a:extLst>
          </p:cNvPr>
          <p:cNvSpPr txBox="1"/>
          <p:nvPr/>
        </p:nvSpPr>
        <p:spPr>
          <a:xfrm>
            <a:off x="2360338" y="7500194"/>
            <a:ext cx="1449662" cy="707886"/>
          </a:xfrm>
          <a:prstGeom prst="rect">
            <a:avLst/>
          </a:prstGeom>
          <a:noFill/>
        </p:spPr>
        <p:txBody>
          <a:bodyPr wrap="square">
            <a:spAutoFit/>
          </a:bodyPr>
          <a:lstStyle/>
          <a:p>
            <a:r>
              <a:rPr lang="en-US" sz="4000" dirty="0"/>
              <a:t>NO</a:t>
            </a:r>
            <a:r>
              <a:rPr lang="en-US" sz="4000" baseline="-25000" dirty="0"/>
              <a:t>2</a:t>
            </a:r>
            <a:r>
              <a:rPr lang="en-US" sz="4000" dirty="0"/>
              <a:t> </a:t>
            </a:r>
            <a:endParaRPr lang="en-VN" sz="4000" dirty="0"/>
          </a:p>
        </p:txBody>
      </p:sp>
      <p:sp>
        <p:nvSpPr>
          <p:cNvPr id="17" name="TextBox 16">
            <a:extLst>
              <a:ext uri="{FF2B5EF4-FFF2-40B4-BE49-F238E27FC236}">
                <a16:creationId xmlns:a16="http://schemas.microsoft.com/office/drawing/2014/main" id="{1C9DAF1C-FC49-95C3-F761-CE4841A30136}"/>
              </a:ext>
            </a:extLst>
          </p:cNvPr>
          <p:cNvSpPr txBox="1"/>
          <p:nvPr/>
        </p:nvSpPr>
        <p:spPr>
          <a:xfrm>
            <a:off x="3386032" y="7477316"/>
            <a:ext cx="9575800" cy="707886"/>
          </a:xfrm>
          <a:prstGeom prst="rect">
            <a:avLst/>
          </a:prstGeom>
          <a:noFill/>
        </p:spPr>
        <p:txBody>
          <a:bodyPr wrap="square">
            <a:spAutoFit/>
          </a:bodyPr>
          <a:lstStyle/>
          <a:p>
            <a:r>
              <a:rPr lang="en-GB" sz="4000" dirty="0">
                <a:latin typeface="Times New Roman" panose="02020603050405020304" pitchFamily="18" charset="0"/>
                <a:ea typeface="Times New Roman" panose="02020603050405020304" pitchFamily="18" charset="0"/>
              </a:rPr>
              <a:t>: Nitrogen dioxide </a:t>
            </a:r>
            <a:endParaRPr lang="en-VN" sz="4000" dirty="0"/>
          </a:p>
        </p:txBody>
      </p:sp>
      <p:sp>
        <p:nvSpPr>
          <p:cNvPr id="18" name="TextBox 17">
            <a:extLst>
              <a:ext uri="{FF2B5EF4-FFF2-40B4-BE49-F238E27FC236}">
                <a16:creationId xmlns:a16="http://schemas.microsoft.com/office/drawing/2014/main" id="{C8BB4DBB-DA9B-687A-5CF2-A257DE7C6F30}"/>
              </a:ext>
            </a:extLst>
          </p:cNvPr>
          <p:cNvSpPr txBox="1"/>
          <p:nvPr/>
        </p:nvSpPr>
        <p:spPr>
          <a:xfrm>
            <a:off x="3085168" y="8667283"/>
            <a:ext cx="1449663" cy="707886"/>
          </a:xfrm>
          <a:prstGeom prst="rect">
            <a:avLst/>
          </a:prstGeom>
          <a:noFill/>
        </p:spPr>
        <p:txBody>
          <a:bodyPr wrap="square">
            <a:spAutoFit/>
          </a:bodyPr>
          <a:lstStyle/>
          <a:p>
            <a:r>
              <a:rPr lang="en-US" sz="4000" dirty="0"/>
              <a:t>N</a:t>
            </a:r>
            <a:r>
              <a:rPr lang="en-US" sz="4000" baseline="-25000" dirty="0"/>
              <a:t>2</a:t>
            </a:r>
            <a:r>
              <a:rPr lang="en-US" sz="4000" dirty="0"/>
              <a:t>O</a:t>
            </a:r>
            <a:r>
              <a:rPr lang="en-US" sz="4000" baseline="-25000" dirty="0"/>
              <a:t>4</a:t>
            </a:r>
            <a:r>
              <a:rPr lang="en-US" sz="4000" dirty="0"/>
              <a:t> </a:t>
            </a:r>
            <a:endParaRPr lang="en-VN" sz="4000" dirty="0"/>
          </a:p>
        </p:txBody>
      </p:sp>
      <p:sp>
        <p:nvSpPr>
          <p:cNvPr id="19" name="TextBox 18">
            <a:extLst>
              <a:ext uri="{FF2B5EF4-FFF2-40B4-BE49-F238E27FC236}">
                <a16:creationId xmlns:a16="http://schemas.microsoft.com/office/drawing/2014/main" id="{DD08379D-F295-CB5A-6812-EF92B0FA52A4}"/>
              </a:ext>
            </a:extLst>
          </p:cNvPr>
          <p:cNvSpPr txBox="1"/>
          <p:nvPr/>
        </p:nvSpPr>
        <p:spPr>
          <a:xfrm>
            <a:off x="4217232" y="8649638"/>
            <a:ext cx="9575800" cy="707886"/>
          </a:xfrm>
          <a:prstGeom prst="rect">
            <a:avLst/>
          </a:prstGeom>
          <a:noFill/>
        </p:spPr>
        <p:txBody>
          <a:bodyPr wrap="square">
            <a:spAutoFit/>
          </a:bodyPr>
          <a:lstStyle/>
          <a:p>
            <a:r>
              <a:rPr lang="en-GB" sz="4000" dirty="0">
                <a:latin typeface="Times New Roman" panose="02020603050405020304" pitchFamily="18" charset="0"/>
                <a:ea typeface="Times New Roman" panose="02020603050405020304" pitchFamily="18" charset="0"/>
              </a:rPr>
              <a:t>: Dinitrogen tetroxide </a:t>
            </a:r>
            <a:endParaRPr lang="en-VN"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n-lt"/>
                  <a:ea typeface="Tahoma"/>
                  <a:cs typeface="Tahoma"/>
                  <a:sym typeface="Tahoma"/>
                </a:rPr>
                <a:t>Các</a:t>
              </a:r>
              <a:r>
                <a:rPr lang="en-US" sz="4800" b="1" dirty="0">
                  <a:solidFill>
                    <a:srgbClr val="135F82"/>
                  </a:solidFill>
                  <a:latin typeface="+mn-lt"/>
                  <a:ea typeface="Tahoma"/>
                  <a:cs typeface="Tahoma"/>
                  <a:sym typeface="Tahoma"/>
                </a:rPr>
                <a:t> oxide </a:t>
              </a:r>
              <a:r>
                <a:rPr lang="en-US" sz="4800" b="1" dirty="0" err="1">
                  <a:solidFill>
                    <a:srgbClr val="135F82"/>
                  </a:solidFill>
                  <a:latin typeface="+mn-lt"/>
                  <a:ea typeface="Tahoma"/>
                  <a:cs typeface="Tahoma"/>
                  <a:sym typeface="Tahoma"/>
                </a:rPr>
                <a:t>của</a:t>
              </a:r>
              <a:r>
                <a:rPr lang="en-US" sz="4800" b="1" dirty="0">
                  <a:solidFill>
                    <a:srgbClr val="135F82"/>
                  </a:solidFill>
                  <a:latin typeface="+mn-lt"/>
                  <a:ea typeface="Tahoma"/>
                  <a:cs typeface="Tahoma"/>
                  <a:sym typeface="Tahoma"/>
                </a:rPr>
                <a:t> nitrogen</a:t>
              </a:r>
            </a:p>
          </p:txBody>
        </p:sp>
      </p:grpSp>
      <p:grpSp>
        <p:nvGrpSpPr>
          <p:cNvPr id="247" name="Google Shape;247;p3"/>
          <p:cNvGrpSpPr/>
          <p:nvPr/>
        </p:nvGrpSpPr>
        <p:grpSpPr>
          <a:xfrm>
            <a:off x="1103563" y="2663775"/>
            <a:ext cx="17616238" cy="971306"/>
            <a:chOff x="166396" y="8755081"/>
            <a:chExt cx="4514620"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748898"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2. </a:t>
              </a:r>
              <a:r>
                <a:rPr lang="en-US" sz="4600" b="1" dirty="0" err="1">
                  <a:solidFill>
                    <a:schemeClr val="lt1"/>
                  </a:solidFill>
                  <a:latin typeface="Tahoma"/>
                  <a:ea typeface="Tahoma"/>
                  <a:cs typeface="Tahoma"/>
                  <a:sym typeface="Tahoma"/>
                </a:rPr>
                <a:t>Nguồn</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gốc</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phát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sinh</a:t>
              </a:r>
              <a:r>
                <a:rPr lang="en-US" sz="4600" b="1" dirty="0">
                  <a:solidFill>
                    <a:schemeClr val="lt1"/>
                  </a:solidFill>
                  <a:latin typeface="Tahoma"/>
                  <a:ea typeface="Tahoma"/>
                  <a:cs typeface="Tahoma"/>
                  <a:sym typeface="Tahoma"/>
                </a:rPr>
                <a:t> NO</a:t>
              </a:r>
              <a:r>
                <a:rPr lang="en-US" sz="4600" b="1" baseline="-25000" dirty="0">
                  <a:solidFill>
                    <a:schemeClr val="lt1"/>
                  </a:solidFill>
                  <a:latin typeface="Tahoma"/>
                  <a:ea typeface="Tahoma"/>
                  <a:cs typeface="Tahoma"/>
                  <a:sym typeface="Tahoma"/>
                </a:rPr>
                <a:t>x</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trong</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không</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khí</a:t>
              </a:r>
              <a:r>
                <a:rPr lang="en-US" sz="4600" b="1" dirty="0">
                  <a:solidFill>
                    <a:schemeClr val="lt1"/>
                  </a:solidFill>
                  <a:latin typeface="Tahoma"/>
                  <a:ea typeface="Tahoma"/>
                  <a:cs typeface="Tahoma"/>
                  <a:sym typeface="Tahoma"/>
                </a:rPr>
                <a:t> </a:t>
              </a: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1274898" y="3991164"/>
            <a:ext cx="22295135" cy="707886"/>
          </a:xfrm>
          <a:prstGeom prst="rect">
            <a:avLst/>
          </a:prstGeom>
          <a:noFill/>
        </p:spPr>
        <p:txBody>
          <a:bodyPr wrap="square">
            <a:spAutoFit/>
          </a:bodyPr>
          <a:lstStyle/>
          <a:p>
            <a:r>
              <a:rPr lang="vi-VN" sz="4000" dirty="0">
                <a:latin typeface="+mn-lt"/>
                <a:ea typeface="Times New Roman" panose="02020603050405020304" pitchFamily="18" charset="0"/>
                <a:cs typeface="Times New Roman" panose="02020603050405020304" pitchFamily="18" charset="0"/>
              </a:rPr>
              <a:t>-</a:t>
            </a:r>
            <a:r>
              <a:rPr lang="en-US" sz="4000" dirty="0">
                <a:latin typeface="+mn-lt"/>
              </a:rPr>
              <a:t>- </a:t>
            </a:r>
            <a:r>
              <a:rPr lang="en-US" sz="4000" dirty="0" err="1">
                <a:latin typeface="+mn-lt"/>
              </a:rPr>
              <a:t>Nguồn</a:t>
            </a:r>
            <a:r>
              <a:rPr lang="en-US" sz="4000" dirty="0">
                <a:latin typeface="+mn-lt"/>
              </a:rPr>
              <a:t> </a:t>
            </a:r>
            <a:r>
              <a:rPr lang="vi-VN" sz="4000" dirty="0">
                <a:latin typeface="+mn-lt"/>
              </a:rPr>
              <a:t>gốc</a:t>
            </a:r>
            <a:r>
              <a:rPr lang="en-US" sz="4000" dirty="0">
                <a:latin typeface="+mn-lt"/>
              </a:rPr>
              <a:t> </a:t>
            </a:r>
            <a:r>
              <a:rPr lang="en-US" sz="4000" dirty="0" err="1">
                <a:latin typeface="+mn-lt"/>
              </a:rPr>
              <a:t>tự</a:t>
            </a:r>
            <a:r>
              <a:rPr lang="en-US" sz="4000" dirty="0">
                <a:latin typeface="+mn-lt"/>
              </a:rPr>
              <a:t> </a:t>
            </a:r>
            <a:r>
              <a:rPr lang="en-US" sz="4000" dirty="0" err="1">
                <a:latin typeface="+mn-lt"/>
              </a:rPr>
              <a:t>nhiên</a:t>
            </a:r>
            <a:r>
              <a:rPr lang="en-US" sz="4000" dirty="0">
                <a:latin typeface="+mn-lt"/>
              </a:rPr>
              <a:t>: </a:t>
            </a:r>
            <a:r>
              <a:rPr lang="en-US" sz="4000" dirty="0" err="1">
                <a:latin typeface="+mn-lt"/>
              </a:rPr>
              <a:t>Sấm</a:t>
            </a:r>
            <a:r>
              <a:rPr lang="en-US" sz="4000" dirty="0">
                <a:latin typeface="+mn-lt"/>
              </a:rPr>
              <a:t> </a:t>
            </a:r>
            <a:r>
              <a:rPr lang="en-US" sz="4000" dirty="0" err="1">
                <a:latin typeface="+mn-lt"/>
              </a:rPr>
              <a:t>sét</a:t>
            </a:r>
            <a:r>
              <a:rPr lang="en-US" sz="4000" dirty="0">
                <a:latin typeface="+mn-lt"/>
              </a:rPr>
              <a:t>, </a:t>
            </a:r>
            <a:r>
              <a:rPr lang="en-US" sz="4000" dirty="0" err="1">
                <a:latin typeface="+mn-lt"/>
              </a:rPr>
              <a:t>núi</a:t>
            </a:r>
            <a:r>
              <a:rPr lang="en-US" sz="4000" dirty="0">
                <a:latin typeface="+mn-lt"/>
              </a:rPr>
              <a:t> </a:t>
            </a:r>
            <a:r>
              <a:rPr lang="en-US" sz="4000" dirty="0" err="1">
                <a:latin typeface="+mn-lt"/>
              </a:rPr>
              <a:t>lửa</a:t>
            </a:r>
            <a:r>
              <a:rPr lang="en-US" sz="4000" dirty="0">
                <a:latin typeface="+mn-lt"/>
              </a:rPr>
              <a:t> </a:t>
            </a:r>
            <a:r>
              <a:rPr lang="en-US" sz="4000" dirty="0" err="1">
                <a:latin typeface="+mn-lt"/>
              </a:rPr>
              <a:t>hoạt</a:t>
            </a:r>
            <a:r>
              <a:rPr lang="en-US" sz="4000" dirty="0">
                <a:latin typeface="+mn-lt"/>
              </a:rPr>
              <a:t> </a:t>
            </a:r>
            <a:r>
              <a:rPr lang="en-US" sz="4000" dirty="0" err="1">
                <a:latin typeface="+mn-lt"/>
              </a:rPr>
              <a:t>động</a:t>
            </a:r>
            <a:r>
              <a:rPr lang="en-US" sz="4000" dirty="0">
                <a:latin typeface="+mn-lt"/>
              </a:rPr>
              <a:t>, </a:t>
            </a:r>
            <a:r>
              <a:rPr lang="en-US" sz="4000" dirty="0" err="1">
                <a:latin typeface="+mn-lt"/>
              </a:rPr>
              <a:t>cháy</a:t>
            </a:r>
            <a:r>
              <a:rPr lang="en-US" sz="4000" dirty="0">
                <a:latin typeface="+mn-lt"/>
              </a:rPr>
              <a:t> </a:t>
            </a:r>
            <a:r>
              <a:rPr lang="en-US" sz="4000" dirty="0" err="1">
                <a:latin typeface="+mn-lt"/>
              </a:rPr>
              <a:t>rừng</a:t>
            </a:r>
            <a:r>
              <a:rPr lang="en-US" sz="4000" dirty="0">
                <a:latin typeface="+mn-lt"/>
              </a:rPr>
              <a:t>…</a:t>
            </a:r>
            <a:endParaRPr lang="en-VN" sz="4000" dirty="0">
              <a:latin typeface="+mn-lt"/>
            </a:endParaRPr>
          </a:p>
        </p:txBody>
      </p:sp>
      <p:pic>
        <p:nvPicPr>
          <p:cNvPr id="1036" name="Picture 12" descr="BUDAPEST UNIVERSITY OF TECHNOLOGY AND ECONOMICS - ppt video online download">
            <a:extLst>
              <a:ext uri="{FF2B5EF4-FFF2-40B4-BE49-F238E27FC236}">
                <a16:creationId xmlns:a16="http://schemas.microsoft.com/office/drawing/2014/main" id="{3FFED78C-644C-63CB-3F0F-199329C6C3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58" b="11962"/>
          <a:stretch/>
        </p:blipFill>
        <p:spPr bwMode="auto">
          <a:xfrm>
            <a:off x="0" y="4892316"/>
            <a:ext cx="14216202" cy="88252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hững nguyên nhân chính gây ô nhiễm không khí hiện nay">
            <a:extLst>
              <a:ext uri="{FF2B5EF4-FFF2-40B4-BE49-F238E27FC236}">
                <a16:creationId xmlns:a16="http://schemas.microsoft.com/office/drawing/2014/main" id="{07FF00D3-921A-040F-CCF5-67351DE56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8736" y="7713021"/>
            <a:ext cx="9006852" cy="60045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ên quan tới vụ cháy rừng: Brazil bắt giữ 63 đối tượng liên quan các vụ  cháy rừng Amazon | VTV.VN">
            <a:extLst>
              <a:ext uri="{FF2B5EF4-FFF2-40B4-BE49-F238E27FC236}">
                <a16:creationId xmlns:a16="http://schemas.microsoft.com/office/drawing/2014/main" id="{E9ADFBAF-4800-1048-5B66-1365DBAF5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5867" y="3145858"/>
            <a:ext cx="69850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fade">
                                      <p:cBhvr>
                                        <p:cTn id="22" dur="500"/>
                                        <p:tgtEl>
                                          <p:spTgt spid="10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fade">
                                      <p:cBhvr>
                                        <p:cTn id="27" dur="500"/>
                                        <p:tgtEl>
                                          <p:spTgt spid="10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0"/>
                                        </p:tgtEl>
                                        <p:attrNameLst>
                                          <p:attrName>style.visibility</p:attrName>
                                        </p:attrNameLst>
                                      </p:cBhvr>
                                      <p:to>
                                        <p:strVal val="visible"/>
                                      </p:to>
                                    </p:set>
                                    <p:animEffect transition="in" filter="fade">
                                      <p:cBhvr>
                                        <p:cTn id="32"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n-lt"/>
                  <a:ea typeface="Tahoma"/>
                  <a:cs typeface="Tahoma"/>
                  <a:sym typeface="Tahoma"/>
                </a:rPr>
                <a:t>Các</a:t>
              </a:r>
              <a:r>
                <a:rPr lang="en-US" sz="4800" b="1" dirty="0">
                  <a:solidFill>
                    <a:srgbClr val="135F82"/>
                  </a:solidFill>
                  <a:latin typeface="+mn-lt"/>
                  <a:ea typeface="Tahoma"/>
                  <a:cs typeface="Tahoma"/>
                  <a:sym typeface="Tahoma"/>
                </a:rPr>
                <a:t> oxide </a:t>
              </a:r>
              <a:r>
                <a:rPr lang="en-US" sz="4800" b="1" dirty="0" err="1">
                  <a:solidFill>
                    <a:srgbClr val="135F82"/>
                  </a:solidFill>
                  <a:latin typeface="+mn-lt"/>
                  <a:ea typeface="Tahoma"/>
                  <a:cs typeface="Tahoma"/>
                  <a:sym typeface="Tahoma"/>
                </a:rPr>
                <a:t>của</a:t>
              </a:r>
              <a:r>
                <a:rPr lang="en-US" sz="4800" b="1" dirty="0">
                  <a:solidFill>
                    <a:srgbClr val="135F82"/>
                  </a:solidFill>
                  <a:latin typeface="+mn-lt"/>
                  <a:ea typeface="Tahoma"/>
                  <a:cs typeface="Tahoma"/>
                  <a:sym typeface="Tahoma"/>
                </a:rPr>
                <a:t> nitrogen</a:t>
              </a:r>
            </a:p>
          </p:txBody>
        </p:sp>
      </p:grpSp>
      <p:grpSp>
        <p:nvGrpSpPr>
          <p:cNvPr id="247" name="Google Shape;247;p3"/>
          <p:cNvGrpSpPr/>
          <p:nvPr/>
        </p:nvGrpSpPr>
        <p:grpSpPr>
          <a:xfrm>
            <a:off x="1103563" y="2663775"/>
            <a:ext cx="17616238" cy="971306"/>
            <a:chOff x="166396" y="8755081"/>
            <a:chExt cx="4514620"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748898"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2. </a:t>
              </a:r>
              <a:r>
                <a:rPr lang="en-US" sz="4600" b="1" dirty="0" err="1">
                  <a:solidFill>
                    <a:schemeClr val="lt1"/>
                  </a:solidFill>
                  <a:latin typeface="Tahoma"/>
                  <a:ea typeface="Tahoma"/>
                  <a:cs typeface="Tahoma"/>
                  <a:sym typeface="Tahoma"/>
                </a:rPr>
                <a:t>Nguồn</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gốc</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phát</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sinh</a:t>
              </a:r>
              <a:r>
                <a:rPr lang="en-US" sz="4600" b="1" dirty="0">
                  <a:solidFill>
                    <a:schemeClr val="lt1"/>
                  </a:solidFill>
                  <a:latin typeface="Tahoma"/>
                  <a:ea typeface="Tahoma"/>
                  <a:cs typeface="Tahoma"/>
                  <a:sym typeface="Tahoma"/>
                </a:rPr>
                <a:t> NO</a:t>
              </a:r>
              <a:r>
                <a:rPr lang="en-US" sz="4600" b="1" baseline="-25000" dirty="0">
                  <a:solidFill>
                    <a:schemeClr val="lt1"/>
                  </a:solidFill>
                  <a:latin typeface="Tahoma"/>
                  <a:ea typeface="Tahoma"/>
                  <a:cs typeface="Tahoma"/>
                  <a:sym typeface="Tahoma"/>
                </a:rPr>
                <a:t>x</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trong</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không</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khí</a:t>
              </a:r>
              <a:r>
                <a:rPr lang="en-US" sz="4600" b="1" dirty="0">
                  <a:solidFill>
                    <a:schemeClr val="lt1"/>
                  </a:solidFill>
                  <a:latin typeface="Tahoma"/>
                  <a:ea typeface="Tahoma"/>
                  <a:cs typeface="Tahoma"/>
                  <a:sym typeface="Tahoma"/>
                </a:rPr>
                <a:t> </a:t>
              </a: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1274898" y="3991164"/>
            <a:ext cx="22295135" cy="1323439"/>
          </a:xfrm>
          <a:prstGeom prst="rect">
            <a:avLst/>
          </a:prstGeom>
          <a:noFill/>
        </p:spPr>
        <p:txBody>
          <a:bodyPr wrap="square">
            <a:spAutoFit/>
          </a:bodyPr>
          <a:lstStyle/>
          <a:p>
            <a:r>
              <a:rPr lang="vi-VN" sz="4000" dirty="0">
                <a:latin typeface="+mn-lt"/>
                <a:ea typeface="Times New Roman" panose="02020603050405020304" pitchFamily="18" charset="0"/>
                <a:cs typeface="Times New Roman" panose="02020603050405020304" pitchFamily="18" charset="0"/>
              </a:rPr>
              <a:t>- Hoạt động của con người: giao thông vận tải, sản xuất công nghiệp, nông nghiệp, đốt lò sưởi trong nhà ở….</a:t>
            </a:r>
          </a:p>
        </p:txBody>
      </p:sp>
      <p:pic>
        <p:nvPicPr>
          <p:cNvPr id="1026" name="Picture 2" descr="NOx Filters - A brief introduction into why you might need one.">
            <a:extLst>
              <a:ext uri="{FF2B5EF4-FFF2-40B4-BE49-F238E27FC236}">
                <a16:creationId xmlns:a16="http://schemas.microsoft.com/office/drawing/2014/main" id="{C5DBBE77-6674-1B23-55AD-9DA173F9A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670" y="9058130"/>
            <a:ext cx="6090795" cy="46594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preme Court to hear a plea that raises a concern of Nitrogen Oxides (NOx)  pollution. - Lawstreet Journal">
            <a:extLst>
              <a:ext uri="{FF2B5EF4-FFF2-40B4-BE49-F238E27FC236}">
                <a16:creationId xmlns:a16="http://schemas.microsoft.com/office/drawing/2014/main" id="{7EDE183F-DB7E-AABF-9A68-E0EBA9087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794" y="8166487"/>
            <a:ext cx="104394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x pollution hi-res stock photography and images - Alamy">
            <a:extLst>
              <a:ext uri="{FF2B5EF4-FFF2-40B4-BE49-F238E27FC236}">
                <a16:creationId xmlns:a16="http://schemas.microsoft.com/office/drawing/2014/main" id="{C0806F19-575A-E4A8-14E8-2C97A33FCD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38" b="8060"/>
          <a:stretch/>
        </p:blipFill>
        <p:spPr bwMode="auto">
          <a:xfrm>
            <a:off x="31979" y="5720557"/>
            <a:ext cx="6468545" cy="799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9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fade">
                                      <p:cBhvr>
                                        <p:cTn id="21" dur="500"/>
                                        <p:tgtEl>
                                          <p:spTgt spid="1034"/>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fade">
                                      <p:cBhvr>
                                        <p:cTn id="2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n-lt"/>
                  <a:ea typeface="Tahoma"/>
                  <a:cs typeface="Tahoma"/>
                  <a:sym typeface="Tahoma"/>
                </a:rPr>
                <a:t>Các</a:t>
              </a:r>
              <a:r>
                <a:rPr lang="en-US" sz="4800" b="1" dirty="0">
                  <a:solidFill>
                    <a:srgbClr val="135F82"/>
                  </a:solidFill>
                  <a:latin typeface="+mn-lt"/>
                  <a:ea typeface="Tahoma"/>
                  <a:cs typeface="Tahoma"/>
                  <a:sym typeface="Tahoma"/>
                </a:rPr>
                <a:t> oxide </a:t>
              </a:r>
              <a:r>
                <a:rPr lang="en-US" sz="4800" b="1" dirty="0" err="1">
                  <a:solidFill>
                    <a:srgbClr val="135F82"/>
                  </a:solidFill>
                  <a:latin typeface="+mn-lt"/>
                  <a:ea typeface="Tahoma"/>
                  <a:cs typeface="Tahoma"/>
                  <a:sym typeface="Tahoma"/>
                </a:rPr>
                <a:t>của</a:t>
              </a:r>
              <a:r>
                <a:rPr lang="en-US" sz="4800" b="1" dirty="0">
                  <a:solidFill>
                    <a:srgbClr val="135F82"/>
                  </a:solidFill>
                  <a:latin typeface="+mn-lt"/>
                  <a:ea typeface="Tahoma"/>
                  <a:cs typeface="Tahoma"/>
                  <a:sym typeface="Tahoma"/>
                </a:rPr>
                <a:t> nitrogen</a:t>
              </a:r>
            </a:p>
          </p:txBody>
        </p:sp>
      </p:grpSp>
      <p:grpSp>
        <p:nvGrpSpPr>
          <p:cNvPr id="247" name="Google Shape;247;p3"/>
          <p:cNvGrpSpPr/>
          <p:nvPr/>
        </p:nvGrpSpPr>
        <p:grpSpPr>
          <a:xfrm>
            <a:off x="1103563" y="2663775"/>
            <a:ext cx="4535237" cy="971306"/>
            <a:chOff x="166396" y="8755081"/>
            <a:chExt cx="4514620"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748898"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3.Mưa acid</a:t>
              </a: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1274898" y="3991164"/>
            <a:ext cx="22295135" cy="707886"/>
          </a:xfrm>
          <a:prstGeom prst="rect">
            <a:avLst/>
          </a:prstGeom>
          <a:noFill/>
        </p:spPr>
        <p:txBody>
          <a:bodyPr wrap="square">
            <a:spAutoFit/>
          </a:bodyPr>
          <a:lstStyle/>
          <a:p>
            <a:r>
              <a:rPr lang="vi-VN" sz="4000" dirty="0">
                <a:latin typeface="+mn-lt"/>
                <a:ea typeface="Times New Roman" panose="02020603050405020304" pitchFamily="18" charset="0"/>
                <a:cs typeface="Times New Roman" panose="02020603050405020304" pitchFamily="18" charset="0"/>
              </a:rPr>
              <a:t>- Là hiện tượng nước mưa có pH nhỏ hơn 5,6.</a:t>
            </a:r>
          </a:p>
        </p:txBody>
      </p:sp>
      <p:pic>
        <p:nvPicPr>
          <p:cNvPr id="4098" name="Picture 2">
            <a:extLst>
              <a:ext uri="{FF2B5EF4-FFF2-40B4-BE49-F238E27FC236}">
                <a16:creationId xmlns:a16="http://schemas.microsoft.com/office/drawing/2014/main" id="{71F7F763-681D-4861-E8DB-79D1F74E8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99" y="4699050"/>
            <a:ext cx="15140907" cy="908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23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mn-lt"/>
                  <a:ea typeface="Tahoma"/>
                  <a:cs typeface="Tahoma"/>
                  <a:sym typeface="Tahoma"/>
                </a:rPr>
                <a:t>Các</a:t>
              </a:r>
              <a:r>
                <a:rPr lang="en-US" sz="4800" b="1" dirty="0">
                  <a:solidFill>
                    <a:srgbClr val="135F82"/>
                  </a:solidFill>
                  <a:latin typeface="+mn-lt"/>
                  <a:ea typeface="Tahoma"/>
                  <a:cs typeface="Tahoma"/>
                  <a:sym typeface="Tahoma"/>
                </a:rPr>
                <a:t> oxide </a:t>
              </a:r>
              <a:r>
                <a:rPr lang="en-US" sz="4800" b="1" dirty="0" err="1">
                  <a:solidFill>
                    <a:srgbClr val="135F82"/>
                  </a:solidFill>
                  <a:latin typeface="+mn-lt"/>
                  <a:ea typeface="Tahoma"/>
                  <a:cs typeface="Tahoma"/>
                  <a:sym typeface="Tahoma"/>
                </a:rPr>
                <a:t>của</a:t>
              </a:r>
              <a:r>
                <a:rPr lang="en-US" sz="4800" b="1" dirty="0">
                  <a:solidFill>
                    <a:srgbClr val="135F82"/>
                  </a:solidFill>
                  <a:latin typeface="+mn-lt"/>
                  <a:ea typeface="Tahoma"/>
                  <a:cs typeface="Tahoma"/>
                  <a:sym typeface="Tahoma"/>
                </a:rPr>
                <a:t> nitrogen</a:t>
              </a:r>
            </a:p>
          </p:txBody>
        </p:sp>
      </p:grpSp>
      <p:grpSp>
        <p:nvGrpSpPr>
          <p:cNvPr id="247" name="Google Shape;247;p3"/>
          <p:cNvGrpSpPr/>
          <p:nvPr/>
        </p:nvGrpSpPr>
        <p:grpSpPr>
          <a:xfrm>
            <a:off x="1103563" y="2663775"/>
            <a:ext cx="4535237" cy="971306"/>
            <a:chOff x="166396" y="8755081"/>
            <a:chExt cx="4514620"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8"/>
              <a:ext cx="702538" cy="572230"/>
              <a:chOff x="-145995" y="8633545"/>
              <a:chExt cx="787401" cy="641353"/>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90"/>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748898"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chemeClr val="lt1"/>
                  </a:solidFill>
                  <a:latin typeface="Tahoma"/>
                  <a:ea typeface="Tahoma"/>
                  <a:cs typeface="Tahoma"/>
                  <a:sym typeface="Tahoma"/>
                </a:rPr>
                <a:t>3.Mưa acid</a:t>
              </a:r>
            </a:p>
          </p:txBody>
        </p:sp>
      </p:grpSp>
      <p:sp>
        <p:nvSpPr>
          <p:cNvPr id="3" name="TextBox 2">
            <a:extLst>
              <a:ext uri="{FF2B5EF4-FFF2-40B4-BE49-F238E27FC236}">
                <a16:creationId xmlns:a16="http://schemas.microsoft.com/office/drawing/2014/main" id="{636FCC3E-91A1-D880-5F83-E4B31004ABF9}"/>
              </a:ext>
            </a:extLst>
          </p:cNvPr>
          <p:cNvSpPr txBox="1"/>
          <p:nvPr/>
        </p:nvSpPr>
        <p:spPr>
          <a:xfrm>
            <a:off x="1402234" y="3888337"/>
            <a:ext cx="23110690" cy="327323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-Qúa trình hình thành: Trong thành phần các chất đốt tự nhiên như than đá và dầu mỏ có chứa một lượng lớn lưu huỳnh, còn trong không khí lại chứa nhiều nitrogen. Quá trình đốt sản sinh ra các khí độc hại như: Sulfur dioxide(SO</a:t>
            </a:r>
            <a:r>
              <a:rPr lang="vi-VN" sz="4000" baseline="-25000" dirty="0">
                <a:latin typeface="+mn-lt"/>
                <a:ea typeface="Times New Roman" panose="02020603050405020304" pitchFamily="18" charset="0"/>
                <a:cs typeface="Times New Roman" panose="02020603050405020304" pitchFamily="18" charset="0"/>
              </a:rPr>
              <a:t>2</a:t>
            </a:r>
            <a:r>
              <a:rPr lang="vi-VN" sz="4000" dirty="0">
                <a:latin typeface="+mn-lt"/>
                <a:ea typeface="Times New Roman" panose="02020603050405020304" pitchFamily="18" charset="0"/>
                <a:cs typeface="Times New Roman" panose="02020603050405020304" pitchFamily="18" charset="0"/>
              </a:rPr>
              <a:t>) và Nitrogen dioxide (NO</a:t>
            </a:r>
            <a:r>
              <a:rPr lang="vi-VN" sz="4000" baseline="-25000" dirty="0">
                <a:latin typeface="+mn-lt"/>
                <a:ea typeface="Times New Roman" panose="02020603050405020304" pitchFamily="18" charset="0"/>
                <a:cs typeface="Times New Roman" panose="02020603050405020304" pitchFamily="18" charset="0"/>
              </a:rPr>
              <a:t>2</a:t>
            </a:r>
            <a:r>
              <a:rPr lang="vi-VN" sz="4000" dirty="0">
                <a:latin typeface="+mn-lt"/>
                <a:ea typeface="Times New Roman" panose="02020603050405020304" pitchFamily="18" charset="0"/>
                <a:cs typeface="Times New Roman" panose="02020603050405020304" pitchFamily="18" charset="0"/>
              </a:rPr>
              <a:t>). Các khí này hòa tan với hơi nước trong không khí tạo thành các Sulfuric acid (H</a:t>
            </a:r>
            <a:r>
              <a:rPr lang="vi-VN" sz="4000" baseline="-25000" dirty="0">
                <a:latin typeface="+mn-lt"/>
                <a:ea typeface="Times New Roman" panose="02020603050405020304" pitchFamily="18" charset="0"/>
                <a:cs typeface="Times New Roman" panose="02020603050405020304" pitchFamily="18" charset="0"/>
              </a:rPr>
              <a:t>2</a:t>
            </a:r>
            <a:r>
              <a:rPr lang="vi-VN" sz="4000" dirty="0">
                <a:latin typeface="+mn-lt"/>
                <a:ea typeface="Times New Roman" panose="02020603050405020304" pitchFamily="18" charset="0"/>
                <a:cs typeface="Times New Roman" panose="02020603050405020304" pitchFamily="18" charset="0"/>
              </a:rPr>
              <a:t>SO</a:t>
            </a:r>
            <a:r>
              <a:rPr lang="vi-VN" sz="4000" baseline="-25000" dirty="0">
                <a:latin typeface="+mn-lt"/>
                <a:ea typeface="Times New Roman" panose="02020603050405020304" pitchFamily="18" charset="0"/>
                <a:cs typeface="Times New Roman" panose="02020603050405020304" pitchFamily="18" charset="0"/>
              </a:rPr>
              <a:t>4</a:t>
            </a:r>
            <a:r>
              <a:rPr lang="vi-VN" sz="4000" dirty="0">
                <a:latin typeface="+mn-lt"/>
                <a:ea typeface="Times New Roman" panose="02020603050405020304" pitchFamily="18" charset="0"/>
                <a:cs typeface="Times New Roman" panose="02020603050405020304" pitchFamily="18" charset="0"/>
              </a:rPr>
              <a:t>) và nitric acid (HNO</a:t>
            </a:r>
            <a:r>
              <a:rPr lang="vi-VN" sz="4000" baseline="-25000" dirty="0">
                <a:latin typeface="+mn-lt"/>
                <a:ea typeface="Times New Roman" panose="02020603050405020304" pitchFamily="18" charset="0"/>
                <a:cs typeface="Times New Roman" panose="02020603050405020304" pitchFamily="18" charset="0"/>
              </a:rPr>
              <a:t>3</a:t>
            </a:r>
            <a:r>
              <a:rPr lang="vi-VN" sz="4000" dirty="0">
                <a:latin typeface="+mn-lt"/>
                <a:ea typeface="Times New Roman" panose="02020603050405020304" pitchFamily="18" charset="0"/>
                <a:cs typeface="Times New Roman" panose="02020603050405020304" pitchFamily="18" charset="0"/>
              </a:rPr>
              <a:t>). Khi trời mưa, các hạt acid này tan lẫn vào nước mưa, làm độ pH của nước mưa giảm. </a:t>
            </a:r>
          </a:p>
        </p:txBody>
      </p:sp>
      <p:pic>
        <p:nvPicPr>
          <p:cNvPr id="4098" name="Picture 2">
            <a:extLst>
              <a:ext uri="{FF2B5EF4-FFF2-40B4-BE49-F238E27FC236}">
                <a16:creationId xmlns:a16="http://schemas.microsoft.com/office/drawing/2014/main" id="{71F7F763-681D-4861-E8DB-79D1F74E8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199" y="7161573"/>
            <a:ext cx="10727843" cy="643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56"/>
            <a:chOff x="-288924" y="1892299"/>
            <a:chExt cx="19659598" cy="83085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5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a:solidFill>
                    <a:srgbClr val="135F82"/>
                  </a:solidFill>
                  <a:latin typeface="+mn-lt"/>
                  <a:ea typeface="Tahoma"/>
                  <a:cs typeface="Tahoma"/>
                  <a:sym typeface="Tahoma"/>
                </a:rPr>
                <a:t>Acid nitric</a:t>
              </a:r>
            </a:p>
          </p:txBody>
        </p:sp>
      </p:grpSp>
      <p:sp>
        <p:nvSpPr>
          <p:cNvPr id="4" name="TextBox 3">
            <a:extLst>
              <a:ext uri="{FF2B5EF4-FFF2-40B4-BE49-F238E27FC236}">
                <a16:creationId xmlns:a16="http://schemas.microsoft.com/office/drawing/2014/main" id="{CE9E5935-5803-A8ED-6104-EB3915439798}"/>
              </a:ext>
            </a:extLst>
          </p:cNvPr>
          <p:cNvSpPr txBox="1"/>
          <p:nvPr/>
        </p:nvSpPr>
        <p:spPr>
          <a:xfrm>
            <a:off x="4961831" y="9820633"/>
            <a:ext cx="23110690" cy="707886"/>
          </a:xfrm>
          <a:prstGeom prst="rect">
            <a:avLst/>
          </a:prstGeom>
          <a:noFill/>
        </p:spPr>
        <p:txBody>
          <a:bodyPr wrap="square">
            <a:spAutoFit/>
          </a:bodyPr>
          <a:lstStyle/>
          <a:p>
            <a:pPr algn="just"/>
            <a:r>
              <a:rPr lang="vi-VN" sz="4000" dirty="0">
                <a:latin typeface="+mn-lt"/>
                <a:ea typeface="Times New Roman" panose="02020603050405020304" pitchFamily="18" charset="0"/>
                <a:cs typeface="Times New Roman" panose="02020603050405020304" pitchFamily="18" charset="0"/>
              </a:rPr>
              <a:t>- </a:t>
            </a:r>
          </a:p>
        </p:txBody>
      </p:sp>
      <p:sp>
        <p:nvSpPr>
          <p:cNvPr id="5" name="Rectangle 2">
            <a:extLst>
              <a:ext uri="{FF2B5EF4-FFF2-40B4-BE49-F238E27FC236}">
                <a16:creationId xmlns:a16="http://schemas.microsoft.com/office/drawing/2014/main" id="{BA7D66F3-C319-EAB0-EF67-D5CB20F3D887}"/>
              </a:ext>
            </a:extLst>
          </p:cNvPr>
          <p:cNvSpPr>
            <a:spLocks noChangeArrowheads="1"/>
          </p:cNvSpPr>
          <p:nvPr/>
        </p:nvSpPr>
        <p:spPr bwMode="auto">
          <a:xfrm>
            <a:off x="0" y="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graphicFrame>
        <p:nvGraphicFramePr>
          <p:cNvPr id="6" name="Object 5">
            <a:extLst>
              <a:ext uri="{FF2B5EF4-FFF2-40B4-BE49-F238E27FC236}">
                <a16:creationId xmlns:a16="http://schemas.microsoft.com/office/drawing/2014/main" id="{F415CE75-C1D2-A552-D26E-B6677621692B}"/>
              </a:ext>
            </a:extLst>
          </p:cNvPr>
          <p:cNvGraphicFramePr>
            <a:graphicFrameLocks noChangeAspect="1"/>
          </p:cNvGraphicFramePr>
          <p:nvPr/>
        </p:nvGraphicFramePr>
        <p:xfrm>
          <a:off x="0" y="0"/>
          <a:ext cx="1485900" cy="520700"/>
        </p:xfrm>
        <a:graphic>
          <a:graphicData uri="http://schemas.openxmlformats.org/presentationml/2006/ole">
            <mc:AlternateContent xmlns:mc="http://schemas.openxmlformats.org/markup-compatibility/2006">
              <mc:Choice xmlns:v="urn:schemas-microsoft-com:vml" Requires="v">
                <p:oleObj r:id="rId3" imgW="1955800" imgH="533400" progId="ChemDraw.Document.6.0">
                  <p:embed/>
                </p:oleObj>
              </mc:Choice>
              <mc:Fallback>
                <p:oleObj r:id="rId3" imgW="1955800" imgH="533400" progId="ChemDraw.Document.6.0">
                  <p:embed/>
                  <p:pic>
                    <p:nvPicPr>
                      <p:cNvPr id="6" name="Object 5">
                        <a:extLst>
                          <a:ext uri="{FF2B5EF4-FFF2-40B4-BE49-F238E27FC236}">
                            <a16:creationId xmlns:a16="http://schemas.microsoft.com/office/drawing/2014/main" id="{F415CE75-C1D2-A552-D26E-B66776216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85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E8E082D3-64D6-A94C-61FB-99BF8BA2B618}"/>
              </a:ext>
            </a:extLst>
          </p:cNvPr>
          <p:cNvSpPr>
            <a:spLocks noChangeArrowheads="1"/>
          </p:cNvSpPr>
          <p:nvPr/>
        </p:nvSpPr>
        <p:spPr bwMode="auto">
          <a:xfrm>
            <a:off x="7376066" y="6598442"/>
            <a:ext cx="79048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graphicFrame>
        <p:nvGraphicFramePr>
          <p:cNvPr id="12" name="Table 12">
            <a:extLst>
              <a:ext uri="{FF2B5EF4-FFF2-40B4-BE49-F238E27FC236}">
                <a16:creationId xmlns:a16="http://schemas.microsoft.com/office/drawing/2014/main" id="{54E41BA4-2D31-E026-9CC2-3491827F201F}"/>
              </a:ext>
            </a:extLst>
          </p:cNvPr>
          <p:cNvGraphicFramePr>
            <a:graphicFrameLocks noGrp="1"/>
          </p:cNvGraphicFramePr>
          <p:nvPr>
            <p:extLst>
              <p:ext uri="{D42A27DB-BD31-4B8C-83A1-F6EECF244321}">
                <p14:modId xmlns:p14="http://schemas.microsoft.com/office/powerpoint/2010/main" val="1730857742"/>
              </p:ext>
            </p:extLst>
          </p:nvPr>
        </p:nvGraphicFramePr>
        <p:xfrm>
          <a:off x="0" y="3436072"/>
          <a:ext cx="24385588" cy="10759440"/>
        </p:xfrm>
        <a:graphic>
          <a:graphicData uri="http://schemas.openxmlformats.org/drawingml/2006/table">
            <a:tbl>
              <a:tblPr firstRow="1" bandRow="1">
                <a:tableStyleId>{2D5ABB26-0587-4C30-8999-92F81FD0307C}</a:tableStyleId>
              </a:tblPr>
              <a:tblGrid>
                <a:gridCol w="24385588">
                  <a:extLst>
                    <a:ext uri="{9D8B030D-6E8A-4147-A177-3AD203B41FA5}">
                      <a16:colId xmlns:a16="http://schemas.microsoft.com/office/drawing/2014/main" val="3297589679"/>
                    </a:ext>
                  </a:extLst>
                </a:gridCol>
              </a:tblGrid>
              <a:tr h="10235795">
                <a:tc>
                  <a:txBody>
                    <a:bodyPr/>
                    <a:lstStyle/>
                    <a:p>
                      <a:pPr algn="ctr"/>
                      <a:r>
                        <a:rPr lang="nl-NL" sz="5000" b="1" i="0" u="none" strike="noStrike" cap="none" dirty="0">
                          <a:solidFill>
                            <a:schemeClr val="tx1"/>
                          </a:solidFill>
                          <a:effectLst/>
                          <a:latin typeface="+mn-lt"/>
                          <a:ea typeface="+mn-ea"/>
                          <a:cs typeface="+mn-cs"/>
                          <a:sym typeface="Arial"/>
                        </a:rPr>
                        <a:t>PHIẾU HỌC TẬP SỐ </a:t>
                      </a:r>
                      <a:r>
                        <a:rPr lang="vi-VN" sz="5000" b="1" i="0" u="none" strike="noStrike" cap="none" dirty="0">
                          <a:solidFill>
                            <a:schemeClr val="tx1"/>
                          </a:solidFill>
                          <a:effectLst/>
                          <a:latin typeface="+mn-lt"/>
                          <a:ea typeface="+mn-ea"/>
                          <a:cs typeface="+mn-cs"/>
                          <a:sym typeface="Arial"/>
                        </a:rPr>
                        <a:t>1</a:t>
                      </a:r>
                      <a:endParaRPr lang="en-VN" sz="5000" b="0" i="0" u="none" strike="noStrike" cap="none" dirty="0">
                        <a:solidFill>
                          <a:schemeClr val="tx1"/>
                        </a:solidFill>
                        <a:effectLst/>
                        <a:latin typeface="+mn-lt"/>
                        <a:ea typeface="+mn-ea"/>
                        <a:cs typeface="+mn-cs"/>
                        <a:sym typeface="Arial"/>
                      </a:endParaRPr>
                    </a:p>
                    <a:p>
                      <a:r>
                        <a:rPr lang="nl-NL" sz="5000" b="1" i="1" u="none" strike="noStrike" cap="none" dirty="0" err="1">
                          <a:solidFill>
                            <a:schemeClr val="tx1"/>
                          </a:solidFill>
                          <a:effectLst/>
                          <a:latin typeface="+mn-lt"/>
                          <a:ea typeface="+mn-ea"/>
                          <a:cs typeface="+mn-cs"/>
                          <a:sym typeface="Arial"/>
                        </a:rPr>
                        <a:t>Nội</a:t>
                      </a:r>
                      <a:r>
                        <a:rPr lang="nl-NL" sz="5000" b="1" i="1" u="none" strike="noStrike" cap="none" dirty="0">
                          <a:solidFill>
                            <a:schemeClr val="tx1"/>
                          </a:solidFill>
                          <a:effectLst/>
                          <a:latin typeface="+mn-lt"/>
                          <a:ea typeface="+mn-ea"/>
                          <a:cs typeface="+mn-cs"/>
                          <a:sym typeface="Arial"/>
                        </a:rPr>
                        <a:t> </a:t>
                      </a:r>
                      <a:r>
                        <a:rPr lang="nl-NL" sz="5000" b="1" i="1" u="none" strike="noStrike" cap="none" dirty="0" err="1">
                          <a:solidFill>
                            <a:schemeClr val="tx1"/>
                          </a:solidFill>
                          <a:effectLst/>
                          <a:latin typeface="+mn-lt"/>
                          <a:ea typeface="+mn-ea"/>
                          <a:cs typeface="+mn-cs"/>
                          <a:sym typeface="Arial"/>
                        </a:rPr>
                        <a:t>dung</a:t>
                      </a:r>
                      <a:r>
                        <a:rPr lang="nl-NL" sz="5000" b="1" i="1" u="none" strike="noStrike" cap="none" dirty="0">
                          <a:solidFill>
                            <a:schemeClr val="tx1"/>
                          </a:solidFill>
                          <a:effectLst/>
                          <a:latin typeface="+mn-lt"/>
                          <a:ea typeface="+mn-ea"/>
                          <a:cs typeface="+mn-cs"/>
                          <a:sym typeface="Arial"/>
                        </a:rPr>
                        <a:t> 1: </a:t>
                      </a:r>
                      <a:r>
                        <a:rPr lang="nl-NL" sz="5000" b="0" i="0" u="none" strike="noStrike" cap="none" dirty="0">
                          <a:solidFill>
                            <a:schemeClr val="tx1"/>
                          </a:solidFill>
                          <a:effectLst/>
                          <a:latin typeface="+mn-lt"/>
                          <a:ea typeface="+mn-ea"/>
                          <a:cs typeface="+mn-cs"/>
                          <a:sym typeface="Arial"/>
                        </a:rPr>
                        <a:t>Q</a:t>
                      </a:r>
                      <a:r>
                        <a:rPr lang="vi-VN" sz="5000" b="0" i="0" u="none" strike="noStrike" cap="none" dirty="0">
                          <a:solidFill>
                            <a:schemeClr val="tx1"/>
                          </a:solidFill>
                          <a:effectLst/>
                          <a:latin typeface="+mn-lt"/>
                          <a:ea typeface="+mn-ea"/>
                          <a:cs typeface="+mn-cs"/>
                          <a:sym typeface="Arial"/>
                        </a:rPr>
                        <a:t>uan sát mô hình phân tử acid nitric và 2 lọ chứa a</a:t>
                      </a:r>
                      <a:r>
                        <a:rPr lang="en-US" sz="5000" b="0" i="0" u="none" strike="noStrike" cap="none" dirty="0" err="1">
                          <a:solidFill>
                            <a:schemeClr val="tx1"/>
                          </a:solidFill>
                          <a:effectLst/>
                          <a:latin typeface="+mn-lt"/>
                          <a:ea typeface="+mn-ea"/>
                          <a:cs typeface="+mn-cs"/>
                          <a:sym typeface="Arial"/>
                        </a:rPr>
                        <a:t>cid</a:t>
                      </a:r>
                      <a:r>
                        <a:rPr lang="vi-VN" sz="5000" b="0" i="0" u="none" strike="noStrike" cap="none" dirty="0">
                          <a:solidFill>
                            <a:schemeClr val="tx1"/>
                          </a:solidFill>
                          <a:effectLst/>
                          <a:latin typeface="+mn-lt"/>
                          <a:ea typeface="+mn-ea"/>
                          <a:cs typeface="+mn-cs"/>
                          <a:sym typeface="Arial"/>
                        </a:rPr>
                        <a:t> nitric.</a:t>
                      </a:r>
                      <a:endParaRPr lang="en-VN" sz="5000" b="0" i="0" u="none" strike="noStrike" cap="none" dirty="0">
                        <a:solidFill>
                          <a:schemeClr val="tx1"/>
                        </a:solidFill>
                        <a:effectLst/>
                        <a:latin typeface="+mn-lt"/>
                        <a:ea typeface="+mn-ea"/>
                        <a:cs typeface="+mn-cs"/>
                        <a:sym typeface="Arial"/>
                      </a:endParaRPr>
                    </a:p>
                    <a:p>
                      <a:r>
                        <a:rPr lang="vi-VN" sz="5000" b="0" i="0" u="none" strike="noStrike" cap="none" dirty="0">
                          <a:solidFill>
                            <a:schemeClr val="tx1"/>
                          </a:solidFill>
                          <a:effectLst/>
                          <a:latin typeface="+mn-lt"/>
                          <a:ea typeface="+mn-ea"/>
                          <a:cs typeface="+mn-cs"/>
                          <a:sym typeface="Arial"/>
                        </a:rPr>
                        <a:t>                        </a:t>
                      </a:r>
                      <a:endParaRPr lang="en-VN" sz="5000" b="0" i="0" u="none" strike="noStrike" cap="none" dirty="0">
                        <a:solidFill>
                          <a:schemeClr val="tx1"/>
                        </a:solidFill>
                        <a:effectLst/>
                        <a:latin typeface="+mn-lt"/>
                        <a:ea typeface="+mn-ea"/>
                        <a:cs typeface="+mn-cs"/>
                        <a:sym typeface="Arial"/>
                      </a:endParaRPr>
                    </a:p>
                    <a:p>
                      <a:r>
                        <a:rPr lang="vi-VN" sz="5000" b="0" i="0" u="none" strike="noStrike" cap="none" dirty="0">
                          <a:solidFill>
                            <a:schemeClr val="tx1"/>
                          </a:solidFill>
                          <a:effectLst/>
                          <a:latin typeface="+mn-lt"/>
                          <a:ea typeface="+mn-ea"/>
                          <a:cs typeface="+mn-cs"/>
                          <a:sym typeface="Arial"/>
                        </a:rPr>
                        <a:t>    </a:t>
                      </a:r>
                    </a:p>
                    <a:p>
                      <a:endParaRPr lang="vi-VN" sz="5000" b="0" i="0" u="none" strike="noStrike" cap="none" dirty="0">
                        <a:solidFill>
                          <a:schemeClr val="tx1"/>
                        </a:solidFill>
                        <a:effectLst/>
                        <a:latin typeface="+mn-lt"/>
                        <a:ea typeface="+mn-ea"/>
                        <a:cs typeface="+mn-cs"/>
                        <a:sym typeface="Arial"/>
                      </a:endParaRPr>
                    </a:p>
                    <a:p>
                      <a:endParaRPr lang="vi-VN" sz="5000" b="0" i="0" u="none" strike="noStrike" cap="none" dirty="0">
                        <a:solidFill>
                          <a:schemeClr val="tx1"/>
                        </a:solidFill>
                        <a:effectLst/>
                        <a:latin typeface="+mn-lt"/>
                        <a:ea typeface="+mn-ea"/>
                        <a:cs typeface="+mn-cs"/>
                        <a:sym typeface="Arial"/>
                      </a:endParaRPr>
                    </a:p>
                    <a:p>
                      <a:endParaRPr lang="vi-VN" sz="5000" b="0" i="0" u="none" strike="noStrike" cap="none" dirty="0">
                        <a:solidFill>
                          <a:schemeClr val="tx1"/>
                        </a:solidFill>
                        <a:effectLst/>
                        <a:latin typeface="+mn-lt"/>
                        <a:ea typeface="+mn-ea"/>
                        <a:cs typeface="+mn-cs"/>
                        <a:sym typeface="Arial"/>
                      </a:endParaRPr>
                    </a:p>
                    <a:p>
                      <a:endParaRPr lang="vi-VN" sz="5000" b="0" i="0" u="none" strike="noStrike" cap="none" dirty="0">
                        <a:solidFill>
                          <a:schemeClr val="tx1"/>
                        </a:solidFill>
                        <a:effectLst/>
                        <a:latin typeface="+mn-lt"/>
                        <a:ea typeface="+mn-ea"/>
                        <a:cs typeface="+mn-cs"/>
                        <a:sym typeface="Arial"/>
                      </a:endParaRPr>
                    </a:p>
                    <a:p>
                      <a:endParaRPr lang="vi-VN" sz="5000" b="0" i="0" u="none" strike="noStrike" cap="none" dirty="0">
                        <a:solidFill>
                          <a:schemeClr val="tx1"/>
                        </a:solidFill>
                        <a:effectLst/>
                        <a:latin typeface="+mn-lt"/>
                        <a:ea typeface="+mn-ea"/>
                        <a:cs typeface="+mn-cs"/>
                        <a:sym typeface="Arial"/>
                      </a:endParaRPr>
                    </a:p>
                    <a:p>
                      <a:r>
                        <a:rPr lang="vi-VN" sz="5000" b="0" i="0" u="none" strike="noStrike" cap="none" dirty="0">
                          <a:solidFill>
                            <a:schemeClr val="tx1"/>
                          </a:solidFill>
                          <a:effectLst/>
                          <a:latin typeface="+mn-lt"/>
                          <a:ea typeface="+mn-ea"/>
                          <a:cs typeface="+mn-cs"/>
                          <a:sym typeface="Arial"/>
                        </a:rPr>
                        <a:t>Mô hình phân tử rỗng và đặc của HNO</a:t>
                      </a:r>
                      <a:r>
                        <a:rPr lang="vi-VN" sz="5000" b="0" i="0" u="none" strike="noStrike" cap="none" baseline="-25000" dirty="0">
                          <a:solidFill>
                            <a:schemeClr val="tx1"/>
                          </a:solidFill>
                          <a:effectLst/>
                          <a:latin typeface="+mn-lt"/>
                          <a:ea typeface="+mn-ea"/>
                          <a:cs typeface="+mn-cs"/>
                          <a:sym typeface="Arial"/>
                        </a:rPr>
                        <a:t>3</a:t>
                      </a:r>
                      <a:r>
                        <a:rPr lang="vi-VN" sz="5000" b="0" i="0" u="none" strike="noStrike" cap="none" dirty="0">
                          <a:solidFill>
                            <a:schemeClr val="tx1"/>
                          </a:solidFill>
                          <a:effectLst/>
                          <a:latin typeface="+mn-lt"/>
                          <a:ea typeface="+mn-ea"/>
                          <a:cs typeface="+mn-cs"/>
                          <a:sym typeface="Arial"/>
                        </a:rPr>
                        <a:t>      A</a:t>
                      </a:r>
                      <a:r>
                        <a:rPr lang="en-US" sz="5000" b="0" i="0" u="none" strike="noStrike" cap="none" dirty="0" err="1">
                          <a:solidFill>
                            <a:schemeClr val="tx1"/>
                          </a:solidFill>
                          <a:effectLst/>
                          <a:latin typeface="+mn-lt"/>
                          <a:ea typeface="+mn-ea"/>
                          <a:cs typeface="+mn-cs"/>
                          <a:sym typeface="Arial"/>
                        </a:rPr>
                        <a:t>cid</a:t>
                      </a:r>
                      <a:r>
                        <a:rPr lang="vi-VN" sz="5000" b="0" i="0" u="none" strike="noStrike" cap="none" dirty="0">
                          <a:solidFill>
                            <a:schemeClr val="tx1"/>
                          </a:solidFill>
                          <a:effectLst/>
                          <a:latin typeface="+mn-lt"/>
                          <a:ea typeface="+mn-ea"/>
                          <a:cs typeface="+mn-cs"/>
                          <a:sym typeface="Arial"/>
                        </a:rPr>
                        <a:t> nitric lúc đầu   và   sau một thời gian</a:t>
                      </a:r>
                      <a:endParaRPr lang="en-VN" sz="5000" b="0" i="0" u="none" strike="noStrike" cap="none" dirty="0">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5000" b="0" i="0" u="none" strike="noStrike" cap="none" dirty="0">
                          <a:solidFill>
                            <a:schemeClr val="tx1"/>
                          </a:solidFill>
                          <a:effectLst/>
                          <a:latin typeface="+mn-lt"/>
                          <a:ea typeface="+mn-ea"/>
                          <a:cs typeface="+mn-cs"/>
                          <a:sym typeface="Arial"/>
                        </a:rPr>
                        <a:t>1.Hãy cho biết công thức phân tử; công thức Lewis và công thức cấu tạo</a:t>
                      </a:r>
                      <a:r>
                        <a:rPr lang="en-US" sz="5000" b="0" i="0" u="none" strike="noStrike" cap="none" dirty="0">
                          <a:solidFill>
                            <a:schemeClr val="tx1"/>
                          </a:solidFill>
                          <a:effectLst/>
                          <a:latin typeface="+mn-lt"/>
                          <a:ea typeface="+mn-ea"/>
                          <a:cs typeface="+mn-cs"/>
                          <a:sym typeface="Arial"/>
                        </a:rPr>
                        <a:t> </a:t>
                      </a:r>
                      <a:r>
                        <a:rPr lang="vi-VN" sz="5000" b="0" i="0" u="none" strike="noStrike" cap="none" dirty="0">
                          <a:solidFill>
                            <a:schemeClr val="tx1"/>
                          </a:solidFill>
                          <a:effectLst/>
                          <a:latin typeface="+mn-lt"/>
                          <a:ea typeface="+mn-ea"/>
                          <a:cs typeface="+mn-cs"/>
                          <a:sym typeface="Arial"/>
                        </a:rPr>
                        <a:t>của a</a:t>
                      </a:r>
                      <a:r>
                        <a:rPr lang="en-US" sz="5000" b="0" i="0" u="none" strike="noStrike" cap="none" dirty="0" err="1">
                          <a:solidFill>
                            <a:schemeClr val="tx1"/>
                          </a:solidFill>
                          <a:effectLst/>
                          <a:latin typeface="+mn-lt"/>
                          <a:ea typeface="+mn-ea"/>
                          <a:cs typeface="+mn-cs"/>
                          <a:sym typeface="Arial"/>
                        </a:rPr>
                        <a:t>cid</a:t>
                      </a:r>
                      <a:r>
                        <a:rPr lang="vi-VN" sz="5000" b="0" i="0" u="none" strike="noStrike" cap="none" dirty="0">
                          <a:solidFill>
                            <a:schemeClr val="tx1"/>
                          </a:solidFill>
                          <a:effectLst/>
                          <a:latin typeface="+mn-lt"/>
                          <a:ea typeface="+mn-ea"/>
                          <a:cs typeface="+mn-cs"/>
                          <a:sym typeface="Arial"/>
                        </a:rPr>
                        <a:t> nitric. Xác định số oxh của N và đặc điểm liên kết O-H trong phân tử?</a:t>
                      </a:r>
                      <a:endParaRPr lang="en-VN" sz="5000" b="0" i="0" u="none" strike="noStrike" cap="none" dirty="0">
                        <a:solidFill>
                          <a:schemeClr val="tx1"/>
                        </a:solidFill>
                        <a:effectLst/>
                        <a:latin typeface="+mn-lt"/>
                        <a:ea typeface="+mn-ea"/>
                        <a:cs typeface="+mn-cs"/>
                        <a:sym typeface="Arial"/>
                      </a:endParaRPr>
                    </a:p>
                    <a:p>
                      <a:r>
                        <a:rPr lang="vi-VN" sz="5000" b="0" i="0" u="none" strike="noStrike" cap="none" dirty="0">
                          <a:solidFill>
                            <a:schemeClr val="tx1"/>
                          </a:solidFill>
                          <a:effectLst/>
                          <a:latin typeface="+mn-lt"/>
                          <a:ea typeface="+mn-ea"/>
                          <a:cs typeface="+mn-cs"/>
                          <a:sym typeface="Arial"/>
                        </a:rPr>
                        <a:t>2. Nêu tính chất vật lí của a</a:t>
                      </a:r>
                      <a:r>
                        <a:rPr lang="en-US" sz="5000" b="0" i="0" u="none" strike="noStrike" cap="none" dirty="0" err="1">
                          <a:solidFill>
                            <a:schemeClr val="tx1"/>
                          </a:solidFill>
                          <a:effectLst/>
                          <a:latin typeface="+mn-lt"/>
                          <a:ea typeface="+mn-ea"/>
                          <a:cs typeface="+mn-cs"/>
                          <a:sym typeface="Arial"/>
                        </a:rPr>
                        <a:t>cid</a:t>
                      </a:r>
                      <a:r>
                        <a:rPr lang="vi-VN" sz="5000" b="0" i="0" u="none" strike="noStrike" cap="none" dirty="0">
                          <a:solidFill>
                            <a:schemeClr val="tx1"/>
                          </a:solidFill>
                          <a:effectLst/>
                          <a:latin typeface="+mn-lt"/>
                          <a:ea typeface="+mn-ea"/>
                          <a:cs typeface="+mn-cs"/>
                          <a:sym typeface="Arial"/>
                        </a:rPr>
                        <a:t> nitric?</a:t>
                      </a:r>
                      <a:endParaRPr lang="en-VN" sz="5000" b="0" i="0" u="none" strike="noStrike" cap="none" dirty="0">
                        <a:solidFill>
                          <a:schemeClr val="tx1"/>
                        </a:solidFill>
                        <a:effectLst/>
                        <a:latin typeface="+mn-lt"/>
                        <a:ea typeface="+mn-ea"/>
                        <a:cs typeface="+mn-cs"/>
                        <a:sym typeface="Arial"/>
                      </a:endParaRPr>
                    </a:p>
                    <a:p>
                      <a:endParaRPr lang="en-VN" sz="5000" dirty="0"/>
                    </a:p>
                  </a:txBody>
                  <a:tcPr>
                    <a:solidFill>
                      <a:schemeClr val="bg1"/>
                    </a:solidFill>
                  </a:tcPr>
                </a:tc>
                <a:extLst>
                  <a:ext uri="{0D108BD9-81ED-4DB2-BD59-A6C34878D82A}">
                    <a16:rowId xmlns:a16="http://schemas.microsoft.com/office/drawing/2014/main" val="1670973327"/>
                  </a:ext>
                </a:extLst>
              </a:tr>
            </a:tbl>
          </a:graphicData>
        </a:graphic>
      </p:graphicFrame>
      <p:pic>
        <p:nvPicPr>
          <p:cNvPr id="19" name="Picture 18">
            <a:extLst>
              <a:ext uri="{FF2B5EF4-FFF2-40B4-BE49-F238E27FC236}">
                <a16:creationId xmlns:a16="http://schemas.microsoft.com/office/drawing/2014/main" id="{479708A4-014C-515B-D201-3FBB4A4456BB}"/>
              </a:ext>
            </a:extLst>
          </p:cNvPr>
          <p:cNvPicPr>
            <a:picLocks noChangeAspect="1"/>
          </p:cNvPicPr>
          <p:nvPr/>
        </p:nvPicPr>
        <p:blipFill rotWithShape="1">
          <a:blip r:embed="rId5"/>
          <a:srcRect l="10774" t="41554" r="48913" b="31414"/>
          <a:stretch/>
        </p:blipFill>
        <p:spPr>
          <a:xfrm>
            <a:off x="320545" y="5830328"/>
            <a:ext cx="9864855" cy="3990305"/>
          </a:xfrm>
          <a:prstGeom prst="rect">
            <a:avLst/>
          </a:prstGeom>
        </p:spPr>
      </p:pic>
      <p:pic>
        <p:nvPicPr>
          <p:cNvPr id="21" name="Picture 2" descr="Quy trình điều chế axit nitric HNO3">
            <a:extLst>
              <a:ext uri="{FF2B5EF4-FFF2-40B4-BE49-F238E27FC236}">
                <a16:creationId xmlns:a16="http://schemas.microsoft.com/office/drawing/2014/main" id="{3165FE7F-ED8E-67EC-E598-F49FA1FC86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026" t="275" r="10026" b="-275"/>
          <a:stretch/>
        </p:blipFill>
        <p:spPr bwMode="auto">
          <a:xfrm>
            <a:off x="12771812" y="5299798"/>
            <a:ext cx="4109748" cy="47081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Axit nitric và muối nitrat, trắc nghiệm hóa học lớp 11">
            <a:extLst>
              <a:ext uri="{FF2B5EF4-FFF2-40B4-BE49-F238E27FC236}">
                <a16:creationId xmlns:a16="http://schemas.microsoft.com/office/drawing/2014/main" id="{8AF9EF56-ABA2-3472-2BC2-7A395D00AF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16409" y="5063278"/>
            <a:ext cx="4949575" cy="511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1686</TotalTime>
  <Words>2510</Words>
  <Application>Microsoft Macintosh PowerPoint</Application>
  <PresentationFormat>Custom</PresentationFormat>
  <Paragraphs>222</Paragraphs>
  <Slides>27</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27</vt:i4>
      </vt:variant>
    </vt:vector>
  </HeadingPairs>
  <TitlesOfParts>
    <vt:vector size="37" baseType="lpstr">
      <vt:lpstr>Calibri</vt:lpstr>
      <vt:lpstr>Cambria Math</vt:lpstr>
      <vt:lpstr>Arial</vt:lpstr>
      <vt:lpstr>Tahoma</vt:lpstr>
      <vt:lpstr>Times New Roman</vt:lpstr>
      <vt:lpstr>Office Theme</vt:lpstr>
      <vt:lpstr>ChemDraw.Document.6.0</vt:lpstr>
      <vt:lpstr>Chem3D.Document.9</vt:lpstr>
      <vt:lpstr>Equation.3</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lastModifiedBy>Kieu Nguyen</cp:lastModifiedBy>
  <cp:revision>21</cp:revision>
  <cp:lastPrinted>2023-05-07T00:38:16Z</cp:lastPrinted>
  <dcterms:created xsi:type="dcterms:W3CDTF">2013-08-07T06:38:09Z</dcterms:created>
  <dcterms:modified xsi:type="dcterms:W3CDTF">2023-05-07T01:57:58Z</dcterms:modified>
</cp:coreProperties>
</file>