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OOo" initials="o" lastIdx="1" clrIdx="0">
    <p:extLst>
      <p:ext uri="{19B8F6BF-5375-455C-9EA6-DF929625EA0E}">
        <p15:presenceInfo xmlns:p15="http://schemas.microsoft.com/office/powerpoint/2012/main" userId="oOO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9T13:02:24.64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9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4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B549-B172-4C8C-BBFD-90C6BF280F3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AFD4-6E32-4E6F-BA51-0C9F75FB4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6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image" Target="../media/image14.png"/><Relationship Id="rId39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34" Type="http://schemas.microsoft.com/office/2007/relationships/hdphoto" Target="../media/hdphoto14.wdp"/><Relationship Id="rId42" Type="http://schemas.openxmlformats.org/officeDocument/2006/relationships/image" Target="../media/image21.png"/><Relationship Id="rId47" Type="http://schemas.openxmlformats.org/officeDocument/2006/relationships/image" Target="../media/image23.png"/><Relationship Id="rId50" Type="http://schemas.microsoft.com/office/2007/relationships/hdphoto" Target="../media/hdphoto20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8.png"/><Relationship Id="rId38" Type="http://schemas.openxmlformats.org/officeDocument/2006/relationships/slide" Target="slide5.xml"/><Relationship Id="rId46" Type="http://schemas.microsoft.com/office/2007/relationships/hdphoto" Target="../media/hdphoto18.wdp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microsoft.com/office/2007/relationships/hdphoto" Target="../media/hdphoto13.wdp"/><Relationship Id="rId41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32" Type="http://schemas.openxmlformats.org/officeDocument/2006/relationships/slide" Target="slide2.xml"/><Relationship Id="rId37" Type="http://schemas.microsoft.com/office/2007/relationships/hdphoto" Target="../media/hdphoto15.wdp"/><Relationship Id="rId40" Type="http://schemas.microsoft.com/office/2007/relationships/hdphoto" Target="../media/hdphoto16.wdp"/><Relationship Id="rId45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24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31" Type="http://schemas.openxmlformats.org/officeDocument/2006/relationships/image" Target="../media/image17.png"/><Relationship Id="rId44" Type="http://schemas.openxmlformats.org/officeDocument/2006/relationships/slide" Target="slide3.xml"/><Relationship Id="rId52" Type="http://schemas.microsoft.com/office/2007/relationships/hdphoto" Target="../media/hdphoto21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microsoft.com/office/2007/relationships/hdphoto" Target="../media/hdphoto12.wdp"/><Relationship Id="rId30" Type="http://schemas.openxmlformats.org/officeDocument/2006/relationships/image" Target="../media/image16.png"/><Relationship Id="rId35" Type="http://schemas.openxmlformats.org/officeDocument/2006/relationships/slide" Target="slide6.xml"/><Relationship Id="rId43" Type="http://schemas.microsoft.com/office/2007/relationships/hdphoto" Target="../media/hdphoto17.wdp"/><Relationship Id="rId48" Type="http://schemas.microsoft.com/office/2007/relationships/hdphoto" Target="../media/hdphoto19.wdp"/><Relationship Id="rId8" Type="http://schemas.microsoft.com/office/2007/relationships/hdphoto" Target="../media/hdphoto3.wdp"/><Relationship Id="rId5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microsoft.com/office/2007/relationships/hdphoto" Target="../media/hdphoto2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microsoft.com/office/2007/relationships/hdphoto" Target="../media/hdphoto2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microsoft.com/office/2007/relationships/hdphoto" Target="../media/hdphoto2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slide" Target="slide1.xml"/><Relationship Id="rId4" Type="http://schemas.microsoft.com/office/2007/relationships/hdphoto" Target="../media/hdphoto2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haredvn.net/shutterstock/shutterstock-493044844-614240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900" l="1200" r="80500">
                        <a14:foregroundMark x1="34300" y1="82500" x2="35400" y2="90100"/>
                        <a14:foregroundMark x1="56000" y1="84700" x2="56000" y2="89000"/>
                        <a14:foregroundMark x1="54900" y1="90100" x2="51100" y2="90700"/>
                        <a14:foregroundMark x1="51100" y1="90700" x2="56600" y2="93900"/>
                        <a14:foregroundMark x1="56600" y1="93900" x2="51100" y2="96700"/>
                        <a14:foregroundMark x1="51100" y1="96700" x2="43000" y2="96700"/>
                        <a14:foregroundMark x1="43500" y1="98300" x2="37000" y2="9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 r="25516"/>
          <a:stretch/>
        </p:blipFill>
        <p:spPr bwMode="auto">
          <a:xfrm>
            <a:off x="-2532123" y="1921622"/>
            <a:ext cx="2414120" cy="33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oom made from twigs on a long wooden handle. vector illustration. tool for cleaning isolated on white background. Witches broom stick. Halloween accessory object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904" r="9021" b="8506"/>
          <a:stretch/>
        </p:blipFill>
        <p:spPr bwMode="auto">
          <a:xfrm rot="18089193">
            <a:off x="1220717" y="4740939"/>
            <a:ext cx="1885229" cy="19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29664" y="5719191"/>
            <a:ext cx="1073279" cy="1082398"/>
            <a:chOff x="2583145" y="6857629"/>
            <a:chExt cx="1073279" cy="1082398"/>
          </a:xfrm>
        </p:grpSpPr>
        <p:grpSp>
          <p:nvGrpSpPr>
            <p:cNvPr id="20" name="Group 19"/>
            <p:cNvGrpSpPr/>
            <p:nvPr/>
          </p:nvGrpSpPr>
          <p:grpSpPr>
            <a:xfrm>
              <a:off x="2777418" y="6858000"/>
              <a:ext cx="879006" cy="1082027"/>
              <a:chOff x="3736889" y="5649591"/>
              <a:chExt cx="879006" cy="1082027"/>
            </a:xfrm>
          </p:grpSpPr>
          <p:pic>
            <p:nvPicPr>
              <p:cNvPr id="7" name="Picture 6" descr="https://sharedvn.net/shutterstock/shutterstock-793635283-7376128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447" b="98351" l="17100" r="88800">
                            <a14:foregroundMark x1="53000" y1="12594" x2="39300" y2="14843"/>
                            <a14:foregroundMark x1="39300" y1="15892" x2="40900" y2="20690"/>
                            <a14:foregroundMark x1="27700" y1="25037" x2="22900" y2="28336"/>
                            <a14:foregroundMark x1="22900" y1="28336" x2="27900" y2="35082"/>
                            <a14:foregroundMark x1="27900" y1="35082" x2="25300" y2="44228"/>
                            <a14:foregroundMark x1="25300" y1="44228" x2="31100" y2="48576"/>
                            <a14:foregroundMark x1="41900" y1="89055" x2="54500" y2="95952"/>
                            <a14:foregroundMark x1="54500" y1="95952" x2="61200" y2="90855"/>
                            <a14:foregroundMark x1="70600" y1="79910" x2="77600" y2="76462"/>
                            <a14:foregroundMark x1="77600" y1="76462" x2="79100" y2="73013"/>
                            <a14:foregroundMark x1="79100" y1="73013" x2="82700" y2="71964"/>
                            <a14:foregroundMark x1="82700" y1="71964" x2="87100" y2="721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84" t="5737" r="10642" b="1961"/>
              <a:stretch/>
            </p:blipFill>
            <p:spPr bwMode="auto">
              <a:xfrm>
                <a:off x="3780783" y="5649591"/>
                <a:ext cx="791218" cy="682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8" descr="Khabarovsk, Russia - April 10, 2017: Twix Xtra chocolate bar empty crumpled wrapper isolated on white. Food packaging garbag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933" b="94663" l="6889" r="93333">
                            <a14:foregroundMark x1="25111" y1="67697" x2="15333" y2="69663"/>
                            <a14:backgroundMark x1="76667" y1="36798" x2="61333" y2="460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6889" y="6036227"/>
                <a:ext cx="879006" cy="695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8" descr="Khabarovsk, Russia - April 10, 2017: Twix Xtra chocolate bar empty crumpled wrapper isolated on white. Food packaging garb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933" b="94663" l="6889" r="93333">
                          <a14:backgroundMark x1="76667" y1="36798" x2="61333" y2="46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38727">
              <a:off x="2583145" y="6857629"/>
              <a:ext cx="970894" cy="7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320814" y="3196621"/>
            <a:ext cx="1202867" cy="1260655"/>
            <a:chOff x="4320814" y="3196621"/>
            <a:chExt cx="1202867" cy="1260655"/>
          </a:xfrm>
        </p:grpSpPr>
        <p:pic>
          <p:nvPicPr>
            <p:cNvPr id="14" name="Picture 12" descr="https://sharedvn.net/shutterstock/shutterstock-418955812-9417584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72" b="46770" l="34600" r="59700">
                          <a14:foregroundMark x1="49100" y1="16152" x2="48300" y2="16573"/>
                          <a14:foregroundMark x1="54100" y1="13764" x2="54100" y2="13764"/>
                          <a14:foregroundMark x1="37100" y1="22472" x2="37100" y2="22472"/>
                          <a14:foregroundMark x1="43500" y1="38904" x2="43500" y2="38904"/>
                          <a14:foregroundMark x1="48000" y1="39607" x2="48000" y2="39607"/>
                          <a14:foregroundMark x1="36300" y1="30618" x2="36300" y2="306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1" t="13045" r="39472" b="52908"/>
            <a:stretch/>
          </p:blipFill>
          <p:spPr bwMode="auto">
            <a:xfrm>
              <a:off x="4572001" y="3196621"/>
              <a:ext cx="703076" cy="679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https://sharedvn.net/shutterstock/shutterstock-418955812-9417584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9860" b="89888" l="61600" r="92900">
                          <a14:foregroundMark x1="85000" y1="52528" x2="84200" y2="54494"/>
                          <a14:foregroundMark x1="89200" y1="63483" x2="87300" y2="650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3" t="49048" r="8543" b="9078"/>
            <a:stretch/>
          </p:blipFill>
          <p:spPr bwMode="auto">
            <a:xfrm>
              <a:off x="4320814" y="3561608"/>
              <a:ext cx="954263" cy="89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https://sharedvn.net/shutterstock/shutterstock-418955812-9417584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56742" b="88062" l="7500" r="32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1" t="56352" r="67985" b="11166"/>
            <a:stretch/>
          </p:blipFill>
          <p:spPr bwMode="auto">
            <a:xfrm>
              <a:off x="4999047" y="3582357"/>
              <a:ext cx="524634" cy="51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873400" y="5607155"/>
            <a:ext cx="1516419" cy="1123235"/>
            <a:chOff x="4699486" y="5608383"/>
            <a:chExt cx="1516419" cy="1123235"/>
          </a:xfrm>
        </p:grpSpPr>
        <p:pic>
          <p:nvPicPr>
            <p:cNvPr id="13" name="Picture 10" descr="Person slipping on a banana peel flat design. EPS 10 vector.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55745" b="86170" l="1556" r="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9" r="27572" b="14279"/>
            <a:stretch/>
          </p:blipFill>
          <p:spPr bwMode="auto">
            <a:xfrm>
              <a:off x="4699486" y="6135270"/>
              <a:ext cx="1432828" cy="59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Recycling garbage organic food trash tires management industry utilize waste can vector illustration.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30426" l="60222" r="85111">
                          <a14:foregroundMark x1="79778" y1="7234" x2="77111" y2="8085"/>
                          <a14:foregroundMark x1="76222" y1="8085" x2="74667" y2="10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89" r="15050" b="66674"/>
            <a:stretch/>
          </p:blipFill>
          <p:spPr bwMode="auto">
            <a:xfrm>
              <a:off x="5559921" y="5608383"/>
              <a:ext cx="655984" cy="102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617516" y="3498508"/>
            <a:ext cx="1967022" cy="2537719"/>
            <a:chOff x="6617516" y="3498508"/>
            <a:chExt cx="1967022" cy="2537719"/>
          </a:xfrm>
        </p:grpSpPr>
        <p:pic>
          <p:nvPicPr>
            <p:cNvPr id="21" name="Picture 16" descr="Recycling garbage elements trash bags tires management industry utilize waste can vector illustration.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723" b="44043" l="72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2" t="30064" r="8919" b="55445"/>
            <a:stretch/>
          </p:blipFill>
          <p:spPr bwMode="auto">
            <a:xfrm>
              <a:off x="6617516" y="4975726"/>
              <a:ext cx="1018759" cy="81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Recycling garbage elements trash bags tires management industry utilize waste can vector illustration.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1064" b="32766" l="82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16" t="20124" r="7968" b="67162"/>
            <a:stretch/>
          </p:blipFill>
          <p:spPr bwMode="auto">
            <a:xfrm rot="19628791">
              <a:off x="6879610" y="3498508"/>
              <a:ext cx="531310" cy="749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 descr="Recycling garbage elements trash bags tires management industry utilize waste can vector illustration."/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021" b="18511" l="23778" r="3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9" t="7711" r="62504" b="81728"/>
            <a:stretch/>
          </p:blipFill>
          <p:spPr bwMode="auto">
            <a:xfrm>
              <a:off x="7491233" y="5264483"/>
              <a:ext cx="1093305" cy="77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9371548" y="5441303"/>
            <a:ext cx="2016506" cy="1385477"/>
            <a:chOff x="9382788" y="5475527"/>
            <a:chExt cx="2016506" cy="1385477"/>
          </a:xfrm>
        </p:grpSpPr>
        <p:pic>
          <p:nvPicPr>
            <p:cNvPr id="24" name="Picture 22" descr="Recycling garbage elements trash bags tires management industry utilize waste can vector illustration."/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26648" b="46154" l="81111" r="95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7" t="25982" r="3384" b="54710"/>
            <a:stretch/>
          </p:blipFill>
          <p:spPr bwMode="auto">
            <a:xfrm>
              <a:off x="9382788" y="5673965"/>
              <a:ext cx="954156" cy="89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Recycling garbage elements trash bags tires management industry utilize waste can vector illustration.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7418" b="28297" l="80444" r="95556">
                          <a14:foregroundMark x1="91111" y1="11538" x2="92222" y2="162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88" t="6867" r="2949" b="71763"/>
            <a:stretch/>
          </p:blipFill>
          <p:spPr bwMode="auto">
            <a:xfrm rot="19215835">
              <a:off x="10199925" y="5475527"/>
              <a:ext cx="1199369" cy="1385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" descr="https://sharedvn.net/shutterstock/shutterstock-786314062-6193060.png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7" t="1440" r="5154" b="46000"/>
          <a:stretch/>
        </p:blipFill>
        <p:spPr bwMode="auto">
          <a:xfrm>
            <a:off x="7909559" y="1714500"/>
            <a:ext cx="1280161" cy="500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206740" y="891540"/>
            <a:ext cx="3680460" cy="868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ở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38300" y="2346960"/>
            <a:ext cx="4168140" cy="868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20-10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32805" y="3361803"/>
            <a:ext cx="679141" cy="3643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hlinkClick r:id="rId32" action="ppaction://hlinksldjump"/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828" b="48718" l="20000" r="40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6595" r="59545" b="52122"/>
          <a:stretch/>
        </p:blipFill>
        <p:spPr>
          <a:xfrm>
            <a:off x="4054540" y="5171154"/>
            <a:ext cx="448455" cy="420918"/>
          </a:xfrm>
          <a:prstGeom prst="rect">
            <a:avLst/>
          </a:prstGeom>
        </p:spPr>
      </p:pic>
      <p:pic>
        <p:nvPicPr>
          <p:cNvPr id="30" name="Picture 29">
            <a:hlinkClick r:id="rId35" action="ppaction://hlinksldjump"/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828" b="46387" l="41000" r="60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5" t="6209" r="39849" b="54051"/>
          <a:stretch/>
        </p:blipFill>
        <p:spPr>
          <a:xfrm>
            <a:off x="5250860" y="5748009"/>
            <a:ext cx="469885" cy="413660"/>
          </a:xfrm>
          <a:prstGeom prst="rect">
            <a:avLst/>
          </a:prstGeom>
        </p:spPr>
      </p:pic>
      <p:pic>
        <p:nvPicPr>
          <p:cNvPr id="33" name="Picture 32">
            <a:hlinkClick r:id="rId38" action="ppaction://hlinksldjump"/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2797" b="49184" l="59200" r="79500">
                        <a14:foregroundMark x1="75700" y1="19347" x2="75700" y2="19347"/>
                        <a14:foregroundMark x1="63500" y1="27739" x2="63500" y2="27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4" t="5052" r="20648" b="52122"/>
          <a:stretch/>
        </p:blipFill>
        <p:spPr>
          <a:xfrm>
            <a:off x="7220354" y="4375506"/>
            <a:ext cx="520262" cy="477265"/>
          </a:xfrm>
          <a:prstGeom prst="rect">
            <a:avLst/>
          </a:prstGeom>
        </p:spPr>
      </p:pic>
      <p:pic>
        <p:nvPicPr>
          <p:cNvPr id="34" name="Picture 33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128" b="46387" l="79200" r="9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55" t="5437" r="1779" b="52894"/>
          <a:stretch/>
        </p:blipFill>
        <p:spPr>
          <a:xfrm>
            <a:off x="10144025" y="5900704"/>
            <a:ext cx="565425" cy="521930"/>
          </a:xfrm>
          <a:prstGeom prst="rect">
            <a:avLst/>
          </a:prstGeom>
        </p:spPr>
      </p:pic>
      <p:pic>
        <p:nvPicPr>
          <p:cNvPr id="35" name="Picture 34">
            <a:hlinkClick r:id="rId44" action="ppaction://hlinksldjump"/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48718" b="92308" l="500" r="2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" t="52122" r="78910" b="8524"/>
          <a:stretch/>
        </p:blipFill>
        <p:spPr>
          <a:xfrm>
            <a:off x="4671058" y="3561608"/>
            <a:ext cx="504961" cy="4256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1400" b="54200" l="28700" r="53700">
                        <a14:foregroundMark x1="39700" y1="52000" x2="36500" y2="5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57" r="50153" b="35632"/>
          <a:stretch/>
        </p:blipFill>
        <p:spPr>
          <a:xfrm>
            <a:off x="13452976" y="1199212"/>
            <a:ext cx="2013929" cy="6265552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8206740" y="891540"/>
            <a:ext cx="3585210" cy="632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790700" y="2499360"/>
            <a:ext cx="4168140" cy="868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20-10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75622" y="4833167"/>
            <a:ext cx="2012459" cy="1486705"/>
            <a:chOff x="1775622" y="4833167"/>
            <a:chExt cx="2012459" cy="148670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9" cstate="print"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backgroundRemoval t="5300" b="96400" l="9200" r="92500">
                          <a14:foregroundMark x1="11700" y1="38900" x2="11700" y2="38900"/>
                          <a14:foregroundMark x1="30600" y1="67800" x2="30600" y2="67800"/>
                          <a14:foregroundMark x1="76400" y1="16100" x2="76400" y2="16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1517">
              <a:off x="2475517" y="4833167"/>
              <a:ext cx="1312564" cy="131256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1" cstate="print">
              <a:extLst>
                <a:ext uri="{BEBA8EAE-BF5A-486C-A8C5-ECC9F3942E4B}">
                  <a14:imgProps xmlns:a14="http://schemas.microsoft.com/office/drawing/2010/main">
                    <a14:imgLayer r:embed="rId52">
                      <a14:imgEffect>
                        <a14:backgroundRemoval t="7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6" t="6112" r="18889" b="12222"/>
            <a:stretch/>
          </p:blipFill>
          <p:spPr>
            <a:xfrm>
              <a:off x="1775622" y="5481536"/>
              <a:ext cx="815524" cy="838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4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005 0.12037 L 0.30911 0.16898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8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2.96296E-6 L 5.625E-6 -2.96296E-6 C 0.03243 -0.00139 0.14102 -0.00046 0.18868 -0.01389 C 0.20508 -0.01852 0.22136 -0.02407 0.23777 -0.02755 C 0.25157 -0.03079 0.26576 -0.03079 0.27917 -0.03681 C 0.28673 -0.04005 0.2948 -0.04398 0.30248 -0.04607 C 0.31016 -0.04792 0.31798 -0.04907 0.32579 -0.05046 C 0.33503 -0.04722 0.33972 -0.04861 0.34636 -0.03681 C 0.35443 -0.02245 0.34792 -0.02199 0.35938 -0.01389 C 0.36094 -0.01273 0.36277 -0.01389 0.36459 -0.01389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0023 L -0.02852 0.02292 C -0.03203 0.0257 -0.03529 0.02963 -0.0388 0.03195 C -0.04219 0.03426 -0.04584 0.03496 -0.04922 0.03658 C -0.05521 0.03958 -0.06107 0.04421 -0.06732 0.04583 C -0.0793 0.04884 -0.09141 0.04884 -0.10352 0.05046 L -0.13451 0.05509 C -0.16732 0.05185 -0.20065 0.05718 -0.23281 0.04583 C -0.24141 0.04283 -0.24987 0.03704 -0.2586 0.03658 L -0.34662 0.03195 C -0.3543 0.03056 -0.36198 0.02755 -0.36979 0.02755 C -0.37513 0.02755 -0.38021 0.03033 -0.38542 0.03195 C -0.39909 0.03634 -0.39531 0.03472 -0.40599 0.04121 C -0.40899 0.02523 -0.40703 0.02662 -0.41641 0.01829 C -0.41888 0.01597 -0.42409 0.01366 -0.42409 0.01389 L -0.42409 0.01366 " pathEditMode="relative" rAng="0" ptsTypes="AAAAAAAAAAAAAAA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2" grpId="0" animBg="1"/>
      <p:bldP spid="32" grpId="1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https://sharedvn.net/shutterstock/shutterstock-538376932-487800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167" l="27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1" y="-30145"/>
            <a:ext cx="9938538" cy="20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11000939" y="6031978"/>
            <a:ext cx="703384" cy="5304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22B99072-3581-4A75-8B8F-5C687422A1F8}"/>
              </a:ext>
            </a:extLst>
          </p:cNvPr>
          <p:cNvSpPr txBox="1"/>
          <p:nvPr/>
        </p:nvSpPr>
        <p:spPr>
          <a:xfrm flipH="1">
            <a:off x="3720288" y="536806"/>
            <a:ext cx="7423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Câu 1: Truyện Bông hoa cúc trắng gồm mấy nhân vật?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B9948F3-448E-4094-A01D-BAB26AAAFCA1}"/>
              </a:ext>
            </a:extLst>
          </p:cNvPr>
          <p:cNvSpPr/>
          <p:nvPr/>
        </p:nvSpPr>
        <p:spPr>
          <a:xfrm>
            <a:off x="4664109" y="5217943"/>
            <a:ext cx="6400800" cy="8077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C. 3 nhân vật: bố, mẹ và cô bé.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86E67934-CE5F-40DC-85F0-BE74E9C8AEAB}"/>
              </a:ext>
            </a:extLst>
          </p:cNvPr>
          <p:cNvSpPr/>
          <p:nvPr/>
        </p:nvSpPr>
        <p:spPr>
          <a:xfrm>
            <a:off x="4664109" y="2520463"/>
            <a:ext cx="4953000" cy="8077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A. 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 nhân vật : mẹ , cô bé.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FDFC492-545B-4B36-8636-8AE5F9C325D5}"/>
              </a:ext>
            </a:extLst>
          </p:cNvPr>
          <p:cNvSpPr/>
          <p:nvPr/>
        </p:nvSpPr>
        <p:spPr>
          <a:xfrm>
            <a:off x="4664109" y="3838976"/>
            <a:ext cx="6019800" cy="8077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B. 3 nhân vật: ông cụ già, mẹ và cô bé.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C9F48F36-6EB0-4425-B310-9653BF7246C9}"/>
              </a:ext>
            </a:extLst>
          </p:cNvPr>
          <p:cNvSpPr/>
          <p:nvPr/>
        </p:nvSpPr>
        <p:spPr>
          <a:xfrm>
            <a:off x="4664109" y="3832661"/>
            <a:ext cx="6019800" cy="8077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B. 3 nhân vật: ông cụ già, mẹ và cô bé.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6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5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sharedvn.net/shutterstock/shutterstock-538376932-487800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167" l="27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99" y="-104792"/>
            <a:ext cx="8924534" cy="29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0" y="483703"/>
            <a:ext cx="5897217" cy="272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1000939" y="6031978"/>
            <a:ext cx="703384" cy="5304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B779A34-894D-4E1C-B517-2E7BE9E3D19E}"/>
              </a:ext>
            </a:extLst>
          </p:cNvPr>
          <p:cNvSpPr txBox="1"/>
          <p:nvPr/>
        </p:nvSpPr>
        <p:spPr>
          <a:xfrm flipH="1">
            <a:off x="3508029" y="720542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Câu 2: Cụ già tóc bạc đã chỉ cô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đâu để có thể tìm được phương thuốc cứu mẹ?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12A6807-F5F4-4701-868F-A8FBF29FDC24}"/>
              </a:ext>
            </a:extLst>
          </p:cNvPr>
          <p:cNvSpPr/>
          <p:nvPr/>
        </p:nvSpPr>
        <p:spPr>
          <a:xfrm>
            <a:off x="4816508" y="4162997"/>
            <a:ext cx="4953000" cy="8077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B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.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n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ư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F1DF2DDF-6027-4E2C-8FC3-19BB211163FD}"/>
              </a:ext>
            </a:extLst>
          </p:cNvPr>
          <p:cNvSpPr/>
          <p:nvPr/>
        </p:nvSpPr>
        <p:spPr>
          <a:xfrm>
            <a:off x="5623666" y="5365268"/>
            <a:ext cx="4953000" cy="8077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C.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rừng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ABDE537-80ED-4ECB-9EB6-B807EA231FFC}"/>
              </a:ext>
            </a:extLst>
          </p:cNvPr>
          <p:cNvSpPr/>
          <p:nvPr/>
        </p:nvSpPr>
        <p:spPr>
          <a:xfrm>
            <a:off x="3992217" y="2994425"/>
            <a:ext cx="4953000" cy="8077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A.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gốc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đầu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rừng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A0A943C2-1034-4975-8FBC-9D8599A5EC68}"/>
              </a:ext>
            </a:extLst>
          </p:cNvPr>
          <p:cNvSpPr/>
          <p:nvPr/>
        </p:nvSpPr>
        <p:spPr>
          <a:xfrm>
            <a:off x="4816508" y="4162997"/>
            <a:ext cx="4953000" cy="80772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A.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gốc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đầu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rừng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sharedvn.net/shutterstock/shutterstock-538376932-487800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167" l="27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81" y="1"/>
            <a:ext cx="7553601" cy="21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1012514" y="6233180"/>
            <a:ext cx="703384" cy="5304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F5859BFD-44C5-4759-81C2-305FB0828809}"/>
              </a:ext>
            </a:extLst>
          </p:cNvPr>
          <p:cNvSpPr txBox="1"/>
          <p:nvPr/>
        </p:nvSpPr>
        <p:spPr>
          <a:xfrm flipH="1">
            <a:off x="4504269" y="575734"/>
            <a:ext cx="508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Câu 3: Cô bé đã làm gì để cứu lấy mẹ của mình?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EDF9DB1-11E2-4B8A-B089-5F59C8695BCA}"/>
              </a:ext>
            </a:extLst>
          </p:cNvPr>
          <p:cNvSpPr/>
          <p:nvPr/>
        </p:nvSpPr>
        <p:spPr>
          <a:xfrm>
            <a:off x="3915584" y="2405439"/>
            <a:ext cx="6521494" cy="8077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A.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20289FED-EA40-4330-B3CE-1B4114CD8E42}"/>
              </a:ext>
            </a:extLst>
          </p:cNvPr>
          <p:cNvSpPr/>
          <p:nvPr/>
        </p:nvSpPr>
        <p:spPr>
          <a:xfrm>
            <a:off x="3836562" y="4508694"/>
            <a:ext cx="8028060" cy="113848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xé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cánh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cúc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lâu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476C77EA-A196-4139-96F0-A56175535129}"/>
              </a:ext>
            </a:extLst>
          </p:cNvPr>
          <p:cNvSpPr/>
          <p:nvPr/>
        </p:nvSpPr>
        <p:spPr>
          <a:xfrm>
            <a:off x="3915584" y="3429000"/>
            <a:ext cx="6521494" cy="8077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.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6D54790-9230-4BC0-969F-B379DA4CEE97}"/>
              </a:ext>
            </a:extLst>
          </p:cNvPr>
          <p:cNvSpPr/>
          <p:nvPr/>
        </p:nvSpPr>
        <p:spPr>
          <a:xfrm>
            <a:off x="3836562" y="4508693"/>
            <a:ext cx="8028060" cy="113848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xé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cánh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cúc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lâu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9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sharedvn.net/shutterstock/shutterstock-538376932-487800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167" l="27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82" y="-1"/>
            <a:ext cx="7500395" cy="21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1000939" y="6031978"/>
            <a:ext cx="703384" cy="5304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4424C7AD-14A2-41B0-A716-BA4B2BB9D3E9}"/>
              </a:ext>
            </a:extLst>
          </p:cNvPr>
          <p:cNvSpPr txBox="1"/>
          <p:nvPr/>
        </p:nvSpPr>
        <p:spPr>
          <a:xfrm flipH="1">
            <a:off x="4492980" y="688623"/>
            <a:ext cx="508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atin typeface="+mj-lt"/>
                <a:cs typeface="Times New Roman" pitchFamily="18" charset="0"/>
              </a:rPr>
              <a:t>Câu</a:t>
            </a:r>
            <a:r>
              <a:rPr lang="en-GB" sz="3200" dirty="0">
                <a:latin typeface="+mj-lt"/>
                <a:cs typeface="Times New Roman" pitchFamily="18" charset="0"/>
              </a:rPr>
              <a:t> 4: Ý </a:t>
            </a:r>
            <a:r>
              <a:rPr lang="en-GB" sz="3200" dirty="0" err="1">
                <a:latin typeface="+mj-lt"/>
                <a:cs typeface="Times New Roman" pitchFamily="18" charset="0"/>
              </a:rPr>
              <a:t>nghĩa</a:t>
            </a:r>
            <a:r>
              <a:rPr lang="en-GB" sz="3200" dirty="0">
                <a:latin typeface="+mj-lt"/>
                <a:cs typeface="Times New Roman" pitchFamily="18" charset="0"/>
              </a:rPr>
              <a:t> </a:t>
            </a:r>
            <a:r>
              <a:rPr lang="en-GB" sz="3200" dirty="0" err="1">
                <a:latin typeface="+mj-lt"/>
                <a:cs typeface="Times New Roman" pitchFamily="18" charset="0"/>
              </a:rPr>
              <a:t>của</a:t>
            </a:r>
            <a:r>
              <a:rPr lang="en-GB" sz="3200" dirty="0">
                <a:latin typeface="+mj-lt"/>
                <a:cs typeface="Times New Roman" pitchFamily="18" charset="0"/>
              </a:rPr>
              <a:t> </a:t>
            </a:r>
            <a:r>
              <a:rPr lang="en-GB" sz="3200" dirty="0" err="1">
                <a:latin typeface="+mj-lt"/>
                <a:cs typeface="Times New Roman" pitchFamily="18" charset="0"/>
              </a:rPr>
              <a:t>bông</a:t>
            </a:r>
            <a:r>
              <a:rPr lang="en-GB" sz="3200" dirty="0">
                <a:latin typeface="+mj-lt"/>
                <a:cs typeface="Times New Roman" pitchFamily="18" charset="0"/>
              </a:rPr>
              <a:t> </a:t>
            </a:r>
            <a:r>
              <a:rPr lang="en-GB" sz="3200" dirty="0" err="1">
                <a:latin typeface="+mj-lt"/>
                <a:cs typeface="Times New Roman" pitchFamily="18" charset="0"/>
              </a:rPr>
              <a:t>hoa</a:t>
            </a:r>
            <a:r>
              <a:rPr lang="en-GB" sz="3200" dirty="0">
                <a:latin typeface="+mj-lt"/>
                <a:cs typeface="Times New Roman" pitchFamily="18" charset="0"/>
              </a:rPr>
              <a:t> </a:t>
            </a:r>
            <a:r>
              <a:rPr lang="en-GB" sz="3200" dirty="0" err="1">
                <a:latin typeface="+mj-lt"/>
                <a:cs typeface="Times New Roman" pitchFamily="18" charset="0"/>
              </a:rPr>
              <a:t>cúc</a:t>
            </a:r>
            <a:r>
              <a:rPr lang="en-GB" sz="3200" dirty="0">
                <a:latin typeface="+mj-lt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336C3E6-180A-4140-A202-E65FCBA6243D}"/>
              </a:ext>
            </a:extLst>
          </p:cNvPr>
          <p:cNvSpPr/>
          <p:nvPr/>
        </p:nvSpPr>
        <p:spPr>
          <a:xfrm>
            <a:off x="3656431" y="2230730"/>
            <a:ext cx="76962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A.Biểu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CADCB4C-C869-4F45-AADF-D824D3FB15CC}"/>
              </a:ext>
            </a:extLst>
          </p:cNvPr>
          <p:cNvSpPr/>
          <p:nvPr/>
        </p:nvSpPr>
        <p:spPr>
          <a:xfrm>
            <a:off x="3683321" y="3484271"/>
            <a:ext cx="76962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B.Biểu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9918E35-DE75-44B0-9F81-5293DB6DD8FC}"/>
              </a:ext>
            </a:extLst>
          </p:cNvPr>
          <p:cNvSpPr/>
          <p:nvPr/>
        </p:nvSpPr>
        <p:spPr>
          <a:xfrm>
            <a:off x="3708282" y="4748359"/>
            <a:ext cx="76962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C.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Biểu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tượng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lòng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biết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ơn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con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cái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cha 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mẹ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3BF0494-4301-4D7C-A32C-3EDFEECB8A1B}"/>
              </a:ext>
            </a:extLst>
          </p:cNvPr>
          <p:cNvSpPr/>
          <p:nvPr/>
        </p:nvSpPr>
        <p:spPr>
          <a:xfrm>
            <a:off x="3696993" y="3484271"/>
            <a:ext cx="7696200" cy="762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7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  <p:bldP spid="1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sharedvn.net/shutterstock/shutterstock-538376932-487800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167" l="27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64" y="-135467"/>
            <a:ext cx="8556875" cy="32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1000939" y="6412153"/>
            <a:ext cx="703384" cy="5304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E8BEA0A0-3351-479E-9BC8-196459BCE8B6}"/>
              </a:ext>
            </a:extLst>
          </p:cNvPr>
          <p:cNvSpPr/>
          <p:nvPr/>
        </p:nvSpPr>
        <p:spPr>
          <a:xfrm>
            <a:off x="4267196" y="146751"/>
            <a:ext cx="5379156" cy="24948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Câu 5: Qua câu chuyện, em thấy cô bé trong truyện là một người như thế nào?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5D8F9CC-A1BB-4CF9-BD9F-B2A561383B7E}"/>
              </a:ext>
            </a:extLst>
          </p:cNvPr>
          <p:cNvSpPr/>
          <p:nvPr/>
        </p:nvSpPr>
        <p:spPr>
          <a:xfrm>
            <a:off x="4008123" y="3127025"/>
            <a:ext cx="76962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A, Là một cô bé tốt bụng, ngoan ngoãn và hiếu thảo với mẹ của mình.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F64F1233-1E38-4F1F-9348-50D3693D504C}"/>
              </a:ext>
            </a:extLst>
          </p:cNvPr>
          <p:cNvSpPr/>
          <p:nvPr/>
        </p:nvSpPr>
        <p:spPr>
          <a:xfrm>
            <a:off x="4008123" y="4270025"/>
            <a:ext cx="76962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B, Là một cô bé chăm ngoan và rất tốt bụng. 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76656C1E-2F24-41B5-81A7-2F8DCAAD7625}"/>
              </a:ext>
            </a:extLst>
          </p:cNvPr>
          <p:cNvSpPr/>
          <p:nvPr/>
        </p:nvSpPr>
        <p:spPr>
          <a:xfrm>
            <a:off x="4008123" y="5489225"/>
            <a:ext cx="76962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C, Là một cô bé ngoan ngoãn và rất yêu mẹ của mình.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41D0F986-905D-435C-B8F2-5C30EC333576}"/>
              </a:ext>
            </a:extLst>
          </p:cNvPr>
          <p:cNvSpPr/>
          <p:nvPr/>
        </p:nvSpPr>
        <p:spPr>
          <a:xfrm>
            <a:off x="4008123" y="3119374"/>
            <a:ext cx="7696200" cy="762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A, Là một cô bé tốt bụng, ngoan ngoãn và hiếu thảo với mẹ của mình. </a:t>
            </a:r>
          </a:p>
        </p:txBody>
      </p:sp>
    </p:spTree>
    <p:extLst>
      <p:ext uri="{BB962C8B-B14F-4D97-AF65-F5344CB8AC3E}">
        <p14:creationId xmlns:p14="http://schemas.microsoft.com/office/powerpoint/2010/main" val="993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420</Words>
  <PresentationFormat>Màn hình rộng</PresentationFormat>
  <Paragraphs>33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2018-10-17T16:16:47Z</dcterms:created>
  <dcterms:modified xsi:type="dcterms:W3CDTF">2020-04-19T10:04:53Z</dcterms:modified>
</cp:coreProperties>
</file>