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58" r:id="rId5"/>
    <p:sldId id="259" r:id="rId6"/>
    <p:sldId id="275" r:id="rId7"/>
    <p:sldId id="274" r:id="rId8"/>
    <p:sldId id="280" r:id="rId9"/>
    <p:sldId id="276" r:id="rId10"/>
    <p:sldId id="278" r:id="rId11"/>
    <p:sldId id="281" r:id="rId12"/>
    <p:sldId id="279" r:id="rId13"/>
    <p:sldId id="264" r:id="rId14"/>
    <p:sldId id="265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41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8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1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38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54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47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79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8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82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B64B-B34D-44E6-AA25-43E220506AD9}" type="datetimeFigureOut">
              <a:rPr lang="vi-VN" smtClean="0"/>
              <a:t>05/11/2016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985D-72F2-42CA-A1A4-F97BF540E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2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Co%20Hoai\Hanh%20quan.WM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0"/>
            <a:ext cx="12101848" cy="67833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2743200" y="1981200"/>
            <a:ext cx="64722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4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60" y="1093702"/>
            <a:ext cx="636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9" y="1515042"/>
            <a:ext cx="942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518" y="2004372"/>
            <a:ext cx="115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cảm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 của tác giả về bếp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lửa, về bà và tình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của người cháu với cuộc đời lam lũ của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929" y="2856168"/>
            <a:ext cx="1118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Hồi tưởng lại kỉ niệm tuổi thơ sống bên bà </a:t>
            </a: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hình ảnh bà gắn với bếp lửa.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234" y="3317833"/>
            <a:ext cx="5362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!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929" y="1226148"/>
            <a:ext cx="1118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Hồi tưởng lại kỉ niệm tuổi thơ sống bên bà </a:t>
            </a: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hình ảnh bà gắn với bếp lửa.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307798" y="5231636"/>
            <a:ext cx="46824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7419" y="4202188"/>
            <a:ext cx="409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 tượng về cái bếp của nhà nghèo, 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đun bằng nguyên liệu thô, 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kém.</a:t>
            </a:r>
          </a:p>
          <a:p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106019" y="1640610"/>
            <a:ext cx="5106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!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88855" y="1687813"/>
            <a:ext cx="40787" cy="37147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60" y="1093702"/>
            <a:ext cx="636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9" y="1515042"/>
            <a:ext cx="942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929" y="1941768"/>
            <a:ext cx="1118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Hồi tưởng lại kỉ niệm tuổi thơ sống bên bà </a:t>
            </a: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hình ảnh bà gắn với bếp lửa.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57" y="2385712"/>
            <a:ext cx="1118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de-D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năm lên bốn tuổi</a:t>
            </a:r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95469" y="2849218"/>
            <a:ext cx="64857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61723" y="4350026"/>
            <a:ext cx="10952835" cy="5354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ấn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về cái bếp của nhà nghèo, đun bằng nguyên liệu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kém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08723" y="5006011"/>
            <a:ext cx="11310253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.VnTime" panose="020B7200000000000000" pitchFamily="34" charset="0"/>
              </a:rPr>
              <a:t>=&gt; </a:t>
            </a:r>
            <a:r>
              <a:rPr lang="en-US" sz="2400" b="1" dirty="0" err="1" smtClean="0">
                <a:latin typeface=".VnTime" panose="020B7200000000000000" pitchFamily="34" charset="0"/>
              </a:rPr>
              <a:t>Tuæi</a:t>
            </a:r>
            <a:r>
              <a:rPr lang="en-US" sz="2400" b="1" dirty="0" smtClean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th</a:t>
            </a:r>
            <a:r>
              <a:rPr lang="en-US" sz="2400" b="1" dirty="0">
                <a:latin typeface=".VnTime" panose="020B7200000000000000" pitchFamily="34" charset="0"/>
              </a:rPr>
              <a:t>¬ </a:t>
            </a:r>
            <a:r>
              <a:rPr lang="en-US" sz="2400" b="1" dirty="0" err="1">
                <a:latin typeface=".VnTime" panose="020B7200000000000000" pitchFamily="34" charset="0"/>
              </a:rPr>
              <a:t>cã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bãng</a:t>
            </a:r>
            <a:r>
              <a:rPr lang="en-US" sz="2400" b="1" dirty="0">
                <a:latin typeface=".VnTime" panose="020B7200000000000000" pitchFamily="34" charset="0"/>
              </a:rPr>
              <a:t> ®en </a:t>
            </a:r>
            <a:r>
              <a:rPr lang="en-US" sz="2400" b="1" dirty="0" err="1">
                <a:latin typeface=".VnTime" panose="020B7200000000000000" pitchFamily="34" charset="0"/>
              </a:rPr>
              <a:t>gh</a:t>
            </a:r>
            <a:r>
              <a:rPr lang="en-US" sz="2400" b="1" dirty="0">
                <a:latin typeface=".VnTime" panose="020B7200000000000000" pitchFamily="34" charset="0"/>
              </a:rPr>
              <a:t>ª </a:t>
            </a:r>
            <a:r>
              <a:rPr lang="en-US" sz="2400" b="1" dirty="0" err="1">
                <a:latin typeface=".VnTime" panose="020B7200000000000000" pitchFamily="34" charset="0"/>
              </a:rPr>
              <a:t>rîn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cña</a:t>
            </a:r>
            <a:r>
              <a:rPr lang="en-US" sz="2400" b="1" dirty="0">
                <a:latin typeface=".VnTime" panose="020B7200000000000000" pitchFamily="34" charset="0"/>
              </a:rPr>
              <a:t> n¹n ®</a:t>
            </a:r>
            <a:r>
              <a:rPr lang="en-US" sz="2400" b="1" dirty="0" err="1">
                <a:latin typeface=".VnTime" panose="020B7200000000000000" pitchFamily="34" charset="0"/>
              </a:rPr>
              <a:t>ãi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n¨m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smtClean="0">
                <a:latin typeface=".VnTime" panose="020B7200000000000000" pitchFamily="34" charset="0"/>
              </a:rPr>
              <a:t>1945. </a:t>
            </a:r>
            <a:r>
              <a:rPr lang="en-US" sz="2400" b="1" dirty="0" err="1" smtClean="0">
                <a:latin typeface=".VnTime" panose="020B7200000000000000" pitchFamily="34" charset="0"/>
              </a:rPr>
              <a:t>Ch¸u</a:t>
            </a:r>
            <a:r>
              <a:rPr lang="en-US" sz="2400" b="1" dirty="0" smtClean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cïng</a:t>
            </a:r>
            <a:r>
              <a:rPr lang="en-US" sz="2400" b="1" dirty="0">
                <a:latin typeface=".VnTime" panose="020B7200000000000000" pitchFamily="34" charset="0"/>
              </a:rPr>
              <a:t> bµ </a:t>
            </a:r>
            <a:r>
              <a:rPr lang="en-US" sz="2400" b="1" dirty="0" err="1">
                <a:latin typeface=".VnTime" panose="020B7200000000000000" pitchFamily="34" charset="0"/>
              </a:rPr>
              <a:t>sèng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latin typeface=".VnTime" panose="020B7200000000000000" pitchFamily="34" charset="0"/>
              </a:rPr>
              <a:t>trong</a:t>
            </a:r>
            <a:endParaRPr lang="en-US" sz="2400" b="1" dirty="0" smtClean="0">
              <a:latin typeface=".VnTime" panose="020B7200000000000000" pitchFamily="34" charset="0"/>
            </a:endParaRPr>
          </a:p>
          <a:p>
            <a:r>
              <a:rPr lang="en-US" sz="2400" b="1" dirty="0" smtClean="0">
                <a:latin typeface=".VnTime" panose="020B7200000000000000" pitchFamily="34" charset="0"/>
              </a:rPr>
              <a:t> </a:t>
            </a:r>
            <a:r>
              <a:rPr lang="en-US" sz="2400" b="1" dirty="0">
                <a:latin typeface=".VnTime" panose="020B7200000000000000" pitchFamily="34" charset="0"/>
              </a:rPr>
              <a:t>cay </a:t>
            </a:r>
            <a:r>
              <a:rPr lang="en-US" sz="2400" b="1" dirty="0" err="1">
                <a:latin typeface=".VnTime" panose="020B7200000000000000" pitchFamily="34" charset="0"/>
              </a:rPr>
              <a:t>cùc</a:t>
            </a:r>
            <a:r>
              <a:rPr lang="en-US" sz="2400" b="1" dirty="0">
                <a:latin typeface=".VnTime" panose="020B7200000000000000" pitchFamily="34" charset="0"/>
              </a:rPr>
              <a:t>, </a:t>
            </a:r>
            <a:r>
              <a:rPr lang="en-US" sz="2400" b="1" dirty="0" err="1">
                <a:latin typeface=".VnTime" panose="020B7200000000000000" pitchFamily="34" charset="0"/>
              </a:rPr>
              <a:t>thiÕu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thèn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nhäc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nh»n</a:t>
            </a:r>
            <a:r>
              <a:rPr lang="en-US" sz="2400" b="1" dirty="0"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3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bep_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HaNoi_pousse-pou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Hanoi_conducteur_de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248400"/>
            <a:ext cx="204788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9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6" y="4876801"/>
            <a:ext cx="7699375" cy="1222375"/>
          </a:xfrm>
        </p:spPr>
        <p:txBody>
          <a:bodyPr/>
          <a:lstStyle/>
          <a:p>
            <a:endParaRPr lang="vi-VN"/>
          </a:p>
        </p:txBody>
      </p:sp>
      <p:pic>
        <p:nvPicPr>
          <p:cNvPr id="184324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 descr="ImageView_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6372" name="Picture 4" descr="13795081244608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5349" name="Picture 5" descr="13795081244606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8420" name="Picture 4" descr="125120566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8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833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2743200" y="1981200"/>
            <a:ext cx="64722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3300"/>
                </a:solidFill>
                <a:latin typeface=".VnTime" panose="020B7200000000000000" pitchFamily="34" charset="0"/>
              </a:rPr>
              <a:t>Tr©n träng c¶m ¬n</a:t>
            </a:r>
          </a:p>
          <a:p>
            <a:r>
              <a:rPr lang="en-US" sz="4400" b="1">
                <a:solidFill>
                  <a:srgbClr val="CC3300"/>
                </a:solidFill>
                <a:latin typeface=".VnTime" panose="020B7200000000000000" pitchFamily="34" charset="0"/>
              </a:rPr>
              <a:t> quý thÇy c« cïng c¸c em häc sinh</a:t>
            </a:r>
          </a:p>
        </p:txBody>
      </p:sp>
    </p:spTree>
    <p:extLst>
      <p:ext uri="{BB962C8B-B14F-4D97-AF65-F5344CB8AC3E}">
        <p14:creationId xmlns:p14="http://schemas.microsoft.com/office/powerpoint/2010/main" val="2027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48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194" y="2588655"/>
            <a:ext cx="94606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nh qua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5292681" cy="48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15115" r="15742" b="51424"/>
          <a:stretch>
            <a:fillRect/>
          </a:stretch>
        </p:blipFill>
        <p:spPr bwMode="auto">
          <a:xfrm>
            <a:off x="5383368" y="0"/>
            <a:ext cx="6808631" cy="48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2429" y="5230724"/>
            <a:ext cx="563021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Tiếng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trưa- Xuân Quỳnh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57200" y="4572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Cục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…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cục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tác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cục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ta</a:t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" name="Picture 14" descr="ANd9GcR1VIPW6s0Xdi7rVgZmQx9NSsRZcjVKwUg1x7nOVin5rloIkVp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4999"/>
            <a:ext cx="1981200" cy="13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1295400" y="1"/>
            <a:ext cx="10591800" cy="8470225"/>
            <a:chOff x="1166" y="336"/>
            <a:chExt cx="3874" cy="2985"/>
          </a:xfrm>
        </p:grpSpPr>
        <p:pic>
          <p:nvPicPr>
            <p:cNvPr id="183302" name="Picture 6" descr="bepl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336"/>
              <a:ext cx="3300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1166" y="3115"/>
              <a:ext cx="387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vi-VN" sz="320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2857500" y="2784566"/>
            <a:ext cx="56388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764"/>
                <a:gd name="adj2" fmla="val -519"/>
              </a:avLst>
            </a:prstTxWarp>
          </a:bodyPr>
          <a:lstStyle/>
          <a:p>
            <a:r>
              <a:rPr lang="vi-VN" sz="9600" kern="10" spc="-9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1752600" y="457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56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1246" y="5473337"/>
            <a:ext cx="296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Việt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/>
      <p:bldP spid="18330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0" y="990601"/>
            <a:ext cx="502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Thế hệ nhà thơ trưởng thành trong kháng chiến  chống 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28" name="Picture 8" descr="IMG_4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19794" y="3277969"/>
            <a:ext cx="4476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89314" y="3756943"/>
            <a:ext cx="4963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1963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tác giả học tập và công tác tại nước ngoài, bài thơ rút từ tập Hương cây - Bếp lửa.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 descr="IMG_4100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0" y="990601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489164" y="3072646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Thể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do.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89164" y="1775738"/>
            <a:ext cx="4476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58683" y="2241649"/>
            <a:ext cx="107333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1963 khi tác giả học tập và công tác tại nước ngoài, bài thơ rút từ tập Hương cây - Bếp lửa.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97870" y="3525495"/>
            <a:ext cx="10694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biểu đạt: Biểu cảm kết hợp với tự sự, miêu tả, bình luận.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0" y="3956193"/>
            <a:ext cx="1064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trữ tình: Người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30627" y="4413393"/>
            <a:ext cx="1064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550507" y="4857338"/>
            <a:ext cx="1064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530631" y="5301282"/>
            <a:ext cx="1064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Chú thích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2412" y="1547191"/>
            <a:ext cx="835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31316"/>
            <a:ext cx="393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783701"/>
            <a:ext cx="195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18199" y="2313398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56057" y="2301454"/>
            <a:ext cx="6292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84608" y="3120094"/>
            <a:ext cx="60124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3590288"/>
            <a:ext cx="8674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79561" y="4485658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95122" y="4527291"/>
            <a:ext cx="4370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260891" y="5469868"/>
            <a:ext cx="2496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sz="24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3131" y="1047346"/>
            <a:ext cx="1064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Mạch cảm xúc và bố cục của bài thơ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6375" y="5492278"/>
            <a:ext cx="636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524000" y="2670393"/>
            <a:ext cx="987380" cy="135705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>
          <a:xfrm>
            <a:off x="1524000" y="4027446"/>
            <a:ext cx="736891" cy="167325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24000" y="3432804"/>
            <a:ext cx="987380" cy="5946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24000" y="4027446"/>
            <a:ext cx="860608" cy="65625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2412" y="1547191"/>
            <a:ext cx="835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31316"/>
            <a:ext cx="393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99134"/>
            <a:ext cx="195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999134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3131" y="1047346"/>
            <a:ext cx="1064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Mạch cảm xúc và bố cục của bài thơ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60" y="2516944"/>
            <a:ext cx="636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9" y="2938284"/>
            <a:ext cx="942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086" y="3408733"/>
            <a:ext cx="581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0" y="5482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876800" y="1"/>
            <a:ext cx="2438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lửa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84572" y="609600"/>
            <a:ext cx="1950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60" y="1093702"/>
            <a:ext cx="636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9" y="1515042"/>
            <a:ext cx="942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168" y="1976707"/>
            <a:ext cx="927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bếp lửa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chờn vờn sương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bếp lửa ấp iu nồng đượm</a:t>
            </a:r>
          </a:p>
          <a:p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36957" y="2326341"/>
            <a:ext cx="1532964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3168" y="2689413"/>
            <a:ext cx="1559859" cy="13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07147" y="2095508"/>
            <a:ext cx="36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Điệp ngữ: Một bếp lửa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956" y="2751295"/>
            <a:ext cx="145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láy: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33476" y="2772833"/>
            <a:ext cx="685800" cy="18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33476" y="2991507"/>
            <a:ext cx="640432" cy="987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87485" y="2530202"/>
            <a:ext cx="155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chờn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vờn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468753" y="3878222"/>
            <a:ext cx="97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747002" y="2803430"/>
            <a:ext cx="62219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97139" y="2496870"/>
            <a:ext cx="279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bập bùng, chập chờn của ngọn lửa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383152" y="4152900"/>
            <a:ext cx="62219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059618" y="3749709"/>
            <a:ext cx="313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bàn tay kiên nhẫn, khéo léo và tấm lòng chi chút của người nhóm lửa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82636" y="5511863"/>
            <a:ext cx="62219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80572" y="5274537"/>
            <a:ext cx="48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 ẩn dụ: Biết mấy nắng mưa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00870" y="2080591"/>
            <a:ext cx="8921" cy="3539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27583" y="2326341"/>
            <a:ext cx="1179443" cy="1344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14329" y="2724791"/>
            <a:ext cx="56665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3487" y="5598587"/>
            <a:ext cx="830331" cy="2193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69182" y="5598587"/>
            <a:ext cx="2406853" cy="2193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760" y="5158855"/>
            <a:ext cx="504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thương bà biết mấy nắng mưa</a:t>
            </a:r>
            <a:endParaRPr lang="vi-VN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05715" y="5825549"/>
            <a:ext cx="115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cảm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 của tác giả về bếp lửa, về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và tình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của người cháu với cuộc đời lam lũ của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9" grpId="0"/>
      <p:bldP spid="40" grpId="0"/>
      <p:bldP spid="46" grpId="0"/>
      <p:bldP spid="48" grpId="0"/>
      <p:bldP spid="2" grpId="0"/>
      <p:bldP spid="41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1094</Words>
  <Application>Microsoft Office PowerPoint</Application>
  <PresentationFormat>Widescreen</PresentationFormat>
  <Paragraphs>122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Symbol</vt:lpstr>
      <vt:lpstr>Tahoma</vt:lpstr>
      <vt:lpstr>Times New Roman</vt:lpstr>
      <vt:lpstr>Office Theme</vt:lpstr>
      <vt:lpstr>PowerPoint Presentation</vt:lpstr>
      <vt:lpstr>KIỂM TRA BÀI CŨ  Khái quát nội dung và nghệ thuật của  bài thơ Đoàn thuyền đánh cá.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khoavan</dc:creator>
  <cp:lastModifiedBy>khoavan</cp:lastModifiedBy>
  <cp:revision>35</cp:revision>
  <dcterms:created xsi:type="dcterms:W3CDTF">2016-11-03T04:08:02Z</dcterms:created>
  <dcterms:modified xsi:type="dcterms:W3CDTF">2016-11-06T03:01:48Z</dcterms:modified>
</cp:coreProperties>
</file>