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3" r:id="rId7"/>
    <p:sldId id="281" r:id="rId8"/>
    <p:sldId id="283" r:id="rId9"/>
    <p:sldId id="284" r:id="rId10"/>
    <p:sldId id="286" r:id="rId11"/>
    <p:sldId id="28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5E8"/>
    <a:srgbClr val="F5EDF5"/>
    <a:srgbClr val="CC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63" d="100"/>
          <a:sy n="63"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8533A-09AE-4E3C-B135-B9D15F481DE2}"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E261-5431-4AE6-9134-4D49F9EB6B1C}" type="slidenum">
              <a:rPr lang="en-US" smtClean="0"/>
              <a:t>‹#›</a:t>
            </a:fld>
            <a:endParaRPr lang="en-US"/>
          </a:p>
        </p:txBody>
      </p:sp>
    </p:spTree>
    <p:extLst>
      <p:ext uri="{BB962C8B-B14F-4D97-AF65-F5344CB8AC3E}">
        <p14:creationId xmlns:p14="http://schemas.microsoft.com/office/powerpoint/2010/main" val="207585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9832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385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95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76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770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69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262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91115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83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822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183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521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8818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40545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72346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56772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11940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57218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82449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284750-553E-4167-850B-D8A6F4462540}"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62484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93572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84750-553E-4167-850B-D8A6F4462540}"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62255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84750-553E-4167-850B-D8A6F4462540}"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58790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84750-553E-4167-850B-D8A6F4462540}"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196904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364414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284750-553E-4167-850B-D8A6F4462540}"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D2E77-5583-4966-8747-9EC9D1D56D3C}" type="slidenum">
              <a:rPr lang="en-US" smtClean="0"/>
              <a:t>‹#›</a:t>
            </a:fld>
            <a:endParaRPr lang="en-US"/>
          </a:p>
        </p:txBody>
      </p:sp>
    </p:spTree>
    <p:extLst>
      <p:ext uri="{BB962C8B-B14F-4D97-AF65-F5344CB8AC3E}">
        <p14:creationId xmlns:p14="http://schemas.microsoft.com/office/powerpoint/2010/main" val="20108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84750-553E-4167-850B-D8A6F4462540}" type="datetimeFigureOut">
              <a:rPr lang="en-US" smtClean="0"/>
              <a:t>6/30/2023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D2E77-5583-4966-8747-9EC9D1D56D3C}" type="slidenum">
              <a:rPr lang="en-US" smtClean="0"/>
              <a:t>‹#›</a:t>
            </a:fld>
            <a:endParaRPr lang="en-US"/>
          </a:p>
        </p:txBody>
      </p:sp>
    </p:spTree>
    <p:extLst>
      <p:ext uri="{BB962C8B-B14F-4D97-AF65-F5344CB8AC3E}">
        <p14:creationId xmlns:p14="http://schemas.microsoft.com/office/powerpoint/2010/main" val="202850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ruyenfull.vn/the-loai/ngon-tinh/"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947"/>
        <p:cNvGrpSpPr/>
        <p:nvPr/>
      </p:nvGrpSpPr>
      <p:grpSpPr>
        <a:xfrm>
          <a:off x="0" y="0"/>
          <a:ext cx="0" cy="0"/>
          <a:chOff x="0" y="0"/>
          <a:chExt cx="0" cy="0"/>
        </a:xfrm>
      </p:grpSpPr>
      <p:sp>
        <p:nvSpPr>
          <p:cNvPr id="6" name="TextBox 5"/>
          <p:cNvSpPr txBox="1"/>
          <p:nvPr/>
        </p:nvSpPr>
        <p:spPr>
          <a:xfrm>
            <a:off x="469548" y="1687979"/>
            <a:ext cx="11212936" cy="3416320"/>
          </a:xfrm>
          <a:prstGeom prst="rect">
            <a:avLst/>
          </a:prstGeom>
          <a:noFill/>
        </p:spPr>
        <p:txBody>
          <a:bodyPr wrap="square" rtlCol="0">
            <a:spAutoFit/>
          </a:bodyPr>
          <a:lstStyle/>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Hình</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thức</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p>
          <a:p>
            <a:pPr algn="just">
              <a:lnSpc>
                <a:spcPct val="150000"/>
              </a:lnSpc>
            </a:pPr>
            <a:r>
              <a:rPr lang="en-US" sz="2800" smtClean="0">
                <a:solidFill>
                  <a:srgbClr val="FF0000"/>
                </a:solidFill>
                <a:latin typeface="Times New Roman" panose="02020603050405020304" pitchFamily="18" charset="0"/>
                <a:cs typeface="Times New Roman" panose="02020603050405020304" pitchFamily="18" charset="0"/>
                <a:sym typeface="Arial"/>
              </a:rPr>
              <a:t>+ </a:t>
            </a:r>
            <a:r>
              <a:rPr lang="en-US" sz="2800" dirty="0" smtClean="0">
                <a:solidFill>
                  <a:srgbClr val="FF0000"/>
                </a:solidFill>
                <a:latin typeface="Times New Roman" panose="02020603050405020304" pitchFamily="18" charset="0"/>
                <a:cs typeface="Times New Roman" panose="02020603050405020304" pitchFamily="18" charset="0"/>
                <a:sym typeface="Arial"/>
              </a:rPr>
              <a:t>Chia </a:t>
            </a:r>
            <a:r>
              <a:rPr lang="en-US" sz="2800" dirty="0" err="1" smtClean="0">
                <a:solidFill>
                  <a:srgbClr val="FF0000"/>
                </a:solidFill>
                <a:latin typeface="Times New Roman" panose="02020603050405020304" pitchFamily="18" charset="0"/>
                <a:cs typeface="Times New Roman" panose="02020603050405020304" pitchFamily="18" charset="0"/>
                <a:sym typeface="Arial"/>
              </a:rPr>
              <a:t>lớp</a:t>
            </a:r>
            <a:r>
              <a:rPr lang="en-US" sz="2800" dirty="0" smtClean="0">
                <a:solidFill>
                  <a:srgbClr val="FF0000"/>
                </a:solidFill>
                <a:latin typeface="Times New Roman" panose="02020603050405020304" pitchFamily="18" charset="0"/>
                <a:cs typeface="Times New Roman" panose="02020603050405020304" pitchFamily="18" charset="0"/>
                <a:sym typeface="Arial"/>
              </a:rPr>
              <a:t> </a:t>
            </a:r>
            <a:r>
              <a:rPr lang="en-US" sz="2800" dirty="0" err="1" smtClean="0">
                <a:solidFill>
                  <a:srgbClr val="FF0000"/>
                </a:solidFill>
                <a:latin typeface="Times New Roman" panose="02020603050405020304" pitchFamily="18" charset="0"/>
                <a:cs typeface="Times New Roman" panose="02020603050405020304" pitchFamily="18" charset="0"/>
                <a:sym typeface="Arial"/>
              </a:rPr>
              <a:t>thành</a:t>
            </a:r>
            <a:r>
              <a:rPr lang="en-US" sz="2800" dirty="0" smtClean="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2 </a:t>
            </a:r>
            <a:r>
              <a:rPr lang="en-US" sz="2800" smtClean="0">
                <a:solidFill>
                  <a:srgbClr val="FF0000"/>
                </a:solidFill>
                <a:latin typeface="Times New Roman" panose="02020603050405020304" pitchFamily="18" charset="0"/>
                <a:cs typeface="Times New Roman" panose="02020603050405020304" pitchFamily="18" charset="0"/>
                <a:sym typeface="Arial"/>
              </a:rPr>
              <a:t>nhóm</a:t>
            </a:r>
            <a:endParaRPr lang="en-US" sz="2800" dirty="0" smtClean="0">
              <a:solidFill>
                <a:srgbClr val="FF0000"/>
              </a:solidFill>
              <a:latin typeface="Times New Roman" panose="02020603050405020304" pitchFamily="18" charset="0"/>
              <a:cs typeface="Times New Roman" panose="02020603050405020304" pitchFamily="18" charset="0"/>
              <a:sym typeface="Arial"/>
            </a:endParaRPr>
          </a:p>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Yêu</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cầu</a:t>
            </a:r>
            <a:r>
              <a:rPr lang="en-US" sz="2800" smtClean="0">
                <a:solidFill>
                  <a:srgbClr val="FF0000"/>
                </a:solidFill>
                <a:latin typeface="Times New Roman" panose="02020603050405020304" pitchFamily="18" charset="0"/>
                <a:cs typeface="Times New Roman" panose="02020603050405020304" pitchFamily="18" charset="0"/>
                <a:sym typeface="Arial"/>
              </a:rPr>
              <a:t>:</a:t>
            </a:r>
            <a:r>
              <a:rPr lang="en-US" sz="320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kể tên một số tác phẩm văn học mà mình đã đọc, cảm xúc khi đọc, những chi tiết ấn tượng,...</a:t>
            </a:r>
            <a:endParaRPr lang="en-US" sz="2800" dirty="0" smtClean="0">
              <a:solidFill>
                <a:srgbClr val="FF0000"/>
              </a:solidFill>
              <a:latin typeface="Times New Roman" panose="02020603050405020304" pitchFamily="18" charset="0"/>
              <a:cs typeface="Times New Roman" panose="02020603050405020304" pitchFamily="18" charset="0"/>
              <a:sym typeface="Arial"/>
            </a:endParaRPr>
          </a:p>
          <a:p>
            <a:pPr algn="just">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sym typeface="Arial"/>
              </a:rPr>
              <a:t>Thời</a:t>
            </a:r>
            <a:r>
              <a:rPr lang="en-US" sz="2800" b="1" dirty="0" smtClean="0">
                <a:solidFill>
                  <a:srgbClr val="FF0000"/>
                </a:solidFill>
                <a:latin typeface="Times New Roman" panose="02020603050405020304" pitchFamily="18" charset="0"/>
                <a:cs typeface="Times New Roman" panose="02020603050405020304" pitchFamily="18" charset="0"/>
                <a:sym typeface="Arial"/>
              </a:rPr>
              <a:t> </a:t>
            </a:r>
            <a:r>
              <a:rPr lang="en-US" sz="2800" b="1" dirty="0" err="1" smtClean="0">
                <a:solidFill>
                  <a:srgbClr val="FF0000"/>
                </a:solidFill>
                <a:latin typeface="Times New Roman" panose="02020603050405020304" pitchFamily="18" charset="0"/>
                <a:cs typeface="Times New Roman" panose="02020603050405020304" pitchFamily="18" charset="0"/>
                <a:sym typeface="Arial"/>
              </a:rPr>
              <a:t>gian</a:t>
            </a:r>
            <a:r>
              <a:rPr lang="en-US" sz="2800" b="1" smtClean="0">
                <a:solidFill>
                  <a:srgbClr val="FF0000"/>
                </a:solidFill>
                <a:latin typeface="Times New Roman" panose="02020603050405020304" pitchFamily="18" charset="0"/>
                <a:cs typeface="Times New Roman" panose="02020603050405020304" pitchFamily="18" charset="0"/>
                <a:sym typeface="Arial"/>
              </a:rPr>
              <a:t>: </a:t>
            </a:r>
            <a:r>
              <a:rPr lang="en-US" sz="2800" smtClean="0">
                <a:solidFill>
                  <a:srgbClr val="FF0000"/>
                </a:solidFill>
                <a:latin typeface="Times New Roman" panose="02020603050405020304" pitchFamily="18" charset="0"/>
                <a:cs typeface="Times New Roman" panose="02020603050405020304" pitchFamily="18" charset="0"/>
                <a:sym typeface="Arial"/>
              </a:rPr>
              <a:t>3 phút</a:t>
            </a:r>
            <a:endParaRPr lang="en-US" sz="2400" dirty="0" smtClean="0">
              <a:solidFill>
                <a:srgbClr val="FF0000"/>
              </a:solidFill>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2756847" y="187399"/>
            <a:ext cx="5868539" cy="1200329"/>
          </a:xfrm>
          <a:prstGeom prst="rect">
            <a:avLst/>
          </a:prstGeom>
          <a:noFill/>
        </p:spPr>
        <p:txBody>
          <a:bodyPr wrap="square" rtlCol="0">
            <a:spAutoFit/>
          </a:bodyPr>
          <a:lstStyle/>
          <a:p>
            <a:r>
              <a:rPr lang="en-US" sz="7200" b="1" i="1" smtClean="0">
                <a:solidFill>
                  <a:srgbClr val="0066FF"/>
                </a:solidFill>
                <a:latin typeface="Times New Roman" panose="02020603050405020304" pitchFamily="18" charset="0"/>
                <a:cs typeface="Times New Roman" panose="02020603050405020304" pitchFamily="18" charset="0"/>
              </a:rPr>
              <a:t>Ai nhanh hơn</a:t>
            </a:r>
            <a:endParaRPr lang="en-US" sz="7200" b="1" i="1">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5822217"/>
              </p:ext>
            </p:extLst>
          </p:nvPr>
        </p:nvGraphicFramePr>
        <p:xfrm>
          <a:off x="42537" y="430887"/>
          <a:ext cx="12149464" cy="6342090"/>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4937811">
                  <a:extLst>
                    <a:ext uri="{9D8B030D-6E8A-4147-A177-3AD203B41FA5}">
                      <a16:colId xmlns:a16="http://schemas.microsoft.com/office/drawing/2014/main" val="642892636"/>
                    </a:ext>
                  </a:extLst>
                </a:gridCol>
                <a:gridCol w="5334001">
                  <a:extLst>
                    <a:ext uri="{9D8B030D-6E8A-4147-A177-3AD203B41FA5}">
                      <a16:colId xmlns:a16="http://schemas.microsoft.com/office/drawing/2014/main" val="3002697137"/>
                    </a:ext>
                  </a:extLst>
                </a:gridCol>
              </a:tblGrid>
              <a:tr h="466023">
                <a:tc>
                  <a:txBody>
                    <a:bodyPr/>
                    <a:lstStyle/>
                    <a:p>
                      <a:r>
                        <a:rPr lang="en-US" sz="2600" smtClean="0">
                          <a:latin typeface="Times New Roman" panose="02020603050405020304" pitchFamily="18" charset="0"/>
                          <a:cs typeface="Times New Roman" panose="02020603050405020304" pitchFamily="18" charset="0"/>
                        </a:rPr>
                        <a:t>Tiến</a:t>
                      </a:r>
                      <a:r>
                        <a:rPr lang="en-US" sz="2600" baseline="0" smtClean="0">
                          <a:latin typeface="Times New Roman" panose="02020603050405020304" pitchFamily="18" charset="0"/>
                          <a:cs typeface="Times New Roman" panose="02020603050405020304" pitchFamily="18" charset="0"/>
                        </a:rPr>
                        <a:t> trình</a:t>
                      </a:r>
                      <a:endParaRPr lang="en-US" sz="2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600" smtClean="0">
                          <a:latin typeface="Times New Roman" panose="02020603050405020304" pitchFamily="18" charset="0"/>
                          <a:cs typeface="Times New Roman" panose="02020603050405020304" pitchFamily="18" charset="0"/>
                        </a:rPr>
                        <a:t>Nội</a:t>
                      </a:r>
                      <a:r>
                        <a:rPr lang="en-US" sz="2600" baseline="0" smtClean="0">
                          <a:latin typeface="Times New Roman" panose="02020603050405020304" pitchFamily="18" charset="0"/>
                          <a:cs typeface="Times New Roman" panose="02020603050405020304" pitchFamily="18" charset="0"/>
                        </a:rPr>
                        <a:t> dung chính</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600" smtClean="0">
                          <a:latin typeface="Times New Roman" panose="02020603050405020304" pitchFamily="18" charset="0"/>
                          <a:cs typeface="Times New Roman" panose="02020603050405020304" pitchFamily="18" charset="0"/>
                        </a:rPr>
                        <a:t>Nội</a:t>
                      </a:r>
                      <a:r>
                        <a:rPr lang="en-US" sz="2600" baseline="0" smtClean="0">
                          <a:latin typeface="Times New Roman" panose="02020603050405020304" pitchFamily="18" charset="0"/>
                          <a:cs typeface="Times New Roman" panose="02020603050405020304" pitchFamily="18" charset="0"/>
                        </a:rPr>
                        <a:t> dung chi tiết</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2359240">
                <a:tc rowSpan="2">
                  <a:txBody>
                    <a:bodyPr/>
                    <a:lstStyle/>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endParaRPr lang="en-US" sz="2600" smtClean="0">
                        <a:latin typeface="Times New Roman" panose="02020603050405020304" pitchFamily="18" charset="0"/>
                        <a:cs typeface="Times New Roman" panose="02020603050405020304" pitchFamily="18" charset="0"/>
                      </a:endParaRPr>
                    </a:p>
                    <a:p>
                      <a:r>
                        <a:rPr lang="en-US" sz="2600" smtClean="0">
                          <a:latin typeface="Times New Roman" panose="02020603050405020304" pitchFamily="18" charset="0"/>
                          <a:cs typeface="Times New Roman" panose="02020603050405020304" pitchFamily="18" charset="0"/>
                        </a:rPr>
                        <a:t>Kết bài</a:t>
                      </a:r>
                      <a:endParaRPr lang="en-US" sz="2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smtClean="0">
                          <a:latin typeface="Times New Roman" panose="02020603050405020304" pitchFamily="18" charset="0"/>
                          <a:cs typeface="Times New Roman" panose="02020603050405020304" pitchFamily="18" charset="0"/>
                        </a:rPr>
                        <a:t>Khẳng</a:t>
                      </a:r>
                      <a:r>
                        <a:rPr lang="en-US" sz="2600" baseline="0" smtClean="0">
                          <a:latin typeface="Times New Roman" panose="02020603050405020304" pitchFamily="18" charset="0"/>
                          <a:cs typeface="Times New Roman" panose="02020603050405020304" pitchFamily="18" charset="0"/>
                        </a:rPr>
                        <a:t> định lại chủ đề</a:t>
                      </a:r>
                    </a:p>
                    <a:p>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600" smtClean="0">
                          <a:solidFill>
                            <a:schemeClr val="tx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hướng đến</a:t>
                      </a:r>
                      <a:r>
                        <a:rPr lang="en-US" sz="2600" smtClean="0">
                          <a:solidFill>
                            <a:schemeClr val="tx1"/>
                          </a:solidFill>
                          <a:latin typeface="Times New Roman" panose="02020603050405020304" pitchFamily="18" charset="0"/>
                          <a:cs typeface="Times New Roman" panose="02020603050405020304" pitchFamily="18" charset="0"/>
                        </a:rPr>
                        <a:t> tình yêu</a:t>
                      </a:r>
                      <a:r>
                        <a:rPr lang="vi-VN" sz="2600" smtClean="0">
                          <a:solidFill>
                            <a:schemeClr val="tx1"/>
                          </a:solidFill>
                          <a:latin typeface="Times New Roman" panose="02020603050405020304" pitchFamily="18" charset="0"/>
                          <a:cs typeface="Times New Roman" panose="02020603050405020304" pitchFamily="18" charset="0"/>
                        </a:rPr>
                        <a:t> thương thì cuộc sống sẽ tốt đẹp hơn</a:t>
                      </a:r>
                      <a:r>
                        <a:rPr lang="en-US" sz="2600" smtClean="0">
                          <a:solidFill>
                            <a:schemeClr val="tx1"/>
                          </a:solidFill>
                          <a:latin typeface="Times New Roman" panose="02020603050405020304" pitchFamily="18" charset="0"/>
                          <a:cs typeface="Times New Roman" panose="02020603050405020304" pitchFamily="18" charset="0"/>
                        </a:rPr>
                        <a:t>.</a:t>
                      </a:r>
                    </a:p>
                    <a:p>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085163"/>
                  </a:ext>
                </a:extLst>
              </a:tr>
              <a:tr h="3495170">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600" smtClean="0">
                          <a:latin typeface="Times New Roman" panose="02020603050405020304" pitchFamily="18" charset="0"/>
                          <a:cs typeface="Times New Roman" panose="02020603050405020304" pitchFamily="18" charset="0"/>
                        </a:rPr>
                        <a:t>Cảm nhận</a:t>
                      </a:r>
                      <a:r>
                        <a:rPr lang="en-US" sz="2600" baseline="0" smtClean="0">
                          <a:latin typeface="Times New Roman" panose="02020603050405020304" pitchFamily="18" charset="0"/>
                          <a:cs typeface="Times New Roman" panose="02020603050405020304" pitchFamily="18" charset="0"/>
                        </a:rPr>
                        <a:t>/ bài học của người nói</a:t>
                      </a:r>
                      <a:endParaRPr lang="en-US" sz="26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kern="1200" smtClean="0">
                          <a:solidFill>
                            <a:schemeClr val="dk1"/>
                          </a:solidFill>
                          <a:effectLst/>
                          <a:latin typeface="Times New Roman" panose="02020603050405020304" pitchFamily="18" charset="0"/>
                          <a:ea typeface="+mn-ea"/>
                          <a:cs typeface="Times New Roman" panose="02020603050405020304" pitchFamily="18" charset="0"/>
                        </a:rPr>
                        <a:t>Y</a:t>
                      </a:r>
                      <a:r>
                        <a:rPr lang="vi-VN" sz="2600" b="0" i="0" kern="1200" smtClean="0">
                          <a:solidFill>
                            <a:schemeClr val="dk1"/>
                          </a:solidFill>
                          <a:effectLst/>
                          <a:latin typeface="Times New Roman" panose="02020603050405020304" pitchFamily="18" charset="0"/>
                          <a:ea typeface="+mn-ea"/>
                          <a:cs typeface="Times New Roman" panose="02020603050405020304" pitchFamily="18" charset="0"/>
                        </a:rPr>
                        <a:t>êu thương là học cách chấp nhận sự khác biệt và không có ý định muốn biến người đó trở nên giống mình. Khi chúng ta yêu thương ai đó bằng tất cả sự chân thành, thì mọi định kiến và khác biệt chỉ là điểm tựa cho tình cảm cao đẹp trong loài mèo, loài người ấy được sâu sắc hơn thôi.</a:t>
                      </a:r>
                      <a:endParaRPr lang="en-US" sz="260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111205"/>
                  </a:ext>
                </a:extLst>
              </a:tr>
            </a:tbl>
          </a:graphicData>
        </a:graphic>
      </p:graphicFrame>
    </p:spTree>
    <p:extLst>
      <p:ext uri="{BB962C8B-B14F-4D97-AF65-F5344CB8AC3E}">
        <p14:creationId xmlns:p14="http://schemas.microsoft.com/office/powerpoint/2010/main" val="10830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9" name="Google Shape;3850;p141"/>
          <p:cNvSpPr/>
          <p:nvPr/>
        </p:nvSpPr>
        <p:spPr>
          <a:xfrm>
            <a:off x="1634023" y="323447"/>
            <a:ext cx="7205177" cy="646290"/>
          </a:xfrm>
          <a:prstGeom prst="rect">
            <a:avLst/>
          </a:prstGeom>
          <a:noFill/>
          <a:ln>
            <a:noFill/>
          </a:ln>
        </p:spPr>
        <p:txBody>
          <a:bodyPr spcFirstLastPara="1" wrap="square" lIns="91425" tIns="45700" rIns="91425" bIns="45700" anchor="t" anchorCtr="0">
            <a:spAutoFit/>
          </a:bodyPr>
          <a:lstStyle/>
          <a:p>
            <a:r>
              <a:rPr lang="en-US" sz="3600" b="1" smtClean="0">
                <a:solidFill>
                  <a:srgbClr val="294761"/>
                </a:solidFill>
                <a:latin typeface="Times New Roman"/>
                <a:ea typeface="Times New Roman"/>
                <a:cs typeface="Times New Roman"/>
                <a:sym typeface="Times New Roman"/>
              </a:rPr>
              <a:t>3</a:t>
            </a:r>
            <a:r>
              <a:rPr lang="en-US" sz="3600" b="1" i="1" smtClean="0">
                <a:solidFill>
                  <a:srgbClr val="294761"/>
                </a:solidFill>
                <a:latin typeface="Times New Roman"/>
                <a:ea typeface="Times New Roman"/>
                <a:cs typeface="Times New Roman"/>
                <a:sym typeface="Times New Roman"/>
              </a:rPr>
              <a:t>. </a:t>
            </a:r>
            <a:r>
              <a:rPr lang="en-US" sz="3600" b="1" smtClean="0">
                <a:solidFill>
                  <a:srgbClr val="294761"/>
                </a:solidFill>
                <a:latin typeface="Times New Roman"/>
                <a:ea typeface="Times New Roman"/>
                <a:cs typeface="Times New Roman"/>
                <a:sym typeface="Times New Roman"/>
              </a:rPr>
              <a:t>Đọc lại, chỉnh sửa và chia sẻ</a:t>
            </a:r>
            <a:endParaRPr sz="3600" dirty="0">
              <a:solidFill>
                <a:srgbClr val="294761"/>
              </a:solidFill>
              <a:latin typeface="Times New Roman"/>
              <a:ea typeface="Times New Roman"/>
              <a:cs typeface="Times New Roman"/>
              <a:sym typeface="Times New Roman"/>
            </a:endParaRPr>
          </a:p>
        </p:txBody>
      </p:sp>
      <p:sp>
        <p:nvSpPr>
          <p:cNvPr id="3" name="Rectangle 2"/>
          <p:cNvSpPr/>
          <p:nvPr/>
        </p:nvSpPr>
        <p:spPr>
          <a:xfrm>
            <a:off x="278808" y="1632762"/>
            <a:ext cx="11623632" cy="2554545"/>
          </a:xfrm>
          <a:prstGeom prst="rect">
            <a:avLst/>
          </a:prstGeom>
          <a:blipFill>
            <a:blip r:embed="rId3"/>
            <a:stretch>
              <a:fillRect/>
            </a:stretch>
          </a:blipFill>
        </p:spPr>
        <p:txBody>
          <a:bodyPr wrap="square">
            <a:spAutoFit/>
          </a:bodyPr>
          <a:lstStyle/>
          <a:p>
            <a:pPr algn="ctr">
              <a:buClr>
                <a:srgbClr val="000000"/>
              </a:buClr>
              <a:buFont typeface="Arial"/>
              <a:buNone/>
            </a:pPr>
            <a:r>
              <a:rPr lang="en-US" sz="3200" b="1" kern="0" dirty="0" err="1">
                <a:solidFill>
                  <a:srgbClr val="FF0000"/>
                </a:solidFill>
                <a:latin typeface="Times New Roman" panose="02020603050405020304" pitchFamily="18" charset="0"/>
                <a:cs typeface="Times New Roman" panose="02020603050405020304" pitchFamily="18" charset="0"/>
                <a:sym typeface="Arial"/>
              </a:rPr>
              <a:t>Kỹ</a:t>
            </a:r>
            <a:r>
              <a:rPr lang="en-US" sz="3200" b="1" kern="0" dirty="0">
                <a:solidFill>
                  <a:srgbClr val="FF0000"/>
                </a:solidFill>
                <a:latin typeface="Times New Roman" panose="02020603050405020304" pitchFamily="18" charset="0"/>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cs typeface="Times New Roman" panose="02020603050405020304" pitchFamily="18" charset="0"/>
                <a:sym typeface="Arial"/>
              </a:rPr>
              <a:t>thuật</a:t>
            </a:r>
            <a:r>
              <a:rPr lang="en-US" sz="3200" b="1" kern="0">
                <a:solidFill>
                  <a:srgbClr val="FF0000"/>
                </a:solidFill>
                <a:latin typeface="Times New Roman" panose="02020603050405020304" pitchFamily="18" charset="0"/>
                <a:cs typeface="Times New Roman" panose="02020603050405020304" pitchFamily="18" charset="0"/>
                <a:sym typeface="Arial"/>
              </a:rPr>
              <a:t>:  </a:t>
            </a:r>
            <a:r>
              <a:rPr lang="en-US" sz="3200" b="1" kern="0" smtClean="0">
                <a:solidFill>
                  <a:srgbClr val="FF0000"/>
                </a:solidFill>
                <a:latin typeface="Times New Roman" panose="02020603050405020304" pitchFamily="18" charset="0"/>
                <a:cs typeface="Times New Roman" panose="02020603050405020304" pitchFamily="18" charset="0"/>
                <a:sym typeface="Arial"/>
              </a:rPr>
              <a:t>3-2-1</a:t>
            </a:r>
            <a:endParaRPr lang="vi-VN" sz="3200" b="1" kern="0" dirty="0">
              <a:solidFill>
                <a:srgbClr val="FF0000"/>
              </a:solidFill>
              <a:latin typeface="Times New Roman" panose="02020603050405020304" pitchFamily="18" charset="0"/>
              <a:cs typeface="Times New Roman" panose="02020603050405020304" pitchFamily="18" charset="0"/>
              <a:sym typeface="Arial"/>
            </a:endParaRPr>
          </a:p>
          <a:p>
            <a:r>
              <a:rPr lang="en-US" sz="3200">
                <a:latin typeface="Times New Roman" panose="02020603050405020304" pitchFamily="18" charset="0"/>
                <a:cs typeface="Times New Roman" panose="02020603050405020304" pitchFamily="18" charset="0"/>
              </a:rPr>
              <a:t>- 3 điều nhóm em đã thực hiện tốt trong hoạt động nghe – tóm tắt.</a:t>
            </a:r>
          </a:p>
          <a:p>
            <a:r>
              <a:rPr lang="en-US" sz="3200">
                <a:latin typeface="Times New Roman" panose="02020603050405020304" pitchFamily="18" charset="0"/>
                <a:cs typeface="Times New Roman" panose="02020603050405020304" pitchFamily="18" charset="0"/>
              </a:rPr>
              <a:t>- 2 điều nhóm em cần khắc phục trong hoạt động nghe – tóm tắt.</a:t>
            </a:r>
          </a:p>
          <a:p>
            <a:r>
              <a:rPr lang="en-US" sz="3200">
                <a:latin typeface="Times New Roman" panose="02020603050405020304" pitchFamily="18" charset="0"/>
                <a:cs typeface="Times New Roman" panose="02020603050405020304" pitchFamily="18" charset="0"/>
              </a:rPr>
              <a:t>- 1 bài học/ kinh nghiệm sâu sắc mà em rút ra cho bản thân từ quá trình hợp tác nhóm.</a:t>
            </a:r>
            <a:endParaRPr lang="vi-VN"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278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2" name="Rectangle 1"/>
          <p:cNvSpPr/>
          <p:nvPr/>
        </p:nvSpPr>
        <p:spPr>
          <a:xfrm>
            <a:off x="5519552" y="412295"/>
            <a:ext cx="6001888" cy="646331"/>
          </a:xfrm>
          <a:prstGeom prst="rect">
            <a:avLst/>
          </a:prstGeom>
          <a:solidFill>
            <a:schemeClr val="accent2">
              <a:lumMod val="40000"/>
              <a:lumOff val="60000"/>
            </a:schemeClr>
          </a:solidFill>
        </p:spPr>
        <p:txBody>
          <a:bodyPr wrap="square">
            <a:spAutoFit/>
          </a:bodyPr>
          <a:lstStyle/>
          <a:p>
            <a:pPr>
              <a:spcAft>
                <a:spcPts val="0"/>
              </a:spcAft>
            </a:pPr>
            <a:r>
              <a:rPr lang="en-US" sz="3600" b="1">
                <a:solidFill>
                  <a:srgbClr val="0000FF"/>
                </a:solidFill>
                <a:latin typeface="Times New Roman" panose="02020603050405020304" pitchFamily="18" charset="0"/>
                <a:ea typeface="Times New Roman" panose="02020603050405020304" pitchFamily="18" charset="0"/>
              </a:rPr>
              <a:t>LUYỆN TẬP - VẬN DỤNG</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519552" y="1918677"/>
            <a:ext cx="6504808" cy="310854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Calibri" panose="020F0502020204030204" pitchFamily="34" charset="0"/>
              </a:rPr>
              <a:t>Từ nhận xét, góp ý của cô và các bạn, em hãy quay video bài nói </a:t>
            </a:r>
            <a:r>
              <a:rPr lang="en-US" sz="2800">
                <a:latin typeface="Times New Roman" panose="02020603050405020304" pitchFamily="18" charset="0"/>
                <a:ea typeface="Times New Roman" panose="02020603050405020304" pitchFamily="18" charset="0"/>
              </a:rPr>
              <a:t>tóm tắt lại nội dung thuyết trình của người khác về một tác phẩm văn học (các em lựa chọn tác phẩm của nhóm mình ấn tượng nhất).</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rPr>
              <a:t> (có thể chèn nhạc phù hợp, kết hợp hình ảnh…)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19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825"/>
        <p:cNvGrpSpPr/>
        <p:nvPr/>
      </p:nvGrpSpPr>
      <p:grpSpPr>
        <a:xfrm>
          <a:off x="0" y="0"/>
          <a:ext cx="0" cy="0"/>
          <a:chOff x="0" y="0"/>
          <a:chExt cx="0" cy="0"/>
        </a:xfrm>
      </p:grpSpPr>
      <p:sp>
        <p:nvSpPr>
          <p:cNvPr id="2" name="TextBox 1"/>
          <p:cNvSpPr txBox="1"/>
          <p:nvPr/>
        </p:nvSpPr>
        <p:spPr>
          <a:xfrm>
            <a:off x="2255520" y="1828800"/>
            <a:ext cx="7772400" cy="2554545"/>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NÓI VÀ NGHE</a:t>
            </a:r>
          </a:p>
          <a:p>
            <a:pPr algn="ctr"/>
            <a:r>
              <a:rPr lang="en-US" sz="4000" b="1" i="1" smtClean="0">
                <a:solidFill>
                  <a:srgbClr val="CC00CC"/>
                </a:solidFill>
                <a:latin typeface="Times New Roman" panose="02020603050405020304" pitchFamily="18" charset="0"/>
                <a:cs typeface="Times New Roman" panose="02020603050405020304" pitchFamily="18" charset="0"/>
              </a:rPr>
              <a:t>NGHE VÀ TÓM TẮT </a:t>
            </a:r>
          </a:p>
          <a:p>
            <a:pPr algn="ctr"/>
            <a:r>
              <a:rPr lang="en-US" sz="4000" b="1" i="1" smtClean="0">
                <a:solidFill>
                  <a:srgbClr val="CC00CC"/>
                </a:solidFill>
                <a:latin typeface="Times New Roman" panose="02020603050405020304" pitchFamily="18" charset="0"/>
                <a:cs typeface="Times New Roman" panose="02020603050405020304" pitchFamily="18" charset="0"/>
              </a:rPr>
              <a:t>NỘI DUNG THUYẾT TRÌNH </a:t>
            </a:r>
          </a:p>
          <a:p>
            <a:pPr algn="ctr"/>
            <a:r>
              <a:rPr lang="en-US" sz="4000" b="1" i="1" smtClean="0">
                <a:solidFill>
                  <a:srgbClr val="CC00CC"/>
                </a:solidFill>
                <a:latin typeface="Times New Roman" panose="02020603050405020304" pitchFamily="18" charset="0"/>
                <a:cs typeface="Times New Roman" panose="02020603050405020304" pitchFamily="18" charset="0"/>
              </a:rPr>
              <a:t>CỦA NGƯỜI KHÁC</a:t>
            </a:r>
            <a:endParaRPr lang="en-US" sz="4000" b="1" i="1">
              <a:solidFill>
                <a:srgbClr val="CC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81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947"/>
        <p:cNvGrpSpPr/>
        <p:nvPr/>
      </p:nvGrpSpPr>
      <p:grpSpPr>
        <a:xfrm>
          <a:off x="0" y="0"/>
          <a:ext cx="0" cy="0"/>
          <a:chOff x="0" y="0"/>
          <a:chExt cx="0" cy="0"/>
        </a:xfrm>
      </p:grpSpPr>
      <p:grpSp>
        <p:nvGrpSpPr>
          <p:cNvPr id="47" name="Group 12"/>
          <p:cNvGrpSpPr/>
          <p:nvPr/>
        </p:nvGrpSpPr>
        <p:grpSpPr>
          <a:xfrm>
            <a:off x="846580" y="2749648"/>
            <a:ext cx="3269409" cy="3284064"/>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Chuẩn</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bị</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trước</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nghe</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0" name="Group 15"/>
          <p:cNvGrpSpPr/>
          <p:nvPr/>
        </p:nvGrpSpPr>
        <p:grpSpPr>
          <a:xfrm>
            <a:off x="1449544" y="1829949"/>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1</a:t>
              </a:r>
            </a:p>
          </p:txBody>
        </p:sp>
      </p:grpSp>
      <p:grpSp>
        <p:nvGrpSpPr>
          <p:cNvPr id="53" name="Group 20"/>
          <p:cNvGrpSpPr/>
          <p:nvPr/>
        </p:nvGrpSpPr>
        <p:grpSpPr>
          <a:xfrm>
            <a:off x="4569793" y="3278343"/>
            <a:ext cx="3269409" cy="3284064"/>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33867" tIns="33867" rIns="33867" bIns="33867" rtlCol="0" anchor="ctr"/>
            <a:lstStyle/>
            <a:p>
              <a:pPr algn="ctr">
                <a:lnSpc>
                  <a:spcPts val="2893"/>
                </a:lnSpc>
              </a:pP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Nghe và ghi chép</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6" name="Group 23"/>
          <p:cNvGrpSpPr/>
          <p:nvPr/>
        </p:nvGrpSpPr>
        <p:grpSpPr>
          <a:xfrm>
            <a:off x="5144465" y="2358644"/>
            <a:ext cx="2057401" cy="2177955"/>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2</a:t>
              </a:r>
            </a:p>
          </p:txBody>
        </p:sp>
      </p:grpSp>
      <p:grpSp>
        <p:nvGrpSpPr>
          <p:cNvPr id="59" name="Group 26"/>
          <p:cNvGrpSpPr/>
          <p:nvPr/>
        </p:nvGrpSpPr>
        <p:grpSpPr>
          <a:xfrm>
            <a:off x="8307652" y="2749648"/>
            <a:ext cx="3269409" cy="3284064"/>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33867" tIns="33867" rIns="33867" bIns="33867" rtlCol="0" anchor="ctr"/>
            <a:lstStyle/>
            <a:p>
              <a:pPr algn="ctr">
                <a:lnSpc>
                  <a:spcPts val="2893"/>
                </a:lnSpc>
              </a:pPr>
              <a:r>
                <a:rPr lang="en-US" sz="3200" smtClean="0">
                  <a:solidFill>
                    <a:srgbClr val="FFE599">
                      <a:lumMod val="10000"/>
                      <a:alpha val="77647"/>
                    </a:srgbClr>
                  </a:solidFill>
                  <a:latin typeface="Times New Roman" panose="02020603050405020304" pitchFamily="18" charset="0"/>
                  <a:cs typeface="Times New Roman" panose="02020603050405020304" pitchFamily="18" charset="0"/>
                  <a:sym typeface="Arial"/>
                </a:rPr>
                <a:t>Đọc lại, chỉnh sửa và chia sẻ</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62" name="Group 29"/>
          <p:cNvGrpSpPr/>
          <p:nvPr/>
        </p:nvGrpSpPr>
        <p:grpSpPr>
          <a:xfrm>
            <a:off x="8867678" y="1836413"/>
            <a:ext cx="2057401" cy="2177955"/>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3</a:t>
              </a:r>
            </a:p>
          </p:txBody>
        </p:sp>
      </p:grpSp>
      <p:sp>
        <p:nvSpPr>
          <p:cNvPr id="23" name="TextBox 22"/>
          <p:cNvSpPr txBox="1"/>
          <p:nvPr/>
        </p:nvSpPr>
        <p:spPr>
          <a:xfrm>
            <a:off x="533400" y="236693"/>
            <a:ext cx="10927080" cy="1846659"/>
          </a:xfrm>
          <a:prstGeom prst="rect">
            <a:avLst/>
          </a:prstGeom>
          <a:noFill/>
        </p:spPr>
        <p:txBody>
          <a:bodyPr wrap="square" rtlCol="0">
            <a:spAutoFit/>
          </a:bodyPr>
          <a:lstStyle/>
          <a:p>
            <a:pPr algn="ctr"/>
            <a:r>
              <a:rPr lang="en-US" sz="3800" b="1" smtClean="0">
                <a:solidFill>
                  <a:srgbClr val="0070C0"/>
                </a:solidFill>
                <a:latin typeface="Times New Roman" panose="02020603050405020304" pitchFamily="18" charset="0"/>
                <a:cs typeface="Times New Roman" panose="02020603050405020304" pitchFamily="18" charset="0"/>
              </a:rPr>
              <a:t>NÓI VÀ NGHE</a:t>
            </a:r>
          </a:p>
          <a:p>
            <a:pPr algn="ctr"/>
            <a:r>
              <a:rPr lang="en-US" sz="3800" b="1" i="1" smtClean="0">
                <a:solidFill>
                  <a:srgbClr val="CC00CC"/>
                </a:solidFill>
                <a:latin typeface="Times New Roman" panose="02020603050405020304" pitchFamily="18" charset="0"/>
                <a:cs typeface="Times New Roman" panose="02020603050405020304" pitchFamily="18" charset="0"/>
              </a:rPr>
              <a:t>NGHE VÀ TÓM TẮT  NỘI DUNG THUYẾT TRÌNH </a:t>
            </a:r>
          </a:p>
          <a:p>
            <a:pPr algn="ctr"/>
            <a:r>
              <a:rPr lang="en-US" sz="3800" b="1" i="1" smtClean="0">
                <a:solidFill>
                  <a:srgbClr val="CC00CC"/>
                </a:solidFill>
                <a:latin typeface="Times New Roman" panose="02020603050405020304" pitchFamily="18" charset="0"/>
                <a:cs typeface="Times New Roman" panose="02020603050405020304" pitchFamily="18" charset="0"/>
              </a:rPr>
              <a:t>CỦA NGƯỜI KHÁC</a:t>
            </a:r>
            <a:endParaRPr lang="en-US" sz="3800" b="1" i="1">
              <a:solidFill>
                <a:srgbClr val="CC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9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3850;p141"/>
          <p:cNvSpPr/>
          <p:nvPr/>
        </p:nvSpPr>
        <p:spPr>
          <a:xfrm>
            <a:off x="1145228" y="1194971"/>
            <a:ext cx="10268417" cy="1569620"/>
          </a:xfrm>
          <a:prstGeom prst="rect">
            <a:avLst/>
          </a:prstGeom>
          <a:noFill/>
          <a:ln>
            <a:noFill/>
          </a:ln>
        </p:spPr>
        <p:txBody>
          <a:bodyPr spcFirstLastPara="1" wrap="square" lIns="91425" tIns="45700" rIns="91425" bIns="45700" anchor="t" anchorCtr="0">
            <a:spAutoFit/>
          </a:bodyPr>
          <a:lstStyle/>
          <a:p>
            <a:r>
              <a:rPr lang="en-US" sz="3200" b="1" smtClean="0">
                <a:latin typeface="Times New Roman" panose="02020603050405020304" pitchFamily="18" charset="0"/>
                <a:cs typeface="Times New Roman" panose="02020603050405020304" pitchFamily="18" charset="0"/>
              </a:rPr>
              <a:t>Đề bài: Nghe và tóm tắt </a:t>
            </a:r>
            <a:r>
              <a:rPr lang="en-US" sz="3200" smtClean="0">
                <a:latin typeface="Times New Roman" panose="02020603050405020304" pitchFamily="18" charset="0"/>
                <a:cs typeface="Times New Roman" panose="02020603050405020304" pitchFamily="18" charset="0"/>
              </a:rPr>
              <a:t>bài thuyết trình về một tác phẩm văn học do người khác trình bày trong buổi sinh hoạt </a:t>
            </a:r>
            <a:r>
              <a:rPr lang="en-US" sz="3200" i="1" smtClean="0">
                <a:latin typeface="Times New Roman" panose="02020603050405020304" pitchFamily="18" charset="0"/>
                <a:cs typeface="Times New Roman" panose="02020603050405020304" pitchFamily="18" charset="0"/>
              </a:rPr>
              <a:t>Câu lạc bộ đọc sách.</a:t>
            </a:r>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2" name="TextBox 1"/>
          <p:cNvSpPr txBox="1"/>
          <p:nvPr/>
        </p:nvSpPr>
        <p:spPr>
          <a:xfrm>
            <a:off x="1737360" y="335280"/>
            <a:ext cx="7833360"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1. Chuẩn bị trước khi nghe</a:t>
            </a:r>
            <a:endParaRPr lang="en-US" sz="3600" b="1">
              <a:latin typeface="Times New Roman" panose="02020603050405020304" pitchFamily="18" charset="0"/>
              <a:cs typeface="Times New Roman" panose="02020603050405020304" pitchFamily="18" charset="0"/>
            </a:endParaRPr>
          </a:p>
        </p:txBody>
      </p:sp>
      <p:sp>
        <p:nvSpPr>
          <p:cNvPr id="6" name="Google Shape;3850;p141"/>
          <p:cNvSpPr/>
          <p:nvPr/>
        </p:nvSpPr>
        <p:spPr>
          <a:xfrm>
            <a:off x="733748" y="3154036"/>
            <a:ext cx="10268417" cy="3293169"/>
          </a:xfrm>
          <a:prstGeom prst="rect">
            <a:avLst/>
          </a:prstGeom>
          <a:noFill/>
          <a:ln>
            <a:noFill/>
          </a:ln>
        </p:spPr>
        <p:txBody>
          <a:bodyPr spcFirstLastPara="1" wrap="square" lIns="91425" tIns="45700" rIns="91425" bIns="45700" anchor="t" anchorCtr="0">
            <a:spAutoFit/>
          </a:bodyPr>
          <a:lstStyle/>
          <a:p>
            <a:pPr lvl="0"/>
            <a:r>
              <a:rPr lang="en-US" sz="3200" smtClean="0">
                <a:latin typeface="Times New Roman" panose="02020603050405020304" pitchFamily="18" charset="0"/>
                <a:cs typeface="Times New Roman" panose="02020603050405020304" pitchFamily="18" charset="0"/>
              </a:rPr>
              <a:t>- Mục </a:t>
            </a:r>
            <a:r>
              <a:rPr lang="en-US" sz="3200">
                <a:latin typeface="Times New Roman" panose="02020603050405020304" pitchFamily="18" charset="0"/>
                <a:cs typeface="Times New Roman" panose="02020603050405020304" pitchFamily="18" charset="0"/>
              </a:rPr>
              <a:t>đích: Nghe để hiểu thêm về tác phẩm văn học đã đọc hoặc thu nhận thông tin về những tác </a:t>
            </a:r>
            <a:r>
              <a:rPr lang="en-US" sz="3200">
                <a:latin typeface="Times New Roman" panose="02020603050405020304" pitchFamily="18" charset="0"/>
                <a:cs typeface="Times New Roman" panose="02020603050405020304" pitchFamily="18" charset="0"/>
              </a:rPr>
              <a:t>phẩm </a:t>
            </a:r>
            <a:r>
              <a:rPr lang="en-US" sz="3200" smtClean="0">
                <a:latin typeface="Times New Roman" panose="02020603050405020304" pitchFamily="18" charset="0"/>
                <a:cs typeface="Times New Roman" panose="02020603050405020304" pitchFamily="18" charset="0"/>
              </a:rPr>
              <a:t>chư na </a:t>
            </a:r>
            <a:r>
              <a:rPr lang="en-US" sz="3200">
                <a:latin typeface="Times New Roman" panose="02020603050405020304" pitchFamily="18" charset="0"/>
                <a:cs typeface="Times New Roman" panose="02020603050405020304" pitchFamily="18" charset="0"/>
              </a:rPr>
              <a:t>đọc. Tìm hiểu về tác giả, tác phẩm sẽ được thuyết trình</a:t>
            </a:r>
          </a:p>
          <a:p>
            <a:pPr lvl="0"/>
            <a:r>
              <a:rPr lang="en-US" sz="3200" smtClean="0">
                <a:latin typeface="Times New Roman" panose="02020603050405020304" pitchFamily="18" charset="0"/>
                <a:cs typeface="Times New Roman" panose="02020603050405020304" pitchFamily="18" charset="0"/>
              </a:rPr>
              <a:t>- Người </a:t>
            </a:r>
            <a:r>
              <a:rPr lang="en-US" sz="3200">
                <a:latin typeface="Times New Roman" panose="02020603050405020304" pitchFamily="18" charset="0"/>
                <a:cs typeface="Times New Roman" panose="02020603050405020304" pitchFamily="18" charset="0"/>
              </a:rPr>
              <a:t>nghe: thầy cô, bạn bè, người thân...</a:t>
            </a:r>
          </a:p>
          <a:p>
            <a:pPr lvl="0"/>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Chuẩn </a:t>
            </a:r>
            <a:r>
              <a:rPr lang="en-US" sz="3200">
                <a:latin typeface="Times New Roman" panose="02020603050405020304" pitchFamily="18" charset="0"/>
                <a:cs typeface="Times New Roman" panose="02020603050405020304" pitchFamily="18" charset="0"/>
              </a:rPr>
              <a:t>bị: </a:t>
            </a:r>
          </a:p>
          <a:p>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67868" y="146714"/>
            <a:ext cx="10659774" cy="1014524"/>
          </a:xfrm>
          <a:prstGeom prst="rect">
            <a:avLst/>
          </a:prstGeom>
        </p:spPr>
      </p:pic>
      <p:sp>
        <p:nvSpPr>
          <p:cNvPr id="22" name="Rectangle 21"/>
          <p:cNvSpPr/>
          <p:nvPr/>
        </p:nvSpPr>
        <p:spPr>
          <a:xfrm>
            <a:off x="97121" y="1526576"/>
            <a:ext cx="2825087" cy="555553"/>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Thông tin</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234148" y="1429124"/>
            <a:ext cx="3202676" cy="55555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rPr>
              <a:t>Thuyết trình</a:t>
            </a:r>
            <a:endParaRPr lang="en-US" sz="2800" dirty="0">
              <a:solidFill>
                <a:srgbClr val="E9FCE3">
                  <a:lumMod val="10000"/>
                </a:srgbClr>
              </a:solidFill>
            </a:endParaRPr>
          </a:p>
        </p:txBody>
      </p:sp>
      <p:sp>
        <p:nvSpPr>
          <p:cNvPr id="29" name="Rectangle 28"/>
          <p:cNvSpPr/>
          <p:nvPr/>
        </p:nvSpPr>
        <p:spPr>
          <a:xfrm>
            <a:off x="2552355" y="2443647"/>
            <a:ext cx="2050125" cy="439483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Về tác phẩm: </a:t>
            </a:r>
            <a:r>
              <a:rPr lang="en-US" sz="2800">
                <a:solidFill>
                  <a:srgbClr val="00B050"/>
                </a:solidFill>
                <a:latin typeface="Times New Roman" panose="02020603050405020304" pitchFamily="18" charset="0"/>
                <a:cs typeface="Times New Roman" panose="02020603050405020304" pitchFamily="18" charset="0"/>
              </a:rPr>
              <a:t>Chuyện Con Mèo dạy Hải Âu bay là kiệt tác dành cho thiếu nhi của nhà văn Luis Sepulveda</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863373" y="2443646"/>
            <a:ext cx="2223228" cy="4414353"/>
          </a:xfrm>
          <a:prstGeom prst="rect">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Chủ đề: </a:t>
            </a:r>
            <a:r>
              <a:rPr lang="vi-VN" sz="2600">
                <a:solidFill>
                  <a:schemeClr val="bg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a:t>
            </a:r>
            <a:r>
              <a:rPr lang="vi-VN" sz="2600">
                <a:solidFill>
                  <a:schemeClr val="bg1"/>
                </a:solidFill>
                <a:latin typeface="Times New Roman" panose="02020603050405020304" pitchFamily="18" charset="0"/>
                <a:cs typeface="Times New Roman" panose="02020603050405020304" pitchFamily="18" charset="0"/>
              </a:rPr>
              <a:t>hướng </a:t>
            </a:r>
            <a:r>
              <a:rPr lang="vi-VN" sz="2600" smtClean="0">
                <a:solidFill>
                  <a:schemeClr val="bg1"/>
                </a:solidFill>
                <a:latin typeface="Times New Roman" panose="02020603050405020304" pitchFamily="18" charset="0"/>
                <a:cs typeface="Times New Roman" panose="02020603050405020304" pitchFamily="18" charset="0"/>
              </a:rPr>
              <a:t>đến</a:t>
            </a:r>
            <a:r>
              <a:rPr lang="en-US" sz="2600" smtClean="0">
                <a:solidFill>
                  <a:schemeClr val="bg1"/>
                </a:solidFill>
                <a:latin typeface="Times New Roman" panose="02020603050405020304" pitchFamily="18" charset="0"/>
                <a:cs typeface="Times New Roman" panose="02020603050405020304" pitchFamily="18" charset="0"/>
              </a:rPr>
              <a:t> </a:t>
            </a:r>
            <a:r>
              <a:rPr lang="en-US" sz="2600" smtClean="0">
                <a:solidFill>
                  <a:srgbClr val="FF0000"/>
                </a:solidFill>
                <a:latin typeface="Times New Roman" panose="02020603050405020304" pitchFamily="18" charset="0"/>
                <a:cs typeface="Times New Roman" panose="02020603050405020304" pitchFamily="18" charset="0"/>
              </a:rPr>
              <a:t>tình yêu</a:t>
            </a:r>
            <a:r>
              <a:rPr lang="vi-VN" sz="2600">
                <a:solidFill>
                  <a:srgbClr val="FF0000"/>
                </a:solidFill>
                <a:latin typeface="Times New Roman" panose="02020603050405020304" pitchFamily="18" charset="0"/>
                <a:cs typeface="Times New Roman" panose="02020603050405020304" pitchFamily="18" charset="0"/>
              </a:rPr>
              <a:t> thương </a:t>
            </a:r>
            <a:r>
              <a:rPr lang="vi-VN" sz="2600">
                <a:solidFill>
                  <a:schemeClr val="bg1"/>
                </a:solidFill>
                <a:latin typeface="Times New Roman" panose="02020603050405020304" pitchFamily="18" charset="0"/>
                <a:cs typeface="Times New Roman" panose="02020603050405020304" pitchFamily="18" charset="0"/>
              </a:rPr>
              <a:t>thì cuộc sống sẽ tốt </a:t>
            </a:r>
            <a:r>
              <a:rPr lang="vi-VN" sz="2600">
                <a:solidFill>
                  <a:schemeClr val="bg1"/>
                </a:solidFill>
                <a:latin typeface="Times New Roman" panose="02020603050405020304" pitchFamily="18" charset="0"/>
                <a:cs typeface="Times New Roman" panose="02020603050405020304" pitchFamily="18" charset="0"/>
              </a:rPr>
              <a:t>đẹp </a:t>
            </a:r>
            <a:r>
              <a:rPr lang="vi-VN" sz="2600" smtClean="0">
                <a:solidFill>
                  <a:schemeClr val="bg1"/>
                </a:solidFill>
                <a:latin typeface="Times New Roman" panose="02020603050405020304" pitchFamily="18" charset="0"/>
                <a:cs typeface="Times New Roman" panose="02020603050405020304" pitchFamily="18" charset="0"/>
              </a:rPr>
              <a:t>hơn</a:t>
            </a:r>
            <a:r>
              <a:rPr lang="en-US" sz="2600" smtClean="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287035" y="2443647"/>
            <a:ext cx="2904966" cy="4394837"/>
          </a:xfrm>
          <a:prstGeom prst="rect">
            <a:avLst/>
          </a:prstGeom>
          <a:solidFill>
            <a:schemeClr val="accent1">
              <a:lumMod val="20000"/>
              <a:lumOff val="80000"/>
            </a:schemeClr>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E9FCE3">
                    <a:lumMod val="10000"/>
                  </a:srgbClr>
                </a:solidFill>
                <a:latin typeface="Times New Roman" panose="02020603050405020304" pitchFamily="18" charset="0"/>
                <a:cs typeface="Times New Roman" panose="02020603050405020304" pitchFamily="18" charset="0"/>
              </a:rPr>
              <a:t>Thông điệp, bài học: </a:t>
            </a:r>
            <a:r>
              <a:rPr lang="vi-VN" sz="2600">
                <a:solidFill>
                  <a:srgbClr val="0070C0"/>
                </a:solidFill>
                <a:latin typeface="Times New Roman" panose="02020603050405020304" pitchFamily="18" charset="0"/>
                <a:cs typeface="Times New Roman" panose="02020603050405020304" pitchFamily="18" charset="0"/>
              </a:rPr>
              <a:t>Tác </a:t>
            </a:r>
            <a:r>
              <a:rPr lang="vi-VN" sz="2600">
                <a:solidFill>
                  <a:srgbClr val="0070C0"/>
                </a:solidFill>
                <a:latin typeface="Times New Roman" panose="02020603050405020304" pitchFamily="18" charset="0"/>
                <a:cs typeface="Times New Roman" panose="02020603050405020304" pitchFamily="18" charset="0"/>
              </a:rPr>
              <a:t>phẩm </a:t>
            </a:r>
            <a:r>
              <a:rPr lang="vi-VN" sz="2600" smtClean="0">
                <a:solidFill>
                  <a:srgbClr val="0070C0"/>
                </a:solidFill>
                <a:latin typeface="Times New Roman" panose="02020603050405020304" pitchFamily="18" charset="0"/>
                <a:cs typeface="Times New Roman" panose="02020603050405020304" pitchFamily="18" charset="0"/>
              </a:rPr>
              <a:t>chuyển </a:t>
            </a:r>
            <a:r>
              <a:rPr lang="vi-VN" sz="2600">
                <a:solidFill>
                  <a:srgbClr val="0070C0"/>
                </a:solidFill>
                <a:latin typeface="Times New Roman" panose="02020603050405020304" pitchFamily="18" charset="0"/>
                <a:cs typeface="Times New Roman" panose="02020603050405020304" pitchFamily="18" charset="0"/>
              </a:rPr>
              <a:t>tải thông điệp về trách nhiệm với môi trường, về sự sẻ chia và yêu thương cũng như ý nghĩa của những nỗ lực – “Chỉ những kẻ dám mới có thể bay”.</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97121" y="2443648"/>
            <a:ext cx="2316262" cy="4394837"/>
          </a:xfrm>
          <a:prstGeom prst="rect">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Về tác giả: </a:t>
            </a:r>
            <a:r>
              <a:rPr lang="en-US" sz="2800">
                <a:solidFill>
                  <a:schemeClr val="bg1"/>
                </a:solidFill>
                <a:latin typeface="Times New Roman" panose="02020603050405020304" pitchFamily="18" charset="0"/>
                <a:cs typeface="Times New Roman" panose="02020603050405020304" pitchFamily="18" charset="0"/>
              </a:rPr>
              <a:t>Luis </a:t>
            </a:r>
            <a:r>
              <a:rPr lang="en-US" sz="2800" smtClean="0">
                <a:solidFill>
                  <a:schemeClr val="bg1"/>
                </a:solidFill>
                <a:latin typeface="Times New Roman" panose="02020603050405020304" pitchFamily="18" charset="0"/>
                <a:cs typeface="Times New Roman" panose="02020603050405020304" pitchFamily="18" charset="0"/>
              </a:rPr>
              <a:t>Sepúlveda </a:t>
            </a:r>
            <a:r>
              <a:rPr lang="vi-VN" sz="2800">
                <a:latin typeface="+mj-lt"/>
              </a:rPr>
              <a:t>là một nhà văn, đạo diễn phim, nhà báo và nhà hoạt động chính trị người Chile.</a:t>
            </a:r>
            <a:endParaRPr lang="en-US" sz="2800" dirty="0">
              <a:solidFill>
                <a:schemeClr val="bg1"/>
              </a:solidFill>
              <a:latin typeface="+mj-lt"/>
              <a:cs typeface="Times New Roman" panose="02020603050405020304" pitchFamily="18" charset="0"/>
            </a:endParaRPr>
          </a:p>
        </p:txBody>
      </p:sp>
      <p:sp>
        <p:nvSpPr>
          <p:cNvPr id="17" name="Rectangle 16"/>
          <p:cNvSpPr/>
          <p:nvPr/>
        </p:nvSpPr>
        <p:spPr>
          <a:xfrm>
            <a:off x="1661160" y="1"/>
            <a:ext cx="9326880" cy="116123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Tên tác phẩm</a:t>
            </a:r>
          </a:p>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“CHUYỆN CON MÈO DẠY HẢI ÂU BAY”</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214395" y="2443646"/>
            <a:ext cx="1975325" cy="4414354"/>
          </a:xfrm>
          <a:prstGeom prst="rect">
            <a:avLst/>
          </a:prstGeom>
          <a:solidFill>
            <a:srgbClr val="C3D69B"/>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E9FCE3">
                    <a:lumMod val="10000"/>
                  </a:srgbClr>
                </a:solidFill>
                <a:latin typeface="Times New Roman" panose="02020603050405020304" pitchFamily="18" charset="0"/>
                <a:cs typeface="Times New Roman" panose="02020603050405020304" pitchFamily="18" charset="0"/>
              </a:rPr>
              <a:t>Đặc sắc nghệ thuật: </a:t>
            </a:r>
            <a:r>
              <a:rPr lang="en-US" sz="2800" smtClean="0">
                <a:solidFill>
                  <a:srgbClr val="CC00CC"/>
                </a:solidFill>
                <a:latin typeface="Times New Roman" panose="02020603050405020304" pitchFamily="18" charset="0"/>
                <a:cs typeface="Times New Roman" panose="02020603050405020304" pitchFamily="18" charset="0"/>
              </a:rPr>
              <a:t>Giọng văn nhẹ nhàng, hài hước; cốt truyện độc đáo; kết thúc có hậu.</a:t>
            </a:r>
            <a:endParaRPr lang="en-US" sz="2800" dirty="0">
              <a:solidFill>
                <a:srgbClr val="CC00CC"/>
              </a:solidFill>
              <a:latin typeface="Times New Roman" panose="02020603050405020304" pitchFamily="18" charset="0"/>
              <a:cs typeface="Times New Roman" panose="02020603050405020304" pitchFamily="18" charset="0"/>
            </a:endParaRPr>
          </a:p>
        </p:txBody>
      </p:sp>
      <p:cxnSp>
        <p:nvCxnSpPr>
          <p:cNvPr id="3" name="Straight Connector 2"/>
          <p:cNvCxnSpPr>
            <a:stCxn id="17" idx="2"/>
          </p:cNvCxnSpPr>
          <p:nvPr/>
        </p:nvCxnSpPr>
        <p:spPr>
          <a:xfrm>
            <a:off x="6324600" y="1161237"/>
            <a:ext cx="0" cy="267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661160" y="1295400"/>
            <a:ext cx="7909560" cy="15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61160" y="1307950"/>
            <a:ext cx="0" cy="121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555480" y="1292710"/>
            <a:ext cx="0" cy="121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2" idx="2"/>
          </p:cNvCxnSpPr>
          <p:nvPr/>
        </p:nvCxnSpPr>
        <p:spPr>
          <a:xfrm flipH="1">
            <a:off x="1509664" y="2082129"/>
            <a:ext cx="1" cy="14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906904" y="2021169"/>
            <a:ext cx="1" cy="14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416947" y="2225040"/>
            <a:ext cx="4266293" cy="48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52760" y="2191603"/>
            <a:ext cx="0" cy="191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0"/>
          </p:cNvCxnSpPr>
          <p:nvPr/>
        </p:nvCxnSpPr>
        <p:spPr>
          <a:xfrm flipH="1" flipV="1">
            <a:off x="8202057" y="2214161"/>
            <a:ext cx="1" cy="2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47427" y="2252563"/>
            <a:ext cx="0" cy="19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74320" y="2249126"/>
            <a:ext cx="2865120" cy="24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84206" y="2249126"/>
            <a:ext cx="5354" cy="10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08745" y="2225040"/>
            <a:ext cx="0" cy="3370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699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arn(inVertical)">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barn(inVertical)">
                                      <p:cBhvr>
                                        <p:cTn id="2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32"/>
        <p:cNvGrpSpPr/>
        <p:nvPr/>
      </p:nvGrpSpPr>
      <p:grpSpPr>
        <a:xfrm>
          <a:off x="0" y="0"/>
          <a:ext cx="0" cy="0"/>
          <a:chOff x="0" y="0"/>
          <a:chExt cx="0" cy="0"/>
        </a:xfrm>
      </p:grpSpPr>
      <p:sp>
        <p:nvSpPr>
          <p:cNvPr id="9" name="Google Shape;3850;p141"/>
          <p:cNvSpPr/>
          <p:nvPr/>
        </p:nvSpPr>
        <p:spPr>
          <a:xfrm>
            <a:off x="2731303" y="795887"/>
            <a:ext cx="6915617" cy="769401"/>
          </a:xfrm>
          <a:prstGeom prst="rect">
            <a:avLst/>
          </a:prstGeom>
          <a:noFill/>
          <a:ln>
            <a:noFill/>
          </a:ln>
        </p:spPr>
        <p:txBody>
          <a:bodyPr spcFirstLastPara="1" wrap="square" lIns="91425" tIns="45700" rIns="91425" bIns="45700" anchor="t" anchorCtr="0">
            <a:spAutoFit/>
          </a:bodyPr>
          <a:lstStyle/>
          <a:p>
            <a:r>
              <a:rPr lang="en-US" sz="4400" b="1" i="1" dirty="0">
                <a:solidFill>
                  <a:srgbClr val="294761"/>
                </a:solidFill>
                <a:latin typeface="Times New Roman"/>
                <a:ea typeface="Times New Roman"/>
                <a:cs typeface="Times New Roman"/>
                <a:sym typeface="Times New Roman"/>
              </a:rPr>
              <a:t>2</a:t>
            </a:r>
            <a:r>
              <a:rPr lang="en-US" sz="4400" b="1" i="1" smtClean="0">
                <a:solidFill>
                  <a:srgbClr val="294761"/>
                </a:solidFill>
                <a:latin typeface="Times New Roman"/>
                <a:ea typeface="Times New Roman"/>
                <a:cs typeface="Times New Roman"/>
                <a:sym typeface="Times New Roman"/>
              </a:rPr>
              <a:t>. </a:t>
            </a:r>
            <a:r>
              <a:rPr lang="en-US" sz="4400" b="1" smtClean="0">
                <a:solidFill>
                  <a:srgbClr val="294761"/>
                </a:solidFill>
                <a:latin typeface="Times New Roman"/>
                <a:ea typeface="Times New Roman"/>
                <a:cs typeface="Times New Roman"/>
                <a:sym typeface="Times New Roman"/>
              </a:rPr>
              <a:t>Nghe và ghi chép</a:t>
            </a:r>
            <a:endParaRPr sz="4400" dirty="0">
              <a:solidFill>
                <a:srgbClr val="29476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648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047315"/>
              </p:ext>
            </p:extLst>
          </p:nvPr>
        </p:nvGraphicFramePr>
        <p:xfrm>
          <a:off x="42537" y="430887"/>
          <a:ext cx="12149464" cy="6274714"/>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5593131">
                  <a:extLst>
                    <a:ext uri="{9D8B030D-6E8A-4147-A177-3AD203B41FA5}">
                      <a16:colId xmlns:a16="http://schemas.microsoft.com/office/drawing/2014/main" val="642892636"/>
                    </a:ext>
                  </a:extLst>
                </a:gridCol>
                <a:gridCol w="4678681">
                  <a:extLst>
                    <a:ext uri="{9D8B030D-6E8A-4147-A177-3AD203B41FA5}">
                      <a16:colId xmlns:a16="http://schemas.microsoft.com/office/drawing/2014/main" val="3002697137"/>
                    </a:ext>
                  </a:extLst>
                </a:gridCol>
              </a:tblGrid>
              <a:tr h="461364">
                <a:tc>
                  <a:txBody>
                    <a:bodyPr/>
                    <a:lstStyle/>
                    <a:p>
                      <a:r>
                        <a:rPr lang="en-US" sz="2400" smtClean="0">
                          <a:latin typeface="Times New Roman" panose="02020603050405020304" pitchFamily="18" charset="0"/>
                          <a:cs typeface="Times New Roman" panose="02020603050405020304" pitchFamily="18" charset="0"/>
                        </a:rPr>
                        <a:t>Tiến</a:t>
                      </a:r>
                      <a:r>
                        <a:rPr lang="en-US" sz="2400" baseline="0" smtClean="0">
                          <a:latin typeface="Times New Roman" panose="02020603050405020304" pitchFamily="18" charset="0"/>
                          <a:cs typeface="Times New Roman" panose="02020603050405020304" pitchFamily="18" charset="0"/>
                        </a:rPr>
                        <a:t> trình</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chính</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chi tiết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Mở</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Tên</a:t>
                      </a:r>
                      <a:r>
                        <a:rPr lang="en-US" sz="2400" baseline="0" smtClean="0">
                          <a:latin typeface="Times New Roman" panose="02020603050405020304" pitchFamily="18" charset="0"/>
                          <a:cs typeface="Times New Roman" panose="02020603050405020304" pitchFamily="18" charset="0"/>
                        </a:rPr>
                        <a:t> tác giả,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1534914"/>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96042"/>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400" smtClean="0">
                          <a:latin typeface="Times New Roman" panose="02020603050405020304" pitchFamily="18" charset="0"/>
                          <a:cs typeface="Times New Roman" panose="02020603050405020304" pitchFamily="18" charset="0"/>
                        </a:rPr>
                        <a:t>Các</a:t>
                      </a:r>
                      <a:r>
                        <a:rPr lang="en-US" sz="2400" baseline="0" smtClean="0">
                          <a:latin typeface="Times New Roman" panose="02020603050405020304" pitchFamily="18" charset="0"/>
                          <a:cs typeface="Times New Roman" panose="02020603050405020304" pitchFamily="18" charset="0"/>
                        </a:rPr>
                        <a:t> yếu tố nghệ thuật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201598"/>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Thân</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extLst>
                  <a:ext uri="{0D108BD9-81ED-4DB2-BD59-A6C34878D82A}">
                    <a16:rowId xmlns:a16="http://schemas.microsoft.com/office/drawing/2014/main" val="2407126879"/>
                  </a:ext>
                </a:extLst>
              </a:tr>
              <a:tr h="2239093">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các yếu tố nghệ thuật:</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1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2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3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8447262"/>
                  </a:ext>
                </a:extLst>
              </a:tr>
              <a:tr h="806073">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Những bằng</a:t>
                      </a:r>
                      <a:r>
                        <a:rPr lang="en-US" sz="2400" baseline="0" smtClean="0">
                          <a:latin typeface="Times New Roman" panose="02020603050405020304" pitchFamily="18" charset="0"/>
                          <a:cs typeface="Times New Roman" panose="02020603050405020304" pitchFamily="18" charset="0"/>
                        </a:rPr>
                        <a:t> chứng tiêu biểu trong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74589"/>
                  </a:ext>
                </a:extLst>
              </a:tr>
              <a:tr h="461364">
                <a:tc rowSpan="2">
                  <a:txBody>
                    <a:bodyPr/>
                    <a:lstStyle/>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Kết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2400" smtClean="0">
                          <a:latin typeface="Times New Roman" panose="02020603050405020304" pitchFamily="18" charset="0"/>
                          <a:cs typeface="Times New Roman" panose="02020603050405020304" pitchFamily="18" charset="0"/>
                        </a:rPr>
                        <a:t>Khẳng</a:t>
                      </a:r>
                      <a:r>
                        <a:rPr lang="en-US" sz="2400" baseline="0" smtClean="0">
                          <a:latin typeface="Times New Roman" panose="02020603050405020304" pitchFamily="18" charset="0"/>
                          <a:cs typeface="Times New Roman" panose="02020603050405020304" pitchFamily="18" charset="0"/>
                        </a:rPr>
                        <a:t> định lại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085163"/>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Cảm nhận</a:t>
                      </a:r>
                      <a:r>
                        <a:rPr lang="en-US" sz="2400" baseline="0" smtClean="0">
                          <a:latin typeface="Times New Roman" panose="02020603050405020304" pitchFamily="18" charset="0"/>
                          <a:cs typeface="Times New Roman" panose="02020603050405020304" pitchFamily="18" charset="0"/>
                        </a:rPr>
                        <a:t>/ bài học của người nói</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111205"/>
                  </a:ext>
                </a:extLst>
              </a:tr>
            </a:tbl>
          </a:graphicData>
        </a:graphic>
      </p:graphicFrame>
    </p:spTree>
    <p:extLst>
      <p:ext uri="{BB962C8B-B14F-4D97-AF65-F5344CB8AC3E}">
        <p14:creationId xmlns:p14="http://schemas.microsoft.com/office/powerpoint/2010/main" val="14927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4740196"/>
              </p:ext>
            </p:extLst>
          </p:nvPr>
        </p:nvGraphicFramePr>
        <p:xfrm>
          <a:off x="42536" y="635866"/>
          <a:ext cx="12149464" cy="5059680"/>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5593131">
                  <a:extLst>
                    <a:ext uri="{9D8B030D-6E8A-4147-A177-3AD203B41FA5}">
                      <a16:colId xmlns:a16="http://schemas.microsoft.com/office/drawing/2014/main" val="642892636"/>
                    </a:ext>
                  </a:extLst>
                </a:gridCol>
                <a:gridCol w="4678681">
                  <a:extLst>
                    <a:ext uri="{9D8B030D-6E8A-4147-A177-3AD203B41FA5}">
                      <a16:colId xmlns:a16="http://schemas.microsoft.com/office/drawing/2014/main" val="3002697137"/>
                    </a:ext>
                  </a:extLst>
                </a:gridCol>
              </a:tblGrid>
              <a:tr h="461364">
                <a:tc>
                  <a:txBody>
                    <a:bodyPr/>
                    <a:lstStyle/>
                    <a:p>
                      <a:r>
                        <a:rPr lang="en-US" sz="2800" smtClean="0">
                          <a:latin typeface="Times New Roman" panose="02020603050405020304" pitchFamily="18" charset="0"/>
                          <a:cs typeface="Times New Roman" panose="02020603050405020304" pitchFamily="18" charset="0"/>
                        </a:rPr>
                        <a:t>Tiến</a:t>
                      </a:r>
                      <a:r>
                        <a:rPr lang="en-US" sz="2800" baseline="0" smtClean="0">
                          <a:latin typeface="Times New Roman" panose="02020603050405020304" pitchFamily="18" charset="0"/>
                          <a:cs typeface="Times New Roman" panose="02020603050405020304" pitchFamily="18" charset="0"/>
                        </a:rPr>
                        <a:t> trình</a:t>
                      </a:r>
                      <a:endParaRPr lang="en-US" sz="28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800" smtClean="0">
                          <a:latin typeface="Times New Roman" panose="02020603050405020304" pitchFamily="18" charset="0"/>
                          <a:cs typeface="Times New Roman" panose="02020603050405020304" pitchFamily="18" charset="0"/>
                        </a:rPr>
                        <a:t>Nội</a:t>
                      </a:r>
                      <a:r>
                        <a:rPr lang="en-US" sz="2800" baseline="0" smtClean="0">
                          <a:latin typeface="Times New Roman" panose="02020603050405020304" pitchFamily="18" charset="0"/>
                          <a:cs typeface="Times New Roman" panose="02020603050405020304" pitchFamily="18" charset="0"/>
                        </a:rPr>
                        <a:t> dung chính</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800" smtClean="0">
                          <a:latin typeface="Times New Roman" panose="02020603050405020304" pitchFamily="18" charset="0"/>
                          <a:cs typeface="Times New Roman" panose="02020603050405020304" pitchFamily="18" charset="0"/>
                        </a:rPr>
                        <a:t>Nội</a:t>
                      </a:r>
                      <a:r>
                        <a:rPr lang="en-US" sz="2800" baseline="0" smtClean="0">
                          <a:latin typeface="Times New Roman" panose="02020603050405020304" pitchFamily="18" charset="0"/>
                          <a:cs typeface="Times New Roman" panose="02020603050405020304" pitchFamily="18" charset="0"/>
                        </a:rPr>
                        <a:t> dung chi tiết</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Mở</a:t>
                      </a:r>
                      <a:r>
                        <a:rPr lang="en-US" sz="2800" baseline="0" smtClean="0">
                          <a:latin typeface="Times New Roman" panose="02020603050405020304" pitchFamily="18" charset="0"/>
                          <a:cs typeface="Times New Roman" panose="02020603050405020304" pitchFamily="18" charset="0"/>
                        </a:rPr>
                        <a:t> bài</a:t>
                      </a:r>
                      <a:endParaRPr lang="en-US" sz="28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Tên</a:t>
                      </a:r>
                      <a:r>
                        <a:rPr lang="en-US" sz="2800" baseline="0" smtClean="0">
                          <a:latin typeface="Times New Roman" panose="02020603050405020304" pitchFamily="18" charset="0"/>
                          <a:cs typeface="Times New Roman" panose="02020603050405020304" pitchFamily="18" charset="0"/>
                        </a:rPr>
                        <a:t> tác giả, tác phẩm</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solidFill>
                            <a:srgbClr val="E9FCE3">
                              <a:lumMod val="10000"/>
                            </a:srgbClr>
                          </a:solidFill>
                          <a:latin typeface="Times New Roman" panose="02020603050405020304" pitchFamily="18" charset="0"/>
                          <a:cs typeface="Times New Roman" panose="02020603050405020304" pitchFamily="18" charset="0"/>
                        </a:rPr>
                        <a:t>“Chuyện</a:t>
                      </a:r>
                      <a:r>
                        <a:rPr lang="en-US" sz="2800" baseline="0" smtClean="0">
                          <a:solidFill>
                            <a:srgbClr val="E9FCE3">
                              <a:lumMod val="10000"/>
                            </a:srgbClr>
                          </a:solidFill>
                          <a:latin typeface="Times New Roman" panose="02020603050405020304" pitchFamily="18" charset="0"/>
                          <a:cs typeface="Times New Roman" panose="02020603050405020304" pitchFamily="18" charset="0"/>
                        </a:rPr>
                        <a:t> con mèo dậy hải âu bay”, </a:t>
                      </a:r>
                      <a:r>
                        <a:rPr lang="en-US" sz="2800" smtClean="0">
                          <a:solidFill>
                            <a:schemeClr val="tx1"/>
                          </a:solidFill>
                          <a:latin typeface="Times New Roman" panose="02020603050405020304" pitchFamily="18" charset="0"/>
                          <a:cs typeface="Times New Roman" panose="02020603050405020304" pitchFamily="18" charset="0"/>
                        </a:rPr>
                        <a:t>Luis Sepúlveda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1534914"/>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Chủ đề</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vi-VN" sz="2800" smtClean="0">
                          <a:solidFill>
                            <a:schemeClr val="tx1"/>
                          </a:solidFill>
                          <a:latin typeface="Times New Roman" panose="02020603050405020304" pitchFamily="18" charset="0"/>
                          <a:cs typeface="Times New Roman" panose="02020603050405020304" pitchFamily="18" charset="0"/>
                        </a:rPr>
                        <a:t>Thế giới này đầy những nghịch lý và khác biệt, nhưng bỏ qua những khác biệt đó để hướng đến</a:t>
                      </a:r>
                      <a:r>
                        <a:rPr lang="en-US" sz="2800" smtClean="0">
                          <a:solidFill>
                            <a:schemeClr val="tx1"/>
                          </a:solidFill>
                          <a:latin typeface="Times New Roman" panose="02020603050405020304" pitchFamily="18" charset="0"/>
                          <a:cs typeface="Times New Roman" panose="02020603050405020304" pitchFamily="18" charset="0"/>
                        </a:rPr>
                        <a:t> tình yêu</a:t>
                      </a:r>
                      <a:r>
                        <a:rPr lang="vi-VN" sz="2800" smtClean="0">
                          <a:solidFill>
                            <a:schemeClr val="tx1"/>
                          </a:solidFill>
                          <a:latin typeface="Times New Roman" panose="02020603050405020304" pitchFamily="18" charset="0"/>
                          <a:cs typeface="Times New Roman" panose="02020603050405020304" pitchFamily="18" charset="0"/>
                        </a:rPr>
                        <a:t> thương thì cuộc sống sẽ tốt đẹp hơn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96042"/>
                  </a:ext>
                </a:extLst>
              </a:tr>
              <a:tr h="461364">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4"/>
                    </a:solidFill>
                  </a:tcPr>
                </a:tc>
                <a:tc>
                  <a:txBody>
                    <a:bodyPr/>
                    <a:lstStyle/>
                    <a:p>
                      <a:r>
                        <a:rPr lang="en-US" sz="2800" smtClean="0">
                          <a:latin typeface="Times New Roman" panose="02020603050405020304" pitchFamily="18" charset="0"/>
                          <a:cs typeface="Times New Roman" panose="02020603050405020304" pitchFamily="18" charset="0"/>
                        </a:rPr>
                        <a:t>Các</a:t>
                      </a:r>
                      <a:r>
                        <a:rPr lang="en-US" sz="2800" baseline="0" smtClean="0">
                          <a:latin typeface="Times New Roman" panose="02020603050405020304" pitchFamily="18" charset="0"/>
                          <a:cs typeface="Times New Roman" panose="02020603050405020304" pitchFamily="18" charset="0"/>
                        </a:rPr>
                        <a:t> yếu tố nghệ thuật</a:t>
                      </a: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solidFill>
                            <a:srgbClr val="CC00CC"/>
                          </a:solidFill>
                          <a:latin typeface="Times New Roman" panose="02020603050405020304" pitchFamily="18" charset="0"/>
                          <a:cs typeface="Times New Roman" panose="02020603050405020304" pitchFamily="18" charset="0"/>
                        </a:rPr>
                        <a:t>Giọng văn nhẹ nhàng, hài hước; cốt truyện độc đáo; kết thúc có hậu.</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201598"/>
                  </a:ext>
                </a:extLst>
              </a:tr>
            </a:tbl>
          </a:graphicData>
        </a:graphic>
      </p:graphicFrame>
    </p:spTree>
    <p:extLst>
      <p:ext uri="{BB962C8B-B14F-4D97-AF65-F5344CB8AC3E}">
        <p14:creationId xmlns:p14="http://schemas.microsoft.com/office/powerpoint/2010/main" val="23346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2536" y="0"/>
            <a:ext cx="12149464" cy="6331413"/>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36" y="0"/>
            <a:ext cx="12149464" cy="430887"/>
          </a:xfrm>
          <a:prstGeom prst="rect">
            <a:avLst/>
          </a:prstGeom>
          <a:noFill/>
        </p:spPr>
        <p:txBody>
          <a:bodyPr wrap="square" rtlCol="0">
            <a:spAutoFit/>
          </a:bodyPr>
          <a:lstStyle/>
          <a:p>
            <a:pPr algn="ctr"/>
            <a:r>
              <a:rPr lang="en-US" sz="2200" b="1" smtClean="0">
                <a:solidFill>
                  <a:srgbClr val="00B050"/>
                </a:solidFill>
                <a:latin typeface="Times New Roman" panose="02020603050405020304" pitchFamily="18" charset="0"/>
                <a:cs typeface="Times New Roman" panose="02020603050405020304" pitchFamily="18" charset="0"/>
              </a:rPr>
              <a:t>PHIẾU GHI CHÉP NỘI DUNG THUYẾT TRÌNH: </a:t>
            </a:r>
            <a:r>
              <a:rPr lang="en-US" sz="2200" b="1" i="1" smtClean="0">
                <a:solidFill>
                  <a:srgbClr val="00B050"/>
                </a:solidFill>
                <a:latin typeface="Times New Roman" panose="02020603050405020304" pitchFamily="18" charset="0"/>
                <a:cs typeface="Times New Roman" panose="02020603050405020304" pitchFamily="18" charset="0"/>
              </a:rPr>
              <a:t>PHÂN TÍCH MỘT TÁC PHẨM VĂN HỌC</a:t>
            </a:r>
            <a:endParaRPr lang="en-US" sz="2200" b="1" i="1">
              <a:solidFill>
                <a:srgbClr val="00B05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7109999"/>
              </p:ext>
            </p:extLst>
          </p:nvPr>
        </p:nvGraphicFramePr>
        <p:xfrm>
          <a:off x="42537" y="430887"/>
          <a:ext cx="12149464" cy="6655713"/>
        </p:xfrm>
        <a:graphic>
          <a:graphicData uri="http://schemas.openxmlformats.org/drawingml/2006/table">
            <a:tbl>
              <a:tblPr firstRow="1" bandRow="1">
                <a:tableStyleId>{5C22544A-7EE6-4342-B048-85BDC9FD1C3A}</a:tableStyleId>
              </a:tblPr>
              <a:tblGrid>
                <a:gridCol w="1877652">
                  <a:extLst>
                    <a:ext uri="{9D8B030D-6E8A-4147-A177-3AD203B41FA5}">
                      <a16:colId xmlns:a16="http://schemas.microsoft.com/office/drawing/2014/main" val="1079095023"/>
                    </a:ext>
                  </a:extLst>
                </a:gridCol>
                <a:gridCol w="4907331">
                  <a:extLst>
                    <a:ext uri="{9D8B030D-6E8A-4147-A177-3AD203B41FA5}">
                      <a16:colId xmlns:a16="http://schemas.microsoft.com/office/drawing/2014/main" val="642892636"/>
                    </a:ext>
                  </a:extLst>
                </a:gridCol>
                <a:gridCol w="5364481">
                  <a:extLst>
                    <a:ext uri="{9D8B030D-6E8A-4147-A177-3AD203B41FA5}">
                      <a16:colId xmlns:a16="http://schemas.microsoft.com/office/drawing/2014/main" val="3002697137"/>
                    </a:ext>
                  </a:extLst>
                </a:gridCol>
              </a:tblGrid>
              <a:tr h="461364">
                <a:tc>
                  <a:txBody>
                    <a:bodyPr/>
                    <a:lstStyle/>
                    <a:p>
                      <a:r>
                        <a:rPr lang="en-US" sz="2400" smtClean="0">
                          <a:latin typeface="Times New Roman" panose="02020603050405020304" pitchFamily="18" charset="0"/>
                          <a:cs typeface="Times New Roman" panose="02020603050405020304" pitchFamily="18" charset="0"/>
                        </a:rPr>
                        <a:t>Tiến</a:t>
                      </a:r>
                      <a:r>
                        <a:rPr lang="en-US" sz="2400" baseline="0" smtClean="0">
                          <a:latin typeface="Times New Roman" panose="02020603050405020304" pitchFamily="18" charset="0"/>
                          <a:cs typeface="Times New Roman" panose="02020603050405020304" pitchFamily="18" charset="0"/>
                        </a:rPr>
                        <a:t> trình</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chính</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400" smtClean="0">
                          <a:latin typeface="Times New Roman" panose="02020603050405020304" pitchFamily="18" charset="0"/>
                          <a:cs typeface="Times New Roman" panose="02020603050405020304" pitchFamily="18" charset="0"/>
                        </a:rPr>
                        <a:t>Nội</a:t>
                      </a:r>
                      <a:r>
                        <a:rPr lang="en-US" sz="2400" baseline="0" smtClean="0">
                          <a:latin typeface="Times New Roman" panose="02020603050405020304" pitchFamily="18" charset="0"/>
                          <a:cs typeface="Times New Roman" panose="02020603050405020304" pitchFamily="18" charset="0"/>
                        </a:rPr>
                        <a:t> dung chi tiết</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42906464"/>
                  </a:ext>
                </a:extLst>
              </a:tr>
              <a:tr h="461364">
                <a:tc rowSpan="3">
                  <a:txBody>
                    <a:bodyPr/>
                    <a:lstStyle/>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Thân</a:t>
                      </a:r>
                      <a:r>
                        <a:rPr lang="en-US" sz="2400" baseline="0" smtClean="0">
                          <a:latin typeface="Times New Roman" panose="02020603050405020304" pitchFamily="18" charset="0"/>
                          <a:cs typeface="Times New Roman" panose="02020603050405020304" pitchFamily="18" charset="0"/>
                        </a:rPr>
                        <a:t> bài</a:t>
                      </a:r>
                      <a:endParaRPr lang="en-US" sz="24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chủ đề</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tc>
                  <a:txBody>
                    <a:bodyPr/>
                    <a:lstStyle/>
                    <a:p>
                      <a:r>
                        <a:rPr lang="vi-VN" sz="2400" b="0" i="0" kern="1200" smtClean="0">
                          <a:solidFill>
                            <a:schemeClr val="dk1"/>
                          </a:solidFill>
                          <a:effectLst/>
                          <a:latin typeface="+mj-lt"/>
                          <a:ea typeface="+mn-ea"/>
                          <a:cs typeface="+mn-cs"/>
                        </a:rPr>
                        <a:t>Thế giới này đầy những nghịch lý và khác biệt, nhưng bỏ qua những khác biệt đó để hướng đến </a:t>
                      </a:r>
                      <a:r>
                        <a:rPr lang="vi-VN" sz="2400" b="0" i="0" u="none" strike="noStrike" kern="1200" smtClean="0">
                          <a:solidFill>
                            <a:schemeClr val="dk1"/>
                          </a:solidFill>
                          <a:effectLst/>
                          <a:latin typeface="+mj-lt"/>
                          <a:ea typeface="+mn-ea"/>
                          <a:cs typeface="+mn-cs"/>
                          <a:hlinkClick r:id="rId3"/>
                        </a:rPr>
                        <a:t>tình yêu</a:t>
                      </a:r>
                      <a:r>
                        <a:rPr lang="vi-VN" sz="2400" b="0" i="0" kern="1200" smtClean="0">
                          <a:solidFill>
                            <a:schemeClr val="dk1"/>
                          </a:solidFill>
                          <a:effectLst/>
                          <a:latin typeface="+mj-lt"/>
                          <a:ea typeface="+mn-ea"/>
                          <a:cs typeface="+mn-cs"/>
                        </a:rPr>
                        <a:t> thương thì cuộc sống sẽ tốt đẹp hơn</a:t>
                      </a:r>
                      <a:r>
                        <a:rPr lang="en-US" sz="2400" b="0" i="0" kern="1200" smtClean="0">
                          <a:solidFill>
                            <a:schemeClr val="dk1"/>
                          </a:solidFill>
                          <a:effectLst/>
                          <a:latin typeface="+mj-lt"/>
                          <a:ea typeface="+mn-ea"/>
                          <a:cs typeface="+mn-cs"/>
                        </a:rPr>
                        <a:t>.</a:t>
                      </a:r>
                    </a:p>
                    <a:p>
                      <a:r>
                        <a:rPr lang="vi-VN" sz="2400" b="0" i="0" kern="1200" smtClean="0">
                          <a:solidFill>
                            <a:schemeClr val="dk1"/>
                          </a:solidFill>
                          <a:effectLst/>
                          <a:latin typeface="+mj-lt"/>
                          <a:ea typeface="+mn-ea"/>
                          <a:cs typeface="+mn-cs"/>
                        </a:rPr>
                        <a:t>Tình thương giúp thay đổi định kiến</a:t>
                      </a:r>
                      <a:r>
                        <a:rPr lang="en-US" sz="2400" b="0" i="0" kern="1200" smtClean="0">
                          <a:solidFill>
                            <a:schemeClr val="dk1"/>
                          </a:solidFill>
                          <a:effectLst/>
                          <a:latin typeface="+mj-lt"/>
                          <a:ea typeface="+mn-ea"/>
                          <a:cs typeface="+mn-cs"/>
                        </a:rPr>
                        <a:t>.</a:t>
                      </a:r>
                      <a:endParaRPr lang="en-US" sz="200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DF5"/>
                    </a:solidFill>
                  </a:tcPr>
                </a:tc>
                <a:extLst>
                  <a:ext uri="{0D108BD9-81ED-4DB2-BD59-A6C34878D82A}">
                    <a16:rowId xmlns:a16="http://schemas.microsoft.com/office/drawing/2014/main" val="2407126879"/>
                  </a:ext>
                </a:extLst>
              </a:tr>
              <a:tr h="1988109">
                <a:tc vMerge="1">
                  <a:txBody>
                    <a:bodyPr/>
                    <a:lstStyle/>
                    <a:p>
                      <a:endParaRPr lang="en-US" sz="2800">
                        <a:latin typeface="Times New Roman" panose="02020603050405020304" pitchFamily="18" charset="0"/>
                        <a:cs typeface="Times New Roman" panose="02020603050405020304" pitchFamily="18" charset="0"/>
                      </a:endParaRPr>
                    </a:p>
                  </a:txBody>
                  <a:tcPr>
                    <a:solidFill>
                      <a:schemeClr val="accent6">
                        <a:lumMod val="75000"/>
                      </a:schemeClr>
                    </a:solidFill>
                  </a:tcPr>
                </a:tc>
                <a:tc>
                  <a:txBody>
                    <a:bodyPr/>
                    <a:lstStyle/>
                    <a:p>
                      <a:r>
                        <a:rPr lang="en-US" sz="2400" smtClean="0">
                          <a:latin typeface="Times New Roman" panose="02020603050405020304" pitchFamily="18" charset="0"/>
                          <a:cs typeface="Times New Roman" panose="02020603050405020304" pitchFamily="18" charset="0"/>
                        </a:rPr>
                        <a:t>Nêu</a:t>
                      </a:r>
                      <a:r>
                        <a:rPr lang="en-US" sz="2400" baseline="0" smtClean="0">
                          <a:latin typeface="Times New Roman" panose="02020603050405020304" pitchFamily="18" charset="0"/>
                          <a:cs typeface="Times New Roman" panose="02020603050405020304" pitchFamily="18" charset="0"/>
                        </a:rPr>
                        <a:t> và phân tích các yếu tố nghệ thuật:</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1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2 là:</a:t>
                      </a:r>
                    </a:p>
                    <a:p>
                      <a:pPr marL="285750" indent="-285750">
                        <a:buFontTx/>
                        <a:buChar char="-"/>
                      </a:pPr>
                      <a:r>
                        <a:rPr lang="en-US" sz="2400" baseline="0" smtClean="0">
                          <a:latin typeface="Times New Roman" panose="02020603050405020304" pitchFamily="18" charset="0"/>
                          <a:cs typeface="Times New Roman" panose="02020603050405020304" pitchFamily="18" charset="0"/>
                        </a:rPr>
                        <a:t>Yếu tố 3 là: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342900" indent="-342900">
                        <a:buFontTx/>
                        <a:buChar char="-"/>
                      </a:pPr>
                      <a:r>
                        <a:rPr lang="en-US" sz="2400" smtClean="0">
                          <a:latin typeface="Times New Roman" panose="02020603050405020304" pitchFamily="18" charset="0"/>
                          <a:cs typeface="Times New Roman" panose="02020603050405020304" pitchFamily="18" charset="0"/>
                        </a:rPr>
                        <a:t>Giọng</a:t>
                      </a:r>
                      <a:r>
                        <a:rPr lang="en-US" sz="2400" baseline="0" smtClean="0">
                          <a:latin typeface="Times New Roman" panose="02020603050405020304" pitchFamily="18" charset="0"/>
                          <a:cs typeface="Times New Roman" panose="02020603050405020304" pitchFamily="18" charset="0"/>
                        </a:rPr>
                        <a:t> văn nhẹ nhàng, hài hước</a:t>
                      </a:r>
                    </a:p>
                    <a:p>
                      <a:pPr marL="342900" indent="-342900">
                        <a:buFontTx/>
                        <a:buChar char="-"/>
                      </a:pPr>
                      <a:r>
                        <a:rPr lang="en-US" sz="2400" smtClean="0">
                          <a:latin typeface="Times New Roman" panose="02020603050405020304" pitchFamily="18" charset="0"/>
                          <a:cs typeface="Times New Roman" panose="02020603050405020304" pitchFamily="18" charset="0"/>
                        </a:rPr>
                        <a:t>Cốt truyện</a:t>
                      </a:r>
                      <a:r>
                        <a:rPr lang="en-US" sz="2400" baseline="0" smtClean="0">
                          <a:latin typeface="Times New Roman" panose="02020603050405020304" pitchFamily="18" charset="0"/>
                          <a:cs typeface="Times New Roman" panose="02020603050405020304" pitchFamily="18" charset="0"/>
                        </a:rPr>
                        <a:t> độc đáo</a:t>
                      </a:r>
                    </a:p>
                    <a:p>
                      <a:pPr marL="342900" indent="-342900">
                        <a:buFontTx/>
                        <a:buChar char="-"/>
                      </a:pPr>
                      <a:r>
                        <a:rPr lang="en-US" sz="2400" baseline="0" smtClean="0">
                          <a:latin typeface="Times New Roman" panose="02020603050405020304" pitchFamily="18" charset="0"/>
                          <a:cs typeface="Times New Roman" panose="02020603050405020304" pitchFamily="18" charset="0"/>
                        </a:rPr>
                        <a:t>Kết thú có hậu</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8447262"/>
                  </a:ext>
                </a:extLst>
              </a:tr>
              <a:tr h="806073">
                <a:tc vMerge="1">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400" smtClean="0">
                          <a:latin typeface="Times New Roman" panose="02020603050405020304" pitchFamily="18" charset="0"/>
                          <a:cs typeface="Times New Roman" panose="02020603050405020304" pitchFamily="18" charset="0"/>
                        </a:rPr>
                        <a:t>Những bằng</a:t>
                      </a:r>
                      <a:r>
                        <a:rPr lang="en-US" sz="2400" baseline="0" smtClean="0">
                          <a:latin typeface="Times New Roman" panose="02020603050405020304" pitchFamily="18" charset="0"/>
                          <a:cs typeface="Times New Roman" panose="02020603050405020304" pitchFamily="18" charset="0"/>
                        </a:rPr>
                        <a:t> chứng tiêu biểu trong tác phẩm</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Times New Roman" panose="02020603050405020304" pitchFamily="18" charset="0"/>
                          <a:cs typeface="Times New Roman" panose="02020603050405020304" pitchFamily="18" charset="0"/>
                        </a:rPr>
                        <a:t>- </a:t>
                      </a:r>
                      <a:r>
                        <a:rPr lang="vi-VN" sz="2400" b="0" i="0" kern="1200" smtClean="0">
                          <a:solidFill>
                            <a:schemeClr val="dk1"/>
                          </a:solidFill>
                          <a:effectLst/>
                          <a:latin typeface="Times New Roman" panose="02020603050405020304" pitchFamily="18" charset="0"/>
                          <a:ea typeface="+mn-ea"/>
                          <a:cs typeface="Times New Roman" panose="02020603050405020304" pitchFamily="18" charset="0"/>
                        </a:rPr>
                        <a:t>Tình yêu thương chân thành giúp thay đổi định kiến</a:t>
                      </a:r>
                    </a:p>
                    <a:p>
                      <a:pPr marL="285750" indent="-285750">
                        <a:buFontTx/>
                        <a:buChar char="-"/>
                      </a:pPr>
                      <a:r>
                        <a:rPr lang="en-US" sz="2400" b="0" i="0" kern="1200" smtClean="0">
                          <a:solidFill>
                            <a:schemeClr val="dk1"/>
                          </a:solidFill>
                          <a:effectLst/>
                          <a:latin typeface="Times New Roman" panose="02020603050405020304" pitchFamily="18" charset="0"/>
                          <a:ea typeface="+mn-ea"/>
                          <a:cs typeface="Times New Roman" panose="02020603050405020304" pitchFamily="18" charset="0"/>
                        </a:rPr>
                        <a:t>Luôn giữ lời dù trong hoàn cảnh khó khăn nhất</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vi-VN" sz="2400" b="0" i="0" kern="1200" smtClean="0">
                          <a:solidFill>
                            <a:schemeClr val="dk1"/>
                          </a:solidFill>
                          <a:effectLst/>
                          <a:latin typeface="Times New Roman" panose="02020603050405020304" pitchFamily="18" charset="0"/>
                          <a:ea typeface="+mn-ea"/>
                          <a:cs typeface="Times New Roman" panose="02020603050405020304" pitchFamily="18" charset="0"/>
                        </a:rPr>
                        <a:t>Học cách yêu thương những điều khác biệt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674589"/>
                  </a:ext>
                </a:extLst>
              </a:tr>
            </a:tbl>
          </a:graphicData>
        </a:graphic>
      </p:graphicFrame>
    </p:spTree>
    <p:extLst>
      <p:ext uri="{BB962C8B-B14F-4D97-AF65-F5344CB8AC3E}">
        <p14:creationId xmlns:p14="http://schemas.microsoft.com/office/powerpoint/2010/main" val="37441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988</Words>
  <PresentationFormat>Widescreen</PresentationFormat>
  <Paragraphs>127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Pangolin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2023-06-30T09:18:18Z</dcterms:created>
  <dcterms:modified xsi:type="dcterms:W3CDTF">2023-06-30T14:07:30Z</dcterms:modified>
</cp:coreProperties>
</file>