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71" r:id="rId2"/>
    <p:sldId id="274" r:id="rId3"/>
    <p:sldId id="324" r:id="rId4"/>
    <p:sldId id="273" r:id="rId5"/>
    <p:sldId id="336" r:id="rId6"/>
    <p:sldId id="338" r:id="rId7"/>
    <p:sldId id="339" r:id="rId8"/>
    <p:sldId id="332" r:id="rId9"/>
    <p:sldId id="344" r:id="rId10"/>
    <p:sldId id="347" r:id="rId11"/>
    <p:sldId id="345" r:id="rId12"/>
    <p:sldId id="333" r:id="rId13"/>
    <p:sldId id="334" r:id="rId14"/>
    <p:sldId id="335" r:id="rId15"/>
    <p:sldId id="348" r:id="rId16"/>
    <p:sldId id="349" r:id="rId17"/>
    <p:sldId id="350" r:id="rId18"/>
    <p:sldId id="325" r:id="rId19"/>
    <p:sldId id="317" r:id="rId20"/>
    <p:sldId id="272" r:id="rId2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5983"/>
    <a:srgbClr val="EE8640"/>
    <a:srgbClr val="FFCCFF"/>
    <a:srgbClr val="A493C6"/>
    <a:srgbClr val="D0DEEC"/>
    <a:srgbClr val="6593C3"/>
    <a:srgbClr val="F7DADE"/>
    <a:srgbClr val="FF9801"/>
    <a:srgbClr val="0FB7BD"/>
    <a:srgbClr val="048D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3918" autoAdjust="0"/>
  </p:normalViewPr>
  <p:slideViewPr>
    <p:cSldViewPr snapToGrid="0" showGuides="1">
      <p:cViewPr varScale="1">
        <p:scale>
          <a:sx n="78" d="100"/>
          <a:sy n="78" d="100"/>
        </p:scale>
        <p:origin x="884" y="52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20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11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859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4748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203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180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3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3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with subtitle">
  <p:cSld name="Main point with subtitle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7"/>
          <p:cNvSpPr txBox="1">
            <a:spLocks noGrp="1"/>
          </p:cNvSpPr>
          <p:nvPr>
            <p:ph type="title"/>
          </p:nvPr>
        </p:nvSpPr>
        <p:spPr>
          <a:xfrm>
            <a:off x="1279375" y="1338763"/>
            <a:ext cx="6285300" cy="195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9pPr>
          </a:lstStyle>
          <a:p>
            <a:endParaRPr/>
          </a:p>
        </p:txBody>
      </p:sp>
      <p:sp>
        <p:nvSpPr>
          <p:cNvPr id="815" name="Google Shape;815;p17"/>
          <p:cNvSpPr txBox="1">
            <a:spLocks noGrp="1"/>
          </p:cNvSpPr>
          <p:nvPr>
            <p:ph type="subTitle" idx="1"/>
          </p:nvPr>
        </p:nvSpPr>
        <p:spPr>
          <a:xfrm>
            <a:off x="1279375" y="3457638"/>
            <a:ext cx="6285300" cy="347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55980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648653" y="930076"/>
            <a:ext cx="4992867" cy="1012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chemeClr val="accent2"/>
                </a:solidFill>
              </a:rPr>
              <a:t>activate (v)</a:t>
            </a:r>
            <a:endParaRPr lang="en-US" sz="4800" b="1" dirty="0">
              <a:solidFill>
                <a:schemeClr val="accent2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5613" y="3277617"/>
            <a:ext cx="434458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/>
              <a:t>to make something such as a device or chemical process start working</a:t>
            </a:r>
            <a:endParaRPr lang="en-US" sz="4400" dirty="0"/>
          </a:p>
        </p:txBody>
      </p:sp>
      <p:sp>
        <p:nvSpPr>
          <p:cNvPr id="2" name="Rectangle 1"/>
          <p:cNvSpPr/>
          <p:nvPr/>
        </p:nvSpPr>
        <p:spPr>
          <a:xfrm>
            <a:off x="1932623" y="1818501"/>
            <a:ext cx="22621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kern="0" dirty="0">
                <a:solidFill>
                  <a:schemeClr val="accent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/ˈ</a:t>
            </a:r>
            <a:r>
              <a:rPr lang="en-US" sz="3600" kern="0" dirty="0" err="1">
                <a:solidFill>
                  <a:schemeClr val="accent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æktɪveɪt</a:t>
            </a:r>
            <a:r>
              <a:rPr lang="en-US" sz="3600" kern="0" dirty="0">
                <a:solidFill>
                  <a:schemeClr val="accent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/</a:t>
            </a:r>
            <a:endParaRPr lang="en-US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021C4CE-07D8-69B4-38C3-6DA2C1C94B7D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EB7AED-E3AA-74AD-FB36-652E860E19A6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C59F57-687F-4A79-0641-3DCC5587B3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1136" y="1634615"/>
            <a:ext cx="3727642" cy="2184512"/>
          </a:xfrm>
          <a:prstGeom prst="rect">
            <a:avLst/>
          </a:prstGeom>
        </p:spPr>
      </p:pic>
      <p:pic>
        <p:nvPicPr>
          <p:cNvPr id="3" name="activate">
            <a:hlinkClick r:id="" action="ppaction://media"/>
            <a:extLst>
              <a:ext uri="{FF2B5EF4-FFF2-40B4-BE49-F238E27FC236}">
                <a16:creationId xmlns:a16="http://schemas.microsoft.com/office/drawing/2014/main" id="{FEAD7BCC-C5F7-5EF8-2404-B82E22232C3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941886" y="26273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837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7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648653" y="930076"/>
            <a:ext cx="4584653" cy="1012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chemeClr val="accent2"/>
                </a:solidFill>
              </a:rPr>
              <a:t>facial recognition</a:t>
            </a:r>
            <a:endParaRPr lang="en-US" sz="4800" b="1" dirty="0">
              <a:solidFill>
                <a:schemeClr val="accent2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5613" y="3277617"/>
            <a:ext cx="43445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technology that allows a computer to identify a person by their face</a:t>
            </a:r>
            <a:endParaRPr lang="en-US" sz="4000" dirty="0"/>
          </a:p>
        </p:txBody>
      </p:sp>
      <p:sp>
        <p:nvSpPr>
          <p:cNvPr id="2" name="Rectangle 1"/>
          <p:cNvSpPr/>
          <p:nvPr/>
        </p:nvSpPr>
        <p:spPr>
          <a:xfrm>
            <a:off x="960120" y="1802337"/>
            <a:ext cx="37555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kern="0" dirty="0">
                <a:solidFill>
                  <a:schemeClr val="accent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/ˌ</a:t>
            </a:r>
            <a:r>
              <a:rPr lang="en-US" sz="3600" kern="0" dirty="0" err="1">
                <a:solidFill>
                  <a:schemeClr val="accent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feɪʃl</a:t>
            </a:r>
            <a:r>
              <a:rPr lang="en-US" sz="3600" kern="0" dirty="0">
                <a:solidFill>
                  <a:schemeClr val="accent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chemeClr val="accent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rekəɡˈnɪʃn</a:t>
            </a:r>
            <a:r>
              <a:rPr lang="en-US" sz="3600" kern="0" dirty="0">
                <a:solidFill>
                  <a:schemeClr val="accent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/</a:t>
            </a:r>
            <a:endParaRPr lang="en-US" sz="3600" dirty="0">
              <a:solidFill>
                <a:schemeClr val="accent2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021C4CE-07D8-69B4-38C3-6DA2C1C94B7D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EB7AED-E3AA-74AD-FB36-652E860E19A6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2DE3E5-FED7-F5D6-6164-1049CBB9EF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3803" y="1483708"/>
            <a:ext cx="3454578" cy="2394073"/>
          </a:xfrm>
          <a:prstGeom prst="rect">
            <a:avLst/>
          </a:prstGeom>
        </p:spPr>
      </p:pic>
      <p:pic>
        <p:nvPicPr>
          <p:cNvPr id="3" name="facial">
            <a:hlinkClick r:id="" action="ppaction://media"/>
            <a:extLst>
              <a:ext uri="{FF2B5EF4-FFF2-40B4-BE49-F238E27FC236}">
                <a16:creationId xmlns:a16="http://schemas.microsoft.com/office/drawing/2014/main" id="{0922BF5E-C977-632D-8A7A-512D8B07C2D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737779" y="257175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784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29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021C4CE-07D8-69B4-38C3-6DA2C1C94B7D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EB7AED-E3AA-74AD-FB36-652E860E19A6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5C3BE11-7245-A261-E500-85D5C0DFCC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0193415"/>
              </p:ext>
            </p:extLst>
          </p:nvPr>
        </p:nvGraphicFramePr>
        <p:xfrm>
          <a:off x="185737" y="859014"/>
          <a:ext cx="8772525" cy="4052769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528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75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046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16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11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Form</a:t>
                      </a:r>
                      <a:endParaRPr lang="en-US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Pronunciation</a:t>
                      </a:r>
                      <a:endParaRPr lang="en-US" sz="18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Meaning</a:t>
                      </a:r>
                      <a:endParaRPr lang="en-US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Vietnamese</a:t>
                      </a:r>
                      <a:r>
                        <a:rPr lang="vi-VN" sz="1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equivalent</a:t>
                      </a:r>
                      <a:r>
                        <a:rPr lang="vi-VN" sz="1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endParaRPr lang="en-US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1514">
                <a:tc>
                  <a:txBody>
                    <a:bodyPr/>
                    <a:lstStyle/>
                    <a:p>
                      <a:pPr marL="0" marR="0" indent="-127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kern="1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virtual (adj) </a:t>
                      </a: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indent="-127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kern="100">
                          <a:solidFill>
                            <a:srgbClr val="333333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/ˈvɜːtʃuəl/</a:t>
                      </a:r>
                      <a:endParaRPr lang="en-US" sz="1800" kern="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-127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kern="100">
                          <a:solidFill>
                            <a:srgbClr val="333333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made to appear to exist by the use of computer software, for example on the internet</a:t>
                      </a:r>
                      <a:endParaRPr lang="en-US" sz="1800" kern="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indent="-127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kern="1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ảo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1823">
                <a:tc>
                  <a:txBody>
                    <a:bodyPr/>
                    <a:lstStyle/>
                    <a:p>
                      <a:pPr marL="0" marR="0" indent="-127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kern="1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exhibition (n)</a:t>
                      </a: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indent="-127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kern="100">
                          <a:solidFill>
                            <a:srgbClr val="333333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/ˌeksɪˈbɪʃn/</a:t>
                      </a:r>
                      <a:endParaRPr lang="en-US" sz="1800" kern="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-127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kern="100">
                          <a:solidFill>
                            <a:srgbClr val="333333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 collection of things, for example works of art, that are shown to the public</a:t>
                      </a:r>
                      <a:endParaRPr lang="en-US" sz="1800" kern="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indent="-127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kern="1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triển lãm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823">
                <a:tc>
                  <a:txBody>
                    <a:bodyPr/>
                    <a:lstStyle/>
                    <a:p>
                      <a:pPr marL="0" marR="0" indent="-127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kern="1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activate (v)</a:t>
                      </a: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indent="-127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kern="100">
                          <a:solidFill>
                            <a:srgbClr val="333333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/ˈæktɪveɪt/</a:t>
                      </a:r>
                      <a:endParaRPr lang="en-US" sz="1800" kern="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-127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kern="100">
                          <a:solidFill>
                            <a:srgbClr val="333333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 make something such as a device or chemical process start working</a:t>
                      </a:r>
                      <a:endParaRPr lang="en-US" sz="1800" kern="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indent="-127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kern="1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kích hoạt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8682">
                <a:tc>
                  <a:txBody>
                    <a:bodyPr/>
                    <a:lstStyle/>
                    <a:p>
                      <a:pPr marL="0" marR="0" indent="-127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kern="1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facial recognition (n)</a:t>
                      </a: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indent="-127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kern="100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/ˌ</a:t>
                      </a:r>
                      <a:r>
                        <a:rPr lang="en-US" sz="1800" kern="100" dirty="0" err="1">
                          <a:solidFill>
                            <a:srgbClr val="333333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feɪʃl</a:t>
                      </a:r>
                      <a:r>
                        <a:rPr lang="en-US" sz="1800" kern="100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solidFill>
                            <a:srgbClr val="333333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rekəɡˈnɪʃn</a:t>
                      </a:r>
                      <a:r>
                        <a:rPr lang="en-US" sz="1800" kern="100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en-US" sz="1800" kern="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-127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kern="100">
                          <a:solidFill>
                            <a:srgbClr val="4577B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​</a:t>
                      </a:r>
                      <a:r>
                        <a:rPr lang="en-US" sz="1800" kern="100">
                          <a:solidFill>
                            <a:srgbClr val="333333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technology that allows a computer to identify a person by their face</a:t>
                      </a:r>
                      <a:endParaRPr lang="en-US" sz="1800" kern="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indent="-127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kern="1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1800" kern="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diện</a:t>
                      </a:r>
                      <a:r>
                        <a:rPr lang="en-US" sz="1800" kern="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khuôn</a:t>
                      </a:r>
                      <a:r>
                        <a:rPr lang="en-US" sz="1800" kern="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mặt</a:t>
                      </a:r>
                      <a:endParaRPr lang="en-US" sz="1800" kern="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31797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89642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8C4E3F-0596-A8E5-A5EA-CACE507F817F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917F6471-5CB6-11D2-4585-7632FA9F3B87}"/>
              </a:ext>
            </a:extLst>
          </p:cNvPr>
          <p:cNvSpPr/>
          <p:nvPr/>
        </p:nvSpPr>
        <p:spPr>
          <a:xfrm>
            <a:off x="403741" y="879973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48DA4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5E2CFB-B713-EF39-A01D-8A5AC43DF1BD}"/>
              </a:ext>
            </a:extLst>
          </p:cNvPr>
          <p:cNvSpPr txBox="1"/>
          <p:nvPr/>
        </p:nvSpPr>
        <p:spPr>
          <a:xfrm>
            <a:off x="426371" y="808238"/>
            <a:ext cx="337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3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7BFE80-4B77-698E-BE4F-34EAF1232090}"/>
              </a:ext>
            </a:extLst>
          </p:cNvPr>
          <p:cNvSpPr/>
          <p:nvPr/>
        </p:nvSpPr>
        <p:spPr>
          <a:xfrm>
            <a:off x="828997" y="806840"/>
            <a:ext cx="59602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cs typeface="Arial" panose="020B0604020202020204" pitchFamily="34" charset="0"/>
              </a:rPr>
              <a:t>Listen and read.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54336B2-90AD-605E-70B2-EC5898ED9C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488" y="1490157"/>
            <a:ext cx="3772094" cy="337837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13B3E09-3458-6E1C-A8F9-8692926C39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3927" y="1490157"/>
            <a:ext cx="3019377" cy="2570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8937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4E846887-2C9F-8978-A57E-E4026728BE40}"/>
              </a:ext>
            </a:extLst>
          </p:cNvPr>
          <p:cNvSpPr/>
          <p:nvPr/>
        </p:nvSpPr>
        <p:spPr>
          <a:xfrm>
            <a:off x="403741" y="879973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48DA4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38F46E-0E8D-5489-1E7C-AA1F0D5ABC3F}"/>
              </a:ext>
            </a:extLst>
          </p:cNvPr>
          <p:cNvSpPr txBox="1"/>
          <p:nvPr/>
        </p:nvSpPr>
        <p:spPr>
          <a:xfrm>
            <a:off x="426371" y="808238"/>
            <a:ext cx="337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445790A-8B20-F4D6-9B13-E7D1F75CCC01}"/>
              </a:ext>
            </a:extLst>
          </p:cNvPr>
          <p:cNvSpPr/>
          <p:nvPr/>
        </p:nvSpPr>
        <p:spPr>
          <a:xfrm>
            <a:off x="910640" y="764485"/>
            <a:ext cx="802925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600" b="1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Read the conversation again and answer the questions.</a:t>
            </a:r>
            <a:r>
              <a:rPr lang="en-US" sz="2600" kern="0" dirty="0">
                <a:effectLst/>
                <a:ea typeface="Times New Roman" panose="02020603050405020304" pitchFamily="18" charset="0"/>
              </a:rPr>
              <a:t> </a:t>
            </a:r>
            <a:endParaRPr lang="en-US" sz="2600" b="1" dirty="0"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2EBBA70-E5E3-153A-14C5-D72902A5E6DA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12E78B-A12E-265B-9A16-D523A0DB218C}"/>
              </a:ext>
            </a:extLst>
          </p:cNvPr>
          <p:cNvSpPr txBox="1"/>
          <p:nvPr/>
        </p:nvSpPr>
        <p:spPr>
          <a:xfrm>
            <a:off x="686714" y="1696379"/>
            <a:ext cx="777057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>
                <a:solidFill>
                  <a:srgbClr val="E45983"/>
                </a:solidFill>
                <a:effectLst/>
              </a:rPr>
              <a:t>1. </a:t>
            </a:r>
            <a:r>
              <a:rPr lang="en-US" sz="2400" b="0" i="0" dirty="0">
                <a:solidFill>
                  <a:srgbClr val="000000"/>
                </a:solidFill>
                <a:effectLst/>
              </a:rPr>
              <a:t>Why is Nam excited?</a:t>
            </a:r>
          </a:p>
          <a:p>
            <a:endParaRPr lang="en-US" sz="2400" b="0" i="0" dirty="0">
              <a:solidFill>
                <a:srgbClr val="000000"/>
              </a:solidFill>
              <a:effectLst/>
            </a:endParaRPr>
          </a:p>
          <a:p>
            <a:r>
              <a:rPr lang="en-US" sz="2400" b="1" i="0" dirty="0">
                <a:solidFill>
                  <a:srgbClr val="E45A83"/>
                </a:solidFill>
                <a:effectLst/>
              </a:rPr>
              <a:t>2. </a:t>
            </a:r>
            <a:r>
              <a:rPr lang="en-US" sz="2400" b="0" i="0" dirty="0">
                <a:solidFill>
                  <a:srgbClr val="000000"/>
                </a:solidFill>
                <a:effectLst/>
              </a:rPr>
              <a:t>What can human-like robots do?</a:t>
            </a:r>
          </a:p>
          <a:p>
            <a:endParaRPr lang="en-US" sz="2400" b="0" i="0" dirty="0">
              <a:solidFill>
                <a:srgbClr val="000000"/>
              </a:solidFill>
              <a:effectLst/>
            </a:endParaRPr>
          </a:p>
          <a:p>
            <a:r>
              <a:rPr lang="en-US" sz="2400" b="1" i="0" dirty="0">
                <a:solidFill>
                  <a:srgbClr val="E45A83"/>
                </a:solidFill>
                <a:effectLst/>
              </a:rPr>
              <a:t>3. </a:t>
            </a:r>
            <a:r>
              <a:rPr lang="en-US" sz="2400" b="0" i="0" dirty="0">
                <a:solidFill>
                  <a:srgbClr val="000000"/>
                </a:solidFill>
                <a:effectLst/>
              </a:rPr>
              <a:t>What are some examples of AI applications?</a:t>
            </a:r>
          </a:p>
          <a:p>
            <a:endParaRPr lang="en-US" sz="2400" b="0" i="0" dirty="0">
              <a:solidFill>
                <a:srgbClr val="000000"/>
              </a:solidFill>
              <a:effectLst/>
            </a:endParaRPr>
          </a:p>
          <a:p>
            <a:r>
              <a:rPr lang="en-US" sz="2400" b="1" i="0" dirty="0">
                <a:solidFill>
                  <a:srgbClr val="E45A83"/>
                </a:solidFill>
                <a:effectLst/>
              </a:rPr>
              <a:t>4. </a:t>
            </a:r>
            <a:r>
              <a:rPr lang="en-US" sz="2400" b="0" i="0" dirty="0">
                <a:solidFill>
                  <a:srgbClr val="000000"/>
                </a:solidFill>
                <a:effectLst/>
              </a:rPr>
              <a:t>Where did Mai see a facial recognition screen?</a:t>
            </a:r>
            <a:r>
              <a:rPr lang="en-US" sz="2400" dirty="0"/>
              <a:t> 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3B0FBCC-53C0-16BE-31F5-79829C2C4516}"/>
              </a:ext>
            </a:extLst>
          </p:cNvPr>
          <p:cNvSpPr txBox="1"/>
          <p:nvPr/>
        </p:nvSpPr>
        <p:spPr>
          <a:xfrm>
            <a:off x="849085" y="2060805"/>
            <a:ext cx="76082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kern="0" dirty="0">
                <a:solidFill>
                  <a:srgbClr val="E45983"/>
                </a:solidFill>
                <a:effectLst/>
                <a:ea typeface="Times New Roman" panose="02020603050405020304" pitchFamily="18" charset="0"/>
              </a:rPr>
              <a:t>Because he has never</a:t>
            </a:r>
            <a:r>
              <a:rPr lang="vi-VN" sz="2400" kern="0" dirty="0">
                <a:solidFill>
                  <a:srgbClr val="E45983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vi-VN" sz="2400" kern="0" dirty="0">
                <a:solidFill>
                  <a:srgbClr val="E4598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 a talking robot before</a:t>
            </a:r>
            <a:r>
              <a:rPr lang="en-US" sz="2400" kern="0" dirty="0">
                <a:solidFill>
                  <a:srgbClr val="E4598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400" dirty="0">
              <a:solidFill>
                <a:srgbClr val="E45983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052F1A9-92D1-A4D3-4756-2C0E99EB181A}"/>
              </a:ext>
            </a:extLst>
          </p:cNvPr>
          <p:cNvSpPr txBox="1"/>
          <p:nvPr/>
        </p:nvSpPr>
        <p:spPr>
          <a:xfrm>
            <a:off x="686714" y="2757321"/>
            <a:ext cx="85265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kern="0" dirty="0">
                <a:solidFill>
                  <a:srgbClr val="E45983"/>
                </a:solidFill>
                <a:effectLst/>
                <a:ea typeface="Times New Roman" panose="02020603050405020304" pitchFamily="18" charset="0"/>
              </a:rPr>
              <a:t>He can </a:t>
            </a:r>
            <a:r>
              <a:rPr lang="vi-VN" sz="2400" kern="0" dirty="0">
                <a:solidFill>
                  <a:srgbClr val="E4598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answer questions and translate</a:t>
            </a:r>
            <a:r>
              <a:rPr lang="en-US" sz="2400" kern="0" dirty="0">
                <a:solidFill>
                  <a:srgbClr val="E4598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from different languages.</a:t>
            </a:r>
            <a:endParaRPr lang="en-US" sz="2400" dirty="0">
              <a:solidFill>
                <a:srgbClr val="E45983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E286F80-C13C-85B6-6AB3-3986AD097C84}"/>
              </a:ext>
            </a:extLst>
          </p:cNvPr>
          <p:cNvSpPr txBox="1"/>
          <p:nvPr/>
        </p:nvSpPr>
        <p:spPr>
          <a:xfrm>
            <a:off x="780696" y="3579633"/>
            <a:ext cx="68535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kern="0" dirty="0">
                <a:solidFill>
                  <a:srgbClr val="E45983"/>
                </a:solidFill>
                <a:effectLst/>
                <a:ea typeface="Times New Roman" panose="02020603050405020304" pitchFamily="18" charset="0"/>
              </a:rPr>
              <a:t>Facial</a:t>
            </a:r>
            <a:r>
              <a:rPr lang="vi-VN" sz="2400" kern="0" dirty="0">
                <a:solidFill>
                  <a:srgbClr val="E45983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vi-VN" sz="2400" kern="0" dirty="0">
                <a:solidFill>
                  <a:srgbClr val="E4598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recognition</a:t>
            </a:r>
            <a:r>
              <a:rPr lang="vi-VN" sz="2400" kern="0" dirty="0">
                <a:solidFill>
                  <a:srgbClr val="E45983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kern="0" dirty="0">
                <a:solidFill>
                  <a:srgbClr val="E45983"/>
                </a:solidFill>
                <a:effectLst/>
                <a:ea typeface="Times New Roman" panose="02020603050405020304" pitchFamily="18" charset="0"/>
              </a:rPr>
              <a:t>and virtual assistants.</a:t>
            </a:r>
            <a:endParaRPr lang="en-US" sz="2400" dirty="0">
              <a:solidFill>
                <a:srgbClr val="E45983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011E079-95E2-3C00-5738-ADDCE7954C7B}"/>
              </a:ext>
            </a:extLst>
          </p:cNvPr>
          <p:cNvSpPr txBox="1"/>
          <p:nvPr/>
        </p:nvSpPr>
        <p:spPr>
          <a:xfrm>
            <a:off x="763737" y="4304588"/>
            <a:ext cx="46046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kern="0" dirty="0">
                <a:solidFill>
                  <a:srgbClr val="E45983"/>
                </a:solidFill>
                <a:effectLst/>
                <a:ea typeface="Times New Roman" panose="02020603050405020304" pitchFamily="18" charset="0"/>
              </a:rPr>
              <a:t>At the entrance of the </a:t>
            </a:r>
            <a:r>
              <a:rPr lang="en-US" sz="2400" kern="0" dirty="0" err="1">
                <a:solidFill>
                  <a:srgbClr val="E45983"/>
                </a:solidFill>
                <a:effectLst/>
                <a:ea typeface="Times New Roman" panose="02020603050405020304" pitchFamily="18" charset="0"/>
              </a:rPr>
              <a:t>centre</a:t>
            </a:r>
            <a:r>
              <a:rPr lang="en-US" sz="2400" kern="0" dirty="0">
                <a:solidFill>
                  <a:srgbClr val="E45983"/>
                </a:solidFill>
                <a:effectLst/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srgbClr val="E459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766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9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4E846887-2C9F-8978-A57E-E4026728BE40}"/>
              </a:ext>
            </a:extLst>
          </p:cNvPr>
          <p:cNvSpPr/>
          <p:nvPr/>
        </p:nvSpPr>
        <p:spPr>
          <a:xfrm>
            <a:off x="403741" y="879973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48DA4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38F46E-0E8D-5489-1E7C-AA1F0D5ABC3F}"/>
              </a:ext>
            </a:extLst>
          </p:cNvPr>
          <p:cNvSpPr txBox="1"/>
          <p:nvPr/>
        </p:nvSpPr>
        <p:spPr>
          <a:xfrm>
            <a:off x="426371" y="808238"/>
            <a:ext cx="337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445790A-8B20-F4D6-9B13-E7D1F75CCC01}"/>
              </a:ext>
            </a:extLst>
          </p:cNvPr>
          <p:cNvSpPr/>
          <p:nvPr/>
        </p:nvSpPr>
        <p:spPr>
          <a:xfrm>
            <a:off x="902476" y="708710"/>
            <a:ext cx="802925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/>
              <a:t>Find words and a phrase in Task 1 with the following meanings.</a:t>
            </a:r>
            <a:r>
              <a:rPr lang="en-US" sz="2800" dirty="0"/>
              <a:t> </a:t>
            </a:r>
            <a:endParaRPr lang="en-US" sz="2800" b="1" dirty="0"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AEC06BD-EC07-E5BE-D91B-113618B294A0}"/>
              </a:ext>
            </a:extLst>
          </p:cNvPr>
          <p:cNvSpPr/>
          <p:nvPr/>
        </p:nvSpPr>
        <p:spPr>
          <a:xfrm>
            <a:off x="1543050" y="1748704"/>
            <a:ext cx="2694214" cy="700009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vi-V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capable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B02DC20-6C21-C1AD-19FD-B92FA1DAC0E7}"/>
              </a:ext>
            </a:extLst>
          </p:cNvPr>
          <p:cNvSpPr/>
          <p:nvPr/>
        </p:nvSpPr>
        <p:spPr>
          <a:xfrm>
            <a:off x="1543050" y="2540050"/>
            <a:ext cx="2694214" cy="700009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vi-V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vi-V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nition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85EBDBA-7E88-D978-C905-429B1822E40E}"/>
              </a:ext>
            </a:extLst>
          </p:cNvPr>
          <p:cNvSpPr/>
          <p:nvPr/>
        </p:nvSpPr>
        <p:spPr>
          <a:xfrm>
            <a:off x="1543050" y="3341337"/>
            <a:ext cx="2694214" cy="700009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activated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89F96F0-5F9B-8431-10D8-16528A8ADC1A}"/>
              </a:ext>
            </a:extLst>
          </p:cNvPr>
          <p:cNvSpPr/>
          <p:nvPr/>
        </p:nvSpPr>
        <p:spPr>
          <a:xfrm>
            <a:off x="1543050" y="4166544"/>
            <a:ext cx="2694214" cy="700009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4. </a:t>
            </a:r>
            <a:r>
              <a:rPr lang="vi-VN" sz="2800" dirty="0">
                <a:solidFill>
                  <a:schemeClr val="tx1"/>
                </a:solidFill>
              </a:rPr>
              <a:t>application</a:t>
            </a:r>
            <a:r>
              <a:rPr lang="en-US" sz="2800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964DB1-7272-BDE8-62EF-A10A3E3D21E1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6C8FEAB-4CE5-B8CD-475C-5557B3FC9C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736856"/>
            <a:ext cx="3450362" cy="3129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845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4E846887-2C9F-8978-A57E-E4026728BE40}"/>
              </a:ext>
            </a:extLst>
          </p:cNvPr>
          <p:cNvSpPr/>
          <p:nvPr/>
        </p:nvSpPr>
        <p:spPr>
          <a:xfrm>
            <a:off x="403741" y="879973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48DA4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38F46E-0E8D-5489-1E7C-AA1F0D5ABC3F}"/>
              </a:ext>
            </a:extLst>
          </p:cNvPr>
          <p:cNvSpPr txBox="1"/>
          <p:nvPr/>
        </p:nvSpPr>
        <p:spPr>
          <a:xfrm>
            <a:off x="426371" y="808238"/>
            <a:ext cx="337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445790A-8B20-F4D6-9B13-E7D1F75CCC01}"/>
              </a:ext>
            </a:extLst>
          </p:cNvPr>
          <p:cNvSpPr/>
          <p:nvPr/>
        </p:nvSpPr>
        <p:spPr>
          <a:xfrm>
            <a:off x="877984" y="715104"/>
            <a:ext cx="802925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600" b="1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Complete the sentences with words or a phrase from Task </a:t>
            </a:r>
            <a:r>
              <a:rPr lang="en-US" sz="2600" b="1" kern="0" dirty="0">
                <a:solidFill>
                  <a:srgbClr val="7961AA"/>
                </a:solidFill>
                <a:effectLst/>
                <a:ea typeface="Times New Roman" panose="02020603050405020304" pitchFamily="18" charset="0"/>
              </a:rPr>
              <a:t>1</a:t>
            </a:r>
            <a:r>
              <a:rPr lang="en-US" sz="2600" kern="0" dirty="0">
                <a:effectLst/>
                <a:ea typeface="Times New Roman" panose="02020603050405020304" pitchFamily="18" charset="0"/>
              </a:rPr>
              <a:t> </a:t>
            </a:r>
            <a:endParaRPr lang="en-US" sz="2600" b="1" dirty="0"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F4B35F-9B92-FC30-F9EF-C413C44B7508}"/>
              </a:ext>
            </a:extLst>
          </p:cNvPr>
          <p:cNvSpPr txBox="1"/>
          <p:nvPr/>
        </p:nvSpPr>
        <p:spPr>
          <a:xfrm>
            <a:off x="4216227" y="1857368"/>
            <a:ext cx="117207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C00000"/>
                </a:solidFill>
              </a:rPr>
              <a:t>taken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258DA0-8F9C-25BE-9EF4-2B4175543AF8}"/>
              </a:ext>
            </a:extLst>
          </p:cNvPr>
          <p:cNvSpPr txBox="1"/>
          <p:nvPr/>
        </p:nvSpPr>
        <p:spPr>
          <a:xfrm>
            <a:off x="3894666" y="2221135"/>
            <a:ext cx="181519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C00000"/>
                </a:solidFill>
              </a:rPr>
              <a:t>take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97CA6E-2172-A3C4-498E-D9D39E475823}"/>
              </a:ext>
            </a:extLst>
          </p:cNvPr>
          <p:cNvSpPr txBox="1"/>
          <p:nvPr/>
        </p:nvSpPr>
        <p:spPr>
          <a:xfrm>
            <a:off x="5457975" y="3432750"/>
            <a:ext cx="181519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C00000"/>
                </a:solidFill>
              </a:rPr>
              <a:t>checked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16DE58-7503-54E6-0788-4EFDBE93BA72}"/>
              </a:ext>
            </a:extLst>
          </p:cNvPr>
          <p:cNvSpPr txBox="1"/>
          <p:nvPr/>
        </p:nvSpPr>
        <p:spPr>
          <a:xfrm>
            <a:off x="4372275" y="2603598"/>
            <a:ext cx="181519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C00000"/>
                </a:solidFill>
              </a:rPr>
              <a:t>activated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7BEBB04-19F2-2014-98E7-7A7015748B8A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F924DE-1A44-6610-9CE7-A16ABAA9A96B}"/>
              </a:ext>
            </a:extLst>
          </p:cNvPr>
          <p:cNvSpPr txBox="1"/>
          <p:nvPr/>
        </p:nvSpPr>
        <p:spPr>
          <a:xfrm>
            <a:off x="1057885" y="1837597"/>
            <a:ext cx="7356021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i="0" dirty="0">
                <a:solidFill>
                  <a:srgbClr val="E45A83"/>
                </a:solidFill>
                <a:effectLst/>
                <a:latin typeface="UTMAvoBold" panose="02040603050506020204" pitchFamily="18" charset="0"/>
              </a:rPr>
              <a:t>1. </a:t>
            </a:r>
            <a:r>
              <a:rPr lang="en-US" sz="2600" b="0" i="0" dirty="0">
                <a:solidFill>
                  <a:srgbClr val="000000"/>
                </a:solidFill>
                <a:effectLst/>
                <a:latin typeface="UTM-Avo"/>
              </a:rPr>
              <a:t>Let’s have a photo </a:t>
            </a:r>
            <a:r>
              <a:rPr lang="en-US" sz="2600" b="0" i="0" dirty="0">
                <a:solidFill>
                  <a:srgbClr val="939598"/>
                </a:solidFill>
                <a:effectLst/>
                <a:latin typeface="UTM-Avo"/>
              </a:rPr>
              <a:t>_________ </a:t>
            </a:r>
            <a:r>
              <a:rPr lang="en-US" sz="2600" b="0" i="0" dirty="0">
                <a:solidFill>
                  <a:srgbClr val="000000"/>
                </a:solidFill>
                <a:effectLst/>
                <a:latin typeface="UTM-Avo"/>
              </a:rPr>
              <a:t>together.</a:t>
            </a:r>
          </a:p>
          <a:p>
            <a:r>
              <a:rPr lang="en-US" sz="2600" b="1" i="0" dirty="0">
                <a:solidFill>
                  <a:srgbClr val="E45A83"/>
                </a:solidFill>
                <a:effectLst/>
                <a:latin typeface="UTMAvoBold" panose="02040603050506020204" pitchFamily="18" charset="0"/>
              </a:rPr>
              <a:t>2. </a:t>
            </a:r>
            <a:r>
              <a:rPr lang="en-US" sz="2600" b="0" i="0" dirty="0">
                <a:solidFill>
                  <a:srgbClr val="000000"/>
                </a:solidFill>
                <a:effectLst/>
                <a:latin typeface="UTM-Avo"/>
              </a:rPr>
              <a:t>I’ll get someone </a:t>
            </a:r>
            <a:r>
              <a:rPr lang="en-US" sz="2600" b="0" i="0" dirty="0">
                <a:solidFill>
                  <a:srgbClr val="939598"/>
                </a:solidFill>
                <a:effectLst/>
                <a:latin typeface="UTM-Avo"/>
              </a:rPr>
              <a:t>_________ </a:t>
            </a:r>
            <a:r>
              <a:rPr lang="en-US" sz="2600" b="0" i="0" dirty="0">
                <a:solidFill>
                  <a:srgbClr val="000000"/>
                </a:solidFill>
                <a:effectLst/>
                <a:latin typeface="UTM-Avo"/>
              </a:rPr>
              <a:t>a picture of us.</a:t>
            </a:r>
          </a:p>
          <a:p>
            <a:r>
              <a:rPr lang="en-US" sz="2600" b="1" i="0" dirty="0">
                <a:solidFill>
                  <a:srgbClr val="E45A83"/>
                </a:solidFill>
                <a:effectLst/>
                <a:latin typeface="UTMAvoBold" panose="02040603050506020204" pitchFamily="18" charset="0"/>
              </a:rPr>
              <a:t>3. </a:t>
            </a:r>
            <a:r>
              <a:rPr lang="en-US" sz="2600" b="0" i="0" dirty="0">
                <a:solidFill>
                  <a:srgbClr val="000000"/>
                </a:solidFill>
                <a:effectLst/>
                <a:latin typeface="UTM-Avo"/>
              </a:rPr>
              <a:t>Let me get this robot </a:t>
            </a:r>
            <a:r>
              <a:rPr lang="en-US" sz="2600" b="0" i="0" dirty="0">
                <a:solidFill>
                  <a:srgbClr val="939598"/>
                </a:solidFill>
                <a:effectLst/>
                <a:latin typeface="UTM-Avo"/>
              </a:rPr>
              <a:t>_________</a:t>
            </a:r>
            <a:r>
              <a:rPr lang="en-US" sz="2600" b="0" i="0" dirty="0">
                <a:solidFill>
                  <a:srgbClr val="000000"/>
                </a:solidFill>
                <a:effectLst/>
                <a:latin typeface="UTM-Avo"/>
              </a:rPr>
              <a:t>, so you</a:t>
            </a:r>
          </a:p>
          <a:p>
            <a:r>
              <a:rPr lang="en-US" sz="2600" b="0" i="0" dirty="0">
                <a:solidFill>
                  <a:srgbClr val="000000"/>
                </a:solidFill>
                <a:effectLst/>
                <a:latin typeface="UTM-Avo"/>
              </a:rPr>
              <a:t>can talk to him.</a:t>
            </a:r>
          </a:p>
          <a:p>
            <a:r>
              <a:rPr lang="en-US" sz="2600" b="1" i="0" dirty="0">
                <a:solidFill>
                  <a:srgbClr val="E45A83"/>
                </a:solidFill>
                <a:effectLst/>
                <a:latin typeface="UTMAvoBold" panose="02040603050506020204" pitchFamily="18" charset="0"/>
              </a:rPr>
              <a:t>4. </a:t>
            </a:r>
            <a:r>
              <a:rPr lang="en-US" sz="2600" b="0" i="0" dirty="0">
                <a:solidFill>
                  <a:srgbClr val="000000"/>
                </a:solidFill>
                <a:effectLst/>
                <a:latin typeface="UTM-Avo"/>
              </a:rPr>
              <a:t>We have all visitors’ identity </a:t>
            </a:r>
            <a:r>
              <a:rPr lang="en-US" sz="2600" b="0" i="0" dirty="0">
                <a:solidFill>
                  <a:srgbClr val="939598"/>
                </a:solidFill>
                <a:effectLst/>
                <a:latin typeface="UTM-Avo"/>
              </a:rPr>
              <a:t>_________ </a:t>
            </a:r>
            <a:r>
              <a:rPr lang="en-US" sz="2600" b="0" i="0" dirty="0">
                <a:solidFill>
                  <a:srgbClr val="000000"/>
                </a:solidFill>
                <a:effectLst/>
                <a:latin typeface="UTM-Avo"/>
              </a:rPr>
              <a:t>to</a:t>
            </a:r>
          </a:p>
          <a:p>
            <a:r>
              <a:rPr lang="en-US" sz="2600" b="0" i="0" dirty="0">
                <a:solidFill>
                  <a:srgbClr val="000000"/>
                </a:solidFill>
                <a:effectLst/>
                <a:latin typeface="UTM-Avo"/>
              </a:rPr>
              <a:t>improve the </a:t>
            </a:r>
            <a:r>
              <a:rPr lang="en-US" sz="2600" b="0" i="0" dirty="0" err="1">
                <a:solidFill>
                  <a:srgbClr val="000000"/>
                </a:solidFill>
                <a:effectLst/>
                <a:latin typeface="UTM-Avo"/>
              </a:rPr>
              <a:t>centre</a:t>
            </a:r>
            <a:r>
              <a:rPr lang="en-US" sz="2600" b="0" i="0" dirty="0">
                <a:solidFill>
                  <a:srgbClr val="000000"/>
                </a:solidFill>
                <a:effectLst/>
                <a:latin typeface="UTM-Avo"/>
              </a:rPr>
              <a:t> security.</a:t>
            </a:r>
            <a:r>
              <a:rPr lang="en-US" sz="2600" dirty="0"/>
              <a:t> </a:t>
            </a:r>
            <a:br>
              <a:rPr lang="en-US" sz="2600" dirty="0"/>
            </a:b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652723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8C4E3F-0596-A8E5-A5EA-CACE507F817F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445790A-8B20-F4D6-9B13-E7D1F75CCC01}"/>
              </a:ext>
            </a:extLst>
          </p:cNvPr>
          <p:cNvSpPr/>
          <p:nvPr/>
        </p:nvSpPr>
        <p:spPr>
          <a:xfrm>
            <a:off x="808266" y="848056"/>
            <a:ext cx="81969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kern="0" dirty="0">
                <a:effectLst/>
                <a:ea typeface="Times New Roman" panose="02020603050405020304" pitchFamily="18" charset="0"/>
              </a:rPr>
              <a:t>Role-play: Jessica -  the AI robot</a:t>
            </a:r>
            <a:r>
              <a:rPr lang="en-US" sz="2800" kern="0" dirty="0">
                <a:effectLst/>
                <a:ea typeface="Times New Roman" panose="02020603050405020304" pitchFamily="18" charset="0"/>
              </a:rPr>
              <a:t> </a:t>
            </a:r>
            <a:endParaRPr lang="en-US" sz="4000" b="1" dirty="0"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E5E624-9B20-191C-A569-BE77DCE7D5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3199" y="1685303"/>
            <a:ext cx="4383761" cy="285292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BC4D2DB-E6CE-DB63-BEDE-9447225A40E1}"/>
              </a:ext>
            </a:extLst>
          </p:cNvPr>
          <p:cNvSpPr txBox="1"/>
          <p:nvPr/>
        </p:nvSpPr>
        <p:spPr>
          <a:xfrm>
            <a:off x="380139" y="1832342"/>
            <a:ext cx="3428999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-1270">
              <a:spcBef>
                <a:spcPts val="200"/>
              </a:spcBef>
              <a:spcAft>
                <a:spcPts val="200"/>
              </a:spcAft>
            </a:pPr>
            <a:r>
              <a:rPr lang="en-US" sz="20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Some questions to ask Jessica:</a:t>
            </a:r>
            <a:endParaRPr lang="en-US" sz="2000" b="1" dirty="0">
              <a:effectLst/>
              <a:ea typeface="Times New Roman" panose="02020603050405020304" pitchFamily="18" charset="0"/>
            </a:endParaRPr>
          </a:p>
          <a:p>
            <a:pPr marL="0" marR="0" indent="-1270">
              <a:spcBef>
                <a:spcPts val="200"/>
              </a:spcBef>
              <a:spcAft>
                <a:spcPts val="200"/>
              </a:spcAft>
            </a:pPr>
            <a:r>
              <a:rPr lang="en-US" sz="20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+ Which special abilities do you have?</a:t>
            </a:r>
            <a:endParaRPr lang="en-US" sz="2000" dirty="0">
              <a:effectLst/>
              <a:ea typeface="Times New Roman" panose="02020603050405020304" pitchFamily="18" charset="0"/>
            </a:endParaRPr>
          </a:p>
          <a:p>
            <a:pPr marL="0" marR="0" indent="-1270">
              <a:spcBef>
                <a:spcPts val="200"/>
              </a:spcBef>
              <a:spcAft>
                <a:spcPts val="200"/>
              </a:spcAft>
            </a:pPr>
            <a:r>
              <a:rPr lang="en-US" sz="20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+ What are your strengths and weaknesses?</a:t>
            </a:r>
            <a:endParaRPr lang="en-US" sz="2000" dirty="0">
              <a:effectLst/>
              <a:ea typeface="Times New Roman" panose="02020603050405020304" pitchFamily="18" charset="0"/>
            </a:endParaRPr>
          </a:p>
          <a:p>
            <a:pPr marL="0" marR="0" indent="-1270">
              <a:spcBef>
                <a:spcPts val="200"/>
              </a:spcBef>
              <a:spcAft>
                <a:spcPts val="200"/>
              </a:spcAft>
            </a:pPr>
            <a:r>
              <a:rPr lang="en-US" sz="20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+ Which AI technology will be popular in the future?</a:t>
            </a:r>
            <a:endParaRPr lang="en-US" sz="20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5348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03741" y="879973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6371" y="808238"/>
            <a:ext cx="337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3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19688" y="809054"/>
            <a:ext cx="59602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FB7A97-2050-4E17-AB89-5199898D9829}"/>
              </a:ext>
            </a:extLst>
          </p:cNvPr>
          <p:cNvSpPr txBox="1"/>
          <p:nvPr/>
        </p:nvSpPr>
        <p:spPr>
          <a:xfrm>
            <a:off x="819688" y="1512795"/>
            <a:ext cx="7593030" cy="2610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What have you learnt today?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Some lexical items about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robots and AI;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Reading for specific information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Past simple and Past continuous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B0EAB4-78BD-F7BA-E394-C2C18E24C899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37C64C-20A2-6617-FE38-50A2FD8817E7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93443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C5994-6BF9-AE41-AC48-5A1028526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4461" y="1722849"/>
            <a:ext cx="7512789" cy="2153228"/>
          </a:xfrm>
          <a:noFill/>
        </p:spPr>
        <p:txBody>
          <a:bodyPr anchor="t"/>
          <a:lstStyle/>
          <a:p>
            <a:pPr marL="361950" indent="-257175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+mn-lt"/>
                <a:cs typeface="Arial" panose="020B0604020202020204" pitchFamily="34" charset="0"/>
              </a:rPr>
              <a:t>Do exercises in the workbook.</a:t>
            </a:r>
          </a:p>
          <a:p>
            <a:pPr marL="361950" indent="-257175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+mn-lt"/>
                <a:cs typeface="Arial" panose="020B0604020202020204" pitchFamily="34" charset="0"/>
              </a:rPr>
              <a:t>Prepare for the project in Lesson 8.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04465" y="896700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7095" y="824965"/>
            <a:ext cx="337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1004050" y="824965"/>
            <a:ext cx="3429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D0F36ED-74DE-0CFE-97FD-C71AA2DD16C3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51D2DB-E75B-D37D-4EDA-252D5D470B1A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250657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AFDD17D-ADB1-C341-5DAE-EF1B9D38F07F}"/>
              </a:ext>
            </a:extLst>
          </p:cNvPr>
          <p:cNvGrpSpPr/>
          <p:nvPr/>
        </p:nvGrpSpPr>
        <p:grpSpPr>
          <a:xfrm>
            <a:off x="0" y="0"/>
            <a:ext cx="9144000" cy="1706851"/>
            <a:chOff x="0" y="-15861"/>
            <a:chExt cx="12192000" cy="1940426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BD2588C-06FB-52F4-2D7E-598D8B5A867E}"/>
                </a:ext>
              </a:extLst>
            </p:cNvPr>
            <p:cNvSpPr/>
            <p:nvPr/>
          </p:nvSpPr>
          <p:spPr>
            <a:xfrm>
              <a:off x="0" y="177153"/>
              <a:ext cx="12192000" cy="1439719"/>
            </a:xfrm>
            <a:prstGeom prst="rect">
              <a:avLst/>
            </a:prstGeom>
            <a:solidFill>
              <a:srgbClr val="A493C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Parallelogram 3">
              <a:extLst>
                <a:ext uri="{FF2B5EF4-FFF2-40B4-BE49-F238E27FC236}">
                  <a16:creationId xmlns:a16="http://schemas.microsoft.com/office/drawing/2014/main" id="{07123313-572D-B82E-F111-A1B1966A8D75}"/>
                </a:ext>
              </a:extLst>
            </p:cNvPr>
            <p:cNvSpPr/>
            <p:nvPr/>
          </p:nvSpPr>
          <p:spPr>
            <a:xfrm>
              <a:off x="481381" y="-15861"/>
              <a:ext cx="2769819" cy="1940426"/>
            </a:xfrm>
            <a:prstGeom prst="parallelogram">
              <a:avLst/>
            </a:prstGeom>
            <a:solidFill>
              <a:srgbClr val="E45983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UTMFacebookK&amp;TBold"/>
                  <a:cs typeface="Times New Roman" panose="02020603050405020304" pitchFamily="18" charset="0"/>
                </a:rPr>
                <a:t>Unit 6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3D56C823-4DD3-2744-17E1-A46C7290D96B}"/>
              </a:ext>
            </a:extLst>
          </p:cNvPr>
          <p:cNvSpPr txBox="1"/>
          <p:nvPr/>
        </p:nvSpPr>
        <p:spPr>
          <a:xfrm>
            <a:off x="2438400" y="418267"/>
            <a:ext cx="53195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solidFill>
                  <a:srgbClr val="FFFFFF"/>
                </a:solidFill>
                <a:effectLst/>
                <a:latin typeface="UTMFacebookK&amp;TBold"/>
              </a:rPr>
              <a:t>Artificial Intelligence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92A0F45-146A-8BFF-6553-20D992E76B42}"/>
              </a:ext>
            </a:extLst>
          </p:cNvPr>
          <p:cNvSpPr/>
          <p:nvPr/>
        </p:nvSpPr>
        <p:spPr>
          <a:xfrm>
            <a:off x="3625335" y="2163614"/>
            <a:ext cx="4506662" cy="627454"/>
          </a:xfrm>
          <a:prstGeom prst="rect">
            <a:avLst/>
          </a:prstGeom>
          <a:solidFill>
            <a:srgbClr val="E45983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FacebookK&amp;TBold"/>
              </a:rPr>
              <a:t>GETTING STARTED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CE5C951-EDAC-510B-E774-D91A675B9038}"/>
              </a:ext>
            </a:extLst>
          </p:cNvPr>
          <p:cNvSpPr/>
          <p:nvPr/>
        </p:nvSpPr>
        <p:spPr>
          <a:xfrm>
            <a:off x="1399718" y="2184953"/>
            <a:ext cx="2082254" cy="606115"/>
          </a:xfrm>
          <a:prstGeom prst="rect">
            <a:avLst/>
          </a:prstGeom>
          <a:solidFill>
            <a:srgbClr val="F7DA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E45983"/>
                </a:solidFill>
                <a:latin typeface="Bookman Old Style" pitchFamily="18" charset="0"/>
              </a:rPr>
              <a:t>LESSON I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09399F7-44CB-F8D5-78C2-4555DA974D89}"/>
              </a:ext>
            </a:extLst>
          </p:cNvPr>
          <p:cNvSpPr txBox="1"/>
          <p:nvPr/>
        </p:nvSpPr>
        <p:spPr>
          <a:xfrm>
            <a:off x="466725" y="3269170"/>
            <a:ext cx="84968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</a:rPr>
              <a:t>A visit to a high-tech </a:t>
            </a:r>
            <a:r>
              <a:rPr lang="en-US" sz="4400" b="1" dirty="0" err="1">
                <a:solidFill>
                  <a:srgbClr val="0070C0"/>
                </a:solidFill>
              </a:rPr>
              <a:t>centre</a:t>
            </a:r>
            <a:endParaRPr lang="en-US" sz="4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4462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64"/>
            <a:ext cx="9144000" cy="51435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95908B9-EDE1-2082-96AA-C408C5B7D2F3}"/>
              </a:ext>
            </a:extLst>
          </p:cNvPr>
          <p:cNvSpPr/>
          <p:nvPr/>
        </p:nvSpPr>
        <p:spPr>
          <a:xfrm>
            <a:off x="2234536" y="4559201"/>
            <a:ext cx="44082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200" b="1" i="1" dirty="0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endParaRPr lang="en-US" sz="1200" dirty="0"/>
          </a:p>
          <a:p>
            <a:pPr algn="ctr"/>
            <a:r>
              <a:rPr lang="en-US" sz="12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200" b="1" dirty="0">
                <a:solidFill>
                  <a:srgbClr val="FFFFFF"/>
                </a:solidFill>
                <a:latin typeface="Calibri" panose="020F0502020204030204" pitchFamily="34" charset="0"/>
              </a:rPr>
              <a:t>: </a:t>
            </a:r>
            <a:r>
              <a:rPr lang="en-US" sz="1200" b="1" i="1" dirty="0">
                <a:solidFill>
                  <a:srgbClr val="FFFFFF"/>
                </a:solidFill>
                <a:latin typeface="Calibri" panose="020F0502020204030204" pitchFamily="34" charset="0"/>
              </a:rPr>
              <a:t>facebook.com/www.tienganhglobalsuccess.vn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1085927" y="867955"/>
            <a:ext cx="1412825" cy="491552"/>
          </a:xfrm>
          <a:prstGeom prst="roundRect">
            <a:avLst/>
          </a:prstGeom>
          <a:solidFill>
            <a:srgbClr val="659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Gothic Std B" panose="020B0800000000000000" pitchFamily="34" charset="-128"/>
              </a:rPr>
              <a:t>WARM-UP</a:t>
            </a:r>
            <a:endParaRPr lang="en-GB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299725" y="1674214"/>
            <a:ext cx="1463050" cy="491552"/>
          </a:xfrm>
          <a:prstGeom prst="roundRect">
            <a:avLst/>
          </a:prstGeom>
          <a:solidFill>
            <a:srgbClr val="659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Gothic Std B" panose="020B0800000000000000" pitchFamily="34" charset="-128"/>
              </a:rPr>
              <a:t>PRESENTATION</a:t>
            </a:r>
            <a:endParaRPr lang="en-GB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dobe Gothic Std B" panose="020B0800000000000000" pitchFamily="34" charset="-128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035702" y="2567595"/>
            <a:ext cx="1463050" cy="532654"/>
          </a:xfrm>
          <a:prstGeom prst="roundRect">
            <a:avLst/>
          </a:prstGeom>
          <a:solidFill>
            <a:srgbClr val="659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Gothic Std B" panose="020B0800000000000000" pitchFamily="34" charset="-128"/>
              </a:rPr>
              <a:t>PRACTICE</a:t>
            </a:r>
            <a:endParaRPr lang="en-GB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dobe Gothic Std B" panose="020B0800000000000000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505771" y="860863"/>
            <a:ext cx="3659537" cy="524456"/>
          </a:xfrm>
          <a:prstGeom prst="rect">
            <a:avLst/>
          </a:prstGeom>
          <a:solidFill>
            <a:srgbClr val="D0DE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50" kern="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Crossword</a:t>
            </a:r>
            <a:endParaRPr lang="en-GB" sz="1350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505771" y="1594891"/>
            <a:ext cx="3659538" cy="524456"/>
          </a:xfrm>
          <a:prstGeom prst="rect">
            <a:avLst/>
          </a:prstGeom>
          <a:solidFill>
            <a:srgbClr val="D0DE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50" dirty="0">
                <a:solidFill>
                  <a:schemeClr val="tx1"/>
                </a:solidFill>
              </a:rPr>
              <a:t>Vocabulary</a:t>
            </a:r>
            <a:endParaRPr lang="en-GB" sz="135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505771" y="2289191"/>
            <a:ext cx="3659539" cy="1120475"/>
          </a:xfrm>
          <a:prstGeom prst="rect">
            <a:avLst/>
          </a:prstGeom>
          <a:solidFill>
            <a:srgbClr val="D0DE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6206" indent="-126206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chemeClr val="tx1"/>
                </a:solidFill>
              </a:rPr>
              <a:t>Task 1: Listen and read. </a:t>
            </a:r>
          </a:p>
          <a:p>
            <a:pPr marL="126206" indent="-126206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chemeClr val="tx1"/>
                </a:solidFill>
              </a:rPr>
              <a:t>Task 2: </a:t>
            </a:r>
            <a:r>
              <a:rPr lang="en-US" sz="135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Answer the questions</a:t>
            </a:r>
          </a:p>
          <a:p>
            <a:pPr marL="126206" indent="-126206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chemeClr val="tx1"/>
                </a:solidFill>
              </a:rPr>
              <a:t>Task 3: </a:t>
            </a:r>
            <a:r>
              <a:rPr lang="en-US" sz="135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Find words with the following meanings</a:t>
            </a:r>
            <a:r>
              <a:rPr lang="en-US" sz="1350" kern="0" dirty="0">
                <a:solidFill>
                  <a:srgbClr val="000000"/>
                </a:solidFill>
                <a:ea typeface="Times New Roman" panose="02020603050405020304" pitchFamily="18" charset="0"/>
              </a:rPr>
              <a:t>.</a:t>
            </a:r>
            <a:endParaRPr lang="en-US" sz="1350" kern="0" dirty="0"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126206" indent="-126206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chemeClr val="tx1"/>
                </a:solidFill>
              </a:rPr>
              <a:t>Task 4: </a:t>
            </a:r>
            <a:r>
              <a:rPr lang="en-US" sz="135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Complete the sentences with words or a phrase </a:t>
            </a:r>
            <a:r>
              <a:rPr lang="en-US" sz="1350" kern="0" dirty="0">
                <a:effectLst/>
                <a:ea typeface="Times New Roman" panose="02020603050405020304" pitchFamily="18" charset="0"/>
              </a:rPr>
              <a:t> </a:t>
            </a:r>
            <a:endParaRPr lang="en-US" sz="1350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2498752" y="1113732"/>
            <a:ext cx="532499" cy="560482"/>
          </a:xfrm>
          <a:prstGeom prst="curvedConnector2">
            <a:avLst/>
          </a:prstGeom>
          <a:ln w="38100">
            <a:solidFill>
              <a:srgbClr val="A493C6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1767228" y="1919989"/>
            <a:ext cx="532498" cy="647605"/>
          </a:xfrm>
          <a:prstGeom prst="curvedConnector2">
            <a:avLst/>
          </a:prstGeom>
          <a:ln w="38100">
            <a:solidFill>
              <a:srgbClr val="A493C6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212625" y="3498048"/>
            <a:ext cx="1637250" cy="499612"/>
          </a:xfrm>
          <a:prstGeom prst="roundRect">
            <a:avLst/>
          </a:prstGeom>
          <a:solidFill>
            <a:srgbClr val="659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Gothic Std B" panose="020B0800000000000000" pitchFamily="34" charset="-128"/>
              </a:rPr>
              <a:t>PRODUCTION</a:t>
            </a:r>
            <a:endParaRPr lang="en-GB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dobe Gothic Std B" panose="020B0800000000000000" pitchFamily="34" charset="-128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505770" y="4330718"/>
            <a:ext cx="3659537" cy="513722"/>
          </a:xfrm>
          <a:prstGeom prst="rect">
            <a:avLst/>
          </a:prstGeom>
          <a:solidFill>
            <a:srgbClr val="D0DE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6206" indent="-126206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chemeClr val="tx1"/>
                </a:solidFill>
              </a:rPr>
              <a:t>Wrap-up</a:t>
            </a:r>
          </a:p>
          <a:p>
            <a:pPr marL="126206" indent="-126206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chemeClr val="tx1"/>
                </a:solidFill>
              </a:rPr>
              <a:t>Homework</a:t>
            </a:r>
            <a:endParaRPr lang="en-GB" sz="1350" dirty="0">
              <a:solidFill>
                <a:schemeClr val="tx1"/>
              </a:solidFill>
            </a:endParaRPr>
          </a:p>
        </p:txBody>
      </p:sp>
      <p:cxnSp>
        <p:nvCxnSpPr>
          <p:cNvPr id="33" name="Curved Connector 32"/>
          <p:cNvCxnSpPr>
            <a:stCxn id="31" idx="1"/>
            <a:endCxn id="34" idx="0"/>
          </p:cNvCxnSpPr>
          <p:nvPr/>
        </p:nvCxnSpPr>
        <p:spPr>
          <a:xfrm rot="10800000" flipV="1">
            <a:off x="1792340" y="3747854"/>
            <a:ext cx="420286" cy="582864"/>
          </a:xfrm>
          <a:prstGeom prst="curvedConnector2">
            <a:avLst/>
          </a:prstGeom>
          <a:ln w="38100">
            <a:solidFill>
              <a:srgbClr val="A493C6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973714" y="4330718"/>
            <a:ext cx="1637250" cy="499612"/>
          </a:xfrm>
          <a:prstGeom prst="roundRect">
            <a:avLst/>
          </a:prstGeom>
          <a:solidFill>
            <a:srgbClr val="659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Gothic Std B" panose="020B0800000000000000" pitchFamily="34" charset="-128"/>
              </a:rPr>
              <a:t>CONSOLIDATION</a:t>
            </a:r>
            <a:endParaRPr lang="en-GB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dobe Gothic Std B" panose="020B0800000000000000" pitchFamily="34" charset="-128"/>
            </a:endParaRPr>
          </a:p>
        </p:txBody>
      </p:sp>
      <p:cxnSp>
        <p:nvCxnSpPr>
          <p:cNvPr id="35" name="Curved Connector 34"/>
          <p:cNvCxnSpPr>
            <a:stCxn id="24" idx="3"/>
            <a:endCxn id="31" idx="0"/>
          </p:cNvCxnSpPr>
          <p:nvPr/>
        </p:nvCxnSpPr>
        <p:spPr>
          <a:xfrm>
            <a:off x="2498752" y="2833922"/>
            <a:ext cx="532498" cy="664126"/>
          </a:xfrm>
          <a:prstGeom prst="curvedConnector2">
            <a:avLst/>
          </a:prstGeom>
          <a:ln w="38100">
            <a:solidFill>
              <a:srgbClr val="A493C6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4505770" y="3583457"/>
            <a:ext cx="3659537" cy="499612"/>
          </a:xfrm>
          <a:prstGeom prst="rect">
            <a:avLst/>
          </a:prstGeom>
          <a:solidFill>
            <a:srgbClr val="D0DE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-1270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Role-play</a:t>
            </a:r>
          </a:p>
        </p:txBody>
      </p:sp>
      <p:sp>
        <p:nvSpPr>
          <p:cNvPr id="44" name="Rectangle 43"/>
          <p:cNvSpPr/>
          <p:nvPr/>
        </p:nvSpPr>
        <p:spPr>
          <a:xfrm>
            <a:off x="4233064" y="230514"/>
            <a:ext cx="2256946" cy="338921"/>
          </a:xfrm>
          <a:prstGeom prst="rect">
            <a:avLst/>
          </a:prstGeom>
          <a:solidFill>
            <a:srgbClr val="E45983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UTM Facebook K&amp;T" panose="02040603050506020204" pitchFamily="18" charset="0"/>
              </a:rPr>
              <a:t>GETTING STARTED</a:t>
            </a:r>
          </a:p>
        </p:txBody>
      </p:sp>
      <p:sp>
        <p:nvSpPr>
          <p:cNvPr id="46" name="Rectangle 45"/>
          <p:cNvSpPr/>
          <p:nvPr/>
        </p:nvSpPr>
        <p:spPr>
          <a:xfrm>
            <a:off x="2692057" y="239901"/>
            <a:ext cx="1415556" cy="329534"/>
          </a:xfrm>
          <a:prstGeom prst="rect">
            <a:avLst/>
          </a:prstGeom>
          <a:solidFill>
            <a:srgbClr val="F7DA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solidFill>
                  <a:srgbClr val="E45983"/>
                </a:solidFill>
                <a:latin typeface="Bookman Old Style" pitchFamily="18" charset="0"/>
              </a:rPr>
              <a:t>LESSON I</a:t>
            </a:r>
          </a:p>
        </p:txBody>
      </p:sp>
    </p:spTree>
    <p:extLst>
      <p:ext uri="{BB962C8B-B14F-4D97-AF65-F5344CB8AC3E}">
        <p14:creationId xmlns:p14="http://schemas.microsoft.com/office/powerpoint/2010/main" val="360832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8C4E3F-0596-A8E5-A5EA-CACE507F817F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347BE1-BE97-0948-FE52-A3A8DACCC338}"/>
              </a:ext>
            </a:extLst>
          </p:cNvPr>
          <p:cNvSpPr txBox="1"/>
          <p:nvPr/>
        </p:nvSpPr>
        <p:spPr>
          <a:xfrm>
            <a:off x="2261508" y="2297275"/>
            <a:ext cx="513533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CROSSWORD</a:t>
            </a:r>
            <a:endParaRPr lang="en-US" sz="44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985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8C4E3F-0596-A8E5-A5EA-CACE507F817F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347BE1-BE97-0948-FE52-A3A8DACCC338}"/>
              </a:ext>
            </a:extLst>
          </p:cNvPr>
          <p:cNvSpPr txBox="1"/>
          <p:nvPr/>
        </p:nvSpPr>
        <p:spPr>
          <a:xfrm>
            <a:off x="2163536" y="646743"/>
            <a:ext cx="513533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Rules</a:t>
            </a:r>
            <a:endParaRPr lang="en-US" sz="4400" dirty="0"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2CDDD58-11F2-DAAC-B9FA-477BF411BC51}"/>
              </a:ext>
            </a:extLst>
          </p:cNvPr>
          <p:cNvSpPr txBox="1"/>
          <p:nvPr/>
        </p:nvSpPr>
        <p:spPr>
          <a:xfrm>
            <a:off x="938892" y="1685732"/>
            <a:ext cx="7421336" cy="2041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-1270">
              <a:spcBef>
                <a:spcPts val="200"/>
              </a:spcBef>
              <a:spcAft>
                <a:spcPts val="2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 Teacher divides the class into four teams.</a:t>
            </a:r>
            <a:endParaRPr lang="en-US" sz="2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-1270">
              <a:spcBef>
                <a:spcPts val="200"/>
              </a:spcBef>
              <a:spcAft>
                <a:spcPts val="2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 Teacher gives each team a handout of a crossword for them to solve.</a:t>
            </a:r>
            <a:endParaRPr lang="en-US" sz="2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-1270">
              <a:spcBef>
                <a:spcPts val="200"/>
              </a:spcBef>
              <a:spcAft>
                <a:spcPts val="2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 The first team to finish the task and get the correct key word will be the winner of the game.</a:t>
            </a:r>
            <a:endParaRPr lang="en-US" sz="2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0055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8C4E3F-0596-A8E5-A5EA-CACE507F817F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3729772-0A2B-A527-5D18-8F7F5C5AA5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570510"/>
              </p:ext>
            </p:extLst>
          </p:nvPr>
        </p:nvGraphicFramePr>
        <p:xfrm>
          <a:off x="1523997" y="1633764"/>
          <a:ext cx="6096000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6400">
                  <a:extLst>
                    <a:ext uri="{9D8B030D-6E8A-4147-A177-3AD203B41FA5}">
                      <a16:colId xmlns:a16="http://schemas.microsoft.com/office/drawing/2014/main" val="4072113442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3290515000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3866909380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3055192869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4148980596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1873510427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3953548364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1993676728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871508730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3278782527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1322054736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4073264564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3254081826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677796665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1363748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37345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9003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6253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41286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98777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7757584"/>
                  </a:ext>
                </a:extLst>
              </a:tr>
            </a:tbl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36E05A39-A1D3-0D4F-F9B2-F858B6519BE8}"/>
              </a:ext>
            </a:extLst>
          </p:cNvPr>
          <p:cNvSpPr/>
          <p:nvPr/>
        </p:nvSpPr>
        <p:spPr>
          <a:xfrm>
            <a:off x="1045029" y="1633764"/>
            <a:ext cx="351064" cy="350157"/>
          </a:xfrm>
          <a:prstGeom prst="ellipse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F82EE2D-997C-0006-3360-EB8AA393250B}"/>
              </a:ext>
            </a:extLst>
          </p:cNvPr>
          <p:cNvSpPr/>
          <p:nvPr/>
        </p:nvSpPr>
        <p:spPr>
          <a:xfrm>
            <a:off x="1045029" y="1983921"/>
            <a:ext cx="351064" cy="350157"/>
          </a:xfrm>
          <a:prstGeom prst="ellipse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83B4B29-88ED-2C9E-43D3-EDF0BD7C0A0F}"/>
              </a:ext>
            </a:extLst>
          </p:cNvPr>
          <p:cNvSpPr/>
          <p:nvPr/>
        </p:nvSpPr>
        <p:spPr>
          <a:xfrm>
            <a:off x="1057272" y="2371435"/>
            <a:ext cx="351064" cy="350157"/>
          </a:xfrm>
          <a:prstGeom prst="ellipse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DBEA02F-D7A3-E86E-FEEA-486C3A4DDE06}"/>
              </a:ext>
            </a:extLst>
          </p:cNvPr>
          <p:cNvSpPr/>
          <p:nvPr/>
        </p:nvSpPr>
        <p:spPr>
          <a:xfrm>
            <a:off x="1045029" y="2746284"/>
            <a:ext cx="351064" cy="350157"/>
          </a:xfrm>
          <a:prstGeom prst="ellipse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1E481A2-4737-BBE2-844B-26B03B4CB96B}"/>
              </a:ext>
            </a:extLst>
          </p:cNvPr>
          <p:cNvSpPr/>
          <p:nvPr/>
        </p:nvSpPr>
        <p:spPr>
          <a:xfrm>
            <a:off x="1053190" y="3100663"/>
            <a:ext cx="351064" cy="350157"/>
          </a:xfrm>
          <a:prstGeom prst="ellipse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FB363C7-3EA2-5CCA-D788-0DEDABD75B98}"/>
              </a:ext>
            </a:extLst>
          </p:cNvPr>
          <p:cNvSpPr/>
          <p:nvPr/>
        </p:nvSpPr>
        <p:spPr>
          <a:xfrm>
            <a:off x="1045029" y="3508647"/>
            <a:ext cx="351064" cy="350157"/>
          </a:xfrm>
          <a:prstGeom prst="ellipse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254853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8C4E3F-0596-A8E5-A5EA-CACE507F817F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6B77C7-2ADE-E1C8-C8E2-F29617C51F78}"/>
              </a:ext>
            </a:extLst>
          </p:cNvPr>
          <p:cNvSpPr txBox="1"/>
          <p:nvPr/>
        </p:nvSpPr>
        <p:spPr>
          <a:xfrm>
            <a:off x="620486" y="670068"/>
            <a:ext cx="8254093" cy="44114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-1270">
              <a:spcBef>
                <a:spcPts val="200"/>
              </a:spcBef>
              <a:spcAft>
                <a:spcPts val="2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1. </a:t>
            </a:r>
            <a:r>
              <a:rPr lang="en-US" sz="2400" dirty="0">
                <a:solidFill>
                  <a:srgbClr val="333333"/>
                </a:solidFill>
                <a:effectLst/>
                <a:ea typeface="Times New Roman" panose="02020603050405020304" pitchFamily="18" charset="0"/>
              </a:rPr>
              <a:t>not real , made or produced to copy something natural</a:t>
            </a:r>
            <a:endParaRPr lang="en-US" sz="2400" dirty="0">
              <a:effectLst/>
              <a:ea typeface="Times New Roman" panose="02020603050405020304" pitchFamily="18" charset="0"/>
            </a:endParaRPr>
          </a:p>
          <a:p>
            <a:pPr marL="0" marR="0" indent="-1270">
              <a:spcBef>
                <a:spcPts val="200"/>
              </a:spcBef>
              <a:spcAft>
                <a:spcPts val="200"/>
              </a:spcAft>
            </a:pPr>
            <a:r>
              <a:rPr lang="en-US" sz="2400" dirty="0">
                <a:solidFill>
                  <a:srgbClr val="333333"/>
                </a:solidFill>
                <a:effectLst/>
                <a:ea typeface="Times New Roman" panose="02020603050405020304" pitchFamily="18" charset="0"/>
              </a:rPr>
              <a:t>2. scientific knowledge used in practical ways in industry, for example in designing new machines</a:t>
            </a:r>
            <a:endParaRPr lang="en-US" sz="2400" dirty="0">
              <a:effectLst/>
              <a:ea typeface="Times New Roman" panose="02020603050405020304" pitchFamily="18" charset="0"/>
            </a:endParaRPr>
          </a:p>
          <a:p>
            <a:pPr marL="0" marR="0" indent="-1270">
              <a:spcBef>
                <a:spcPts val="200"/>
              </a:spcBef>
              <a:spcAft>
                <a:spcPts val="200"/>
              </a:spcAft>
            </a:pPr>
            <a:r>
              <a:rPr lang="en-US" sz="2400" dirty="0">
                <a:solidFill>
                  <a:srgbClr val="333333"/>
                </a:solidFill>
                <a:effectLst/>
                <a:ea typeface="Times New Roman" panose="02020603050405020304" pitchFamily="18" charset="0"/>
              </a:rPr>
              <a:t>3. a room or building used for scientific research, experiments, testing, </a:t>
            </a:r>
            <a:r>
              <a:rPr lang="en-US" sz="2400" dirty="0" err="1">
                <a:solidFill>
                  <a:srgbClr val="333333"/>
                </a:solidFill>
                <a:effectLst/>
                <a:ea typeface="Times New Roman" panose="02020603050405020304" pitchFamily="18" charset="0"/>
              </a:rPr>
              <a:t>etc</a:t>
            </a:r>
            <a:endParaRPr lang="en-US" sz="2400" dirty="0">
              <a:effectLst/>
              <a:ea typeface="Times New Roman" panose="02020603050405020304" pitchFamily="18" charset="0"/>
            </a:endParaRPr>
          </a:p>
          <a:p>
            <a:pPr marL="0" marR="0" indent="-1270">
              <a:spcBef>
                <a:spcPts val="200"/>
              </a:spcBef>
              <a:spcAft>
                <a:spcPts val="200"/>
              </a:spcAft>
            </a:pPr>
            <a:r>
              <a:rPr lang="en-US" sz="2400" dirty="0">
                <a:solidFill>
                  <a:srgbClr val="333333"/>
                </a:solidFill>
                <a:effectLst/>
                <a:ea typeface="Times New Roman" panose="02020603050405020304" pitchFamily="18" charset="0"/>
              </a:rPr>
              <a:t>4. having controls that work without needing a person to operate them</a:t>
            </a:r>
            <a:endParaRPr lang="en-US" sz="2400" dirty="0">
              <a:effectLst/>
              <a:ea typeface="Times New Roman" panose="02020603050405020304" pitchFamily="18" charset="0"/>
            </a:endParaRPr>
          </a:p>
          <a:p>
            <a:pPr marL="0" marR="0" indent="-1270">
              <a:spcBef>
                <a:spcPts val="200"/>
              </a:spcBef>
              <a:spcAft>
                <a:spcPts val="200"/>
              </a:spcAft>
            </a:pPr>
            <a:r>
              <a:rPr lang="en-US" sz="2400" dirty="0">
                <a:solidFill>
                  <a:srgbClr val="333333"/>
                </a:solidFill>
                <a:effectLst/>
                <a:ea typeface="Times New Roman" panose="02020603050405020304" pitchFamily="18" charset="0"/>
              </a:rPr>
              <a:t>5. </a:t>
            </a:r>
            <a:r>
              <a:rPr lang="en-US" sz="2400" dirty="0">
                <a:solidFill>
                  <a:srgbClr val="1D2A57"/>
                </a:solidFill>
                <a:effectLst/>
                <a:ea typeface="Times New Roman" panose="02020603050405020304" pitchFamily="18" charset="0"/>
              </a:rPr>
              <a:t>the 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ability</a:t>
            </a:r>
            <a:r>
              <a:rPr lang="en-US" sz="2400" dirty="0">
                <a:solidFill>
                  <a:srgbClr val="1D2A57"/>
                </a:solidFill>
                <a:effectLst/>
                <a:ea typeface="Times New Roman" panose="02020603050405020304" pitchFamily="18" charset="0"/>
              </a:rPr>
              <a:t> to 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learn</a:t>
            </a:r>
            <a:r>
              <a:rPr lang="en-US" sz="2400" dirty="0">
                <a:solidFill>
                  <a:srgbClr val="1D2A57"/>
                </a:solidFill>
                <a:effectLst/>
                <a:ea typeface="Times New Roman" panose="02020603050405020304" pitchFamily="18" charset="0"/>
              </a:rPr>
              <a:t>, 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understand</a:t>
            </a:r>
            <a:r>
              <a:rPr lang="en-US" sz="2400" dirty="0">
                <a:solidFill>
                  <a:srgbClr val="1D2A57"/>
                </a:solidFill>
                <a:effectLst/>
                <a:ea typeface="Times New Roman" panose="02020603050405020304" pitchFamily="18" charset="0"/>
              </a:rPr>
              <a:t>, and make 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judgments</a:t>
            </a:r>
            <a:r>
              <a:rPr lang="en-US" sz="2400" dirty="0">
                <a:solidFill>
                  <a:srgbClr val="1D2A57"/>
                </a:solidFill>
                <a:effectLst/>
                <a:ea typeface="Times New Roman" panose="02020603050405020304" pitchFamily="18" charset="0"/>
              </a:rPr>
              <a:t> or have 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opinions</a:t>
            </a:r>
            <a:r>
              <a:rPr lang="en-US" sz="2400" dirty="0">
                <a:solidFill>
                  <a:srgbClr val="1D2A57"/>
                </a:solidFill>
                <a:effectLst/>
                <a:ea typeface="Times New Roman" panose="02020603050405020304" pitchFamily="18" charset="0"/>
              </a:rPr>
              <a:t> that are 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based</a:t>
            </a:r>
            <a:r>
              <a:rPr lang="en-US" sz="2400" dirty="0">
                <a:solidFill>
                  <a:srgbClr val="1D2A57"/>
                </a:solidFill>
                <a:effectLst/>
                <a:ea typeface="Times New Roman" panose="02020603050405020304" pitchFamily="18" charset="0"/>
              </a:rPr>
              <a:t> on 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reason</a:t>
            </a:r>
          </a:p>
          <a:p>
            <a:pPr marL="0" marR="0" indent="-1270">
              <a:spcBef>
                <a:spcPts val="200"/>
              </a:spcBef>
              <a:spcAft>
                <a:spcPts val="200"/>
              </a:spcAft>
            </a:pPr>
            <a:r>
              <a:rPr lang="en-US" sz="2400" dirty="0">
                <a:effectLst/>
                <a:ea typeface="Times New Roman" panose="02020603050405020304" pitchFamily="18" charset="0"/>
              </a:rPr>
              <a:t>6. </a:t>
            </a:r>
            <a:r>
              <a:rPr lang="en-US" sz="2400" dirty="0">
                <a:solidFill>
                  <a:srgbClr val="333333"/>
                </a:solidFill>
                <a:effectLst/>
                <a:ea typeface="Times New Roman" panose="02020603050405020304" pitchFamily="18" charset="0"/>
              </a:rPr>
              <a:t>a person who studies or is an expert in one or more of the 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natural sciences</a:t>
            </a:r>
            <a:r>
              <a:rPr lang="en-US" sz="2400" dirty="0">
                <a:solidFill>
                  <a:srgbClr val="333333"/>
                </a:solidFill>
                <a:effectLst/>
                <a:ea typeface="Times New Roman" panose="02020603050405020304" pitchFamily="18" charset="0"/>
              </a:rPr>
              <a:t> </a:t>
            </a:r>
            <a:endParaRPr lang="en-US" sz="24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854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648654" y="930076"/>
            <a:ext cx="3923346" cy="1012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chemeClr val="accent2"/>
                </a:solidFill>
              </a:rPr>
              <a:t>virtual (adj) </a:t>
            </a:r>
            <a:endParaRPr lang="en-US" sz="4800" b="1" dirty="0">
              <a:solidFill>
                <a:schemeClr val="accent2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5613" y="3277617"/>
            <a:ext cx="43445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made to appear to exist by the use of computer software, for example on the internet</a:t>
            </a:r>
            <a:endParaRPr lang="en-US" sz="4000" dirty="0"/>
          </a:p>
        </p:txBody>
      </p:sp>
      <p:sp>
        <p:nvSpPr>
          <p:cNvPr id="2" name="Rectangle 1"/>
          <p:cNvSpPr/>
          <p:nvPr/>
        </p:nvSpPr>
        <p:spPr>
          <a:xfrm>
            <a:off x="1548177" y="1780681"/>
            <a:ext cx="21242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kern="0" dirty="0">
                <a:solidFill>
                  <a:schemeClr val="accent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/ˈ</a:t>
            </a:r>
            <a:r>
              <a:rPr lang="en-US" sz="3600" kern="0" dirty="0" err="1">
                <a:solidFill>
                  <a:schemeClr val="accent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vɜːtʃuəl</a:t>
            </a:r>
            <a:r>
              <a:rPr lang="en-US" sz="3600" kern="0" dirty="0">
                <a:solidFill>
                  <a:schemeClr val="accent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/</a:t>
            </a:r>
            <a:endParaRPr lang="en-US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021C4CE-07D8-69B4-38C3-6DA2C1C94B7D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EB7AED-E3AA-74AD-FB36-652E860E19A6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975030-A525-EC64-7850-CB95FFDBA9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8769" y="1611557"/>
            <a:ext cx="3403775" cy="2362321"/>
          </a:xfrm>
          <a:prstGeom prst="rect">
            <a:avLst/>
          </a:prstGeom>
        </p:spPr>
      </p:pic>
      <p:pic>
        <p:nvPicPr>
          <p:cNvPr id="3" name="virtual">
            <a:hlinkClick r:id="" action="ppaction://media"/>
            <a:extLst>
              <a:ext uri="{FF2B5EF4-FFF2-40B4-BE49-F238E27FC236}">
                <a16:creationId xmlns:a16="http://schemas.microsoft.com/office/drawing/2014/main" id="{63DBFAB8-FB15-F6E4-3004-4A84C45D728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491014" y="2589517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96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69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648654" y="930076"/>
            <a:ext cx="3923346" cy="1012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chemeClr val="accent2"/>
                </a:solidFill>
              </a:rPr>
              <a:t>exhibition (n)</a:t>
            </a:r>
            <a:endParaRPr lang="en-US" sz="4800" b="1" dirty="0">
              <a:solidFill>
                <a:schemeClr val="accent2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5613" y="3277617"/>
            <a:ext cx="434458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/>
              <a:t>a collection of things, for example works of art, that are shown to the public</a:t>
            </a:r>
            <a:endParaRPr lang="en-US" sz="4400" dirty="0"/>
          </a:p>
        </p:txBody>
      </p:sp>
      <p:sp>
        <p:nvSpPr>
          <p:cNvPr id="2" name="Rectangle 1"/>
          <p:cNvSpPr/>
          <p:nvPr/>
        </p:nvSpPr>
        <p:spPr>
          <a:xfrm>
            <a:off x="1461614" y="1780681"/>
            <a:ext cx="22974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kern="0" dirty="0">
                <a:solidFill>
                  <a:schemeClr val="accent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/ˌ</a:t>
            </a:r>
            <a:r>
              <a:rPr lang="en-US" sz="3600" kern="0" dirty="0" err="1">
                <a:solidFill>
                  <a:schemeClr val="accent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eksɪˈbɪʃn</a:t>
            </a:r>
            <a:r>
              <a:rPr lang="en-US" sz="3600" kern="0" dirty="0">
                <a:solidFill>
                  <a:schemeClr val="accent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/</a:t>
            </a:r>
            <a:endParaRPr lang="en-US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021C4CE-07D8-69B4-38C3-6DA2C1C94B7D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EB7AED-E3AA-74AD-FB36-652E860E19A6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1BB9E9-CFEC-ED90-1272-C7C9B1E6B8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6680" y="1436093"/>
            <a:ext cx="3381134" cy="2433091"/>
          </a:xfrm>
          <a:prstGeom prst="rect">
            <a:avLst/>
          </a:prstGeom>
        </p:spPr>
      </p:pic>
      <p:pic>
        <p:nvPicPr>
          <p:cNvPr id="3" name="exhibition">
            <a:hlinkClick r:id="" action="ppaction://media"/>
            <a:extLst>
              <a:ext uri="{FF2B5EF4-FFF2-40B4-BE49-F238E27FC236}">
                <a16:creationId xmlns:a16="http://schemas.microsoft.com/office/drawing/2014/main" id="{E300A153-27C5-4561-DF70-03754CEDC2A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407126" y="2604407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493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8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1568</TotalTime>
  <Words>784</Words>
  <PresentationFormat>On-screen Show (16:9)</PresentationFormat>
  <Paragraphs>202</Paragraphs>
  <Slides>20</Slides>
  <Notes>6</Notes>
  <HiddenSlides>0</HiddenSlides>
  <MMClips>4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Arial</vt:lpstr>
      <vt:lpstr>Bookman Old Style</vt:lpstr>
      <vt:lpstr>Calibri</vt:lpstr>
      <vt:lpstr>Calibri Light</vt:lpstr>
      <vt:lpstr>Montserrat Medium</vt:lpstr>
      <vt:lpstr>Myriad Pro</vt:lpstr>
      <vt:lpstr>UTM Facebook K&amp;T</vt:lpstr>
      <vt:lpstr>UTM-Avo</vt:lpstr>
      <vt:lpstr>UTMAvoBold</vt:lpstr>
      <vt:lpstr>UTMFacebookK&amp;TBold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2023-12-28T16:15:58Z</dcterms:modified>
</cp:coreProperties>
</file>