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71" r:id="rId13"/>
    <p:sldId id="270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A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3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95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6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0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99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4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63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6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9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7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89E25-2DCD-43D2-A6BB-F989895750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9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3991" y="2728261"/>
            <a:ext cx="7884017" cy="256495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8000" b="1" dirty="0" smtClean="0">
                <a:ln/>
                <a:solidFill>
                  <a:srgbClr val="0070C0"/>
                </a:solidFill>
                <a:latin typeface="UTM Avo" panose="02040603050506020204" pitchFamily="18" charset="0"/>
              </a:rPr>
              <a:t>CHÀO MỪNG CÁC CON</a:t>
            </a:r>
          </a:p>
          <a:p>
            <a:pPr algn="ctr"/>
            <a:r>
              <a:rPr lang="vi-VN" sz="8000" b="1" dirty="0" smtClean="0">
                <a:ln/>
                <a:solidFill>
                  <a:srgbClr val="0070C0"/>
                </a:solidFill>
                <a:latin typeface="UTM Avo" panose="02040603050506020204" pitchFamily="18" charset="0"/>
              </a:rPr>
              <a:t>ĐẾN VỚI TIẾT HỌC</a:t>
            </a:r>
            <a:endParaRPr lang="en-US" sz="8000" b="1" dirty="0">
              <a:ln/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39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6" t="24795" r="15493" b="20092"/>
          <a:stretch/>
        </p:blipFill>
        <p:spPr>
          <a:xfrm>
            <a:off x="1425265" y="127149"/>
            <a:ext cx="9766476" cy="415384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6603" y="51520"/>
            <a:ext cx="3675343" cy="846266"/>
            <a:chOff x="4000467" y="260140"/>
            <a:chExt cx="3675343" cy="846266"/>
          </a:xfrm>
        </p:grpSpPr>
        <p:sp>
          <p:nvSpPr>
            <p:cNvPr id="3" name="Rounded Rectangle 2"/>
            <p:cNvSpPr/>
            <p:nvPr/>
          </p:nvSpPr>
          <p:spPr>
            <a:xfrm>
              <a:off x="5409129" y="412817"/>
              <a:ext cx="2266681" cy="54091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Tập đọc</a:t>
              </a:r>
              <a:endParaRPr lang="en-US" sz="3200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67" y="260140"/>
              <a:ext cx="1712256" cy="846266"/>
            </a:xfrm>
            <a:prstGeom prst="rect">
              <a:avLst/>
            </a:prstGeom>
          </p:spPr>
        </p:pic>
      </p:grpSp>
      <p:cxnSp>
        <p:nvCxnSpPr>
          <p:cNvPr id="42" name="Straight Connector 41"/>
          <p:cNvCxnSpPr/>
          <p:nvPr/>
        </p:nvCxnSpPr>
        <p:spPr>
          <a:xfrm flipH="1">
            <a:off x="3092457" y="2818607"/>
            <a:ext cx="69669" cy="309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10184898" y="699254"/>
            <a:ext cx="195945" cy="391885"/>
            <a:chOff x="11234055" y="1094182"/>
            <a:chExt cx="126272" cy="329669"/>
          </a:xfrm>
        </p:grpSpPr>
        <p:cxnSp>
          <p:nvCxnSpPr>
            <p:cNvPr id="62" name="Straight Connector 61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2339779" y="1707424"/>
            <a:ext cx="195945" cy="391885"/>
            <a:chOff x="11234055" y="1094182"/>
            <a:chExt cx="126272" cy="329669"/>
          </a:xfrm>
        </p:grpSpPr>
        <p:cxnSp>
          <p:nvCxnSpPr>
            <p:cNvPr id="65" name="Straight Connector 64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6831241" y="1215514"/>
            <a:ext cx="195945" cy="391885"/>
            <a:chOff x="11234055" y="1094182"/>
            <a:chExt cx="126272" cy="329669"/>
          </a:xfrm>
        </p:grpSpPr>
        <p:cxnSp>
          <p:nvCxnSpPr>
            <p:cNvPr id="68" name="Straight Connector 67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5688691" y="2745664"/>
            <a:ext cx="195945" cy="391885"/>
            <a:chOff x="11234055" y="1094182"/>
            <a:chExt cx="126272" cy="329669"/>
          </a:xfrm>
        </p:grpSpPr>
        <p:cxnSp>
          <p:nvCxnSpPr>
            <p:cNvPr id="71" name="Straight Connector 70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8439243" y="2259622"/>
            <a:ext cx="195945" cy="391885"/>
            <a:chOff x="11234055" y="1094182"/>
            <a:chExt cx="126272" cy="329669"/>
          </a:xfrm>
        </p:grpSpPr>
        <p:cxnSp>
          <p:nvCxnSpPr>
            <p:cNvPr id="74" name="Straight Connector 73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4829317" y="2264800"/>
            <a:ext cx="195945" cy="391885"/>
            <a:chOff x="11234055" y="1094182"/>
            <a:chExt cx="126272" cy="329669"/>
          </a:xfrm>
        </p:grpSpPr>
        <p:cxnSp>
          <p:nvCxnSpPr>
            <p:cNvPr id="77" name="Straight Connector 76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Straight Connector 78"/>
          <p:cNvCxnSpPr/>
          <p:nvPr/>
        </p:nvCxnSpPr>
        <p:spPr>
          <a:xfrm flipH="1">
            <a:off x="10638726" y="1293066"/>
            <a:ext cx="69669" cy="309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10049763" y="3254700"/>
            <a:ext cx="195945" cy="391885"/>
            <a:chOff x="11234055" y="1094182"/>
            <a:chExt cx="126272" cy="329669"/>
          </a:xfrm>
        </p:grpSpPr>
        <p:cxnSp>
          <p:nvCxnSpPr>
            <p:cNvPr id="81" name="Straight Connector 80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Straight Connector 82"/>
          <p:cNvCxnSpPr/>
          <p:nvPr/>
        </p:nvCxnSpPr>
        <p:spPr>
          <a:xfrm flipH="1">
            <a:off x="3988630" y="781984"/>
            <a:ext cx="69669" cy="309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7361577" y="1793636"/>
            <a:ext cx="69669" cy="309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5238449" y="3337430"/>
            <a:ext cx="69669" cy="309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8" t="24794" r="20102" b="31708"/>
          <a:stretch/>
        </p:blipFill>
        <p:spPr>
          <a:xfrm>
            <a:off x="1472109" y="4280992"/>
            <a:ext cx="5889468" cy="257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251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61515" y="337397"/>
            <a:ext cx="446896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Luyện đọc từ ngữ</a:t>
            </a:r>
            <a:endParaRPr lang="en-US" sz="3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59286" y="1828800"/>
            <a:ext cx="3004457" cy="1554480"/>
            <a:chOff x="1593667" y="1737360"/>
            <a:chExt cx="3004457" cy="1554480"/>
          </a:xfrm>
        </p:grpSpPr>
        <p:sp>
          <p:nvSpPr>
            <p:cNvPr id="4" name="Cloud 3"/>
            <p:cNvSpPr/>
            <p:nvPr/>
          </p:nvSpPr>
          <p:spPr>
            <a:xfrm>
              <a:off x="1593667" y="1737360"/>
              <a:ext cx="3004457" cy="1554480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70164" y="2017983"/>
              <a:ext cx="25450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dirty="0" smtClean="0">
                  <a:solidFill>
                    <a:srgbClr val="0070C0"/>
                  </a:solidFill>
                  <a:latin typeface="UTM Avo" panose="02040603050506020204" pitchFamily="18" charset="0"/>
                </a:rPr>
                <a:t>ngựa tía</a:t>
              </a:r>
              <a:endParaRPr lang="en-US" sz="4400" dirty="0">
                <a:solidFill>
                  <a:srgbClr val="0070C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63587" y="4012926"/>
            <a:ext cx="3831772" cy="1666377"/>
            <a:chOff x="1593667" y="1737359"/>
            <a:chExt cx="3831772" cy="1666377"/>
          </a:xfrm>
        </p:grpSpPr>
        <p:sp>
          <p:nvSpPr>
            <p:cNvPr id="15" name="Cloud 14"/>
            <p:cNvSpPr/>
            <p:nvPr/>
          </p:nvSpPr>
          <p:spPr>
            <a:xfrm>
              <a:off x="1593667" y="1737359"/>
              <a:ext cx="3661956" cy="1666377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96289" y="2129878"/>
              <a:ext cx="35291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dirty="0" smtClean="0">
                  <a:solidFill>
                    <a:srgbClr val="0070C0"/>
                  </a:solidFill>
                  <a:latin typeface="UTM Avo" panose="02040603050506020204" pitchFamily="18" charset="0"/>
                </a:rPr>
                <a:t>vùng vằng</a:t>
              </a:r>
              <a:endParaRPr lang="en-US" sz="4400" dirty="0">
                <a:solidFill>
                  <a:srgbClr val="0070C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30784" y="1828800"/>
            <a:ext cx="3870960" cy="1666377"/>
            <a:chOff x="1593667" y="1737359"/>
            <a:chExt cx="3870960" cy="1666377"/>
          </a:xfrm>
        </p:grpSpPr>
        <p:sp>
          <p:nvSpPr>
            <p:cNvPr id="18" name="Cloud 17"/>
            <p:cNvSpPr/>
            <p:nvPr/>
          </p:nvSpPr>
          <p:spPr>
            <a:xfrm>
              <a:off x="1593667" y="1737359"/>
              <a:ext cx="3661956" cy="1666377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35477" y="2129878"/>
              <a:ext cx="35291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dirty="0" smtClean="0">
                  <a:solidFill>
                    <a:srgbClr val="0070C0"/>
                  </a:solidFill>
                  <a:latin typeface="UTM Avo" panose="02040603050506020204" pitchFamily="18" charset="0"/>
                </a:rPr>
                <a:t>hửng sáng</a:t>
              </a:r>
              <a:endParaRPr lang="en-US" sz="4400" dirty="0">
                <a:solidFill>
                  <a:srgbClr val="0070C0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591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1433" y="5264902"/>
            <a:ext cx="55797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1" dirty="0">
                <a:solidFill>
                  <a:srgbClr val="0070C0"/>
                </a:solidFill>
                <a:latin typeface="UTM Avo" panose="02040603050506020204" pitchFamily="18" charset="0"/>
              </a:rPr>
              <a:t>n</a:t>
            </a:r>
            <a:r>
              <a:rPr lang="vi-VN" sz="2800" b="1" i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gựa ô: </a:t>
            </a:r>
            <a:r>
              <a:rPr lang="en-US" sz="2800" dirty="0" err="1">
                <a:latin typeface="UTM Avo" panose="02040603050506020204" pitchFamily="18" charset="0"/>
              </a:rPr>
              <a:t>giống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ngựa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sắc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lông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đen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mun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ngời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ánh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xanh</a:t>
            </a:r>
            <a:r>
              <a:rPr lang="vi-VN" sz="2800" dirty="0" smtClean="0">
                <a:latin typeface="UTM Avo" panose="02040603050506020204" pitchFamily="18" charset="0"/>
              </a:rPr>
              <a:t>.</a:t>
            </a:r>
            <a:endParaRPr lang="en-US" sz="2800" dirty="0"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88616" y="5264902"/>
            <a:ext cx="5503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0070C0"/>
                </a:solidFill>
                <a:latin typeface="UTM Avo" panose="02040603050506020204" pitchFamily="18" charset="0"/>
              </a:rPr>
              <a:t>n</a:t>
            </a:r>
            <a:r>
              <a:rPr lang="vi-VN" sz="2800" b="1" i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gựa tía: </a:t>
            </a:r>
            <a:r>
              <a:rPr lang="en-US" sz="2800" dirty="0" err="1">
                <a:latin typeface="UTM Avo" panose="02040603050506020204" pitchFamily="18" charset="0"/>
              </a:rPr>
              <a:t>ngựa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có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lông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màu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đỏ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thẫm</a:t>
            </a:r>
            <a:r>
              <a:rPr lang="en-US" sz="2800" dirty="0" smtClean="0">
                <a:latin typeface="UTM Avo" panose="02040603050506020204" pitchFamily="18" charset="0"/>
              </a:rPr>
              <a:t>.</a:t>
            </a:r>
            <a:endParaRPr lang="en-US" sz="2800" dirty="0">
              <a:latin typeface="UTM Avo" panose="02040603050506020204" pitchFamily="18" charset="0"/>
            </a:endParaRPr>
          </a:p>
        </p:txBody>
      </p:sp>
      <p:pic>
        <p:nvPicPr>
          <p:cNvPr id="2" name="Picture 2" descr="Hình nền : động vật, con ngựa, Ngựa ô, Colt, Đồng cỏ, con voi con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4" t="9721" r="12562" b="1133"/>
          <a:stretch/>
        </p:blipFill>
        <p:spPr bwMode="auto">
          <a:xfrm>
            <a:off x="1085520" y="653143"/>
            <a:ext cx="4271555" cy="396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400232" y="1141911"/>
            <a:ext cx="0" cy="4976949"/>
          </a:xfrm>
          <a:prstGeom prst="line">
            <a:avLst/>
          </a:prstGeom>
          <a:ln w="28575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Mơ thấy con ngựa là điềm báo gì, đánh con số nào may mắn?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2" t="1458" r="8052" b="1460"/>
          <a:stretch/>
        </p:blipFill>
        <p:spPr bwMode="auto">
          <a:xfrm flipH="1">
            <a:off x="7089912" y="653143"/>
            <a:ext cx="4525328" cy="396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91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77072" y="143691"/>
            <a:ext cx="3550745" cy="1252440"/>
            <a:chOff x="3242310" y="-38637"/>
            <a:chExt cx="3550745" cy="12524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2310" y="-38637"/>
              <a:ext cx="1042308" cy="1252440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3931921" y="522514"/>
              <a:ext cx="2861134" cy="613955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 smtClean="0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Ghép đúng</a:t>
              </a:r>
              <a:endParaRPr lang="en-US" sz="3200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2" t="50020" r="13575" b="16486"/>
          <a:stretch/>
        </p:blipFill>
        <p:spPr>
          <a:xfrm>
            <a:off x="549396" y="2250857"/>
            <a:ext cx="11418693" cy="319635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4166683" y="2704011"/>
            <a:ext cx="953957" cy="11450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166683" y="3849034"/>
            <a:ext cx="953957" cy="11450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66683" y="2823369"/>
            <a:ext cx="953957" cy="21706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07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36340" y="0"/>
            <a:ext cx="3853626" cy="1554564"/>
            <a:chOff x="4036340" y="35415"/>
            <a:chExt cx="3853626" cy="1554564"/>
          </a:xfrm>
        </p:grpSpPr>
        <p:sp>
          <p:nvSpPr>
            <p:cNvPr id="6" name="Rounded Rectangle 5"/>
            <p:cNvSpPr/>
            <p:nvPr/>
          </p:nvSpPr>
          <p:spPr>
            <a:xfrm>
              <a:off x="5172893" y="732439"/>
              <a:ext cx="2717073" cy="6923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Tập viết</a:t>
              </a:r>
              <a:endParaRPr lang="en-US" sz="4000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7" name="Picture 6" descr="Phim Hoạt Hình Học Sinh Học Sinh Cậu Bé, Phim Hoạt Hình, Nhà, Suốt ..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187" b="96250" l="9844" r="91719">
                          <a14:foregroundMark x1="42031" y1="53125" x2="71406" y2="82500"/>
                          <a14:foregroundMark x1="64219" y1="50469" x2="36094" y2="79219"/>
                          <a14:foregroundMark x1="46563" y1="49063" x2="57031" y2="49844"/>
                          <a14:foregroundMark x1="39375" y1="53125" x2="40000" y2="57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6340" y="35415"/>
              <a:ext cx="1554564" cy="1554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1" t="22608" r="17012" b="59144"/>
          <a:stretch/>
        </p:blipFill>
        <p:spPr>
          <a:xfrm>
            <a:off x="368158" y="2445782"/>
            <a:ext cx="11681639" cy="189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7395" y="669481"/>
            <a:ext cx="60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Bài </a:t>
            </a:r>
            <a:r>
              <a:rPr lang="vi-VN" sz="54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89:</a:t>
            </a:r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ưng </a:t>
            </a:r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- </a:t>
            </a:r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ưc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991080" y="2450957"/>
            <a:ext cx="3621111" cy="31127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1500" dirty="0" smtClean="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</a:rPr>
              <a:t>ưc</a:t>
            </a:r>
            <a:endParaRPr lang="en-US" sz="11500" dirty="0">
              <a:solidFill>
                <a:schemeClr val="bg2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02534" y="2450957"/>
            <a:ext cx="4550535" cy="330589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1500" dirty="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</a:rPr>
              <a:t>ư</a:t>
            </a:r>
            <a:r>
              <a:rPr lang="vi-VN" sz="11500" dirty="0" smtClean="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</a:rPr>
              <a:t>ng</a:t>
            </a:r>
            <a:endParaRPr lang="en-US" sz="11500" dirty="0">
              <a:solidFill>
                <a:schemeClr val="bg2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34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61877" y="1392404"/>
            <a:ext cx="169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ưc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95474" y="2525416"/>
            <a:ext cx="3193038" cy="2250830"/>
            <a:chOff x="3810000" y="1447800"/>
            <a:chExt cx="2209800" cy="1524000"/>
          </a:xfrm>
        </p:grpSpPr>
        <p:sp>
          <p:nvSpPr>
            <p:cNvPr id="10" name="Rectangle 9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dirty="0" smtClean="0">
                  <a:solidFill>
                    <a:prstClr val="black"/>
                  </a:solidFill>
                  <a:latin typeface="UTM Avo" panose="02040603050506020204" pitchFamily="18" charset="0"/>
                </a:rPr>
                <a:t>ưc</a:t>
              </a:r>
              <a:endParaRPr lang="en-US" sz="60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ư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c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005845" y="4998540"/>
            <a:ext cx="4804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 smtClean="0">
                <a:latin typeface="UTM Avo" panose="02040603050506020204" pitchFamily="18" charset="0"/>
              </a:rPr>
              <a:t>(ư </a:t>
            </a:r>
            <a:r>
              <a:rPr lang="vi-VN" sz="6000" dirty="0" smtClean="0">
                <a:latin typeface="UTM Avo" panose="02040603050506020204" pitchFamily="18" charset="0"/>
              </a:rPr>
              <a:t>- cờ - </a:t>
            </a:r>
            <a:r>
              <a:rPr lang="vi-VN" sz="6000" dirty="0" smtClean="0">
                <a:latin typeface="UTM Avo" panose="02040603050506020204" pitchFamily="18" charset="0"/>
              </a:rPr>
              <a:t>ưc</a:t>
            </a:r>
            <a:r>
              <a:rPr lang="vi-VN" sz="6000" dirty="0" smtClean="0">
                <a:latin typeface="UTM Avo" panose="02040603050506020204" pitchFamily="18" charset="0"/>
              </a:rPr>
              <a:t>)</a:t>
            </a:r>
            <a:endParaRPr lang="en-US" sz="6000" dirty="0"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41348" y="1398606"/>
            <a:ext cx="169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ưng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43089" y="2525416"/>
            <a:ext cx="3193038" cy="2250830"/>
            <a:chOff x="3810000" y="1447800"/>
            <a:chExt cx="2209800" cy="1524000"/>
          </a:xfrm>
        </p:grpSpPr>
        <p:sp>
          <p:nvSpPr>
            <p:cNvPr id="17" name="Rectangle 16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dirty="0" smtClean="0">
                  <a:solidFill>
                    <a:prstClr val="black"/>
                  </a:solidFill>
                  <a:latin typeface="UTM Avo" panose="02040603050506020204" pitchFamily="18" charset="0"/>
                </a:rPr>
                <a:t>ư</a:t>
              </a:r>
              <a:r>
                <a:rPr lang="vi-VN" sz="6000" dirty="0" smtClean="0">
                  <a:solidFill>
                    <a:prstClr val="black"/>
                  </a:solidFill>
                  <a:latin typeface="UTM Avo" panose="02040603050506020204" pitchFamily="18" charset="0"/>
                </a:rPr>
                <a:t>ng</a:t>
              </a:r>
              <a:endParaRPr lang="en-US" sz="60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ư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ng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34136" y="4998541"/>
            <a:ext cx="5728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 smtClean="0">
                <a:latin typeface="UTM Avo" panose="02040603050506020204" pitchFamily="18" charset="0"/>
              </a:rPr>
              <a:t>(ư </a:t>
            </a:r>
            <a:r>
              <a:rPr lang="vi-VN" sz="6000" dirty="0" smtClean="0">
                <a:latin typeface="UTM Avo" panose="02040603050506020204" pitchFamily="18" charset="0"/>
              </a:rPr>
              <a:t>- ngờ - </a:t>
            </a:r>
            <a:r>
              <a:rPr lang="vi-VN" sz="6000" dirty="0" smtClean="0">
                <a:latin typeface="UTM Avo" panose="02040603050506020204" pitchFamily="18" charset="0"/>
              </a:rPr>
              <a:t>ưng</a:t>
            </a:r>
            <a:r>
              <a:rPr lang="vi-VN" sz="6000" dirty="0" smtClean="0">
                <a:latin typeface="UTM Avo" panose="02040603050506020204" pitchFamily="18" charset="0"/>
              </a:rPr>
              <a:t>)</a:t>
            </a:r>
            <a:endParaRPr lang="en-US" sz="6000" dirty="0">
              <a:latin typeface="UTM Avo" panose="0204060305050602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1034" y="379530"/>
            <a:ext cx="60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Bài </a:t>
            </a:r>
            <a:r>
              <a:rPr lang="vi-VN" sz="54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89:</a:t>
            </a:r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ưng </a:t>
            </a:r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- </a:t>
            </a:r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ưc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86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13496" y="4796824"/>
            <a:ext cx="17379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dirty="0" smtClean="0">
                <a:latin typeface="UTM Avo" panose="02040603050506020204" pitchFamily="18" charset="0"/>
              </a:rPr>
              <a:t>lư</a:t>
            </a:r>
            <a:r>
              <a:rPr lang="vi-VN" sz="5400" b="1" dirty="0" smtClean="0">
                <a:latin typeface="UTM Avo" panose="02040603050506020204" pitchFamily="18" charset="0"/>
              </a:rPr>
              <a:t>ng</a:t>
            </a:r>
            <a:endParaRPr lang="en-US" sz="5400" b="1" dirty="0">
              <a:latin typeface="UTM Avo" panose="02040603050506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02866" y="4796824"/>
            <a:ext cx="15408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ư</a:t>
            </a:r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ng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1692" y="1177972"/>
            <a:ext cx="2204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latin typeface="UTM Avo" panose="02040603050506020204" pitchFamily="18" charset="0"/>
              </a:rPr>
              <a:t>l</a:t>
            </a:r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ưng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000594" y="2320910"/>
            <a:ext cx="3193038" cy="2250830"/>
            <a:chOff x="3810000" y="1447800"/>
            <a:chExt cx="2209800" cy="1524000"/>
          </a:xfrm>
        </p:grpSpPr>
        <p:sp>
          <p:nvSpPr>
            <p:cNvPr id="10" name="Rectangle 9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5400" dirty="0" smtClean="0">
                  <a:solidFill>
                    <a:prstClr val="black"/>
                  </a:solidFill>
                  <a:latin typeface="UTM Avo" panose="02040603050506020204" pitchFamily="18" charset="0"/>
                </a:rPr>
                <a:t>lưng</a:t>
              </a:r>
              <a:endParaRPr lang="en-US" sz="54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5400" b="1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l</a:t>
              </a:r>
              <a:endParaRPr lang="en-US" sz="54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5400" b="1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ưng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811532" y="4796824"/>
            <a:ext cx="6187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 smtClean="0">
                <a:latin typeface="UTM Avo" panose="02040603050506020204" pitchFamily="18" charset="0"/>
              </a:rPr>
              <a:t>(lờ </a:t>
            </a:r>
            <a:r>
              <a:rPr lang="vi-VN" sz="5400" dirty="0" smtClean="0">
                <a:latin typeface="UTM Avo" panose="02040603050506020204" pitchFamily="18" charset="0"/>
              </a:rPr>
              <a:t>- </a:t>
            </a:r>
            <a:r>
              <a:rPr lang="vi-VN" sz="5400" dirty="0" smtClean="0">
                <a:latin typeface="UTM Avo" panose="02040603050506020204" pitchFamily="18" charset="0"/>
              </a:rPr>
              <a:t>ưng </a:t>
            </a:r>
            <a:r>
              <a:rPr lang="vi-VN" sz="5400" dirty="0" smtClean="0">
                <a:latin typeface="UTM Avo" panose="02040603050506020204" pitchFamily="18" charset="0"/>
              </a:rPr>
              <a:t>- </a:t>
            </a:r>
            <a:r>
              <a:rPr lang="vi-VN" sz="5400" dirty="0" smtClean="0">
                <a:latin typeface="UTM Avo" panose="02040603050506020204" pitchFamily="18" charset="0"/>
              </a:rPr>
              <a:t>lưng</a:t>
            </a:r>
            <a:r>
              <a:rPr lang="vi-VN" sz="5400" dirty="0" smtClean="0">
                <a:latin typeface="UTM Avo" panose="02040603050506020204" pitchFamily="18" charset="0"/>
              </a:rPr>
              <a:t>)</a:t>
            </a:r>
            <a:endParaRPr lang="en-US" sz="5400" dirty="0">
              <a:latin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t="24111" r="50961" b="37629"/>
          <a:stretch/>
        </p:blipFill>
        <p:spPr>
          <a:xfrm>
            <a:off x="1236372" y="1177972"/>
            <a:ext cx="4438160" cy="318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9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631708" y="4923275"/>
            <a:ext cx="7694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 smtClean="0">
                <a:latin typeface="UTM Avo" panose="02040603050506020204" pitchFamily="18" charset="0"/>
              </a:rPr>
              <a:t>(mờ </a:t>
            </a:r>
            <a:r>
              <a:rPr lang="vi-VN" sz="4000" dirty="0" smtClean="0">
                <a:latin typeface="UTM Avo" panose="02040603050506020204" pitchFamily="18" charset="0"/>
              </a:rPr>
              <a:t>- </a:t>
            </a:r>
            <a:r>
              <a:rPr lang="vi-VN" sz="4000" dirty="0" smtClean="0">
                <a:latin typeface="UTM Avo" panose="02040603050506020204" pitchFamily="18" charset="0"/>
              </a:rPr>
              <a:t>ưc </a:t>
            </a:r>
            <a:r>
              <a:rPr lang="vi-VN" sz="4000" dirty="0" smtClean="0">
                <a:latin typeface="UTM Avo" panose="02040603050506020204" pitchFamily="18" charset="0"/>
              </a:rPr>
              <a:t>- </a:t>
            </a:r>
            <a:r>
              <a:rPr lang="vi-VN" sz="4000" dirty="0" smtClean="0">
                <a:latin typeface="UTM Avo" panose="02040603050506020204" pitchFamily="18" charset="0"/>
              </a:rPr>
              <a:t>mưc - nặng - mực</a:t>
            </a:r>
            <a:r>
              <a:rPr lang="vi-VN" sz="4000" dirty="0" smtClean="0">
                <a:latin typeface="UTM Avo" panose="02040603050506020204" pitchFamily="18" charset="0"/>
              </a:rPr>
              <a:t>)</a:t>
            </a:r>
            <a:endParaRPr lang="en-US" sz="4000" dirty="0"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15517" y="4861721"/>
            <a:ext cx="23952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latin typeface="UTM Avo" panose="02040603050506020204" pitchFamily="18" charset="0"/>
              </a:rPr>
              <a:t>c</a:t>
            </a:r>
            <a:r>
              <a:rPr lang="vi-VN" sz="4400" b="1" dirty="0" smtClean="0">
                <a:latin typeface="UTM Avo" panose="02040603050506020204" pitchFamily="18" charset="0"/>
              </a:rPr>
              <a:t>á mực</a:t>
            </a:r>
            <a:endParaRPr lang="en-US" sz="4400" b="1" dirty="0">
              <a:latin typeface="UTM Avo" panose="0204060305050602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01501" y="4861720"/>
            <a:ext cx="9092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ư</a:t>
            </a:r>
            <a:r>
              <a:rPr lang="vi-VN" sz="4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endParaRPr lang="en-US" sz="4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539273" y="2438784"/>
            <a:ext cx="3662509" cy="2057806"/>
            <a:chOff x="3810000" y="1447800"/>
            <a:chExt cx="2209800" cy="15240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Rectangle 9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4800" dirty="0" smtClean="0">
                  <a:solidFill>
                    <a:prstClr val="black"/>
                  </a:solidFill>
                  <a:latin typeface="UTM Avo" panose="02040603050506020204" pitchFamily="18" charset="0"/>
                </a:rPr>
                <a:t>mực</a:t>
              </a:r>
              <a:endParaRPr lang="en-US" sz="48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4800" b="1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mưc</a:t>
              </a:r>
              <a:endParaRPr lang="en-US" sz="4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600" b="1" dirty="0" smtClean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  <a:endParaRPr lang="en-US" sz="66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992954" y="1242659"/>
            <a:ext cx="2395207" cy="769442"/>
            <a:chOff x="6992954" y="1242659"/>
            <a:chExt cx="2395207" cy="769442"/>
          </a:xfrm>
        </p:grpSpPr>
        <p:sp>
          <p:nvSpPr>
            <p:cNvPr id="14" name="TextBox 13"/>
            <p:cNvSpPr txBox="1"/>
            <p:nvPr/>
          </p:nvSpPr>
          <p:spPr>
            <a:xfrm>
              <a:off x="6992954" y="1242660"/>
              <a:ext cx="239520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latin typeface="UTM Avo" panose="02040603050506020204" pitchFamily="18" charset="0"/>
                </a:rPr>
                <a:t>c</a:t>
              </a:r>
              <a:r>
                <a:rPr lang="vi-VN" sz="4400" b="1" dirty="0" smtClean="0">
                  <a:latin typeface="UTM Avo" panose="02040603050506020204" pitchFamily="18" charset="0"/>
                </a:rPr>
                <a:t>á mực</a:t>
              </a:r>
              <a:endParaRPr lang="en-US" sz="4400" b="1" dirty="0">
                <a:latin typeface="UTM Avo" panose="020406030505060202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478938" y="1242659"/>
              <a:ext cx="9092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vi-VN" sz="4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ư</a:t>
              </a:r>
              <a:r>
                <a:rPr lang="vi-VN" sz="4400" b="1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c</a:t>
              </a:r>
              <a:endParaRPr lang="en-US" sz="4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1" t="24794" r="18822" b="37629"/>
          <a:stretch/>
        </p:blipFill>
        <p:spPr>
          <a:xfrm>
            <a:off x="785611" y="1412499"/>
            <a:ext cx="4224271" cy="308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5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01034" y="379530"/>
            <a:ext cx="60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Bài </a:t>
            </a:r>
            <a:r>
              <a:rPr lang="vi-VN" sz="54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89:</a:t>
            </a:r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ưng </a:t>
            </a:r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- </a:t>
            </a:r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ưc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6375" y="5363495"/>
            <a:ext cx="17379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dirty="0" smtClean="0">
                <a:latin typeface="UTM Avo" panose="02040603050506020204" pitchFamily="18" charset="0"/>
              </a:rPr>
              <a:t>lư</a:t>
            </a:r>
            <a:r>
              <a:rPr lang="vi-VN" sz="5400" b="1" dirty="0" smtClean="0">
                <a:latin typeface="UTM Avo" panose="02040603050506020204" pitchFamily="18" charset="0"/>
              </a:rPr>
              <a:t>ng</a:t>
            </a:r>
            <a:endParaRPr lang="en-US" sz="5400" b="1" dirty="0">
              <a:latin typeface="UTM Avo" panose="0204060305050602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15745" y="5363495"/>
            <a:ext cx="15408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ư</a:t>
            </a:r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ng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t="24111" r="50961" b="37629"/>
          <a:stretch/>
        </p:blipFill>
        <p:spPr>
          <a:xfrm>
            <a:off x="1249251" y="1744643"/>
            <a:ext cx="4438160" cy="318637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533283" y="5363495"/>
            <a:ext cx="2900153" cy="923330"/>
            <a:chOff x="7533283" y="5363495"/>
            <a:chExt cx="2900153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7533283" y="5363495"/>
              <a:ext cx="290015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5400" b="1" dirty="0">
                  <a:latin typeface="UTM Avo" panose="02040603050506020204" pitchFamily="18" charset="0"/>
                </a:rPr>
                <a:t>c</a:t>
              </a:r>
              <a:r>
                <a:rPr lang="vi-VN" sz="5400" b="1" dirty="0" smtClean="0">
                  <a:latin typeface="UTM Avo" panose="02040603050506020204" pitchFamily="18" charset="0"/>
                </a:rPr>
                <a:t>á mực</a:t>
              </a:r>
              <a:endParaRPr lang="en-US" sz="5400" b="1" dirty="0">
                <a:latin typeface="UTM Avo" panose="020406030505060202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357500" y="5363495"/>
              <a:ext cx="1075936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vi-VN" sz="5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ư</a:t>
              </a:r>
              <a:r>
                <a:rPr lang="vi-VN" sz="5400" b="1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c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1" t="24794" r="18822" b="37629"/>
          <a:stretch/>
        </p:blipFill>
        <p:spPr>
          <a:xfrm>
            <a:off x="6658377" y="1640062"/>
            <a:ext cx="4507606" cy="32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8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433" y="0"/>
            <a:ext cx="6228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9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4085" y="728025"/>
            <a:ext cx="6684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THƯ GIÃN</a:t>
            </a:r>
            <a:endParaRPr lang="en-US" sz="96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73" y="2413389"/>
            <a:ext cx="7239939" cy="405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7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t="21378" r="22919" b="20321"/>
          <a:stretch/>
        </p:blipFill>
        <p:spPr>
          <a:xfrm>
            <a:off x="1639685" y="158990"/>
            <a:ext cx="10225823" cy="659398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0152" y="2588653"/>
            <a:ext cx="1549533" cy="976897"/>
            <a:chOff x="390727" y="2611311"/>
            <a:chExt cx="1549533" cy="976897"/>
          </a:xfrm>
        </p:grpSpPr>
        <p:sp>
          <p:nvSpPr>
            <p:cNvPr id="14" name="TextBox 13"/>
            <p:cNvSpPr txBox="1"/>
            <p:nvPr/>
          </p:nvSpPr>
          <p:spPr>
            <a:xfrm>
              <a:off x="824235" y="2854778"/>
              <a:ext cx="1116025" cy="726894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dirty="0" smtClean="0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Nối</a:t>
              </a:r>
              <a:endParaRPr lang="en-US" sz="4000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6" name="Picture 2" descr="cậu bé hoạt hình đang cầm bút chì Hình ảnh | Định dạng hình ảnh ...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907" b="92442" l="26512" r="766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7388" r="21809" b="5884"/>
            <a:stretch/>
          </p:blipFill>
          <p:spPr bwMode="auto">
            <a:xfrm>
              <a:off x="390727" y="2611311"/>
              <a:ext cx="599679" cy="976897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cxnSp>
        <p:nvCxnSpPr>
          <p:cNvPr id="4" name="Straight Connector 3"/>
          <p:cNvCxnSpPr/>
          <p:nvPr/>
        </p:nvCxnSpPr>
        <p:spPr>
          <a:xfrm>
            <a:off x="3928056" y="1210614"/>
            <a:ext cx="1944710" cy="5795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928056" y="682580"/>
            <a:ext cx="1944710" cy="27389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928056" y="3906516"/>
            <a:ext cx="1944710" cy="16292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776693" y="1043189"/>
            <a:ext cx="1843825" cy="17441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776693" y="4859553"/>
            <a:ext cx="1843825" cy="6762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776693" y="3421563"/>
            <a:ext cx="1843825" cy="25671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68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130</Words>
  <Application>Microsoft Office PowerPoint</Application>
  <PresentationFormat>Widescreen</PresentationFormat>
  <Paragraphs>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HP001 4 hàng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84</cp:revision>
  <dcterms:created xsi:type="dcterms:W3CDTF">2020-08-09T12:12:19Z</dcterms:created>
  <dcterms:modified xsi:type="dcterms:W3CDTF">2020-08-16T11:20:41Z</dcterms:modified>
</cp:coreProperties>
</file>