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76" r:id="rId2"/>
    <p:sldId id="277" r:id="rId3"/>
    <p:sldId id="262" r:id="rId4"/>
    <p:sldId id="278" r:id="rId5"/>
    <p:sldId id="279" r:id="rId6"/>
    <p:sldId id="280" r:id="rId7"/>
    <p:sldId id="281" r:id="rId8"/>
    <p:sldId id="283" r:id="rId9"/>
    <p:sldId id="285" r:id="rId10"/>
    <p:sldId id="286" r:id="rId11"/>
    <p:sldId id="287" r:id="rId12"/>
    <p:sldId id="288" r:id="rId13"/>
  </p:sldIdLst>
  <p:sldSz cx="24385588" cy="13717588"/>
  <p:notesSz cx="6797675" cy="9928225"/>
  <p:embeddedFontLst>
    <p:embeddedFont>
      <p:font typeface="VNI-Times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Questrial" charset="0"/>
      <p:regular r:id="rId23"/>
    </p:embeddedFont>
    <p:embeddedFont>
      <p:font typeface="Tahoma" pitchFamily="3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Untitled Section" id="{48F6AF33-D0F1-4B30-88F1-295FD162AF31}">
          <p14:sldIdLst>
            <p14:sldId id="276"/>
            <p14:sldId id="277"/>
            <p14:sldId id="262"/>
            <p14:sldId id="278"/>
            <p14:sldId id="279"/>
            <p14:sldId id="280"/>
            <p14:sldId id="281"/>
            <p14:sldId id="283"/>
            <p14:sldId id="285"/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M5QR6yBKF1ijbjLbaJjTtaocc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 snapToGrid="0">
      <p:cViewPr>
        <p:scale>
          <a:sx n="35" d="100"/>
          <a:sy n="35" d="100"/>
        </p:scale>
        <p:origin x="-72" y="-72"/>
      </p:cViewPr>
      <p:guideLst>
        <p:guide orient="horz" pos="4321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emf"/><Relationship Id="rId9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86515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0888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>
            <a:spLocks noGrp="1"/>
          </p:cNvSpPr>
          <p:nvPr>
            <p:ph type="dt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25"/>
          <p:cNvSpPr>
            <a:spLocks noGrp="1"/>
          </p:cNvSpPr>
          <p:nvPr>
            <p:ph type="pic" idx="2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body" idx="1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body" idx="1"/>
          </p:nvPr>
        </p:nvSpPr>
        <p:spPr>
          <a:xfrm rot="5400000">
            <a:off x="7666308" y="-3246255"/>
            <a:ext cx="9052974" cy="2194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>
            <a:spLocks noGrp="1"/>
          </p:cNvSpPr>
          <p:nvPr>
            <p:ph type="title"/>
          </p:nvPr>
        </p:nvSpPr>
        <p:spPr>
          <a:xfrm rot="5400000">
            <a:off x="42759387" y="5488993"/>
            <a:ext cx="23411985" cy="14631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body" idx="1"/>
          </p:nvPr>
        </p:nvSpPr>
        <p:spPr>
          <a:xfrm rot="5400000">
            <a:off x="13291352" y="-8941263"/>
            <a:ext cx="23411985" cy="43491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>
            <a:spLocks noGrp="1"/>
          </p:cNvSpPr>
          <p:nvPr>
            <p:ph type="ctrTitle"/>
          </p:nvPr>
        </p:nvSpPr>
        <p:spPr>
          <a:xfrm>
            <a:off x="1828919" y="4261345"/>
            <a:ext cx="20727749" cy="294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ubTitle" idx="1"/>
          </p:nvPr>
        </p:nvSpPr>
        <p:spPr>
          <a:xfrm>
            <a:off x="3657838" y="7773300"/>
            <a:ext cx="17069911" cy="3505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Font typeface="Arial"/>
              <a:buNone/>
              <a:defRPr sz="7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  <a:defRPr sz="6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1926293" y="8814822"/>
            <a:ext cx="20727749" cy="2724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sz="9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1926293" y="5814100"/>
            <a:ext cx="20727749" cy="3000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sz="4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1"/>
          </p:nvPr>
        </p:nvSpPr>
        <p:spPr>
          <a:xfrm>
            <a:off x="3251412" y="6401542"/>
            <a:ext cx="29059493" cy="1810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body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body"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body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t="-11000" r="19000" b="-9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5"/>
          <p:cNvPicPr preferRelativeResize="0"/>
          <p:nvPr/>
        </p:nvPicPr>
        <p:blipFill rotWithShape="1">
          <a:blip r:embed="rId15">
            <a:alphaModFix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7943" b="-4419"/>
          <a:stretch/>
        </p:blipFill>
        <p:spPr>
          <a:xfrm>
            <a:off x="1909482" y="46608"/>
            <a:ext cx="22449942" cy="14920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5"/>
          <p:cNvSpPr txBox="1"/>
          <p:nvPr/>
        </p:nvSpPr>
        <p:spPr>
          <a:xfrm>
            <a:off x="7306616" y="403441"/>
            <a:ext cx="1707897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ALKANE</a:t>
            </a:r>
            <a:endParaRPr sz="5400" b="1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12;p15"/>
          <p:cNvSpPr txBox="1"/>
          <p:nvPr/>
        </p:nvSpPr>
        <p:spPr>
          <a:xfrm>
            <a:off x="3407067" y="338386"/>
            <a:ext cx="179135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Chương</a:t>
            </a:r>
            <a:r>
              <a:rPr lang="en-US" sz="36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4</a:t>
            </a:r>
            <a:endParaRPr sz="3600" b="1" dirty="0"/>
          </a:p>
        </p:txBody>
      </p:sp>
      <p:sp>
        <p:nvSpPr>
          <p:cNvPr id="13" name="Google Shape;13;p15"/>
          <p:cNvSpPr txBox="1"/>
          <p:nvPr/>
        </p:nvSpPr>
        <p:spPr>
          <a:xfrm>
            <a:off x="2132321" y="121456"/>
            <a:ext cx="873957" cy="148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 b="1"/>
          </a:p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11</a:t>
            </a:r>
            <a:endParaRPr sz="4800" b="1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" name="Google Shape;14;p15"/>
          <p:cNvSpPr txBox="1"/>
          <p:nvPr/>
        </p:nvSpPr>
        <p:spPr>
          <a:xfrm>
            <a:off x="5296129" y="403441"/>
            <a:ext cx="201048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BÀI 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12</a:t>
            </a:r>
            <a:endParaRPr sz="3600" b="1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" name="Google Shape;15;p1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3363147" y="0"/>
            <a:ext cx="24387047" cy="13717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Nhà">
            <a:extLst>
              <a:ext uri="{FF2B5EF4-FFF2-40B4-BE49-F238E27FC236}">
                <a16:creationId xmlns:a16="http://schemas.microsoft.com/office/drawing/2014/main" xmlns="" id="{258E3CC1-FC5B-F1EC-77BA-8C025B5E81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17" y="13066326"/>
            <a:ext cx="3520608" cy="62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xmlns="" id="{B652FE73-5F5E-7C96-7C0C-C56EB06F3E8A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09717" y="25513"/>
            <a:ext cx="1173602" cy="1492066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4345" userDrawn="1">
          <p15:clr>
            <a:srgbClr val="F26B43"/>
          </p15:clr>
        </p15:guide>
        <p15:guide id="2" pos="76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4.emf"/><Relationship Id="rId18" Type="http://schemas.openxmlformats.org/officeDocument/2006/relationships/image" Target="../media/image16.wmf"/><Relationship Id="rId3" Type="http://schemas.openxmlformats.org/officeDocument/2006/relationships/oleObject" Target="../embeddings/oleObject8.bin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4.bin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.bin"/><Relationship Id="rId20" Type="http://schemas.openxmlformats.org/officeDocument/2006/relationships/image" Target="../media/image17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3.bin"/><Relationship Id="rId24" Type="http://schemas.openxmlformats.org/officeDocument/2006/relationships/image" Target="../media/image19.emf"/><Relationship Id="rId5" Type="http://schemas.openxmlformats.org/officeDocument/2006/relationships/oleObject" Target="../embeddings/oleObject9.bin"/><Relationship Id="rId15" Type="http://schemas.openxmlformats.org/officeDocument/2006/relationships/image" Target="../media/image15.wmf"/><Relationship Id="rId23" Type="http://schemas.openxmlformats.org/officeDocument/2006/relationships/oleObject" Target="../embeddings/oleObject20.bin"/><Relationship Id="rId10" Type="http://schemas.openxmlformats.org/officeDocument/2006/relationships/oleObject" Target="../embeddings/oleObject12.bin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11.wmf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5.bin"/><Relationship Id="rId22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27059" y="6689043"/>
            <a:ext cx="1219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b="1" dirty="0">
              <a:solidFill>
                <a:srgbClr val="C00000"/>
              </a:solidFill>
            </a:endParaRPr>
          </a:p>
        </p:txBody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xmlns="" id="{519A3A9B-06D2-AAB5-842E-BA68BBE5F223}"/>
              </a:ext>
            </a:extLst>
          </p:cNvPr>
          <p:cNvGrpSpPr/>
          <p:nvPr/>
        </p:nvGrpSpPr>
        <p:grpSpPr>
          <a:xfrm>
            <a:off x="234469" y="1940350"/>
            <a:ext cx="23825350" cy="2227362"/>
            <a:chOff x="226013" y="2034258"/>
            <a:chExt cx="23825350" cy="2227362"/>
          </a:xfrm>
        </p:grpSpPr>
        <p:grpSp>
          <p:nvGrpSpPr>
            <p:cNvPr id="7" name="Group 20">
              <a:extLst>
                <a:ext uri="{FF2B5EF4-FFF2-40B4-BE49-F238E27FC236}">
                  <a16:creationId xmlns:a16="http://schemas.microsoft.com/office/drawing/2014/main" xmlns="" id="{3610751E-E89B-16A3-0727-666AB97FA645}"/>
                </a:ext>
              </a:extLst>
            </p:cNvPr>
            <p:cNvGrpSpPr/>
            <p:nvPr/>
          </p:nvGrpSpPr>
          <p:grpSpPr>
            <a:xfrm>
              <a:off x="226013" y="2034258"/>
              <a:ext cx="23825350" cy="1856444"/>
              <a:chOff x="534987" y="1647866"/>
              <a:chExt cx="23017949" cy="1556899"/>
            </a:xfrm>
          </p:grpSpPr>
          <p:sp>
            <p:nvSpPr>
              <p:cNvPr id="9" name="Rounded Rectangle 24">
                <a:extLst>
                  <a:ext uri="{FF2B5EF4-FFF2-40B4-BE49-F238E27FC236}">
                    <a16:creationId xmlns:a16="http://schemas.microsoft.com/office/drawing/2014/main" xmlns="" id="{EE17A035-4F3F-415E-BEA7-3331C045288F}"/>
                  </a:ext>
                </a:extLst>
              </p:cNvPr>
              <p:cNvSpPr/>
              <p:nvPr/>
            </p:nvSpPr>
            <p:spPr bwMode="auto">
              <a:xfrm>
                <a:off x="755650" y="1720892"/>
                <a:ext cx="22797286" cy="1483873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4354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0" name="Group 25">
                <a:extLst>
                  <a:ext uri="{FF2B5EF4-FFF2-40B4-BE49-F238E27FC236}">
                    <a16:creationId xmlns:a16="http://schemas.microsoft.com/office/drawing/2014/main" xmlns="" id="{91078BEE-5D86-7C94-D7B1-A854C53596BF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11" name="Isosceles Triangle 44">
                  <a:extLst>
                    <a:ext uri="{FF2B5EF4-FFF2-40B4-BE49-F238E27FC236}">
                      <a16:creationId xmlns:a16="http://schemas.microsoft.com/office/drawing/2014/main" xmlns="" id="{19F57FF8-D2E7-0ACD-2C45-DC0E8E17FC36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Pentagon 27">
                  <a:extLst>
                    <a:ext uri="{FF2B5EF4-FFF2-40B4-BE49-F238E27FC236}">
                      <a16:creationId xmlns:a16="http://schemas.microsoft.com/office/drawing/2014/main" xmlns="" id="{18156D04-FC30-5A8A-4EEC-4C279C15DA41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3" name="Group 11">
                  <a:extLst>
                    <a:ext uri="{FF2B5EF4-FFF2-40B4-BE49-F238E27FC236}">
                      <a16:creationId xmlns:a16="http://schemas.microsoft.com/office/drawing/2014/main" xmlns="" id="{FF13F8ED-B111-0189-176E-56334A9DDA29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16" name="Freeform 31">
                    <a:extLst>
                      <a:ext uri="{FF2B5EF4-FFF2-40B4-BE49-F238E27FC236}">
                        <a16:creationId xmlns:a16="http://schemas.microsoft.com/office/drawing/2014/main" xmlns="" id="{FEA5653D-9395-EF29-8F1F-8ECFC4E2BE8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" name="Freeform 32">
                    <a:extLst>
                      <a:ext uri="{FF2B5EF4-FFF2-40B4-BE49-F238E27FC236}">
                        <a16:creationId xmlns:a16="http://schemas.microsoft.com/office/drawing/2014/main" xmlns="" id="{3C3B4F3B-F7F8-D07D-AFD8-D18F6F579C8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" name="Freeform 33">
                    <a:extLst>
                      <a:ext uri="{FF2B5EF4-FFF2-40B4-BE49-F238E27FC236}">
                        <a16:creationId xmlns:a16="http://schemas.microsoft.com/office/drawing/2014/main" xmlns="" id="{608A5C0D-D04F-8AE7-F1A5-EF5BE5091A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" name="Rectangle 34">
                    <a:extLst>
                      <a:ext uri="{FF2B5EF4-FFF2-40B4-BE49-F238E27FC236}">
                        <a16:creationId xmlns:a16="http://schemas.microsoft.com/office/drawing/2014/main" xmlns="" id="{AB99B296-903A-B4A3-69C8-B14EE10AB3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" name="Rectangle 35">
                    <a:extLst>
                      <a:ext uri="{FF2B5EF4-FFF2-40B4-BE49-F238E27FC236}">
                        <a16:creationId xmlns:a16="http://schemas.microsoft.com/office/drawing/2014/main" xmlns="" id="{168C8086-724B-F73D-48E5-F6D6F34F0D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" name="Rectangle 36">
                    <a:extLst>
                      <a:ext uri="{FF2B5EF4-FFF2-40B4-BE49-F238E27FC236}">
                        <a16:creationId xmlns:a16="http://schemas.microsoft.com/office/drawing/2014/main" xmlns="" id="{B78208CE-99D7-9EF5-48CF-9CE7E36516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Rectangle 37">
                    <a:extLst>
                      <a:ext uri="{FF2B5EF4-FFF2-40B4-BE49-F238E27FC236}">
                        <a16:creationId xmlns:a16="http://schemas.microsoft.com/office/drawing/2014/main" xmlns="" id="{CFDCF975-D1FF-4D92-1E1A-407B1FF627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43543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4" name="Chevron 29">
                  <a:extLst>
                    <a:ext uri="{FF2B5EF4-FFF2-40B4-BE49-F238E27FC236}">
                      <a16:creationId xmlns:a16="http://schemas.microsoft.com/office/drawing/2014/main" xmlns="" id="{813F4A4A-FA56-F0DC-FA83-C861FE80ED5B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TextBox 13">
                  <a:extLst>
                    <a:ext uri="{FF2B5EF4-FFF2-40B4-BE49-F238E27FC236}">
                      <a16:creationId xmlns:a16="http://schemas.microsoft.com/office/drawing/2014/main" xmlns="" id="{3DA598D7-E157-2F81-C735-F58B72B66E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33910" y="1763895"/>
                  <a:ext cx="2414703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06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hỏi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 Box 5">
                  <a:extLst>
                    <a:ext uri="{FF2B5EF4-FFF2-40B4-BE49-F238E27FC236}">
                      <a16:creationId xmlns:a16="http://schemas.microsoft.com/office/drawing/2014/main" xmlns="" id="{0CE78A64-B2F6-ED1E-BAE0-B92E926AD0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47977" y="2172947"/>
                  <a:ext cx="19203385" cy="20886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4171" tIns="92087" rIns="184171" bIns="92087">
                  <a:spAutoFit/>
                </a:bodyPr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:pPr algn="l" defTabSz="2177278">
                    <a:spcBef>
                      <a:spcPct val="50000"/>
                    </a:spcBef>
                    <a:buClrTx/>
                    <a:buNone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Vi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ế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 đồ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ph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â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à 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ọ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ê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á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alkane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ó 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CTPT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800" b="1" baseline="-25000" dirty="0">
                            <a:solidFill>
                              <a:srgbClr val="C00000"/>
                            </a:solidFill>
                            <a:latin typeface="+mj-lt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800" b="1" baseline="-25000" dirty="0">
                            <a:solidFill>
                              <a:srgbClr val="C00000"/>
                            </a:solidFill>
                            <a:latin typeface="+mj-lt"/>
                          </a:rPr>
                          <m:t>12</m:t>
                        </m:r>
                      </m:oMath>
                    </m:oMathPara>
                  </a14:m>
                  <a:endParaRPr lang="en-US" sz="4800" b="1" dirty="0">
                    <a:solidFill>
                      <a:srgbClr val="C00000"/>
                    </a:solidFill>
                    <a:latin typeface="+mj-lt"/>
                  </a:endParaRPr>
                </a:p>
                <a:p>
                  <a:pPr marL="0" marR="0" lvl="0" indent="0" algn="l" defTabSz="2177278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NI-Times" pitchFamily="2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" name="Text Box 5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0CE78A64-B2F6-ED1E-BAE0-B92E926AD0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47977" y="2172947"/>
                  <a:ext cx="19203385" cy="208867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88">
            <a:extLst>
              <a:ext uri="{FF2B5EF4-FFF2-40B4-BE49-F238E27FC236}">
                <a16:creationId xmlns:a16="http://schemas.microsoft.com/office/drawing/2014/main" xmlns="" id="{89949DF0-2360-0822-0451-B3D43DBDEE77}"/>
              </a:ext>
            </a:extLst>
          </p:cNvPr>
          <p:cNvGrpSpPr/>
          <p:nvPr/>
        </p:nvGrpSpPr>
        <p:grpSpPr>
          <a:xfrm>
            <a:off x="311474" y="4679590"/>
            <a:ext cx="23671341" cy="4173861"/>
            <a:chOff x="184495" y="3682144"/>
            <a:chExt cx="11834900" cy="1443493"/>
          </a:xfrm>
        </p:grpSpPr>
        <p:sp>
          <p:nvSpPr>
            <p:cNvPr id="24" name="Rounded Rectangle 4">
              <a:extLst>
                <a:ext uri="{FF2B5EF4-FFF2-40B4-BE49-F238E27FC236}">
                  <a16:creationId xmlns:a16="http://schemas.microsoft.com/office/drawing/2014/main" xmlns="" id="{533A3AF6-CB17-E64A-7561-8A4709C06959}"/>
                </a:ext>
              </a:extLst>
            </p:cNvPr>
            <p:cNvSpPr/>
            <p:nvPr/>
          </p:nvSpPr>
          <p:spPr>
            <a:xfrm>
              <a:off x="184495" y="3753149"/>
              <a:ext cx="11834900" cy="1372488"/>
            </a:xfrm>
            <a:prstGeom prst="roundRect">
              <a:avLst>
                <a:gd name="adj" fmla="val 2239"/>
              </a:avLst>
            </a:prstGeom>
            <a:solidFill>
              <a:srgbClr val="F79646">
                <a:lumMod val="20000"/>
                <a:lumOff val="80000"/>
              </a:srgb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r>
                <a:rPr lang="en-US" sz="4800" b="1" dirty="0" smtClean="0">
                  <a:solidFill>
                    <a:srgbClr val="C00000"/>
                  </a:solidFill>
                </a:rPr>
                <a:t>                           </a:t>
              </a:r>
              <a:r>
                <a:rPr lang="vi-VN" sz="4800" b="1" dirty="0" smtClean="0">
                  <a:solidFill>
                    <a:srgbClr val="C00000"/>
                  </a:solidFill>
                </a:rPr>
                <a:t>CH</a:t>
              </a:r>
              <a:r>
                <a:rPr lang="vi-VN" sz="4800" b="1" baseline="-25000" dirty="0" smtClean="0">
                  <a:solidFill>
                    <a:srgbClr val="C00000"/>
                  </a:solidFill>
                </a:rPr>
                <a:t>3</a:t>
              </a:r>
              <a:r>
                <a:rPr lang="vi-VN" sz="4800" b="1" dirty="0" smtClean="0">
                  <a:solidFill>
                    <a:srgbClr val="C00000"/>
                  </a:solidFill>
                </a:rPr>
                <a:t>-CH</a:t>
              </a:r>
              <a:r>
                <a:rPr lang="vi-VN" sz="4800" b="1" baseline="-25000" dirty="0" smtClean="0">
                  <a:solidFill>
                    <a:srgbClr val="C00000"/>
                  </a:solidFill>
                </a:rPr>
                <a:t>2</a:t>
              </a:r>
              <a:r>
                <a:rPr lang="vi-VN" sz="4800" b="1" dirty="0" smtClean="0">
                  <a:solidFill>
                    <a:srgbClr val="C00000"/>
                  </a:solidFill>
                </a:rPr>
                <a:t>-CH</a:t>
              </a:r>
              <a:r>
                <a:rPr lang="vi-VN" sz="4800" b="1" baseline="-25000" dirty="0" smtClean="0">
                  <a:solidFill>
                    <a:srgbClr val="C00000"/>
                  </a:solidFill>
                </a:rPr>
                <a:t>2</a:t>
              </a:r>
              <a:r>
                <a:rPr lang="vi-VN" sz="4800" b="1" dirty="0" smtClean="0">
                  <a:solidFill>
                    <a:srgbClr val="C00000"/>
                  </a:solidFill>
                </a:rPr>
                <a:t>-CH</a:t>
              </a:r>
              <a:r>
                <a:rPr lang="vi-VN" sz="4800" b="1" baseline="-25000" dirty="0" smtClean="0">
                  <a:solidFill>
                    <a:srgbClr val="C00000"/>
                  </a:solidFill>
                </a:rPr>
                <a:t>2</a:t>
              </a:r>
              <a:r>
                <a:rPr lang="vi-VN" sz="4800" b="1" dirty="0" smtClean="0">
                  <a:solidFill>
                    <a:srgbClr val="C00000"/>
                  </a:solidFill>
                </a:rPr>
                <a:t>-CH</a:t>
              </a:r>
              <a:r>
                <a:rPr lang="vi-VN" sz="4800" b="1" baseline="-25000" dirty="0" smtClean="0">
                  <a:solidFill>
                    <a:srgbClr val="C00000"/>
                  </a:solidFill>
                </a:rPr>
                <a:t>3</a:t>
              </a:r>
              <a:r>
                <a:rPr lang="en-US" sz="4800" b="1" dirty="0" smtClean="0">
                  <a:solidFill>
                    <a:srgbClr val="C00000"/>
                  </a:solidFill>
                </a:rPr>
                <a:t>      </a:t>
              </a:r>
              <a:r>
                <a:rPr lang="en-US" sz="4800" b="1" dirty="0" err="1" smtClean="0">
                  <a:solidFill>
                    <a:srgbClr val="C00000"/>
                  </a:solidFill>
                </a:rPr>
                <a:t>penthane</a:t>
              </a:r>
              <a:endParaRPr lang="en-US" sz="4800" b="1" dirty="0">
                <a:solidFill>
                  <a:srgbClr val="C00000"/>
                </a:solidFill>
              </a:endParaRPr>
            </a:p>
            <a:p>
              <a:r>
                <a:rPr lang="en-US" sz="4800" b="1" dirty="0">
                  <a:solidFill>
                    <a:srgbClr val="C00000"/>
                  </a:solidFill>
                </a:rPr>
                <a:t> </a:t>
              </a:r>
              <a:r>
                <a:rPr lang="en-US" sz="4800" b="1" dirty="0" smtClean="0">
                  <a:solidFill>
                    <a:srgbClr val="C00000"/>
                  </a:solidFill>
                </a:rPr>
                <a:t>                          </a:t>
              </a:r>
              <a:r>
                <a:rPr lang="vi-VN" sz="4800" b="1" dirty="0" smtClean="0">
                  <a:solidFill>
                    <a:srgbClr val="C00000"/>
                  </a:solidFill>
                </a:rPr>
                <a:t>CH</a:t>
              </a:r>
              <a:r>
                <a:rPr lang="vi-VN" sz="4800" b="1" baseline="-25000" dirty="0" smtClean="0">
                  <a:solidFill>
                    <a:srgbClr val="C00000"/>
                  </a:solidFill>
                </a:rPr>
                <a:t>3</a:t>
              </a:r>
              <a:r>
                <a:rPr lang="vi-VN" sz="4800" b="1" dirty="0" smtClean="0">
                  <a:solidFill>
                    <a:srgbClr val="C00000"/>
                  </a:solidFill>
                </a:rPr>
                <a:t>-CH(CH</a:t>
              </a:r>
              <a:r>
                <a:rPr lang="vi-VN" sz="4800" b="1" baseline="-25000" dirty="0" smtClean="0">
                  <a:solidFill>
                    <a:srgbClr val="C00000"/>
                  </a:solidFill>
                </a:rPr>
                <a:t>3</a:t>
              </a:r>
              <a:r>
                <a:rPr lang="vi-VN" sz="4800" b="1" dirty="0">
                  <a:solidFill>
                    <a:srgbClr val="C00000"/>
                  </a:solidFill>
                </a:rPr>
                <a:t>)-CH</a:t>
              </a:r>
              <a:r>
                <a:rPr lang="vi-VN" sz="4800" b="1" baseline="-25000" dirty="0">
                  <a:solidFill>
                    <a:srgbClr val="C00000"/>
                  </a:solidFill>
                </a:rPr>
                <a:t>2</a:t>
              </a:r>
              <a:r>
                <a:rPr lang="vi-VN" sz="4800" b="1" dirty="0">
                  <a:solidFill>
                    <a:srgbClr val="C00000"/>
                  </a:solidFill>
                </a:rPr>
                <a:t>-CH</a:t>
              </a:r>
              <a:r>
                <a:rPr lang="vi-VN" sz="4800" b="1" baseline="-25000" dirty="0">
                  <a:solidFill>
                    <a:srgbClr val="C00000"/>
                  </a:solidFill>
                </a:rPr>
                <a:t>3</a:t>
              </a:r>
              <a:r>
                <a:rPr lang="en-US" sz="4800" b="1" dirty="0">
                  <a:solidFill>
                    <a:srgbClr val="C00000"/>
                  </a:solidFill>
                </a:rPr>
                <a:t>      </a:t>
              </a:r>
              <a:r>
                <a:rPr lang="en-US" sz="4800" b="1" dirty="0" smtClean="0">
                  <a:solidFill>
                    <a:srgbClr val="C00000"/>
                  </a:solidFill>
                </a:rPr>
                <a:t>2_methylbutane</a:t>
              </a:r>
            </a:p>
            <a:p>
              <a:r>
                <a:rPr lang="en-US" sz="4800" b="1" dirty="0">
                  <a:solidFill>
                    <a:srgbClr val="C00000"/>
                  </a:solidFill>
                </a:rPr>
                <a:t> </a:t>
              </a:r>
              <a:r>
                <a:rPr lang="en-US" sz="4800" b="1" dirty="0" smtClean="0">
                  <a:solidFill>
                    <a:srgbClr val="C00000"/>
                  </a:solidFill>
                </a:rPr>
                <a:t>                           </a:t>
              </a:r>
              <a:r>
                <a:rPr lang="vi-VN" sz="4800" b="1" dirty="0" smtClean="0">
                  <a:solidFill>
                    <a:srgbClr val="C00000"/>
                  </a:solidFill>
                </a:rPr>
                <a:t>CH­</a:t>
              </a:r>
              <a:r>
                <a:rPr lang="vi-VN" sz="4800" b="1" baseline="-25000" dirty="0" smtClean="0">
                  <a:solidFill>
                    <a:srgbClr val="C00000"/>
                  </a:solidFill>
                </a:rPr>
                <a:t>3</a:t>
              </a:r>
              <a:r>
                <a:rPr lang="vi-VN" sz="4800" b="1" dirty="0" smtClean="0">
                  <a:solidFill>
                    <a:srgbClr val="C00000"/>
                  </a:solidFill>
                </a:rPr>
                <a:t>-</a:t>
              </a:r>
              <a:r>
                <a:rPr lang="en-US" sz="4800" b="1" dirty="0" smtClean="0">
                  <a:solidFill>
                    <a:srgbClr val="C00000"/>
                  </a:solidFill>
                </a:rPr>
                <a:t>C</a:t>
              </a:r>
              <a:r>
                <a:rPr lang="vi-VN" sz="4800" b="1" dirty="0" smtClean="0">
                  <a:solidFill>
                    <a:srgbClr val="C00000"/>
                  </a:solidFill>
                </a:rPr>
                <a:t>(CH</a:t>
              </a:r>
              <a:r>
                <a:rPr lang="vi-VN" sz="4800" b="1" baseline="-25000" dirty="0" smtClean="0">
                  <a:solidFill>
                    <a:srgbClr val="C00000"/>
                  </a:solidFill>
                </a:rPr>
                <a:t>3</a:t>
              </a:r>
              <a:r>
                <a:rPr lang="vi-VN" sz="4800" b="1" dirty="0" smtClean="0">
                  <a:solidFill>
                    <a:srgbClr val="C00000"/>
                  </a:solidFill>
                </a:rPr>
                <a:t>)</a:t>
              </a:r>
              <a:r>
                <a:rPr lang="vi-VN" sz="4800" b="1" baseline="-25000" dirty="0" smtClean="0">
                  <a:solidFill>
                    <a:srgbClr val="C00000"/>
                  </a:solidFill>
                </a:rPr>
                <a:t>2</a:t>
              </a:r>
              <a:r>
                <a:rPr lang="vi-VN" sz="4800" b="1" dirty="0" smtClean="0">
                  <a:solidFill>
                    <a:srgbClr val="C00000"/>
                  </a:solidFill>
                </a:rPr>
                <a:t>-CH</a:t>
              </a:r>
              <a:r>
                <a:rPr lang="vi-VN" sz="4800" b="1" baseline="-25000" dirty="0" smtClean="0">
                  <a:solidFill>
                    <a:srgbClr val="C00000"/>
                  </a:solidFill>
                </a:rPr>
                <a:t>3</a:t>
              </a:r>
              <a:r>
                <a:rPr lang="en-US" sz="4800" b="1" dirty="0" smtClean="0">
                  <a:solidFill>
                    <a:srgbClr val="C00000"/>
                  </a:solidFill>
                </a:rPr>
                <a:t>              2,2_đimethylpropane</a:t>
              </a:r>
              <a:endParaRPr lang="en-US" sz="4800" b="1" dirty="0">
                <a:solidFill>
                  <a:srgbClr val="C00000"/>
                </a:solidFill>
              </a:endParaRPr>
            </a:p>
            <a:p>
              <a:pPr marL="0" marR="0" lvl="0" indent="0" algn="ctr" defTabSz="217706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5" name="Group 5">
              <a:extLst>
                <a:ext uri="{FF2B5EF4-FFF2-40B4-BE49-F238E27FC236}">
                  <a16:creationId xmlns:a16="http://schemas.microsoft.com/office/drawing/2014/main" xmlns="" id="{B51634C0-3A58-16D0-A779-09F3E36371C5}"/>
                </a:ext>
              </a:extLst>
            </p:cNvPr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26" name="Freeform 20">
                <a:extLst>
                  <a:ext uri="{FF2B5EF4-FFF2-40B4-BE49-F238E27FC236}">
                    <a16:creationId xmlns:a16="http://schemas.microsoft.com/office/drawing/2014/main" xmlns="" id="{CB2C6447-F10A-85B5-351E-1368979AA8E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TextBox 7">
                <a:extLst>
                  <a:ext uri="{FF2B5EF4-FFF2-40B4-BE49-F238E27FC236}">
                    <a16:creationId xmlns:a16="http://schemas.microsoft.com/office/drawing/2014/main" xmlns="" id="{7DBB913B-8810-03CA-0284-DFEEA75DF4A7}"/>
                  </a:ext>
                </a:extLst>
              </p:cNvPr>
              <p:cNvSpPr txBox="1"/>
              <p:nvPr/>
            </p:nvSpPr>
            <p:spPr>
              <a:xfrm>
                <a:off x="2187353" y="6393516"/>
                <a:ext cx="2371151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kumimoji="0" lang="vi-VN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Round Diagonal Corner Rectangle 8">
                <a:extLst>
                  <a:ext uri="{FF2B5EF4-FFF2-40B4-BE49-F238E27FC236}">
                    <a16:creationId xmlns:a16="http://schemas.microsoft.com/office/drawing/2014/main" xmlns="" id="{C8F2E8D7-6263-EA9F-860C-FFD8DF7C34FF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xmlns="" id="{0C11A332-74F2-211E-5420-721D195E62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917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1">
            <a:extLst>
              <a:ext uri="{FF2B5EF4-FFF2-40B4-BE49-F238E27FC236}">
                <a16:creationId xmlns="" xmlns:a16="http://schemas.microsoft.com/office/drawing/2014/main" id="{2C69E716-EF34-8C4B-BB20-977BAF7C5DC0}"/>
              </a:ext>
            </a:extLst>
          </p:cNvPr>
          <p:cNvGrpSpPr/>
          <p:nvPr/>
        </p:nvGrpSpPr>
        <p:grpSpPr>
          <a:xfrm>
            <a:off x="1720383" y="6324866"/>
            <a:ext cx="22262431" cy="7053814"/>
            <a:chOff x="229140" y="2237392"/>
            <a:chExt cx="7825776" cy="3733183"/>
          </a:xfrm>
        </p:grpSpPr>
        <p:grpSp>
          <p:nvGrpSpPr>
            <p:cNvPr id="54" name="Group 50">
              <a:extLst>
                <a:ext uri="{FF2B5EF4-FFF2-40B4-BE49-F238E27FC236}">
                  <a16:creationId xmlns="" xmlns:a16="http://schemas.microsoft.com/office/drawing/2014/main" id="{EFEB930C-77FB-5562-B961-FAFAF5944BC4}"/>
                </a:ext>
              </a:extLst>
            </p:cNvPr>
            <p:cNvGrpSpPr/>
            <p:nvPr/>
          </p:nvGrpSpPr>
          <p:grpSpPr>
            <a:xfrm>
              <a:off x="247183" y="2237392"/>
              <a:ext cx="7807733" cy="801887"/>
              <a:chOff x="5537206" y="1704231"/>
              <a:chExt cx="7781262" cy="745468"/>
            </a:xfrm>
          </p:grpSpPr>
          <p:sp>
            <p:nvSpPr>
              <p:cNvPr id="259" name="Rectangle 51">
                <a:extLst>
                  <a:ext uri="{FF2B5EF4-FFF2-40B4-BE49-F238E27FC236}">
                    <a16:creationId xmlns="" xmlns:a16="http://schemas.microsoft.com/office/drawing/2014/main" id="{0142A39C-F31B-4525-DBEE-473992CB42DF}"/>
                  </a:ext>
                </a:extLst>
              </p:cNvPr>
              <p:cNvSpPr/>
              <p:nvPr/>
            </p:nvSpPr>
            <p:spPr>
              <a:xfrm>
                <a:off x="5827750" y="1704231"/>
                <a:ext cx="7490718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0" name="Oval 52">
                <a:extLst>
                  <a:ext uri="{FF2B5EF4-FFF2-40B4-BE49-F238E27FC236}">
                    <a16:creationId xmlns="" xmlns:a16="http://schemas.microsoft.com/office/drawing/2014/main" id="{FB00F445-1078-747F-E912-2C5CCA903063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="" xmlns:a16="http://schemas.microsoft.com/office/drawing/2014/main" id="{5EF6D73A-9E3C-AFDB-0239-F9E7ED65BE8A}"/>
                </a:ext>
              </a:extLst>
            </p:cNvPr>
            <p:cNvGrpSpPr/>
            <p:nvPr/>
          </p:nvGrpSpPr>
          <p:grpSpPr>
            <a:xfrm>
              <a:off x="229141" y="3221569"/>
              <a:ext cx="7825775" cy="801888"/>
              <a:chOff x="2613192" y="2619153"/>
              <a:chExt cx="7799244" cy="745468"/>
            </a:xfrm>
          </p:grpSpPr>
          <p:sp>
            <p:nvSpPr>
              <p:cNvPr id="256" name="Rectangle 55">
                <a:extLst>
                  <a:ext uri="{FF2B5EF4-FFF2-40B4-BE49-F238E27FC236}">
                    <a16:creationId xmlns="" xmlns:a16="http://schemas.microsoft.com/office/drawing/2014/main" id="{FF959755-E133-FE71-E1C7-4B3BA1BC6AED}"/>
                  </a:ext>
                </a:extLst>
              </p:cNvPr>
              <p:cNvSpPr/>
              <p:nvPr/>
            </p:nvSpPr>
            <p:spPr>
              <a:xfrm>
                <a:off x="2903737" y="2619153"/>
                <a:ext cx="7508699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7" name="Oval 56">
                <a:extLst>
                  <a:ext uri="{FF2B5EF4-FFF2-40B4-BE49-F238E27FC236}">
                    <a16:creationId xmlns="" xmlns:a16="http://schemas.microsoft.com/office/drawing/2014/main" id="{C0363CC1-7F6C-7E56-E134-1D234DC70FD9}"/>
                  </a:ext>
                </a:extLst>
              </p:cNvPr>
              <p:cNvSpPr/>
              <p:nvPr/>
            </p:nvSpPr>
            <p:spPr>
              <a:xfrm>
                <a:off x="2613192" y="2699652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oup 3">
              <a:extLst>
                <a:ext uri="{FF2B5EF4-FFF2-40B4-BE49-F238E27FC236}">
                  <a16:creationId xmlns="" xmlns:a16="http://schemas.microsoft.com/office/drawing/2014/main" id="{CF23B054-DF48-39BF-9EDE-56B2CF1B7F5C}"/>
                </a:ext>
              </a:extLst>
            </p:cNvPr>
            <p:cNvGrpSpPr/>
            <p:nvPr/>
          </p:nvGrpSpPr>
          <p:grpSpPr>
            <a:xfrm>
              <a:off x="229141" y="4214679"/>
              <a:ext cx="7825775" cy="801871"/>
              <a:chOff x="-292829" y="3542455"/>
              <a:chExt cx="7799278" cy="745468"/>
            </a:xfrm>
          </p:grpSpPr>
          <p:sp>
            <p:nvSpPr>
              <p:cNvPr id="61" name="Rectangle 45">
                <a:extLst>
                  <a:ext uri="{FF2B5EF4-FFF2-40B4-BE49-F238E27FC236}">
                    <a16:creationId xmlns="" xmlns:a16="http://schemas.microsoft.com/office/drawing/2014/main" id="{0C377D84-C468-2881-D511-7FFA9904A78A}"/>
                  </a:ext>
                </a:extLst>
              </p:cNvPr>
              <p:cNvSpPr/>
              <p:nvPr/>
            </p:nvSpPr>
            <p:spPr>
              <a:xfrm>
                <a:off x="-2294" y="3542455"/>
                <a:ext cx="7508743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46">
                <a:extLst>
                  <a:ext uri="{FF2B5EF4-FFF2-40B4-BE49-F238E27FC236}">
                    <a16:creationId xmlns="" xmlns:a16="http://schemas.microsoft.com/office/drawing/2014/main" id="{84C7C448-F332-F28D-0098-E96FCA975070}"/>
                  </a:ext>
                </a:extLst>
              </p:cNvPr>
              <p:cNvSpPr/>
              <p:nvPr/>
            </p:nvSpPr>
            <p:spPr>
              <a:xfrm>
                <a:off x="-292829" y="3662648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oup 58">
              <a:extLst>
                <a:ext uri="{FF2B5EF4-FFF2-40B4-BE49-F238E27FC236}">
                  <a16:creationId xmlns="" xmlns:a16="http://schemas.microsoft.com/office/drawing/2014/main" id="{C75660C5-1795-45E7-2459-CDF6F0A3AC00}"/>
                </a:ext>
              </a:extLst>
            </p:cNvPr>
            <p:cNvGrpSpPr/>
            <p:nvPr/>
          </p:nvGrpSpPr>
          <p:grpSpPr>
            <a:xfrm>
              <a:off x="229140" y="5168686"/>
              <a:ext cx="7825776" cy="801889"/>
              <a:chOff x="-3198878" y="4429320"/>
              <a:chExt cx="7799244" cy="745468"/>
            </a:xfrm>
          </p:grpSpPr>
          <p:sp>
            <p:nvSpPr>
              <p:cNvPr id="58" name="Rectangle 59">
                <a:extLst>
                  <a:ext uri="{FF2B5EF4-FFF2-40B4-BE49-F238E27FC236}">
                    <a16:creationId xmlns="" xmlns:a16="http://schemas.microsoft.com/office/drawing/2014/main" id="{858BB183-9700-382C-438C-460288C678C2}"/>
                  </a:ext>
                </a:extLst>
              </p:cNvPr>
              <p:cNvSpPr/>
              <p:nvPr/>
            </p:nvSpPr>
            <p:spPr>
              <a:xfrm>
                <a:off x="-2908334" y="4429320"/>
                <a:ext cx="7508700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Oval 60">
                <a:extLst>
                  <a:ext uri="{FF2B5EF4-FFF2-40B4-BE49-F238E27FC236}">
                    <a16:creationId xmlns="" xmlns:a16="http://schemas.microsoft.com/office/drawing/2014/main" id="{2BD16B99-D6A9-0455-38D3-7C63D9743A38}"/>
                  </a:ext>
                </a:extLst>
              </p:cNvPr>
              <p:cNvSpPr/>
              <p:nvPr/>
            </p:nvSpPr>
            <p:spPr>
              <a:xfrm>
                <a:off x="-3198878" y="4536283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62" name="Oval 49">
            <a:extLst>
              <a:ext uri="{FF2B5EF4-FFF2-40B4-BE49-F238E27FC236}">
                <a16:creationId xmlns="" xmlns:a16="http://schemas.microsoft.com/office/drawing/2014/main" id="{891E4DE8-704B-39F9-984C-2F7D8B0A34D3}"/>
              </a:ext>
            </a:extLst>
          </p:cNvPr>
          <p:cNvSpPr/>
          <p:nvPr/>
        </p:nvSpPr>
        <p:spPr>
          <a:xfrm>
            <a:off x="1771711" y="8359860"/>
            <a:ext cx="1441384" cy="1009724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0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64" name="Group 20">
            <a:extLst>
              <a:ext uri="{FF2B5EF4-FFF2-40B4-BE49-F238E27FC236}">
                <a16:creationId xmlns="" xmlns:a16="http://schemas.microsoft.com/office/drawing/2014/main" id="{3610751E-E89B-16A3-0727-666AB97FA645}"/>
              </a:ext>
            </a:extLst>
          </p:cNvPr>
          <p:cNvGrpSpPr/>
          <p:nvPr/>
        </p:nvGrpSpPr>
        <p:grpSpPr>
          <a:xfrm>
            <a:off x="157467" y="4181462"/>
            <a:ext cx="23825350" cy="1856444"/>
            <a:chOff x="534987" y="1647866"/>
            <a:chExt cx="23017949" cy="1556899"/>
          </a:xfrm>
        </p:grpSpPr>
        <p:sp>
          <p:nvSpPr>
            <p:cNvPr id="266" name="Rounded Rectangle 24">
              <a:extLst>
                <a:ext uri="{FF2B5EF4-FFF2-40B4-BE49-F238E27FC236}">
                  <a16:creationId xmlns="" xmlns:a16="http://schemas.microsoft.com/office/drawing/2014/main" id="{EE17A035-4F3F-415E-BEA7-3331C045288F}"/>
                </a:ext>
              </a:extLst>
            </p:cNvPr>
            <p:cNvSpPr/>
            <p:nvPr/>
          </p:nvSpPr>
          <p:spPr bwMode="auto">
            <a:xfrm>
              <a:off x="755650" y="1720892"/>
              <a:ext cx="22797286" cy="1483873"/>
            </a:xfrm>
            <a:prstGeom prst="roundRect">
              <a:avLst>
                <a:gd name="adj" fmla="val 5492"/>
              </a:avLst>
            </a:prstGeom>
            <a:solidFill>
              <a:srgbClr val="9BBB59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43543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67" name="Group 25">
              <a:extLst>
                <a:ext uri="{FF2B5EF4-FFF2-40B4-BE49-F238E27FC236}">
                  <a16:creationId xmlns="" xmlns:a16="http://schemas.microsoft.com/office/drawing/2014/main" id="{91078BEE-5D86-7C94-D7B1-A854C53596BF}"/>
                </a:ext>
              </a:extLst>
            </p:cNvPr>
            <p:cNvGrpSpPr/>
            <p:nvPr/>
          </p:nvGrpSpPr>
          <p:grpSpPr>
            <a:xfrm>
              <a:off x="534987" y="1647866"/>
              <a:ext cx="3223234" cy="1176337"/>
              <a:chOff x="534987" y="1647866"/>
              <a:chExt cx="3223234" cy="1176337"/>
            </a:xfrm>
          </p:grpSpPr>
          <p:sp>
            <p:nvSpPr>
              <p:cNvPr id="268" name="Isosceles Triangle 44">
                <a:extLst>
                  <a:ext uri="{FF2B5EF4-FFF2-40B4-BE49-F238E27FC236}">
                    <a16:creationId xmlns="" xmlns:a16="http://schemas.microsoft.com/office/drawing/2014/main" id="{19F57FF8-D2E7-0ACD-2C45-DC0E8E17FC3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354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9" name="Pentagon 27">
                <a:extLst>
                  <a:ext uri="{FF2B5EF4-FFF2-40B4-BE49-F238E27FC236}">
                    <a16:creationId xmlns="" xmlns:a16="http://schemas.microsoft.com/office/drawing/2014/main" id="{18156D04-FC30-5A8A-4EEC-4C279C15DA41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3223234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354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70" name="Group 11">
                <a:extLst>
                  <a:ext uri="{FF2B5EF4-FFF2-40B4-BE49-F238E27FC236}">
                    <a16:creationId xmlns="" xmlns:a16="http://schemas.microsoft.com/office/drawing/2014/main" id="{FF13F8ED-B111-0189-176E-56334A9DDA29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ysClr val="window" lastClr="FFFFFF">
                  <a:lumMod val="95000"/>
                </a:sysClr>
              </a:solidFill>
            </p:grpSpPr>
            <p:sp>
              <p:nvSpPr>
                <p:cNvPr id="273" name="Freeform 31">
                  <a:extLst>
                    <a:ext uri="{FF2B5EF4-FFF2-40B4-BE49-F238E27FC236}">
                      <a16:creationId xmlns="" xmlns:a16="http://schemas.microsoft.com/office/drawing/2014/main" id="{FEA5653D-9395-EF29-8F1F-8ECFC4E2BE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Freeform 32">
                  <a:extLst>
                    <a:ext uri="{FF2B5EF4-FFF2-40B4-BE49-F238E27FC236}">
                      <a16:creationId xmlns="" xmlns:a16="http://schemas.microsoft.com/office/drawing/2014/main" id="{3C3B4F3B-F7F8-D07D-AFD8-D18F6F579C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Freeform 33">
                  <a:extLst>
                    <a:ext uri="{FF2B5EF4-FFF2-40B4-BE49-F238E27FC236}">
                      <a16:creationId xmlns="" xmlns:a16="http://schemas.microsoft.com/office/drawing/2014/main" id="{608A5C0D-D04F-8AE7-F1A5-EF5BE5091A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Rectangle 34">
                  <a:extLst>
                    <a:ext uri="{FF2B5EF4-FFF2-40B4-BE49-F238E27FC236}">
                      <a16:creationId xmlns="" xmlns:a16="http://schemas.microsoft.com/office/drawing/2014/main" id="{AB99B296-903A-B4A3-69C8-B14EE10AB3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Rectangle 35">
                  <a:extLst>
                    <a:ext uri="{FF2B5EF4-FFF2-40B4-BE49-F238E27FC236}">
                      <a16:creationId xmlns="" xmlns:a16="http://schemas.microsoft.com/office/drawing/2014/main" id="{168C8086-724B-F73D-48E5-F6D6F34F0D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Rectangle 36">
                  <a:extLst>
                    <a:ext uri="{FF2B5EF4-FFF2-40B4-BE49-F238E27FC236}">
                      <a16:creationId xmlns="" xmlns:a16="http://schemas.microsoft.com/office/drawing/2014/main" id="{B78208CE-99D7-9EF5-48CF-9CE7E36516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Rectangle 37">
                  <a:extLst>
                    <a:ext uri="{FF2B5EF4-FFF2-40B4-BE49-F238E27FC236}">
                      <a16:creationId xmlns="" xmlns:a16="http://schemas.microsoft.com/office/drawing/2014/main" id="{CFDCF975-D1FF-4D92-1E1A-407B1FF627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1" name="Chevron 29">
                <a:extLst>
                  <a:ext uri="{FF2B5EF4-FFF2-40B4-BE49-F238E27FC236}">
                    <a16:creationId xmlns="" xmlns:a16="http://schemas.microsoft.com/office/drawing/2014/main" id="{813F4A4A-FA56-F0DC-FA83-C861FE80ED5B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marL="0" marR="0" lvl="0" indent="0" algn="ctr" defTabSz="4354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2" name="TextBox 13">
                <a:extLst>
                  <a:ext uri="{FF2B5EF4-FFF2-40B4-BE49-F238E27FC236}">
                    <a16:creationId xmlns="" xmlns:a16="http://schemas.microsoft.com/office/drawing/2014/main" id="{3DA598D7-E157-2F81-C735-F58B72B66E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08027" y="1763895"/>
                <a:ext cx="1866469" cy="696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3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3707568" y="4329043"/>
            <a:ext cx="202239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   </a:t>
            </a:r>
            <a:r>
              <a:rPr lang="vi-VN" sz="4800" dirty="0" smtClean="0"/>
              <a:t>A</a:t>
            </a:r>
            <a:r>
              <a:rPr lang="en-US" sz="4800" dirty="0" smtClean="0"/>
              <a:t>l</a:t>
            </a:r>
            <a:r>
              <a:rPr lang="vi-VN" sz="4800" dirty="0" smtClean="0"/>
              <a:t>kan</a:t>
            </a:r>
            <a:r>
              <a:rPr lang="en-US" sz="4800" dirty="0" smtClean="0"/>
              <a:t>e </a:t>
            </a:r>
            <a:r>
              <a:rPr lang="vi-VN" sz="4800" dirty="0" smtClean="0"/>
              <a:t>X </a:t>
            </a:r>
            <a:r>
              <a:rPr lang="vi-VN" sz="4800" dirty="0"/>
              <a:t>mạch không nhánh là chất lỏng ở điều kiện </a:t>
            </a:r>
            <a:r>
              <a:rPr lang="vi-VN" sz="4800" dirty="0" smtClean="0"/>
              <a:t>thường</a:t>
            </a:r>
            <a:r>
              <a:rPr lang="en-US" sz="4800" dirty="0" smtClean="0"/>
              <a:t>,</a:t>
            </a:r>
            <a:r>
              <a:rPr lang="vi-VN" sz="4800" dirty="0" smtClean="0"/>
              <a:t> </a:t>
            </a:r>
            <a:r>
              <a:rPr lang="vi-VN" sz="4800" dirty="0"/>
              <a:t>X có tỉ khối hơi đối với không khí nhỏ hơn 2,6. CTPT của X </a:t>
            </a:r>
            <a:r>
              <a:rPr lang="vi-VN" sz="4800" dirty="0" smtClean="0"/>
              <a:t>là: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2882608" y="6704112"/>
            <a:ext cx="20542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TOHAMA"/>
              </a:rPr>
              <a:t>   C</a:t>
            </a:r>
            <a:r>
              <a:rPr lang="en-US" sz="4800" baseline="-25000" dirty="0" smtClean="0">
                <a:solidFill>
                  <a:schemeClr val="bg1"/>
                </a:solidFill>
                <a:latin typeface="TOHAMA"/>
              </a:rPr>
              <a:t>4</a:t>
            </a:r>
            <a:r>
              <a:rPr lang="en-US" sz="4800" dirty="0" smtClean="0">
                <a:solidFill>
                  <a:schemeClr val="bg1"/>
                </a:solidFill>
                <a:latin typeface="TOHAMA"/>
              </a:rPr>
              <a:t>H</a:t>
            </a:r>
            <a:r>
              <a:rPr lang="en-US" sz="4800" baseline="-25000" dirty="0" smtClean="0">
                <a:solidFill>
                  <a:schemeClr val="bg1"/>
                </a:solidFill>
                <a:latin typeface="TOHAMA"/>
              </a:rPr>
              <a:t>10</a:t>
            </a:r>
            <a:r>
              <a:rPr lang="en-US" sz="4800" dirty="0" smtClean="0">
                <a:solidFill>
                  <a:schemeClr val="bg1"/>
                </a:solidFill>
              </a:rPr>
              <a:t>.</a:t>
            </a:r>
            <a:endParaRPr lang="en-US" sz="4800" dirty="0">
              <a:solidFill>
                <a:schemeClr val="bg1"/>
              </a:solidFill>
              <a:latin typeface="TOHA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07569" y="8569535"/>
            <a:ext cx="19271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TOHAMA"/>
              </a:rPr>
              <a:t>C</a:t>
            </a:r>
            <a:r>
              <a:rPr lang="en-US" sz="4800" baseline="-25000" dirty="0" smtClean="0">
                <a:solidFill>
                  <a:schemeClr val="bg1"/>
                </a:solidFill>
                <a:latin typeface="TOHAMA"/>
              </a:rPr>
              <a:t>5</a:t>
            </a:r>
            <a:r>
              <a:rPr lang="en-US" sz="4800" dirty="0" smtClean="0">
                <a:solidFill>
                  <a:schemeClr val="bg1"/>
                </a:solidFill>
                <a:latin typeface="TOHAMA"/>
              </a:rPr>
              <a:t>H</a:t>
            </a:r>
            <a:r>
              <a:rPr lang="en-US" sz="4800" baseline="-25000" dirty="0" smtClean="0">
                <a:solidFill>
                  <a:schemeClr val="bg1"/>
                </a:solidFill>
                <a:latin typeface="TOHAMA"/>
              </a:rPr>
              <a:t>12</a:t>
            </a:r>
            <a:r>
              <a:rPr lang="en-US" sz="4800" dirty="0" smtClean="0">
                <a:solidFill>
                  <a:schemeClr val="bg1"/>
                </a:solidFill>
                <a:latin typeface="TOHAMA"/>
              </a:rPr>
              <a:t>.</a:t>
            </a:r>
            <a:endParaRPr lang="en-US" sz="4800" dirty="0">
              <a:solidFill>
                <a:schemeClr val="bg1"/>
              </a:solidFill>
              <a:latin typeface="TOHAM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07569" y="10361696"/>
            <a:ext cx="19271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TOHAMA"/>
              </a:rPr>
              <a:t>C</a:t>
            </a:r>
            <a:r>
              <a:rPr lang="en-US" sz="4800" baseline="-25000" dirty="0" smtClean="0">
                <a:solidFill>
                  <a:schemeClr val="bg1"/>
                </a:solidFill>
                <a:latin typeface="TOHAMA"/>
              </a:rPr>
              <a:t>6</a:t>
            </a:r>
            <a:r>
              <a:rPr lang="en-US" sz="4800" dirty="0" smtClean="0">
                <a:solidFill>
                  <a:schemeClr val="bg1"/>
                </a:solidFill>
                <a:latin typeface="TOHAMA"/>
              </a:rPr>
              <a:t>H</a:t>
            </a:r>
            <a:r>
              <a:rPr lang="en-US" sz="4800" baseline="-25000" dirty="0" smtClean="0">
                <a:solidFill>
                  <a:schemeClr val="bg1"/>
                </a:solidFill>
                <a:latin typeface="TOHAMA"/>
              </a:rPr>
              <a:t>14</a:t>
            </a:r>
            <a:r>
              <a:rPr lang="en-US" sz="4800" dirty="0" smtClean="0">
                <a:solidFill>
                  <a:schemeClr val="bg1"/>
                </a:solidFill>
                <a:latin typeface="TOHAMA"/>
              </a:rPr>
              <a:t>.</a:t>
            </a:r>
            <a:endParaRPr lang="en-US" sz="4800" dirty="0">
              <a:solidFill>
                <a:schemeClr val="bg1"/>
              </a:solidFill>
              <a:latin typeface="TOHAM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77593" y="12271170"/>
            <a:ext cx="19271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TOHAMA"/>
              </a:rPr>
              <a:t>C</a:t>
            </a:r>
            <a:r>
              <a:rPr lang="en-US" sz="4800" baseline="-25000" dirty="0" smtClean="0">
                <a:solidFill>
                  <a:schemeClr val="bg1"/>
                </a:solidFill>
                <a:latin typeface="TOHAMA"/>
              </a:rPr>
              <a:t>7</a:t>
            </a:r>
            <a:r>
              <a:rPr lang="en-US" sz="4800" dirty="0" smtClean="0">
                <a:solidFill>
                  <a:schemeClr val="bg1"/>
                </a:solidFill>
                <a:latin typeface="TOHAMA"/>
              </a:rPr>
              <a:t>H</a:t>
            </a:r>
            <a:r>
              <a:rPr lang="en-US" sz="4800" baseline="-25000" dirty="0" smtClean="0">
                <a:solidFill>
                  <a:schemeClr val="bg1"/>
                </a:solidFill>
                <a:latin typeface="TOHAMA"/>
              </a:rPr>
              <a:t>16</a:t>
            </a:r>
            <a:r>
              <a:rPr lang="vi-VN" sz="4800" dirty="0" smtClean="0">
                <a:solidFill>
                  <a:schemeClr val="bg1"/>
                </a:solidFill>
                <a:latin typeface="TOHAMA"/>
              </a:rPr>
              <a:t>.</a:t>
            </a:r>
            <a:endParaRPr lang="en-US" sz="4800" dirty="0">
              <a:solidFill>
                <a:schemeClr val="bg1"/>
              </a:solidFill>
              <a:latin typeface="TOHAMA"/>
            </a:endParaRPr>
          </a:p>
        </p:txBody>
      </p:sp>
    </p:spTree>
    <p:extLst>
      <p:ext uri="{BB962C8B-B14F-4D97-AF65-F5344CB8AC3E}">
        <p14:creationId xmlns:p14="http://schemas.microsoft.com/office/powerpoint/2010/main" val="247234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1">
            <a:extLst>
              <a:ext uri="{FF2B5EF4-FFF2-40B4-BE49-F238E27FC236}">
                <a16:creationId xmlns="" xmlns:a16="http://schemas.microsoft.com/office/drawing/2014/main" id="{2C69E716-EF34-8C4B-BB20-977BAF7C5DC0}"/>
              </a:ext>
            </a:extLst>
          </p:cNvPr>
          <p:cNvGrpSpPr/>
          <p:nvPr/>
        </p:nvGrpSpPr>
        <p:grpSpPr>
          <a:xfrm>
            <a:off x="1720383" y="6324866"/>
            <a:ext cx="22262431" cy="7053814"/>
            <a:chOff x="229140" y="2237392"/>
            <a:chExt cx="7825776" cy="3733183"/>
          </a:xfrm>
        </p:grpSpPr>
        <p:grpSp>
          <p:nvGrpSpPr>
            <p:cNvPr id="54" name="Group 50">
              <a:extLst>
                <a:ext uri="{FF2B5EF4-FFF2-40B4-BE49-F238E27FC236}">
                  <a16:creationId xmlns="" xmlns:a16="http://schemas.microsoft.com/office/drawing/2014/main" id="{EFEB930C-77FB-5562-B961-FAFAF5944BC4}"/>
                </a:ext>
              </a:extLst>
            </p:cNvPr>
            <p:cNvGrpSpPr/>
            <p:nvPr/>
          </p:nvGrpSpPr>
          <p:grpSpPr>
            <a:xfrm>
              <a:off x="247183" y="2237392"/>
              <a:ext cx="7807733" cy="801887"/>
              <a:chOff x="5537206" y="1704231"/>
              <a:chExt cx="7781262" cy="745468"/>
            </a:xfrm>
          </p:grpSpPr>
          <p:sp>
            <p:nvSpPr>
              <p:cNvPr id="259" name="Rectangle 51">
                <a:extLst>
                  <a:ext uri="{FF2B5EF4-FFF2-40B4-BE49-F238E27FC236}">
                    <a16:creationId xmlns="" xmlns:a16="http://schemas.microsoft.com/office/drawing/2014/main" id="{0142A39C-F31B-4525-DBEE-473992CB42DF}"/>
                  </a:ext>
                </a:extLst>
              </p:cNvPr>
              <p:cNvSpPr/>
              <p:nvPr/>
            </p:nvSpPr>
            <p:spPr>
              <a:xfrm>
                <a:off x="5827750" y="1704231"/>
                <a:ext cx="7490718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0" name="Oval 52">
                <a:extLst>
                  <a:ext uri="{FF2B5EF4-FFF2-40B4-BE49-F238E27FC236}">
                    <a16:creationId xmlns="" xmlns:a16="http://schemas.microsoft.com/office/drawing/2014/main" id="{FB00F445-1078-747F-E912-2C5CCA903063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="" xmlns:a16="http://schemas.microsoft.com/office/drawing/2014/main" id="{5EF6D73A-9E3C-AFDB-0239-F9E7ED65BE8A}"/>
                </a:ext>
              </a:extLst>
            </p:cNvPr>
            <p:cNvGrpSpPr/>
            <p:nvPr/>
          </p:nvGrpSpPr>
          <p:grpSpPr>
            <a:xfrm>
              <a:off x="229141" y="3221569"/>
              <a:ext cx="7825775" cy="801888"/>
              <a:chOff x="2613192" y="2619153"/>
              <a:chExt cx="7799244" cy="745468"/>
            </a:xfrm>
          </p:grpSpPr>
          <p:sp>
            <p:nvSpPr>
              <p:cNvPr id="256" name="Rectangle 55">
                <a:extLst>
                  <a:ext uri="{FF2B5EF4-FFF2-40B4-BE49-F238E27FC236}">
                    <a16:creationId xmlns="" xmlns:a16="http://schemas.microsoft.com/office/drawing/2014/main" id="{FF959755-E133-FE71-E1C7-4B3BA1BC6AED}"/>
                  </a:ext>
                </a:extLst>
              </p:cNvPr>
              <p:cNvSpPr/>
              <p:nvPr/>
            </p:nvSpPr>
            <p:spPr>
              <a:xfrm>
                <a:off x="2903737" y="2619153"/>
                <a:ext cx="7508699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7" name="Oval 56">
                <a:extLst>
                  <a:ext uri="{FF2B5EF4-FFF2-40B4-BE49-F238E27FC236}">
                    <a16:creationId xmlns="" xmlns:a16="http://schemas.microsoft.com/office/drawing/2014/main" id="{C0363CC1-7F6C-7E56-E134-1D234DC70FD9}"/>
                  </a:ext>
                </a:extLst>
              </p:cNvPr>
              <p:cNvSpPr/>
              <p:nvPr/>
            </p:nvSpPr>
            <p:spPr>
              <a:xfrm>
                <a:off x="2613192" y="2699652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oup 3">
              <a:extLst>
                <a:ext uri="{FF2B5EF4-FFF2-40B4-BE49-F238E27FC236}">
                  <a16:creationId xmlns="" xmlns:a16="http://schemas.microsoft.com/office/drawing/2014/main" id="{CF23B054-DF48-39BF-9EDE-56B2CF1B7F5C}"/>
                </a:ext>
              </a:extLst>
            </p:cNvPr>
            <p:cNvGrpSpPr/>
            <p:nvPr/>
          </p:nvGrpSpPr>
          <p:grpSpPr>
            <a:xfrm>
              <a:off x="229141" y="4214679"/>
              <a:ext cx="7825775" cy="801871"/>
              <a:chOff x="-292829" y="3542455"/>
              <a:chExt cx="7799278" cy="745468"/>
            </a:xfrm>
          </p:grpSpPr>
          <p:sp>
            <p:nvSpPr>
              <p:cNvPr id="61" name="Rectangle 45">
                <a:extLst>
                  <a:ext uri="{FF2B5EF4-FFF2-40B4-BE49-F238E27FC236}">
                    <a16:creationId xmlns="" xmlns:a16="http://schemas.microsoft.com/office/drawing/2014/main" id="{0C377D84-C468-2881-D511-7FFA9904A78A}"/>
                  </a:ext>
                </a:extLst>
              </p:cNvPr>
              <p:cNvSpPr/>
              <p:nvPr/>
            </p:nvSpPr>
            <p:spPr>
              <a:xfrm>
                <a:off x="-2294" y="3542455"/>
                <a:ext cx="7508743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46">
                <a:extLst>
                  <a:ext uri="{FF2B5EF4-FFF2-40B4-BE49-F238E27FC236}">
                    <a16:creationId xmlns="" xmlns:a16="http://schemas.microsoft.com/office/drawing/2014/main" id="{84C7C448-F332-F28D-0098-E96FCA975070}"/>
                  </a:ext>
                </a:extLst>
              </p:cNvPr>
              <p:cNvSpPr/>
              <p:nvPr/>
            </p:nvSpPr>
            <p:spPr>
              <a:xfrm>
                <a:off x="-292829" y="3662648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oup 58">
              <a:extLst>
                <a:ext uri="{FF2B5EF4-FFF2-40B4-BE49-F238E27FC236}">
                  <a16:creationId xmlns="" xmlns:a16="http://schemas.microsoft.com/office/drawing/2014/main" id="{C75660C5-1795-45E7-2459-CDF6F0A3AC00}"/>
                </a:ext>
              </a:extLst>
            </p:cNvPr>
            <p:cNvGrpSpPr/>
            <p:nvPr/>
          </p:nvGrpSpPr>
          <p:grpSpPr>
            <a:xfrm>
              <a:off x="229140" y="5168686"/>
              <a:ext cx="7825776" cy="801889"/>
              <a:chOff x="-3198878" y="4429320"/>
              <a:chExt cx="7799244" cy="745468"/>
            </a:xfrm>
          </p:grpSpPr>
          <p:sp>
            <p:nvSpPr>
              <p:cNvPr id="58" name="Rectangle 59">
                <a:extLst>
                  <a:ext uri="{FF2B5EF4-FFF2-40B4-BE49-F238E27FC236}">
                    <a16:creationId xmlns="" xmlns:a16="http://schemas.microsoft.com/office/drawing/2014/main" id="{858BB183-9700-382C-438C-460288C678C2}"/>
                  </a:ext>
                </a:extLst>
              </p:cNvPr>
              <p:cNvSpPr/>
              <p:nvPr/>
            </p:nvSpPr>
            <p:spPr>
              <a:xfrm>
                <a:off x="-2908334" y="4429320"/>
                <a:ext cx="7508700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Oval 60">
                <a:extLst>
                  <a:ext uri="{FF2B5EF4-FFF2-40B4-BE49-F238E27FC236}">
                    <a16:creationId xmlns="" xmlns:a16="http://schemas.microsoft.com/office/drawing/2014/main" id="{2BD16B99-D6A9-0455-38D3-7C63D9743A38}"/>
                  </a:ext>
                </a:extLst>
              </p:cNvPr>
              <p:cNvSpPr/>
              <p:nvPr/>
            </p:nvSpPr>
            <p:spPr>
              <a:xfrm>
                <a:off x="-3198878" y="4536283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62" name="Oval 49">
            <a:extLst>
              <a:ext uri="{FF2B5EF4-FFF2-40B4-BE49-F238E27FC236}">
                <a16:creationId xmlns="" xmlns:a16="http://schemas.microsoft.com/office/drawing/2014/main" id="{891E4DE8-704B-39F9-984C-2F7D8B0A34D3}"/>
              </a:ext>
            </a:extLst>
          </p:cNvPr>
          <p:cNvSpPr/>
          <p:nvPr/>
        </p:nvSpPr>
        <p:spPr>
          <a:xfrm>
            <a:off x="1771711" y="10350016"/>
            <a:ext cx="1441384" cy="1009724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0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noProof="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64" name="Group 20">
            <a:extLst>
              <a:ext uri="{FF2B5EF4-FFF2-40B4-BE49-F238E27FC236}">
                <a16:creationId xmlns="" xmlns:a16="http://schemas.microsoft.com/office/drawing/2014/main" id="{3610751E-E89B-16A3-0727-666AB97FA645}"/>
              </a:ext>
            </a:extLst>
          </p:cNvPr>
          <p:cNvGrpSpPr/>
          <p:nvPr/>
        </p:nvGrpSpPr>
        <p:grpSpPr>
          <a:xfrm>
            <a:off x="157467" y="3469341"/>
            <a:ext cx="23825350" cy="2568565"/>
            <a:chOff x="534987" y="1647866"/>
            <a:chExt cx="23017949" cy="1556899"/>
          </a:xfrm>
        </p:grpSpPr>
        <p:sp>
          <p:nvSpPr>
            <p:cNvPr id="266" name="Rounded Rectangle 24">
              <a:extLst>
                <a:ext uri="{FF2B5EF4-FFF2-40B4-BE49-F238E27FC236}">
                  <a16:creationId xmlns="" xmlns:a16="http://schemas.microsoft.com/office/drawing/2014/main" id="{EE17A035-4F3F-415E-BEA7-3331C045288F}"/>
                </a:ext>
              </a:extLst>
            </p:cNvPr>
            <p:cNvSpPr/>
            <p:nvPr/>
          </p:nvSpPr>
          <p:spPr bwMode="auto">
            <a:xfrm>
              <a:off x="755650" y="1720892"/>
              <a:ext cx="22797286" cy="1483873"/>
            </a:xfrm>
            <a:prstGeom prst="roundRect">
              <a:avLst>
                <a:gd name="adj" fmla="val 5492"/>
              </a:avLst>
            </a:prstGeom>
            <a:solidFill>
              <a:srgbClr val="9BBB59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43543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67" name="Group 25">
              <a:extLst>
                <a:ext uri="{FF2B5EF4-FFF2-40B4-BE49-F238E27FC236}">
                  <a16:creationId xmlns="" xmlns:a16="http://schemas.microsoft.com/office/drawing/2014/main" id="{91078BEE-5D86-7C94-D7B1-A854C53596BF}"/>
                </a:ext>
              </a:extLst>
            </p:cNvPr>
            <p:cNvGrpSpPr/>
            <p:nvPr/>
          </p:nvGrpSpPr>
          <p:grpSpPr>
            <a:xfrm>
              <a:off x="534987" y="1647866"/>
              <a:ext cx="3223234" cy="1176337"/>
              <a:chOff x="534987" y="1647866"/>
              <a:chExt cx="3223234" cy="1176337"/>
            </a:xfrm>
          </p:grpSpPr>
          <p:sp>
            <p:nvSpPr>
              <p:cNvPr id="268" name="Isosceles Triangle 44">
                <a:extLst>
                  <a:ext uri="{FF2B5EF4-FFF2-40B4-BE49-F238E27FC236}">
                    <a16:creationId xmlns="" xmlns:a16="http://schemas.microsoft.com/office/drawing/2014/main" id="{19F57FF8-D2E7-0ACD-2C45-DC0E8E17FC3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354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9" name="Pentagon 27">
                <a:extLst>
                  <a:ext uri="{FF2B5EF4-FFF2-40B4-BE49-F238E27FC236}">
                    <a16:creationId xmlns="" xmlns:a16="http://schemas.microsoft.com/office/drawing/2014/main" id="{18156D04-FC30-5A8A-4EEC-4C279C15DA41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3223234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354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70" name="Group 11">
                <a:extLst>
                  <a:ext uri="{FF2B5EF4-FFF2-40B4-BE49-F238E27FC236}">
                    <a16:creationId xmlns="" xmlns:a16="http://schemas.microsoft.com/office/drawing/2014/main" id="{FF13F8ED-B111-0189-176E-56334A9DDA29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ysClr val="window" lastClr="FFFFFF">
                  <a:lumMod val="95000"/>
                </a:sysClr>
              </a:solidFill>
            </p:grpSpPr>
            <p:sp>
              <p:nvSpPr>
                <p:cNvPr id="273" name="Freeform 31">
                  <a:extLst>
                    <a:ext uri="{FF2B5EF4-FFF2-40B4-BE49-F238E27FC236}">
                      <a16:creationId xmlns="" xmlns:a16="http://schemas.microsoft.com/office/drawing/2014/main" id="{FEA5653D-9395-EF29-8F1F-8ECFC4E2BE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Freeform 32">
                  <a:extLst>
                    <a:ext uri="{FF2B5EF4-FFF2-40B4-BE49-F238E27FC236}">
                      <a16:creationId xmlns="" xmlns:a16="http://schemas.microsoft.com/office/drawing/2014/main" id="{3C3B4F3B-F7F8-D07D-AFD8-D18F6F579C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Freeform 33">
                  <a:extLst>
                    <a:ext uri="{FF2B5EF4-FFF2-40B4-BE49-F238E27FC236}">
                      <a16:creationId xmlns="" xmlns:a16="http://schemas.microsoft.com/office/drawing/2014/main" id="{608A5C0D-D04F-8AE7-F1A5-EF5BE5091A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Rectangle 34">
                  <a:extLst>
                    <a:ext uri="{FF2B5EF4-FFF2-40B4-BE49-F238E27FC236}">
                      <a16:creationId xmlns="" xmlns:a16="http://schemas.microsoft.com/office/drawing/2014/main" id="{AB99B296-903A-B4A3-69C8-B14EE10AB3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Rectangle 35">
                  <a:extLst>
                    <a:ext uri="{FF2B5EF4-FFF2-40B4-BE49-F238E27FC236}">
                      <a16:creationId xmlns="" xmlns:a16="http://schemas.microsoft.com/office/drawing/2014/main" id="{168C8086-724B-F73D-48E5-F6D6F34F0D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Rectangle 36">
                  <a:extLst>
                    <a:ext uri="{FF2B5EF4-FFF2-40B4-BE49-F238E27FC236}">
                      <a16:creationId xmlns="" xmlns:a16="http://schemas.microsoft.com/office/drawing/2014/main" id="{B78208CE-99D7-9EF5-48CF-9CE7E36516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Rectangle 37">
                  <a:extLst>
                    <a:ext uri="{FF2B5EF4-FFF2-40B4-BE49-F238E27FC236}">
                      <a16:creationId xmlns="" xmlns:a16="http://schemas.microsoft.com/office/drawing/2014/main" id="{CFDCF975-D1FF-4D92-1E1A-407B1FF627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1" name="Chevron 29">
                <a:extLst>
                  <a:ext uri="{FF2B5EF4-FFF2-40B4-BE49-F238E27FC236}">
                    <a16:creationId xmlns="" xmlns:a16="http://schemas.microsoft.com/office/drawing/2014/main" id="{813F4A4A-FA56-F0DC-FA83-C861FE80ED5B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marL="0" marR="0" lvl="0" indent="0" algn="ctr" defTabSz="4354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2" name="TextBox 13">
                <a:extLst>
                  <a:ext uri="{FF2B5EF4-FFF2-40B4-BE49-F238E27FC236}">
                    <a16:creationId xmlns="" xmlns:a16="http://schemas.microsoft.com/office/drawing/2014/main" id="{3DA598D7-E157-2F81-C735-F58B72B66E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08027" y="1763895"/>
                <a:ext cx="1866469" cy="696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</a:t>
                </a:r>
                <a:r>
                  <a:rPr lang="en-US" sz="4800" b="1" kern="1200" dirty="0">
                    <a:solidFill>
                      <a:prstClr val="white"/>
                    </a:solidFill>
                    <a:latin typeface="Tahoma" pitchFamily="34" charset="0"/>
                    <a:ea typeface="+mn-ea"/>
                    <a:cs typeface="Tahoma" pitchFamily="34" charset="0"/>
                  </a:rPr>
                  <a:t>4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3707568" y="3629799"/>
            <a:ext cx="202239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   </a:t>
            </a:r>
            <a:r>
              <a:rPr lang="vi-VN" sz="4800" dirty="0" smtClean="0"/>
              <a:t>A</a:t>
            </a:r>
            <a:r>
              <a:rPr lang="en-US" sz="4800" dirty="0"/>
              <a:t>l</a:t>
            </a:r>
            <a:r>
              <a:rPr lang="vi-VN" sz="4800" dirty="0" smtClean="0"/>
              <a:t>kan</a:t>
            </a:r>
            <a:r>
              <a:rPr lang="en-US" sz="4800" dirty="0" smtClean="0"/>
              <a:t>e</a:t>
            </a:r>
            <a:r>
              <a:rPr lang="vi-VN" sz="4800" dirty="0" smtClean="0"/>
              <a:t> </a:t>
            </a:r>
            <a:r>
              <a:rPr lang="vi-VN" sz="4800" dirty="0"/>
              <a:t>tương đối trơ về mặt hoá </a:t>
            </a:r>
            <a:r>
              <a:rPr lang="vi-VN" sz="4800" dirty="0" smtClean="0"/>
              <a:t>học: </a:t>
            </a:r>
            <a:r>
              <a:rPr lang="vi-VN" sz="4800" dirty="0"/>
              <a:t>ở nhiệt độ thường không tham gia phản ứng với dung dịch axit, dd kiềm và các chất oxi hóa mạnh vì lí do nào sau đây ? </a:t>
            </a:r>
            <a:endParaRPr lang="en-US" sz="4800" dirty="0"/>
          </a:p>
          <a:p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2882608" y="6704112"/>
            <a:ext cx="20542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TOHAMA"/>
              </a:rPr>
              <a:t>   </a:t>
            </a:r>
            <a:r>
              <a:rPr lang="vi-VN" sz="4800" dirty="0" smtClean="0">
                <a:solidFill>
                  <a:schemeClr val="bg1"/>
                </a:solidFill>
              </a:rPr>
              <a:t>A</a:t>
            </a:r>
            <a:r>
              <a:rPr lang="en-US" sz="4800" dirty="0" smtClean="0">
                <a:solidFill>
                  <a:schemeClr val="bg1"/>
                </a:solidFill>
              </a:rPr>
              <a:t>l</a:t>
            </a:r>
            <a:r>
              <a:rPr lang="vi-VN" sz="4800" dirty="0" smtClean="0">
                <a:solidFill>
                  <a:schemeClr val="bg1"/>
                </a:solidFill>
              </a:rPr>
              <a:t>kan</a:t>
            </a:r>
            <a:r>
              <a:rPr lang="en-US" sz="4800" dirty="0" smtClean="0">
                <a:solidFill>
                  <a:schemeClr val="bg1"/>
                </a:solidFill>
              </a:rPr>
              <a:t>e</a:t>
            </a:r>
            <a:r>
              <a:rPr lang="vi-VN" sz="4800" dirty="0" smtClean="0">
                <a:solidFill>
                  <a:schemeClr val="bg1"/>
                </a:solidFill>
              </a:rPr>
              <a:t> </a:t>
            </a:r>
            <a:r>
              <a:rPr lang="vi-VN" sz="4800" dirty="0">
                <a:solidFill>
                  <a:schemeClr val="bg1"/>
                </a:solidFill>
              </a:rPr>
              <a:t>có nhiều nguyên tử H trong phân tử</a:t>
            </a:r>
            <a:r>
              <a:rPr lang="vi-VN" sz="4800" dirty="0" smtClean="0">
                <a:solidFill>
                  <a:schemeClr val="bg1"/>
                </a:solidFill>
              </a:rPr>
              <a:t>.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07569" y="8569535"/>
            <a:ext cx="80233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dirty="0" smtClean="0">
                <a:solidFill>
                  <a:schemeClr val="bg1"/>
                </a:solidFill>
              </a:rPr>
              <a:t>Alkane </a:t>
            </a:r>
            <a:r>
              <a:rPr lang="pt-BR" sz="4800" dirty="0">
                <a:solidFill>
                  <a:schemeClr val="bg1"/>
                </a:solidFill>
              </a:rPr>
              <a:t>có hàm lượng C </a:t>
            </a:r>
            <a:r>
              <a:rPr lang="pt-BR" sz="4800" dirty="0" smtClean="0">
                <a:solidFill>
                  <a:schemeClr val="bg1"/>
                </a:solidFill>
              </a:rPr>
              <a:t>cao.</a:t>
            </a:r>
            <a:endParaRPr lang="en-US" sz="4800" dirty="0">
              <a:solidFill>
                <a:schemeClr val="bg1"/>
              </a:solidFill>
              <a:latin typeface="TOHAM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07569" y="10361696"/>
            <a:ext cx="1149064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dirty="0" smtClean="0">
                <a:solidFill>
                  <a:schemeClr val="bg1"/>
                </a:solidFill>
              </a:rPr>
              <a:t>Alkane  </a:t>
            </a:r>
            <a:r>
              <a:rPr lang="pt-BR" sz="4800" dirty="0">
                <a:solidFill>
                  <a:schemeClr val="bg1"/>
                </a:solidFill>
              </a:rPr>
              <a:t>chỉ chứa liên kết </a:t>
            </a:r>
            <a:r>
              <a:rPr lang="pt-BR" sz="4800" dirty="0">
                <a:solidFill>
                  <a:schemeClr val="bg1"/>
                </a:solidFill>
                <a:sym typeface="Symbol"/>
              </a:rPr>
              <a:t></a:t>
            </a:r>
            <a:r>
              <a:rPr lang="pt-BR" sz="4800" dirty="0">
                <a:solidFill>
                  <a:schemeClr val="bg1"/>
                </a:solidFill>
              </a:rPr>
              <a:t> trong phân tử.</a:t>
            </a:r>
            <a:endParaRPr lang="en-US" sz="4800" dirty="0">
              <a:solidFill>
                <a:schemeClr val="bg1"/>
              </a:solidFill>
            </a:endParaRPr>
          </a:p>
          <a:p>
            <a:endParaRPr lang="en-US" sz="4800" dirty="0">
              <a:solidFill>
                <a:schemeClr val="bg1"/>
              </a:solidFill>
              <a:latin typeface="TOHAM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77593" y="12271170"/>
            <a:ext cx="86869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800" dirty="0" smtClean="0">
                <a:solidFill>
                  <a:schemeClr val="bg1"/>
                </a:solidFill>
              </a:rPr>
              <a:t>Alkane </a:t>
            </a:r>
            <a:r>
              <a:rPr lang="de-DE" sz="4800" dirty="0">
                <a:solidFill>
                  <a:schemeClr val="bg1"/>
                </a:solidFill>
              </a:rPr>
              <a:t>khá hoạt động hoá học</a:t>
            </a:r>
            <a:r>
              <a:rPr lang="de-DE" sz="4800" dirty="0" smtClean="0">
                <a:solidFill>
                  <a:schemeClr val="bg1"/>
                </a:solidFill>
              </a:rPr>
              <a:t>.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49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1">
            <a:extLst>
              <a:ext uri="{FF2B5EF4-FFF2-40B4-BE49-F238E27FC236}">
                <a16:creationId xmlns="" xmlns:a16="http://schemas.microsoft.com/office/drawing/2014/main" id="{2C69E716-EF34-8C4B-BB20-977BAF7C5DC0}"/>
              </a:ext>
            </a:extLst>
          </p:cNvPr>
          <p:cNvGrpSpPr/>
          <p:nvPr/>
        </p:nvGrpSpPr>
        <p:grpSpPr>
          <a:xfrm>
            <a:off x="1720383" y="6324866"/>
            <a:ext cx="22262431" cy="7053814"/>
            <a:chOff x="229140" y="2237392"/>
            <a:chExt cx="7825776" cy="3733183"/>
          </a:xfrm>
        </p:grpSpPr>
        <p:grpSp>
          <p:nvGrpSpPr>
            <p:cNvPr id="54" name="Group 50">
              <a:extLst>
                <a:ext uri="{FF2B5EF4-FFF2-40B4-BE49-F238E27FC236}">
                  <a16:creationId xmlns="" xmlns:a16="http://schemas.microsoft.com/office/drawing/2014/main" id="{EFEB930C-77FB-5562-B961-FAFAF5944BC4}"/>
                </a:ext>
              </a:extLst>
            </p:cNvPr>
            <p:cNvGrpSpPr/>
            <p:nvPr/>
          </p:nvGrpSpPr>
          <p:grpSpPr>
            <a:xfrm>
              <a:off x="247183" y="2237392"/>
              <a:ext cx="7807733" cy="801887"/>
              <a:chOff x="5537206" y="1704231"/>
              <a:chExt cx="7781262" cy="745468"/>
            </a:xfrm>
          </p:grpSpPr>
          <p:sp>
            <p:nvSpPr>
              <p:cNvPr id="259" name="Rectangle 51">
                <a:extLst>
                  <a:ext uri="{FF2B5EF4-FFF2-40B4-BE49-F238E27FC236}">
                    <a16:creationId xmlns="" xmlns:a16="http://schemas.microsoft.com/office/drawing/2014/main" id="{0142A39C-F31B-4525-DBEE-473992CB42DF}"/>
                  </a:ext>
                </a:extLst>
              </p:cNvPr>
              <p:cNvSpPr/>
              <p:nvPr/>
            </p:nvSpPr>
            <p:spPr>
              <a:xfrm>
                <a:off x="5827750" y="1704231"/>
                <a:ext cx="7490718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0" name="Oval 52">
                <a:extLst>
                  <a:ext uri="{FF2B5EF4-FFF2-40B4-BE49-F238E27FC236}">
                    <a16:creationId xmlns="" xmlns:a16="http://schemas.microsoft.com/office/drawing/2014/main" id="{FB00F445-1078-747F-E912-2C5CCA903063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="" xmlns:a16="http://schemas.microsoft.com/office/drawing/2014/main" id="{5EF6D73A-9E3C-AFDB-0239-F9E7ED65BE8A}"/>
                </a:ext>
              </a:extLst>
            </p:cNvPr>
            <p:cNvGrpSpPr/>
            <p:nvPr/>
          </p:nvGrpSpPr>
          <p:grpSpPr>
            <a:xfrm>
              <a:off x="229141" y="3221569"/>
              <a:ext cx="7825775" cy="801888"/>
              <a:chOff x="2613192" y="2619153"/>
              <a:chExt cx="7799244" cy="745468"/>
            </a:xfrm>
          </p:grpSpPr>
          <p:sp>
            <p:nvSpPr>
              <p:cNvPr id="256" name="Rectangle 55">
                <a:extLst>
                  <a:ext uri="{FF2B5EF4-FFF2-40B4-BE49-F238E27FC236}">
                    <a16:creationId xmlns="" xmlns:a16="http://schemas.microsoft.com/office/drawing/2014/main" id="{FF959755-E133-FE71-E1C7-4B3BA1BC6AED}"/>
                  </a:ext>
                </a:extLst>
              </p:cNvPr>
              <p:cNvSpPr/>
              <p:nvPr/>
            </p:nvSpPr>
            <p:spPr>
              <a:xfrm>
                <a:off x="2903737" y="2619153"/>
                <a:ext cx="7508699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7" name="Oval 56">
                <a:extLst>
                  <a:ext uri="{FF2B5EF4-FFF2-40B4-BE49-F238E27FC236}">
                    <a16:creationId xmlns="" xmlns:a16="http://schemas.microsoft.com/office/drawing/2014/main" id="{C0363CC1-7F6C-7E56-E134-1D234DC70FD9}"/>
                  </a:ext>
                </a:extLst>
              </p:cNvPr>
              <p:cNvSpPr/>
              <p:nvPr/>
            </p:nvSpPr>
            <p:spPr>
              <a:xfrm>
                <a:off x="2613192" y="2699652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oup 3">
              <a:extLst>
                <a:ext uri="{FF2B5EF4-FFF2-40B4-BE49-F238E27FC236}">
                  <a16:creationId xmlns="" xmlns:a16="http://schemas.microsoft.com/office/drawing/2014/main" id="{CF23B054-DF48-39BF-9EDE-56B2CF1B7F5C}"/>
                </a:ext>
              </a:extLst>
            </p:cNvPr>
            <p:cNvGrpSpPr/>
            <p:nvPr/>
          </p:nvGrpSpPr>
          <p:grpSpPr>
            <a:xfrm>
              <a:off x="229141" y="4214679"/>
              <a:ext cx="7825775" cy="801871"/>
              <a:chOff x="-292829" y="3542455"/>
              <a:chExt cx="7799278" cy="745468"/>
            </a:xfrm>
          </p:grpSpPr>
          <p:sp>
            <p:nvSpPr>
              <p:cNvPr id="61" name="Rectangle 45">
                <a:extLst>
                  <a:ext uri="{FF2B5EF4-FFF2-40B4-BE49-F238E27FC236}">
                    <a16:creationId xmlns="" xmlns:a16="http://schemas.microsoft.com/office/drawing/2014/main" id="{0C377D84-C468-2881-D511-7FFA9904A78A}"/>
                  </a:ext>
                </a:extLst>
              </p:cNvPr>
              <p:cNvSpPr/>
              <p:nvPr/>
            </p:nvSpPr>
            <p:spPr>
              <a:xfrm>
                <a:off x="-2294" y="3542455"/>
                <a:ext cx="7508743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46">
                <a:extLst>
                  <a:ext uri="{FF2B5EF4-FFF2-40B4-BE49-F238E27FC236}">
                    <a16:creationId xmlns="" xmlns:a16="http://schemas.microsoft.com/office/drawing/2014/main" id="{84C7C448-F332-F28D-0098-E96FCA975070}"/>
                  </a:ext>
                </a:extLst>
              </p:cNvPr>
              <p:cNvSpPr/>
              <p:nvPr/>
            </p:nvSpPr>
            <p:spPr>
              <a:xfrm>
                <a:off x="-292829" y="3662648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oup 58">
              <a:extLst>
                <a:ext uri="{FF2B5EF4-FFF2-40B4-BE49-F238E27FC236}">
                  <a16:creationId xmlns="" xmlns:a16="http://schemas.microsoft.com/office/drawing/2014/main" id="{C75660C5-1795-45E7-2459-CDF6F0A3AC00}"/>
                </a:ext>
              </a:extLst>
            </p:cNvPr>
            <p:cNvGrpSpPr/>
            <p:nvPr/>
          </p:nvGrpSpPr>
          <p:grpSpPr>
            <a:xfrm>
              <a:off x="229140" y="5168686"/>
              <a:ext cx="7825776" cy="801889"/>
              <a:chOff x="-3198878" y="4429320"/>
              <a:chExt cx="7799244" cy="745468"/>
            </a:xfrm>
          </p:grpSpPr>
          <p:sp>
            <p:nvSpPr>
              <p:cNvPr id="58" name="Rectangle 59">
                <a:extLst>
                  <a:ext uri="{FF2B5EF4-FFF2-40B4-BE49-F238E27FC236}">
                    <a16:creationId xmlns="" xmlns:a16="http://schemas.microsoft.com/office/drawing/2014/main" id="{858BB183-9700-382C-438C-460288C678C2}"/>
                  </a:ext>
                </a:extLst>
              </p:cNvPr>
              <p:cNvSpPr/>
              <p:nvPr/>
            </p:nvSpPr>
            <p:spPr>
              <a:xfrm>
                <a:off x="-2908334" y="4429320"/>
                <a:ext cx="7508700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Oval 60">
                <a:extLst>
                  <a:ext uri="{FF2B5EF4-FFF2-40B4-BE49-F238E27FC236}">
                    <a16:creationId xmlns="" xmlns:a16="http://schemas.microsoft.com/office/drawing/2014/main" id="{2BD16B99-D6A9-0455-38D3-7C63D9743A38}"/>
                  </a:ext>
                </a:extLst>
              </p:cNvPr>
              <p:cNvSpPr/>
              <p:nvPr/>
            </p:nvSpPr>
            <p:spPr>
              <a:xfrm>
                <a:off x="-3198878" y="4536283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62" name="Oval 49">
            <a:extLst>
              <a:ext uri="{FF2B5EF4-FFF2-40B4-BE49-F238E27FC236}">
                <a16:creationId xmlns="" xmlns:a16="http://schemas.microsoft.com/office/drawing/2014/main" id="{891E4DE8-704B-39F9-984C-2F7D8B0A34D3}"/>
              </a:ext>
            </a:extLst>
          </p:cNvPr>
          <p:cNvSpPr/>
          <p:nvPr/>
        </p:nvSpPr>
        <p:spPr>
          <a:xfrm>
            <a:off x="1852393" y="6557962"/>
            <a:ext cx="1441384" cy="1009724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0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64" name="Group 20">
            <a:extLst>
              <a:ext uri="{FF2B5EF4-FFF2-40B4-BE49-F238E27FC236}">
                <a16:creationId xmlns="" xmlns:a16="http://schemas.microsoft.com/office/drawing/2014/main" id="{3610751E-E89B-16A3-0727-666AB97FA645}"/>
              </a:ext>
            </a:extLst>
          </p:cNvPr>
          <p:cNvGrpSpPr/>
          <p:nvPr/>
        </p:nvGrpSpPr>
        <p:grpSpPr>
          <a:xfrm>
            <a:off x="157467" y="3469341"/>
            <a:ext cx="23825350" cy="2568565"/>
            <a:chOff x="534987" y="1647866"/>
            <a:chExt cx="23017949" cy="1556899"/>
          </a:xfrm>
        </p:grpSpPr>
        <p:sp>
          <p:nvSpPr>
            <p:cNvPr id="266" name="Rounded Rectangle 24">
              <a:extLst>
                <a:ext uri="{FF2B5EF4-FFF2-40B4-BE49-F238E27FC236}">
                  <a16:creationId xmlns="" xmlns:a16="http://schemas.microsoft.com/office/drawing/2014/main" id="{EE17A035-4F3F-415E-BEA7-3331C045288F}"/>
                </a:ext>
              </a:extLst>
            </p:cNvPr>
            <p:cNvSpPr/>
            <p:nvPr/>
          </p:nvSpPr>
          <p:spPr bwMode="auto">
            <a:xfrm>
              <a:off x="755650" y="1720892"/>
              <a:ext cx="22797286" cy="1483873"/>
            </a:xfrm>
            <a:prstGeom prst="roundRect">
              <a:avLst>
                <a:gd name="adj" fmla="val 5492"/>
              </a:avLst>
            </a:prstGeom>
            <a:solidFill>
              <a:srgbClr val="9BBB59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43543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67" name="Group 25">
              <a:extLst>
                <a:ext uri="{FF2B5EF4-FFF2-40B4-BE49-F238E27FC236}">
                  <a16:creationId xmlns="" xmlns:a16="http://schemas.microsoft.com/office/drawing/2014/main" id="{91078BEE-5D86-7C94-D7B1-A854C53596BF}"/>
                </a:ext>
              </a:extLst>
            </p:cNvPr>
            <p:cNvGrpSpPr/>
            <p:nvPr/>
          </p:nvGrpSpPr>
          <p:grpSpPr>
            <a:xfrm>
              <a:off x="534987" y="1647866"/>
              <a:ext cx="3223234" cy="1176337"/>
              <a:chOff x="534987" y="1647866"/>
              <a:chExt cx="3223234" cy="1176337"/>
            </a:xfrm>
          </p:grpSpPr>
          <p:sp>
            <p:nvSpPr>
              <p:cNvPr id="268" name="Isosceles Triangle 44">
                <a:extLst>
                  <a:ext uri="{FF2B5EF4-FFF2-40B4-BE49-F238E27FC236}">
                    <a16:creationId xmlns="" xmlns:a16="http://schemas.microsoft.com/office/drawing/2014/main" id="{19F57FF8-D2E7-0ACD-2C45-DC0E8E17FC3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354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9" name="Pentagon 27">
                <a:extLst>
                  <a:ext uri="{FF2B5EF4-FFF2-40B4-BE49-F238E27FC236}">
                    <a16:creationId xmlns="" xmlns:a16="http://schemas.microsoft.com/office/drawing/2014/main" id="{18156D04-FC30-5A8A-4EEC-4C279C15DA41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3223234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354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70" name="Group 11">
                <a:extLst>
                  <a:ext uri="{FF2B5EF4-FFF2-40B4-BE49-F238E27FC236}">
                    <a16:creationId xmlns="" xmlns:a16="http://schemas.microsoft.com/office/drawing/2014/main" id="{FF13F8ED-B111-0189-176E-56334A9DDA29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ysClr val="window" lastClr="FFFFFF">
                  <a:lumMod val="95000"/>
                </a:sysClr>
              </a:solidFill>
            </p:grpSpPr>
            <p:sp>
              <p:nvSpPr>
                <p:cNvPr id="273" name="Freeform 31">
                  <a:extLst>
                    <a:ext uri="{FF2B5EF4-FFF2-40B4-BE49-F238E27FC236}">
                      <a16:creationId xmlns="" xmlns:a16="http://schemas.microsoft.com/office/drawing/2014/main" id="{FEA5653D-9395-EF29-8F1F-8ECFC4E2BE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Freeform 32">
                  <a:extLst>
                    <a:ext uri="{FF2B5EF4-FFF2-40B4-BE49-F238E27FC236}">
                      <a16:creationId xmlns="" xmlns:a16="http://schemas.microsoft.com/office/drawing/2014/main" id="{3C3B4F3B-F7F8-D07D-AFD8-D18F6F579C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Freeform 33">
                  <a:extLst>
                    <a:ext uri="{FF2B5EF4-FFF2-40B4-BE49-F238E27FC236}">
                      <a16:creationId xmlns="" xmlns:a16="http://schemas.microsoft.com/office/drawing/2014/main" id="{608A5C0D-D04F-8AE7-F1A5-EF5BE5091A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Rectangle 34">
                  <a:extLst>
                    <a:ext uri="{FF2B5EF4-FFF2-40B4-BE49-F238E27FC236}">
                      <a16:creationId xmlns="" xmlns:a16="http://schemas.microsoft.com/office/drawing/2014/main" id="{AB99B296-903A-B4A3-69C8-B14EE10AB3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Rectangle 35">
                  <a:extLst>
                    <a:ext uri="{FF2B5EF4-FFF2-40B4-BE49-F238E27FC236}">
                      <a16:creationId xmlns="" xmlns:a16="http://schemas.microsoft.com/office/drawing/2014/main" id="{168C8086-724B-F73D-48E5-F6D6F34F0D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Rectangle 36">
                  <a:extLst>
                    <a:ext uri="{FF2B5EF4-FFF2-40B4-BE49-F238E27FC236}">
                      <a16:creationId xmlns="" xmlns:a16="http://schemas.microsoft.com/office/drawing/2014/main" id="{B78208CE-99D7-9EF5-48CF-9CE7E36516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Rectangle 37">
                  <a:extLst>
                    <a:ext uri="{FF2B5EF4-FFF2-40B4-BE49-F238E27FC236}">
                      <a16:creationId xmlns="" xmlns:a16="http://schemas.microsoft.com/office/drawing/2014/main" id="{CFDCF975-D1FF-4D92-1E1A-407B1FF627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1" name="Chevron 29">
                <a:extLst>
                  <a:ext uri="{FF2B5EF4-FFF2-40B4-BE49-F238E27FC236}">
                    <a16:creationId xmlns="" xmlns:a16="http://schemas.microsoft.com/office/drawing/2014/main" id="{813F4A4A-FA56-F0DC-FA83-C861FE80ED5B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marL="0" marR="0" lvl="0" indent="0" algn="ctr" defTabSz="4354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2" name="TextBox 13">
                <a:extLst>
                  <a:ext uri="{FF2B5EF4-FFF2-40B4-BE49-F238E27FC236}">
                    <a16:creationId xmlns="" xmlns:a16="http://schemas.microsoft.com/office/drawing/2014/main" id="{3DA598D7-E157-2F81-C735-F58B72B66E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08027" y="1763895"/>
                <a:ext cx="1866469" cy="5036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</a:t>
                </a:r>
                <a:r>
                  <a:rPr lang="en-US" sz="4800" b="1" kern="1200" noProof="0" dirty="0" smtClean="0">
                    <a:solidFill>
                      <a:prstClr val="white"/>
                    </a:solidFill>
                    <a:latin typeface="Tahoma" pitchFamily="34" charset="0"/>
                    <a:ea typeface="+mn-ea"/>
                    <a:cs typeface="Tahoma" pitchFamily="34" charset="0"/>
                  </a:rPr>
                  <a:t>5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3707568" y="3629799"/>
            <a:ext cx="202239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   </a:t>
            </a:r>
            <a:r>
              <a:rPr lang="de-DE" sz="4800" dirty="0"/>
              <a:t>Lấy hỗn </a:t>
            </a:r>
            <a:r>
              <a:rPr lang="vi-VN" sz="4800" dirty="0"/>
              <a:t>hợp</a:t>
            </a:r>
            <a:r>
              <a:rPr lang="de-DE" sz="4800" dirty="0"/>
              <a:t> CH</a:t>
            </a:r>
            <a:r>
              <a:rPr lang="de-DE" sz="4800" baseline="-25000" dirty="0"/>
              <a:t>4</a:t>
            </a:r>
            <a:r>
              <a:rPr lang="de-DE" sz="4800" dirty="0"/>
              <a:t> và Cl</a:t>
            </a:r>
            <a:r>
              <a:rPr lang="de-DE" sz="4800" baseline="-25000" dirty="0"/>
              <a:t>2</a:t>
            </a:r>
            <a:r>
              <a:rPr lang="de-DE" sz="4800" dirty="0"/>
              <a:t> theo tỉ lệ mol 1:3 có ánh sáng khuếch tán, ta được sản phẩm chính là </a:t>
            </a:r>
            <a:r>
              <a:rPr lang="de-DE" sz="4800" dirty="0" smtClean="0"/>
              <a:t>: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2882608" y="6704112"/>
            <a:ext cx="20542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TOHAMA"/>
              </a:rPr>
              <a:t>   CH</a:t>
            </a:r>
            <a:r>
              <a:rPr lang="en-US" sz="4800" baseline="-25000" dirty="0" smtClean="0">
                <a:solidFill>
                  <a:schemeClr val="bg1"/>
                </a:solidFill>
                <a:latin typeface="TOHAMA"/>
              </a:rPr>
              <a:t>3</a:t>
            </a:r>
            <a:r>
              <a:rPr lang="en-US" sz="4800" dirty="0" smtClean="0">
                <a:solidFill>
                  <a:schemeClr val="bg1"/>
                </a:solidFill>
                <a:latin typeface="TOHAMA"/>
              </a:rPr>
              <a:t>Cl + </a:t>
            </a:r>
            <a:r>
              <a:rPr lang="en-US" sz="4800" dirty="0" err="1" smtClean="0">
                <a:solidFill>
                  <a:schemeClr val="bg1"/>
                </a:solidFill>
                <a:latin typeface="TOHAMA"/>
              </a:rPr>
              <a:t>HCl</a:t>
            </a:r>
            <a:r>
              <a:rPr lang="vi-VN" sz="4800" dirty="0" smtClean="0">
                <a:solidFill>
                  <a:schemeClr val="bg1"/>
                </a:solidFill>
              </a:rPr>
              <a:t>.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07569" y="8569535"/>
            <a:ext cx="23551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dirty="0" smtClean="0">
                <a:solidFill>
                  <a:schemeClr val="bg1"/>
                </a:solidFill>
              </a:rPr>
              <a:t>C+ HCl.</a:t>
            </a:r>
            <a:endParaRPr lang="en-US" sz="4800" dirty="0">
              <a:solidFill>
                <a:schemeClr val="bg1"/>
              </a:solidFill>
              <a:latin typeface="TOHAM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07569" y="10361696"/>
            <a:ext cx="327846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dirty="0" smtClean="0">
                <a:solidFill>
                  <a:schemeClr val="bg1"/>
                </a:solidFill>
              </a:rPr>
              <a:t>CCl</a:t>
            </a:r>
            <a:r>
              <a:rPr lang="pt-BR" sz="4800" baseline="-25000" dirty="0" smtClean="0">
                <a:solidFill>
                  <a:schemeClr val="bg1"/>
                </a:solidFill>
              </a:rPr>
              <a:t>4</a:t>
            </a:r>
            <a:r>
              <a:rPr lang="pt-BR" sz="4800" dirty="0" smtClean="0">
                <a:solidFill>
                  <a:schemeClr val="bg1"/>
                </a:solidFill>
              </a:rPr>
              <a:t> +HCl.</a:t>
            </a:r>
            <a:endParaRPr lang="en-US" sz="4800" dirty="0">
              <a:solidFill>
                <a:schemeClr val="bg1"/>
              </a:solidFill>
            </a:endParaRPr>
          </a:p>
          <a:p>
            <a:endParaRPr lang="en-US" sz="4800" dirty="0">
              <a:solidFill>
                <a:schemeClr val="bg1"/>
              </a:solidFill>
              <a:latin typeface="TOHAM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77593" y="12271170"/>
            <a:ext cx="36631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800" dirty="0" smtClean="0">
                <a:solidFill>
                  <a:schemeClr val="bg1"/>
                </a:solidFill>
              </a:rPr>
              <a:t>CH</a:t>
            </a:r>
            <a:r>
              <a:rPr lang="de-DE" sz="4800" baseline="-25000" dirty="0" smtClean="0">
                <a:solidFill>
                  <a:schemeClr val="bg1"/>
                </a:solidFill>
              </a:rPr>
              <a:t>2</a:t>
            </a:r>
            <a:r>
              <a:rPr lang="de-DE" sz="4800" dirty="0" smtClean="0">
                <a:solidFill>
                  <a:schemeClr val="bg1"/>
                </a:solidFill>
              </a:rPr>
              <a:t>Cl</a:t>
            </a:r>
            <a:r>
              <a:rPr lang="de-DE" sz="4800" baseline="-25000" dirty="0" smtClean="0">
                <a:solidFill>
                  <a:schemeClr val="bg1"/>
                </a:solidFill>
              </a:rPr>
              <a:t>2</a:t>
            </a:r>
            <a:r>
              <a:rPr lang="de-DE" sz="4800" dirty="0" smtClean="0">
                <a:solidFill>
                  <a:schemeClr val="bg1"/>
                </a:solidFill>
              </a:rPr>
              <a:t>+HCl.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08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0" y="4256612"/>
            <a:ext cx="152848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C00000"/>
                </a:solidFill>
              </a:rPr>
              <a:t>C</a:t>
            </a:r>
            <a:r>
              <a:rPr lang="nl-NL" sz="3200" b="1" dirty="0" smtClean="0">
                <a:solidFill>
                  <a:srgbClr val="C00000"/>
                </a:solidFill>
              </a:rPr>
              <a:t>hia </a:t>
            </a:r>
            <a:r>
              <a:rPr lang="nl-NL" sz="3200" b="1" dirty="0">
                <a:solidFill>
                  <a:srgbClr val="C00000"/>
                </a:solidFill>
              </a:rPr>
              <a:t>lớp thành 4 </a:t>
            </a:r>
            <a:r>
              <a:rPr lang="nl-NL" sz="3200" b="1" dirty="0" smtClean="0">
                <a:solidFill>
                  <a:srgbClr val="C00000"/>
                </a:solidFill>
              </a:rPr>
              <a:t>nhóm:</a:t>
            </a:r>
          </a:p>
          <a:p>
            <a:r>
              <a:rPr lang="nl-NL" sz="3200" b="1" dirty="0" smtClean="0">
                <a:solidFill>
                  <a:srgbClr val="C00000"/>
                </a:solidFill>
              </a:rPr>
              <a:t> Nhóm </a:t>
            </a:r>
            <a:r>
              <a:rPr lang="nl-NL" sz="3200" b="1" dirty="0">
                <a:solidFill>
                  <a:srgbClr val="C00000"/>
                </a:solidFill>
              </a:rPr>
              <a:t>1 và 2 </a:t>
            </a:r>
            <a:r>
              <a:rPr lang="it-IT" sz="3200" b="1" dirty="0">
                <a:solidFill>
                  <a:srgbClr val="C00000"/>
                </a:solidFill>
              </a:rPr>
              <a:t>t</a:t>
            </a:r>
            <a:r>
              <a:rPr lang="nl-NL" sz="3200" b="1" dirty="0">
                <a:solidFill>
                  <a:srgbClr val="C00000"/>
                </a:solidFill>
              </a:rPr>
              <a:t>hực hiện thí nghiệm hexane tác dụng với dd Br</a:t>
            </a:r>
            <a:r>
              <a:rPr lang="nl-NL" sz="3200" b="1" baseline="-25000" dirty="0">
                <a:solidFill>
                  <a:srgbClr val="C00000"/>
                </a:solidFill>
              </a:rPr>
              <a:t>2</a:t>
            </a:r>
            <a:r>
              <a:rPr lang="nl-NL" sz="3200" b="1" dirty="0">
                <a:solidFill>
                  <a:srgbClr val="C00000"/>
                </a:solidFill>
              </a:rPr>
              <a:t>; </a:t>
            </a:r>
            <a:endParaRPr lang="nl-NL" sz="3200" b="1" dirty="0" smtClean="0">
              <a:solidFill>
                <a:srgbClr val="C00000"/>
              </a:solidFill>
            </a:endParaRPr>
          </a:p>
          <a:p>
            <a:r>
              <a:rPr lang="nl-NL" sz="3200" b="1" dirty="0" smtClean="0">
                <a:solidFill>
                  <a:srgbClr val="C00000"/>
                </a:solidFill>
              </a:rPr>
              <a:t> Nhóm </a:t>
            </a:r>
            <a:r>
              <a:rPr lang="nl-NL" sz="3200" b="1" dirty="0">
                <a:solidFill>
                  <a:srgbClr val="C00000"/>
                </a:solidFill>
              </a:rPr>
              <a:t>3 và 4 </a:t>
            </a:r>
            <a:r>
              <a:rPr lang="it-IT" sz="3200" b="1" dirty="0">
                <a:solidFill>
                  <a:srgbClr val="C00000"/>
                </a:solidFill>
              </a:rPr>
              <a:t>t</a:t>
            </a:r>
            <a:r>
              <a:rPr lang="nl-NL" sz="3200" b="1" dirty="0">
                <a:solidFill>
                  <a:srgbClr val="C00000"/>
                </a:solidFill>
              </a:rPr>
              <a:t>hực hiện thí nghiệm hexane tác dụng với dd thuốc tím</a:t>
            </a:r>
            <a:r>
              <a:rPr lang="nl-NL" sz="32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nl-NL" sz="3200" b="1" dirty="0" smtClean="0">
                <a:solidFill>
                  <a:srgbClr val="C00000"/>
                </a:solidFill>
              </a:rPr>
              <a:t>HS thực hiện, báo cáo kết quả thí nghiệm và rút ra nhận xét.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pSp>
        <p:nvGrpSpPr>
          <p:cNvPr id="4" name="Nhóm 36">
            <a:extLst>
              <a:ext uri="{FF2B5EF4-FFF2-40B4-BE49-F238E27FC236}">
                <a16:creationId xmlns:a16="http://schemas.microsoft.com/office/drawing/2014/main" xmlns="" id="{7F20A8E0-F4E1-8B93-0121-39454FCCECB1}"/>
              </a:ext>
            </a:extLst>
          </p:cNvPr>
          <p:cNvGrpSpPr/>
          <p:nvPr/>
        </p:nvGrpSpPr>
        <p:grpSpPr>
          <a:xfrm>
            <a:off x="4546043" y="4307402"/>
            <a:ext cx="988551" cy="960472"/>
            <a:chOff x="3173728" y="396007"/>
            <a:chExt cx="988551" cy="960472"/>
          </a:xfrm>
        </p:grpSpPr>
        <p:grpSp>
          <p:nvGrpSpPr>
            <p:cNvPr id="5" name="Nhóm 37">
              <a:extLst>
                <a:ext uri="{FF2B5EF4-FFF2-40B4-BE49-F238E27FC236}">
                  <a16:creationId xmlns:a16="http://schemas.microsoft.com/office/drawing/2014/main" xmlns="" id="{6611E957-AB46-98B4-65B9-23C3878D34F7}"/>
                </a:ext>
              </a:extLst>
            </p:cNvPr>
            <p:cNvGrpSpPr/>
            <p:nvPr/>
          </p:nvGrpSpPr>
          <p:grpSpPr>
            <a:xfrm>
              <a:off x="3318388" y="678425"/>
              <a:ext cx="693174" cy="452719"/>
              <a:chOff x="5753100" y="3407568"/>
              <a:chExt cx="691715" cy="373856"/>
            </a:xfrm>
            <a:solidFill>
              <a:srgbClr val="006600"/>
            </a:solidFill>
          </p:grpSpPr>
          <p:sp>
            <p:nvSpPr>
              <p:cNvPr id="7" name="Hình tự do: Hình 39">
                <a:extLst>
                  <a:ext uri="{FF2B5EF4-FFF2-40B4-BE49-F238E27FC236}">
                    <a16:creationId xmlns:a16="http://schemas.microsoft.com/office/drawing/2014/main" xmlns="" id="{D684C5F9-D066-236B-3EDA-AB535CAD963E}"/>
                  </a:ext>
                </a:extLst>
              </p:cNvPr>
              <p:cNvSpPr/>
              <p:nvPr/>
            </p:nvSpPr>
            <p:spPr>
              <a:xfrm>
                <a:off x="6222492" y="3407568"/>
                <a:ext cx="148209" cy="148209"/>
              </a:xfrm>
              <a:custGeom>
                <a:avLst/>
                <a:gdLst>
                  <a:gd name="connsiteX0" fmla="*/ 148209 w 148209"/>
                  <a:gd name="connsiteY0" fmla="*/ 74104 h 148209"/>
                  <a:gd name="connsiteX1" fmla="*/ 74104 w 148209"/>
                  <a:gd name="connsiteY1" fmla="*/ 148209 h 148209"/>
                  <a:gd name="connsiteX2" fmla="*/ 0 w 148209"/>
                  <a:gd name="connsiteY2" fmla="*/ 74104 h 148209"/>
                  <a:gd name="connsiteX3" fmla="*/ 74104 w 148209"/>
                  <a:gd name="connsiteY3" fmla="*/ 0 h 148209"/>
                  <a:gd name="connsiteX4" fmla="*/ 148209 w 148209"/>
                  <a:gd name="connsiteY4" fmla="*/ 74104 h 148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09" h="148209">
                    <a:moveTo>
                      <a:pt x="148209" y="74104"/>
                    </a:moveTo>
                    <a:cubicBezTo>
                      <a:pt x="148209" y="115031"/>
                      <a:pt x="115031" y="148209"/>
                      <a:pt x="74104" y="148209"/>
                    </a:cubicBezTo>
                    <a:cubicBezTo>
                      <a:pt x="33178" y="148209"/>
                      <a:pt x="0" y="115031"/>
                      <a:pt x="0" y="74104"/>
                    </a:cubicBezTo>
                    <a:cubicBezTo>
                      <a:pt x="0" y="33178"/>
                      <a:pt x="33178" y="0"/>
                      <a:pt x="74104" y="0"/>
                    </a:cubicBezTo>
                    <a:cubicBezTo>
                      <a:pt x="115031" y="0"/>
                      <a:pt x="148209" y="33178"/>
                      <a:pt x="148209" y="74104"/>
                    </a:cubicBezTo>
                    <a:close/>
                  </a:path>
                </a:pathLst>
              </a:custGeom>
              <a:grpFill/>
              <a:ln w="9525" cap="flat">
                <a:solidFill>
                  <a:srgbClr val="0066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Hình tự do: Hình 40">
                <a:extLst>
                  <a:ext uri="{FF2B5EF4-FFF2-40B4-BE49-F238E27FC236}">
                    <a16:creationId xmlns:a16="http://schemas.microsoft.com/office/drawing/2014/main" xmlns="" id="{FDB011CE-3225-B578-D640-3E9AE3CC9F47}"/>
                  </a:ext>
                </a:extLst>
              </p:cNvPr>
              <p:cNvSpPr/>
              <p:nvPr/>
            </p:nvSpPr>
            <p:spPr>
              <a:xfrm>
                <a:off x="5827204" y="3407568"/>
                <a:ext cx="148209" cy="148209"/>
              </a:xfrm>
              <a:custGeom>
                <a:avLst/>
                <a:gdLst>
                  <a:gd name="connsiteX0" fmla="*/ 148209 w 148209"/>
                  <a:gd name="connsiteY0" fmla="*/ 74104 h 148209"/>
                  <a:gd name="connsiteX1" fmla="*/ 74104 w 148209"/>
                  <a:gd name="connsiteY1" fmla="*/ 148209 h 148209"/>
                  <a:gd name="connsiteX2" fmla="*/ 0 w 148209"/>
                  <a:gd name="connsiteY2" fmla="*/ 74104 h 148209"/>
                  <a:gd name="connsiteX3" fmla="*/ 74104 w 148209"/>
                  <a:gd name="connsiteY3" fmla="*/ 0 h 148209"/>
                  <a:gd name="connsiteX4" fmla="*/ 148209 w 148209"/>
                  <a:gd name="connsiteY4" fmla="*/ 74104 h 148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09" h="148209">
                    <a:moveTo>
                      <a:pt x="148209" y="74104"/>
                    </a:moveTo>
                    <a:cubicBezTo>
                      <a:pt x="148209" y="115031"/>
                      <a:pt x="115031" y="148209"/>
                      <a:pt x="74104" y="148209"/>
                    </a:cubicBezTo>
                    <a:cubicBezTo>
                      <a:pt x="33178" y="148209"/>
                      <a:pt x="0" y="115031"/>
                      <a:pt x="0" y="74104"/>
                    </a:cubicBezTo>
                    <a:cubicBezTo>
                      <a:pt x="0" y="33178"/>
                      <a:pt x="33178" y="0"/>
                      <a:pt x="74104" y="0"/>
                    </a:cubicBezTo>
                    <a:cubicBezTo>
                      <a:pt x="115031" y="0"/>
                      <a:pt x="148209" y="33178"/>
                      <a:pt x="148209" y="74104"/>
                    </a:cubicBezTo>
                    <a:close/>
                  </a:path>
                </a:pathLst>
              </a:custGeom>
              <a:grpFill/>
              <a:ln w="9525" cap="flat">
                <a:solidFill>
                  <a:srgbClr val="0066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Hình tự do: Hình 41">
                <a:extLst>
                  <a:ext uri="{FF2B5EF4-FFF2-40B4-BE49-F238E27FC236}">
                    <a16:creationId xmlns:a16="http://schemas.microsoft.com/office/drawing/2014/main" xmlns="" id="{EBBC90BA-5334-BA33-4D64-5BC07214E3DD}"/>
                  </a:ext>
                </a:extLst>
              </p:cNvPr>
              <p:cNvSpPr/>
              <p:nvPr/>
            </p:nvSpPr>
            <p:spPr>
              <a:xfrm>
                <a:off x="6176200" y="3575875"/>
                <a:ext cx="268615" cy="148399"/>
              </a:xfrm>
              <a:custGeom>
                <a:avLst/>
                <a:gdLst>
                  <a:gd name="connsiteX0" fmla="*/ 253746 w 268615"/>
                  <a:gd name="connsiteY0" fmla="*/ 44101 h 148399"/>
                  <a:gd name="connsiteX1" fmla="*/ 181356 w 268615"/>
                  <a:gd name="connsiteY1" fmla="*/ 9525 h 148399"/>
                  <a:gd name="connsiteX2" fmla="*/ 120396 w 268615"/>
                  <a:gd name="connsiteY2" fmla="*/ 0 h 148399"/>
                  <a:gd name="connsiteX3" fmla="*/ 59436 w 268615"/>
                  <a:gd name="connsiteY3" fmla="*/ 9525 h 148399"/>
                  <a:gd name="connsiteX4" fmla="*/ 3429 w 268615"/>
                  <a:gd name="connsiteY4" fmla="*/ 33529 h 148399"/>
                  <a:gd name="connsiteX5" fmla="*/ 0 w 268615"/>
                  <a:gd name="connsiteY5" fmla="*/ 37434 h 148399"/>
                  <a:gd name="connsiteX6" fmla="*/ 76200 w 268615"/>
                  <a:gd name="connsiteY6" fmla="*/ 75534 h 148399"/>
                  <a:gd name="connsiteX7" fmla="*/ 104108 w 268615"/>
                  <a:gd name="connsiteY7" fmla="*/ 131446 h 148399"/>
                  <a:gd name="connsiteX8" fmla="*/ 104108 w 268615"/>
                  <a:gd name="connsiteY8" fmla="*/ 148400 h 148399"/>
                  <a:gd name="connsiteX9" fmla="*/ 268605 w 268615"/>
                  <a:gd name="connsiteY9" fmla="*/ 148400 h 148399"/>
                  <a:gd name="connsiteX10" fmla="*/ 268605 w 268615"/>
                  <a:gd name="connsiteY10" fmla="*/ 73819 h 148399"/>
                  <a:gd name="connsiteX11" fmla="*/ 253746 w 268615"/>
                  <a:gd name="connsiteY11" fmla="*/ 44101 h 148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8615" h="148399">
                    <a:moveTo>
                      <a:pt x="253746" y="44101"/>
                    </a:moveTo>
                    <a:cubicBezTo>
                      <a:pt x="232401" y="27476"/>
                      <a:pt x="207702" y="15681"/>
                      <a:pt x="181356" y="9525"/>
                    </a:cubicBezTo>
                    <a:cubicBezTo>
                      <a:pt x="161530" y="3742"/>
                      <a:pt x="141041" y="541"/>
                      <a:pt x="120396" y="0"/>
                    </a:cubicBezTo>
                    <a:cubicBezTo>
                      <a:pt x="99702" y="-45"/>
                      <a:pt x="79130" y="3169"/>
                      <a:pt x="59436" y="9525"/>
                    </a:cubicBezTo>
                    <a:cubicBezTo>
                      <a:pt x="39707" y="14783"/>
                      <a:pt x="20843" y="22868"/>
                      <a:pt x="3429" y="33529"/>
                    </a:cubicBezTo>
                    <a:cubicBezTo>
                      <a:pt x="2286" y="34862"/>
                      <a:pt x="1238" y="36196"/>
                      <a:pt x="0" y="37434"/>
                    </a:cubicBezTo>
                    <a:cubicBezTo>
                      <a:pt x="27701" y="44889"/>
                      <a:pt x="53615" y="57847"/>
                      <a:pt x="76200" y="75534"/>
                    </a:cubicBezTo>
                    <a:cubicBezTo>
                      <a:pt x="94021" y="88541"/>
                      <a:pt x="104425" y="109385"/>
                      <a:pt x="104108" y="131446"/>
                    </a:cubicBezTo>
                    <a:lnTo>
                      <a:pt x="104108" y="148400"/>
                    </a:lnTo>
                    <a:lnTo>
                      <a:pt x="268605" y="148400"/>
                    </a:lnTo>
                    <a:lnTo>
                      <a:pt x="268605" y="73819"/>
                    </a:lnTo>
                    <a:cubicBezTo>
                      <a:pt x="268892" y="62061"/>
                      <a:pt x="263324" y="50927"/>
                      <a:pt x="253746" y="44101"/>
                    </a:cubicBezTo>
                    <a:close/>
                  </a:path>
                </a:pathLst>
              </a:custGeom>
              <a:grpFill/>
              <a:ln w="9525" cap="flat">
                <a:solidFill>
                  <a:srgbClr val="0066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Hình tự do: Hình 42">
                <a:extLst>
                  <a:ext uri="{FF2B5EF4-FFF2-40B4-BE49-F238E27FC236}">
                    <a16:creationId xmlns:a16="http://schemas.microsoft.com/office/drawing/2014/main" xmlns="" id="{BA9EE8B4-C03E-97CE-ED71-480D4B81583A}"/>
                  </a:ext>
                </a:extLst>
              </p:cNvPr>
              <p:cNvSpPr/>
              <p:nvPr/>
            </p:nvSpPr>
            <p:spPr>
              <a:xfrm>
                <a:off x="5753100" y="3575875"/>
                <a:ext cx="268605" cy="148399"/>
              </a:xfrm>
              <a:custGeom>
                <a:avLst/>
                <a:gdLst>
                  <a:gd name="connsiteX0" fmla="*/ 164687 w 268605"/>
                  <a:gd name="connsiteY0" fmla="*/ 131445 h 148399"/>
                  <a:gd name="connsiteX1" fmla="*/ 191357 w 268605"/>
                  <a:gd name="connsiteY1" fmla="*/ 76486 h 148399"/>
                  <a:gd name="connsiteX2" fmla="*/ 192500 w 268605"/>
                  <a:gd name="connsiteY2" fmla="*/ 75534 h 148399"/>
                  <a:gd name="connsiteX3" fmla="*/ 193739 w 268605"/>
                  <a:gd name="connsiteY3" fmla="*/ 74676 h 148399"/>
                  <a:gd name="connsiteX4" fmla="*/ 268605 w 268605"/>
                  <a:gd name="connsiteY4" fmla="*/ 37529 h 148399"/>
                  <a:gd name="connsiteX5" fmla="*/ 263176 w 268605"/>
                  <a:gd name="connsiteY5" fmla="*/ 31338 h 148399"/>
                  <a:gd name="connsiteX6" fmla="*/ 209550 w 268605"/>
                  <a:gd name="connsiteY6" fmla="*/ 9525 h 148399"/>
                  <a:gd name="connsiteX7" fmla="*/ 148590 w 268605"/>
                  <a:gd name="connsiteY7" fmla="*/ 0 h 148399"/>
                  <a:gd name="connsiteX8" fmla="*/ 87630 w 268605"/>
                  <a:gd name="connsiteY8" fmla="*/ 9525 h 148399"/>
                  <a:gd name="connsiteX9" fmla="*/ 15240 w 268605"/>
                  <a:gd name="connsiteY9" fmla="*/ 44101 h 148399"/>
                  <a:gd name="connsiteX10" fmla="*/ 0 w 268605"/>
                  <a:gd name="connsiteY10" fmla="*/ 73819 h 148399"/>
                  <a:gd name="connsiteX11" fmla="*/ 0 w 268605"/>
                  <a:gd name="connsiteY11" fmla="*/ 148400 h 148399"/>
                  <a:gd name="connsiteX12" fmla="*/ 164687 w 268605"/>
                  <a:gd name="connsiteY12" fmla="*/ 148400 h 148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8605" h="148399">
                    <a:moveTo>
                      <a:pt x="164687" y="131445"/>
                    </a:moveTo>
                    <a:cubicBezTo>
                      <a:pt x="164708" y="110012"/>
                      <a:pt x="174533" y="89766"/>
                      <a:pt x="191357" y="76486"/>
                    </a:cubicBezTo>
                    <a:lnTo>
                      <a:pt x="192500" y="75534"/>
                    </a:lnTo>
                    <a:lnTo>
                      <a:pt x="193739" y="74676"/>
                    </a:lnTo>
                    <a:cubicBezTo>
                      <a:pt x="216581" y="58427"/>
                      <a:pt x="241848" y="45890"/>
                      <a:pt x="268605" y="37529"/>
                    </a:cubicBezTo>
                    <a:cubicBezTo>
                      <a:pt x="266700" y="35529"/>
                      <a:pt x="264986" y="33433"/>
                      <a:pt x="263176" y="31338"/>
                    </a:cubicBezTo>
                    <a:cubicBezTo>
                      <a:pt x="246437" y="21538"/>
                      <a:pt x="228377" y="14193"/>
                      <a:pt x="209550" y="9525"/>
                    </a:cubicBezTo>
                    <a:cubicBezTo>
                      <a:pt x="189726" y="3734"/>
                      <a:pt x="169235" y="532"/>
                      <a:pt x="148590" y="0"/>
                    </a:cubicBezTo>
                    <a:cubicBezTo>
                      <a:pt x="127896" y="-39"/>
                      <a:pt x="107326" y="3176"/>
                      <a:pt x="87630" y="9525"/>
                    </a:cubicBezTo>
                    <a:cubicBezTo>
                      <a:pt x="61651" y="16693"/>
                      <a:pt x="37144" y="28399"/>
                      <a:pt x="15240" y="44101"/>
                    </a:cubicBezTo>
                    <a:cubicBezTo>
                      <a:pt x="5858" y="51134"/>
                      <a:pt x="236" y="62096"/>
                      <a:pt x="0" y="73819"/>
                    </a:cubicBezTo>
                    <a:lnTo>
                      <a:pt x="0" y="148400"/>
                    </a:lnTo>
                    <a:lnTo>
                      <a:pt x="164687" y="148400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0066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Hình tự do: Hình 43">
                <a:extLst>
                  <a:ext uri="{FF2B5EF4-FFF2-40B4-BE49-F238E27FC236}">
                    <a16:creationId xmlns:a16="http://schemas.microsoft.com/office/drawing/2014/main" xmlns="" id="{0D32C081-B044-8493-F7C2-AFFB1114F785}"/>
                  </a:ext>
                </a:extLst>
              </p:cNvPr>
              <p:cNvSpPr/>
              <p:nvPr/>
            </p:nvSpPr>
            <p:spPr>
              <a:xfrm>
                <a:off x="5950743" y="3633595"/>
                <a:ext cx="296430" cy="147829"/>
              </a:xfrm>
              <a:custGeom>
                <a:avLst/>
                <a:gdLst>
                  <a:gd name="connsiteX0" fmla="*/ 0 w 296430"/>
                  <a:gd name="connsiteY0" fmla="*/ 147830 h 147829"/>
                  <a:gd name="connsiteX1" fmla="*/ 0 w 296430"/>
                  <a:gd name="connsiteY1" fmla="*/ 73725 h 147829"/>
                  <a:gd name="connsiteX2" fmla="*/ 14859 w 296430"/>
                  <a:gd name="connsiteY2" fmla="*/ 44102 h 147829"/>
                  <a:gd name="connsiteX3" fmla="*/ 87249 w 296430"/>
                  <a:gd name="connsiteY3" fmla="*/ 9527 h 147829"/>
                  <a:gd name="connsiteX4" fmla="*/ 148209 w 296430"/>
                  <a:gd name="connsiteY4" fmla="*/ 2 h 147829"/>
                  <a:gd name="connsiteX5" fmla="*/ 209169 w 296430"/>
                  <a:gd name="connsiteY5" fmla="*/ 9527 h 147829"/>
                  <a:gd name="connsiteX6" fmla="*/ 281654 w 296430"/>
                  <a:gd name="connsiteY6" fmla="*/ 44102 h 147829"/>
                  <a:gd name="connsiteX7" fmla="*/ 296418 w 296430"/>
                  <a:gd name="connsiteY7" fmla="*/ 73725 h 147829"/>
                  <a:gd name="connsiteX8" fmla="*/ 296418 w 296430"/>
                  <a:gd name="connsiteY8" fmla="*/ 147830 h 147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6430" h="147829">
                    <a:moveTo>
                      <a:pt x="0" y="147830"/>
                    </a:moveTo>
                    <a:lnTo>
                      <a:pt x="0" y="73725"/>
                    </a:lnTo>
                    <a:cubicBezTo>
                      <a:pt x="45" y="62069"/>
                      <a:pt x="5544" y="51107"/>
                      <a:pt x="14859" y="44102"/>
                    </a:cubicBezTo>
                    <a:cubicBezTo>
                      <a:pt x="36723" y="28334"/>
                      <a:pt x="61243" y="16622"/>
                      <a:pt x="87249" y="9527"/>
                    </a:cubicBezTo>
                    <a:cubicBezTo>
                      <a:pt x="106934" y="3133"/>
                      <a:pt x="127512" y="-82"/>
                      <a:pt x="148209" y="2"/>
                    </a:cubicBezTo>
                    <a:cubicBezTo>
                      <a:pt x="168859" y="486"/>
                      <a:pt x="189355" y="3690"/>
                      <a:pt x="209169" y="9527"/>
                    </a:cubicBezTo>
                    <a:cubicBezTo>
                      <a:pt x="235567" y="15619"/>
                      <a:pt x="260308" y="27421"/>
                      <a:pt x="281654" y="44102"/>
                    </a:cubicBezTo>
                    <a:cubicBezTo>
                      <a:pt x="291195" y="50908"/>
                      <a:pt x="296728" y="62010"/>
                      <a:pt x="296418" y="73725"/>
                    </a:cubicBezTo>
                    <a:lnTo>
                      <a:pt x="296418" y="147830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0066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Hình tự do: Hình 44">
                <a:extLst>
                  <a:ext uri="{FF2B5EF4-FFF2-40B4-BE49-F238E27FC236}">
                    <a16:creationId xmlns:a16="http://schemas.microsoft.com/office/drawing/2014/main" xmlns="" id="{F6FEDBD2-8E22-294C-2197-6FC49AE8BC69}"/>
                  </a:ext>
                </a:extLst>
              </p:cNvPr>
              <p:cNvSpPr/>
              <p:nvPr/>
            </p:nvSpPr>
            <p:spPr>
              <a:xfrm>
                <a:off x="6024848" y="3465195"/>
                <a:ext cx="148209" cy="148209"/>
              </a:xfrm>
              <a:custGeom>
                <a:avLst/>
                <a:gdLst>
                  <a:gd name="connsiteX0" fmla="*/ 148209 w 148209"/>
                  <a:gd name="connsiteY0" fmla="*/ 74105 h 148209"/>
                  <a:gd name="connsiteX1" fmla="*/ 74105 w 148209"/>
                  <a:gd name="connsiteY1" fmla="*/ 148209 h 148209"/>
                  <a:gd name="connsiteX2" fmla="*/ 0 w 148209"/>
                  <a:gd name="connsiteY2" fmla="*/ 74105 h 148209"/>
                  <a:gd name="connsiteX3" fmla="*/ 74105 w 148209"/>
                  <a:gd name="connsiteY3" fmla="*/ 0 h 148209"/>
                  <a:gd name="connsiteX4" fmla="*/ 148209 w 148209"/>
                  <a:gd name="connsiteY4" fmla="*/ 74105 h 148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09" h="148209">
                    <a:moveTo>
                      <a:pt x="148209" y="74105"/>
                    </a:moveTo>
                    <a:cubicBezTo>
                      <a:pt x="148209" y="115031"/>
                      <a:pt x="115031" y="148209"/>
                      <a:pt x="74105" y="148209"/>
                    </a:cubicBezTo>
                    <a:cubicBezTo>
                      <a:pt x="33178" y="148209"/>
                      <a:pt x="0" y="115031"/>
                      <a:pt x="0" y="74105"/>
                    </a:cubicBezTo>
                    <a:cubicBezTo>
                      <a:pt x="0" y="33178"/>
                      <a:pt x="33178" y="0"/>
                      <a:pt x="74105" y="0"/>
                    </a:cubicBezTo>
                    <a:cubicBezTo>
                      <a:pt x="115031" y="0"/>
                      <a:pt x="148209" y="33178"/>
                      <a:pt x="148209" y="74105"/>
                    </a:cubicBezTo>
                    <a:close/>
                  </a:path>
                </a:pathLst>
              </a:custGeom>
              <a:grpFill/>
              <a:ln w="9525" cap="flat">
                <a:solidFill>
                  <a:srgbClr val="0066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" name="Bong bóng Lời nói: Hình bầu dục 38">
              <a:extLst>
                <a:ext uri="{FF2B5EF4-FFF2-40B4-BE49-F238E27FC236}">
                  <a16:creationId xmlns:a16="http://schemas.microsoft.com/office/drawing/2014/main" xmlns="" id="{5B0DB751-863F-13F7-51AC-E1706AF35BD2}"/>
                </a:ext>
              </a:extLst>
            </p:cNvPr>
            <p:cNvSpPr/>
            <p:nvPr/>
          </p:nvSpPr>
          <p:spPr>
            <a:xfrm>
              <a:off x="3173728" y="396007"/>
              <a:ext cx="988551" cy="960472"/>
            </a:xfrm>
            <a:prstGeom prst="wedgeEllipseCallout">
              <a:avLst>
                <a:gd name="adj1" fmla="val -564"/>
                <a:gd name="adj2" fmla="val 64317"/>
              </a:avLst>
            </a:prstGeom>
            <a:noFill/>
            <a:ln w="101600" cap="flat" cmpd="sng" algn="ctr">
              <a:solidFill>
                <a:srgbClr val="0066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804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"/>
          <p:cNvSpPr/>
          <p:nvPr/>
        </p:nvSpPr>
        <p:spPr>
          <a:xfrm>
            <a:off x="1296170" y="6020054"/>
            <a:ext cx="22393796" cy="7277478"/>
          </a:xfrm>
          <a:prstGeom prst="roundRect">
            <a:avLst>
              <a:gd name="adj" fmla="val 4570"/>
            </a:avLst>
          </a:prstGeom>
          <a:noFill/>
          <a:ln w="25400" cap="flat" cmpd="sng">
            <a:solidFill>
              <a:srgbClr val="135F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"/>
          <p:cNvSpPr txBox="1"/>
          <p:nvPr/>
        </p:nvSpPr>
        <p:spPr>
          <a:xfrm>
            <a:off x="10894" y="3494918"/>
            <a:ext cx="24398907" cy="78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 smtClean="0">
                <a:solidFill>
                  <a:srgbClr val="776249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Chủ</a:t>
            </a:r>
            <a:r>
              <a:rPr lang="en-US" sz="4800" b="1" dirty="0" smtClean="0">
                <a:solidFill>
                  <a:srgbClr val="776249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</a:t>
            </a:r>
            <a:r>
              <a:rPr lang="en-US" sz="4800" b="1" dirty="0" err="1" smtClean="0">
                <a:solidFill>
                  <a:srgbClr val="776249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đề</a:t>
            </a:r>
            <a:r>
              <a:rPr lang="en-US" sz="4800" b="1" dirty="0" smtClean="0">
                <a:solidFill>
                  <a:srgbClr val="776249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4: HYDROCARBON 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3" name="Google Shape;173;p1"/>
          <p:cNvGrpSpPr/>
          <p:nvPr/>
        </p:nvGrpSpPr>
        <p:grpSpPr>
          <a:xfrm>
            <a:off x="3184699" y="4558794"/>
            <a:ext cx="18975066" cy="2325468"/>
            <a:chOff x="3024409" y="3659656"/>
            <a:chExt cx="18976301" cy="2325620"/>
          </a:xfrm>
        </p:grpSpPr>
        <p:sp>
          <p:nvSpPr>
            <p:cNvPr id="174" name="Google Shape;174;p1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45700" rIns="914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"/>
            <p:cNvSpPr txBox="1"/>
            <p:nvPr/>
          </p:nvSpPr>
          <p:spPr>
            <a:xfrm>
              <a:off x="3024409" y="3659656"/>
              <a:ext cx="18976301" cy="2325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t" anchorCtr="0">
              <a:spAutoFit/>
            </a:bodyPr>
            <a:lstStyle/>
            <a:p>
              <a:pPr marL="0" marR="0" lvl="0" indent="0" algn="ctr" rtl="0">
                <a:lnSpc>
                  <a:spcPct val="909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 b="1" dirty="0" err="1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12</a:t>
              </a:r>
              <a:endParaRPr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ctr" rtl="0">
                <a:lnSpc>
                  <a:spcPct val="90909"/>
                </a:lnSpc>
                <a:spcBef>
                  <a:spcPts val="3000"/>
                </a:spcBef>
                <a:spcAft>
                  <a:spcPts val="0"/>
                </a:spcAft>
                <a:buNone/>
              </a:pP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ALKANE (</a:t>
              </a:r>
              <a:r>
                <a:rPr lang="en-US" sz="6600" b="1" dirty="0" err="1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tiết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2)</a:t>
              </a:r>
              <a:endParaRPr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85" name="Google Shape;185;p1"/>
          <p:cNvGrpSpPr/>
          <p:nvPr/>
        </p:nvGrpSpPr>
        <p:grpSpPr>
          <a:xfrm>
            <a:off x="1116660" y="7257192"/>
            <a:ext cx="20008033" cy="922567"/>
            <a:chOff x="7459670" y="7086600"/>
            <a:chExt cx="20011654" cy="922734"/>
          </a:xfrm>
        </p:grpSpPr>
        <p:sp>
          <p:nvSpPr>
            <p:cNvPr id="186" name="Google Shape;186;p1">
              <a:hlinkClick r:id="" action="ppaction://noaction"/>
            </p:cNvPr>
            <p:cNvSpPr/>
            <p:nvPr/>
          </p:nvSpPr>
          <p:spPr>
            <a:xfrm>
              <a:off x="9092456" y="7178187"/>
              <a:ext cx="18378868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học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của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alkane 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87" name="Google Shape;187;p1"/>
            <p:cNvGrpSpPr/>
            <p:nvPr/>
          </p:nvGrpSpPr>
          <p:grpSpPr>
            <a:xfrm>
              <a:off x="7459670" y="7086600"/>
              <a:ext cx="1632787" cy="872846"/>
              <a:chOff x="7459669" y="7543800"/>
              <a:chExt cx="1619307" cy="872846"/>
            </a:xfrm>
          </p:grpSpPr>
          <p:sp>
            <p:nvSpPr>
              <p:cNvPr id="188" name="Google Shape;188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9" name="Google Shape;189;p1"/>
              <p:cNvGrpSpPr/>
              <p:nvPr/>
            </p:nvGrpSpPr>
            <p:grpSpPr>
              <a:xfrm>
                <a:off x="7469186" y="7685126"/>
                <a:ext cx="1609790" cy="731520"/>
                <a:chOff x="7469186" y="7685126"/>
                <a:chExt cx="1609790" cy="731520"/>
              </a:xfrm>
            </p:grpSpPr>
            <p:sp>
              <p:nvSpPr>
                <p:cNvPr id="190" name="Google Shape;190;p1"/>
                <p:cNvSpPr/>
                <p:nvPr/>
              </p:nvSpPr>
              <p:spPr>
                <a:xfrm rot="5400000">
                  <a:off x="7908321" y="7245991"/>
                  <a:ext cx="731520" cy="160979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191;p1"/>
                <p:cNvSpPr txBox="1"/>
                <p:nvPr/>
              </p:nvSpPr>
              <p:spPr>
                <a:xfrm>
                  <a:off x="7997785" y="7688759"/>
                  <a:ext cx="1081189" cy="7079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 dirty="0" smtClean="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III</a:t>
                  </a:r>
                  <a:endParaRPr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9628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244;p3"/>
          <p:cNvSpPr/>
          <p:nvPr/>
        </p:nvSpPr>
        <p:spPr>
          <a:xfrm>
            <a:off x="-455583" y="1576003"/>
            <a:ext cx="2362046" cy="804767"/>
          </a:xfrm>
          <a:prstGeom prst="roundRect">
            <a:avLst>
              <a:gd name="adj" fmla="val 16667"/>
            </a:avLst>
          </a:prstGeom>
          <a:solidFill>
            <a:srgbClr val="145F8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43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246;p3"/>
          <p:cNvSpPr txBox="1"/>
          <p:nvPr/>
        </p:nvSpPr>
        <p:spPr>
          <a:xfrm>
            <a:off x="1920747" y="1563301"/>
            <a:ext cx="1728198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5F82"/>
              </a:buClr>
              <a:buSzPts val="4800"/>
              <a:buFont typeface="Tahoma"/>
              <a:buNone/>
            </a:pPr>
            <a:r>
              <a:rPr lang="en-US" sz="4800" b="1" dirty="0" err="1" smtClean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Phản</a:t>
            </a:r>
            <a:r>
              <a:rPr lang="en-US" sz="4800" b="1" dirty="0" smtClean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 smtClean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ứng</a:t>
            </a:r>
            <a:r>
              <a:rPr lang="en-US" sz="4800" b="1" dirty="0" smtClean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 smtClean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thế</a:t>
            </a:r>
            <a:endParaRPr sz="4800" b="1" dirty="0">
              <a:solidFill>
                <a:srgbClr val="135F8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3" name="Group 54">
            <a:extLst>
              <a:ext uri="{FF2B5EF4-FFF2-40B4-BE49-F238E27FC236}">
                <a16:creationId xmlns:a16="http://schemas.microsoft.com/office/drawing/2014/main" xmlns="" id="{BE599DA6-88BF-DD50-3F74-59E58CEAFA6E}"/>
              </a:ext>
            </a:extLst>
          </p:cNvPr>
          <p:cNvGrpSpPr/>
          <p:nvPr/>
        </p:nvGrpSpPr>
        <p:grpSpPr>
          <a:xfrm>
            <a:off x="725440" y="2541083"/>
            <a:ext cx="22884349" cy="7926166"/>
            <a:chOff x="1268077" y="3405486"/>
            <a:chExt cx="22884349" cy="2002538"/>
          </a:xfrm>
        </p:grpSpPr>
        <p:sp>
          <p:nvSpPr>
            <p:cNvPr id="15" name="Rounded Rectangle 148">
              <a:extLst>
                <a:ext uri="{FF2B5EF4-FFF2-40B4-BE49-F238E27FC236}">
                  <a16:creationId xmlns:a16="http://schemas.microsoft.com/office/drawing/2014/main" xmlns="" id="{FFF2848A-7132-1B6E-C5D6-AA1FCE6426E0}"/>
                </a:ext>
              </a:extLst>
            </p:cNvPr>
            <p:cNvSpPr/>
            <p:nvPr/>
          </p:nvSpPr>
          <p:spPr>
            <a:xfrm>
              <a:off x="1268077" y="3790950"/>
              <a:ext cx="22884349" cy="1617074"/>
            </a:xfrm>
            <a:prstGeom prst="roundRect">
              <a:avLst>
                <a:gd name="adj" fmla="val 12069"/>
              </a:avLst>
            </a:prstGeom>
            <a:solidFill>
              <a:srgbClr val="F79646">
                <a:lumMod val="20000"/>
                <a:lumOff val="80000"/>
              </a:srgbClr>
            </a:solidFill>
            <a:ln w="2857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`</a:t>
              </a: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oup 67">
              <a:extLst>
                <a:ext uri="{FF2B5EF4-FFF2-40B4-BE49-F238E27FC236}">
                  <a16:creationId xmlns:a16="http://schemas.microsoft.com/office/drawing/2014/main" xmlns="" id="{B6A2287D-6EFE-5728-D473-DEA183631FBB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7" name="Freeform 20">
                <a:extLst>
                  <a:ext uri="{FF2B5EF4-FFF2-40B4-BE49-F238E27FC236}">
                    <a16:creationId xmlns:a16="http://schemas.microsoft.com/office/drawing/2014/main" xmlns="" id="{C1AC3889-6AAE-3807-88A4-A83458BA863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rgbClr val="F79646">
                  <a:lumMod val="75000"/>
                </a:srgbClr>
              </a:solidFill>
              <a:ln w="57150">
                <a:solidFill>
                  <a:srgbClr val="F79646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151">
                <a:extLst>
                  <a:ext uri="{FF2B5EF4-FFF2-40B4-BE49-F238E27FC236}">
                    <a16:creationId xmlns:a16="http://schemas.microsoft.com/office/drawing/2014/main" xmlns="" id="{740A9028-6AE9-8951-8A01-243698661DBD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14193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19" name="Group 70">
                <a:extLst>
                  <a:ext uri="{FF2B5EF4-FFF2-40B4-BE49-F238E27FC236}">
                    <a16:creationId xmlns:a16="http://schemas.microsoft.com/office/drawing/2014/main" xmlns="" id="{ED762990-A6C2-8C55-74D1-D97701498E0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20" name="Rectangle 11">
                  <a:extLst>
                    <a:ext uri="{FF2B5EF4-FFF2-40B4-BE49-F238E27FC236}">
                      <a16:creationId xmlns:a16="http://schemas.microsoft.com/office/drawing/2014/main" xmlns="" id="{E03297F7-AAEB-8AF8-77EE-F3FDB2A1D335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Freeform 13">
                  <a:extLst>
                    <a:ext uri="{FF2B5EF4-FFF2-40B4-BE49-F238E27FC236}">
                      <a16:creationId xmlns:a16="http://schemas.microsoft.com/office/drawing/2014/main" xmlns="" id="{D7BBACC5-836E-DC34-BF4F-F0A819A8D5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Freeform 14">
                  <a:extLst>
                    <a:ext uri="{FF2B5EF4-FFF2-40B4-BE49-F238E27FC236}">
                      <a16:creationId xmlns:a16="http://schemas.microsoft.com/office/drawing/2014/main" xmlns="" id="{5BF15B3F-9C0D-AF02-9223-A3547DE0EF1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Freeform 15">
                  <a:extLst>
                    <a:ext uri="{FF2B5EF4-FFF2-40B4-BE49-F238E27FC236}">
                      <a16:creationId xmlns:a16="http://schemas.microsoft.com/office/drawing/2014/main" xmlns="" id="{346C6C4E-D374-041F-D054-3D766D7A5AC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reeform 16">
                  <a:extLst>
                    <a:ext uri="{FF2B5EF4-FFF2-40B4-BE49-F238E27FC236}">
                      <a16:creationId xmlns:a16="http://schemas.microsoft.com/office/drawing/2014/main" xmlns="" id="{32373A36-919B-BB8E-63CA-E4E122A4589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reeform 17">
                  <a:extLst>
                    <a:ext uri="{FF2B5EF4-FFF2-40B4-BE49-F238E27FC236}">
                      <a16:creationId xmlns:a16="http://schemas.microsoft.com/office/drawing/2014/main" xmlns="" id="{C1347A04-C679-F767-37EF-A4B4AD9347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 18">
                  <a:extLst>
                    <a:ext uri="{FF2B5EF4-FFF2-40B4-BE49-F238E27FC236}">
                      <a16:creationId xmlns:a16="http://schemas.microsoft.com/office/drawing/2014/main" xmlns="" id="{1777EC12-8BA7-4BF0-29E5-E0AB6AD216A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reeform 19">
                  <a:extLst>
                    <a:ext uri="{FF2B5EF4-FFF2-40B4-BE49-F238E27FC236}">
                      <a16:creationId xmlns:a16="http://schemas.microsoft.com/office/drawing/2014/main" xmlns="" id="{786729D4-8CF9-5B26-705E-58AC2FA3E73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reeform 20">
                  <a:extLst>
                    <a:ext uri="{FF2B5EF4-FFF2-40B4-BE49-F238E27FC236}">
                      <a16:creationId xmlns:a16="http://schemas.microsoft.com/office/drawing/2014/main" xmlns="" id="{CA65636D-FDA3-AB8B-99CA-185D8A6490B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21">
                  <a:extLst>
                    <a:ext uri="{FF2B5EF4-FFF2-40B4-BE49-F238E27FC236}">
                      <a16:creationId xmlns:a16="http://schemas.microsoft.com/office/drawing/2014/main" xmlns="" id="{59A79987-CD07-0D08-BF47-6D255C5C1F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22">
                  <a:extLst>
                    <a:ext uri="{FF2B5EF4-FFF2-40B4-BE49-F238E27FC236}">
                      <a16:creationId xmlns:a16="http://schemas.microsoft.com/office/drawing/2014/main" xmlns="" id="{17D7C2D0-180D-6FBA-DD64-742861D11D5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23">
                  <a:extLst>
                    <a:ext uri="{FF2B5EF4-FFF2-40B4-BE49-F238E27FC236}">
                      <a16:creationId xmlns:a16="http://schemas.microsoft.com/office/drawing/2014/main" xmlns="" id="{AC64AF8C-81A2-97F1-431D-2F588E77D9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reeform 24">
                  <a:extLst>
                    <a:ext uri="{FF2B5EF4-FFF2-40B4-BE49-F238E27FC236}">
                      <a16:creationId xmlns:a16="http://schemas.microsoft.com/office/drawing/2014/main" xmlns="" id="{6FA17B38-3D15-3DF0-892F-F5DFEC5C71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reeform 25">
                  <a:extLst>
                    <a:ext uri="{FF2B5EF4-FFF2-40B4-BE49-F238E27FC236}">
                      <a16:creationId xmlns:a16="http://schemas.microsoft.com/office/drawing/2014/main" xmlns="" id="{F6C063C8-1DC2-2A2C-3F1F-C9848C4E48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Freeform 26">
                  <a:extLst>
                    <a:ext uri="{FF2B5EF4-FFF2-40B4-BE49-F238E27FC236}">
                      <a16:creationId xmlns:a16="http://schemas.microsoft.com/office/drawing/2014/main" xmlns="" id="{D15F2D80-30FD-445D-DEFC-AC28DDD11C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Freeform 27">
                  <a:extLst>
                    <a:ext uri="{FF2B5EF4-FFF2-40B4-BE49-F238E27FC236}">
                      <a16:creationId xmlns:a16="http://schemas.microsoft.com/office/drawing/2014/main" xmlns="" id="{165CDF50-29F2-DD2F-4099-ADE2E74D67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reeform 28">
                  <a:extLst>
                    <a:ext uri="{FF2B5EF4-FFF2-40B4-BE49-F238E27FC236}">
                      <a16:creationId xmlns:a16="http://schemas.microsoft.com/office/drawing/2014/main" xmlns="" id="{03F9CF9D-F19B-653D-0136-56B9273F51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 29">
                  <a:extLst>
                    <a:ext uri="{FF2B5EF4-FFF2-40B4-BE49-F238E27FC236}">
                      <a16:creationId xmlns:a16="http://schemas.microsoft.com/office/drawing/2014/main" xmlns="" id="{BB821960-7F86-7C09-5891-32FC5D3A9A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 30">
                  <a:extLst>
                    <a:ext uri="{FF2B5EF4-FFF2-40B4-BE49-F238E27FC236}">
                      <a16:creationId xmlns:a16="http://schemas.microsoft.com/office/drawing/2014/main" xmlns="" id="{3278A9EF-BC78-78CB-2CE8-6E37A9EEB1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 31">
                  <a:extLst>
                    <a:ext uri="{FF2B5EF4-FFF2-40B4-BE49-F238E27FC236}">
                      <a16:creationId xmlns:a16="http://schemas.microsoft.com/office/drawing/2014/main" xmlns="" id="{2DACEC59-9439-FA44-316E-9229C059B7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reeform 32">
                  <a:extLst>
                    <a:ext uri="{FF2B5EF4-FFF2-40B4-BE49-F238E27FC236}">
                      <a16:creationId xmlns:a16="http://schemas.microsoft.com/office/drawing/2014/main" xmlns="" id="{188A9179-E44D-0210-17E0-6A490A2CB8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Freeform 33">
                  <a:extLst>
                    <a:ext uri="{FF2B5EF4-FFF2-40B4-BE49-F238E27FC236}">
                      <a16:creationId xmlns:a16="http://schemas.microsoft.com/office/drawing/2014/main" xmlns="" id="{7C99020A-706D-204A-4BDE-B330734AFD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 34">
                  <a:extLst>
                    <a:ext uri="{FF2B5EF4-FFF2-40B4-BE49-F238E27FC236}">
                      <a16:creationId xmlns:a16="http://schemas.microsoft.com/office/drawing/2014/main" xmlns="" id="{63C2716C-74A9-881F-9025-DD298521C7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 35">
                  <a:extLst>
                    <a:ext uri="{FF2B5EF4-FFF2-40B4-BE49-F238E27FC236}">
                      <a16:creationId xmlns:a16="http://schemas.microsoft.com/office/drawing/2014/main" xmlns="" id="{CA6F8809-2159-5F4C-6FD3-D0F76A86B3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 36">
                  <a:extLst>
                    <a:ext uri="{FF2B5EF4-FFF2-40B4-BE49-F238E27FC236}">
                      <a16:creationId xmlns:a16="http://schemas.microsoft.com/office/drawing/2014/main" xmlns="" id="{38D9D305-DFF4-8D91-BF90-4E5B15D895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7" name="Rectangle 56"/>
          <p:cNvSpPr/>
          <p:nvPr/>
        </p:nvSpPr>
        <p:spPr>
          <a:xfrm>
            <a:off x="4226476" y="4247794"/>
            <a:ext cx="118203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CH</a:t>
            </a:r>
            <a:r>
              <a:rPr lang="en-US" sz="32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3200" b="1" dirty="0" smtClean="0">
                <a:solidFill>
                  <a:srgbClr val="C00000"/>
                </a:solidFill>
              </a:rPr>
              <a:t> + Cl</a:t>
            </a:r>
            <a:r>
              <a:rPr lang="en-US" sz="32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3200" b="1" dirty="0" smtClean="0">
                <a:solidFill>
                  <a:srgbClr val="C00000"/>
                </a:solidFill>
              </a:rPr>
              <a:t>                  </a:t>
            </a:r>
            <a:r>
              <a:rPr lang="en-US" sz="3200" b="1" dirty="0" smtClean="0">
                <a:solidFill>
                  <a:srgbClr val="00B0F0"/>
                </a:solidFill>
              </a:rPr>
              <a:t>CH</a:t>
            </a:r>
            <a:r>
              <a:rPr lang="en-US" sz="3200" b="1" baseline="-25000" dirty="0" smtClean="0">
                <a:solidFill>
                  <a:srgbClr val="00B0F0"/>
                </a:solidFill>
              </a:rPr>
              <a:t>3</a:t>
            </a:r>
            <a:r>
              <a:rPr lang="en-US" sz="3200" b="1" dirty="0" smtClean="0">
                <a:solidFill>
                  <a:srgbClr val="00B0F0"/>
                </a:solidFill>
              </a:rPr>
              <a:t>Cl</a:t>
            </a:r>
            <a:r>
              <a:rPr lang="en-US" sz="3200" b="1" dirty="0" smtClean="0">
                <a:solidFill>
                  <a:srgbClr val="C00000"/>
                </a:solidFill>
              </a:rPr>
              <a:t>     +         </a:t>
            </a:r>
            <a:r>
              <a:rPr lang="en-US" sz="3200" b="1" dirty="0" err="1" smtClean="0">
                <a:solidFill>
                  <a:srgbClr val="C00000"/>
                </a:solidFill>
              </a:rPr>
              <a:t>HCl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smtClean="0">
                <a:solidFill>
                  <a:srgbClr val="00B0F0"/>
                </a:solidFill>
              </a:rPr>
              <a:t>                           (chloromethane) </a:t>
            </a:r>
          </a:p>
          <a:p>
            <a:endParaRPr lang="en-US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543623"/>
              </p:ext>
            </p:extLst>
          </p:nvPr>
        </p:nvGraphicFramePr>
        <p:xfrm>
          <a:off x="6211785" y="4159735"/>
          <a:ext cx="1524747" cy="680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Equation" r:id="rId3" imgW="431640" imgH="177480" progId="Equation.DSMT4">
                  <p:embed/>
                </p:oleObj>
              </mc:Choice>
              <mc:Fallback>
                <p:oleObj name="Equation" r:id="rId3" imgW="431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11785" y="4159735"/>
                        <a:ext cx="1524747" cy="6805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58"/>
          <p:cNvSpPr/>
          <p:nvPr/>
        </p:nvSpPr>
        <p:spPr>
          <a:xfrm>
            <a:off x="4092006" y="5758083"/>
            <a:ext cx="118203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CH</a:t>
            </a:r>
            <a:r>
              <a:rPr lang="en-US" sz="32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Cl</a:t>
            </a:r>
            <a:r>
              <a:rPr lang="en-US" sz="3200" b="1" dirty="0" smtClean="0">
                <a:solidFill>
                  <a:srgbClr val="C00000"/>
                </a:solidFill>
              </a:rPr>
              <a:t>  + Cl</a:t>
            </a:r>
            <a:r>
              <a:rPr lang="en-US" sz="32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3200" b="1" dirty="0" smtClean="0">
                <a:solidFill>
                  <a:srgbClr val="C00000"/>
                </a:solidFill>
              </a:rPr>
              <a:t>                  </a:t>
            </a:r>
            <a:r>
              <a:rPr lang="en-US" sz="3200" b="1" dirty="0" smtClean="0">
                <a:solidFill>
                  <a:srgbClr val="00B0F0"/>
                </a:solidFill>
              </a:rPr>
              <a:t>CH</a:t>
            </a:r>
            <a:r>
              <a:rPr lang="en-US" sz="3200" b="1" baseline="-25000" dirty="0" smtClean="0">
                <a:solidFill>
                  <a:srgbClr val="00B0F0"/>
                </a:solidFill>
              </a:rPr>
              <a:t>2</a:t>
            </a:r>
            <a:r>
              <a:rPr lang="en-US" sz="3200" b="1" dirty="0" smtClean="0">
                <a:solidFill>
                  <a:srgbClr val="00B0F0"/>
                </a:solidFill>
              </a:rPr>
              <a:t>Cl</a:t>
            </a:r>
            <a:r>
              <a:rPr lang="en-US" sz="3200" b="1" baseline="-25000" dirty="0" smtClean="0">
                <a:solidFill>
                  <a:srgbClr val="00B0F0"/>
                </a:solidFill>
              </a:rPr>
              <a:t>2</a:t>
            </a:r>
            <a:r>
              <a:rPr lang="en-US" sz="3200" b="1" dirty="0" smtClean="0">
                <a:solidFill>
                  <a:srgbClr val="C00000"/>
                </a:solidFill>
              </a:rPr>
              <a:t>     +         </a:t>
            </a:r>
            <a:r>
              <a:rPr lang="en-US" sz="3200" b="1" dirty="0" err="1" smtClean="0">
                <a:solidFill>
                  <a:srgbClr val="C00000"/>
                </a:solidFill>
              </a:rPr>
              <a:t>HCl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smtClean="0">
                <a:solidFill>
                  <a:srgbClr val="00B0F0"/>
                </a:solidFill>
              </a:rPr>
              <a:t>                                (</a:t>
            </a:r>
            <a:r>
              <a:rPr lang="en-US" sz="3200" b="1" dirty="0" err="1" smtClean="0">
                <a:solidFill>
                  <a:srgbClr val="00B0F0"/>
                </a:solidFill>
              </a:rPr>
              <a:t>đichloromethane</a:t>
            </a:r>
            <a:r>
              <a:rPr lang="en-US" sz="3200" b="1" dirty="0" smtClean="0">
                <a:solidFill>
                  <a:srgbClr val="00B0F0"/>
                </a:solidFill>
              </a:rPr>
              <a:t>) </a:t>
            </a:r>
          </a:p>
          <a:p>
            <a:endParaRPr lang="en-US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117649"/>
              </p:ext>
            </p:extLst>
          </p:nvPr>
        </p:nvGraphicFramePr>
        <p:xfrm>
          <a:off x="6831101" y="5701548"/>
          <a:ext cx="1290916" cy="615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Equation" r:id="rId5" imgW="431640" imgH="177480" progId="Equation.DSMT4">
                  <p:embed/>
                </p:oleObj>
              </mc:Choice>
              <mc:Fallback>
                <p:oleObj name="Equation" r:id="rId5" imgW="431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31101" y="5701548"/>
                        <a:ext cx="1290916" cy="615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60"/>
          <p:cNvSpPr/>
          <p:nvPr/>
        </p:nvSpPr>
        <p:spPr>
          <a:xfrm>
            <a:off x="4029254" y="7197170"/>
            <a:ext cx="118203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CH</a:t>
            </a:r>
            <a:r>
              <a:rPr lang="en-US" sz="32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3200" b="1" dirty="0" smtClean="0">
                <a:solidFill>
                  <a:srgbClr val="C00000"/>
                </a:solidFill>
              </a:rPr>
              <a:t> Cl</a:t>
            </a:r>
            <a:r>
              <a:rPr lang="en-US" sz="32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3200" b="1" dirty="0" smtClean="0">
                <a:solidFill>
                  <a:srgbClr val="C00000"/>
                </a:solidFill>
              </a:rPr>
              <a:t>  + Cl</a:t>
            </a:r>
            <a:r>
              <a:rPr lang="en-US" sz="32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3200" b="1" dirty="0" smtClean="0">
                <a:solidFill>
                  <a:srgbClr val="C00000"/>
                </a:solidFill>
              </a:rPr>
              <a:t>                  </a:t>
            </a:r>
            <a:r>
              <a:rPr lang="en-US" sz="3200" b="1" dirty="0" smtClean="0">
                <a:solidFill>
                  <a:srgbClr val="00B0F0"/>
                </a:solidFill>
              </a:rPr>
              <a:t>CHCl</a:t>
            </a:r>
            <a:r>
              <a:rPr lang="en-US" sz="3200" b="1" baseline="-25000" dirty="0" smtClean="0">
                <a:solidFill>
                  <a:srgbClr val="00B0F0"/>
                </a:solidFill>
              </a:rPr>
              <a:t>3</a:t>
            </a:r>
            <a:r>
              <a:rPr lang="en-US" sz="3200" b="1" dirty="0" smtClean="0">
                <a:solidFill>
                  <a:srgbClr val="C00000"/>
                </a:solidFill>
              </a:rPr>
              <a:t>     +         </a:t>
            </a:r>
            <a:r>
              <a:rPr lang="en-US" sz="3200" b="1" dirty="0" err="1" smtClean="0">
                <a:solidFill>
                  <a:srgbClr val="C00000"/>
                </a:solidFill>
              </a:rPr>
              <a:t>HCl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smtClean="0">
                <a:solidFill>
                  <a:srgbClr val="00B0F0"/>
                </a:solidFill>
              </a:rPr>
              <a:t>                                </a:t>
            </a:r>
            <a:r>
              <a:rPr lang="en-US" sz="3200" b="1" dirty="0" err="1" smtClean="0">
                <a:solidFill>
                  <a:srgbClr val="00B0F0"/>
                </a:solidFill>
              </a:rPr>
              <a:t>trichloromethane</a:t>
            </a:r>
            <a:r>
              <a:rPr lang="en-US" sz="3200" b="1" dirty="0" smtClean="0">
                <a:solidFill>
                  <a:srgbClr val="00B0F0"/>
                </a:solidFill>
              </a:rPr>
              <a:t>  (chloroform)</a:t>
            </a:r>
          </a:p>
          <a:p>
            <a:endParaRPr lang="en-US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1322"/>
              </p:ext>
            </p:extLst>
          </p:nvPr>
        </p:nvGraphicFramePr>
        <p:xfrm>
          <a:off x="6875920" y="7089594"/>
          <a:ext cx="1524000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Equation" r:id="rId7" imgW="1523880" imgH="681120" progId="Equation.DSMT4">
                  <p:embed/>
                </p:oleObj>
              </mc:Choice>
              <mc:Fallback>
                <p:oleObj name="Equation" r:id="rId7" imgW="1523880" imgH="68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75920" y="7089594"/>
                        <a:ext cx="1524000" cy="681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 62"/>
          <p:cNvSpPr/>
          <p:nvPr/>
        </p:nvSpPr>
        <p:spPr>
          <a:xfrm>
            <a:off x="4190618" y="8864598"/>
            <a:ext cx="133712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CHCl</a:t>
            </a:r>
            <a:r>
              <a:rPr lang="en-US" sz="32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3200" b="1" dirty="0" smtClean="0">
                <a:solidFill>
                  <a:srgbClr val="C00000"/>
                </a:solidFill>
              </a:rPr>
              <a:t>  + Cl</a:t>
            </a:r>
            <a:r>
              <a:rPr lang="en-US" sz="32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3200" b="1" dirty="0" smtClean="0">
                <a:solidFill>
                  <a:srgbClr val="C00000"/>
                </a:solidFill>
              </a:rPr>
              <a:t>                  </a:t>
            </a:r>
            <a:r>
              <a:rPr lang="en-US" sz="3200" b="1" dirty="0" smtClean="0">
                <a:solidFill>
                  <a:srgbClr val="00B0F0"/>
                </a:solidFill>
              </a:rPr>
              <a:t>CCl</a:t>
            </a:r>
            <a:r>
              <a:rPr lang="en-US" sz="3200" b="1" baseline="-25000" dirty="0" smtClean="0">
                <a:solidFill>
                  <a:srgbClr val="00B0F0"/>
                </a:solidFill>
              </a:rPr>
              <a:t>4</a:t>
            </a:r>
            <a:r>
              <a:rPr lang="en-US" sz="3200" b="1" dirty="0" smtClean="0">
                <a:solidFill>
                  <a:srgbClr val="C00000"/>
                </a:solidFill>
              </a:rPr>
              <a:t>     +         </a:t>
            </a:r>
            <a:r>
              <a:rPr lang="en-US" sz="3200" b="1" dirty="0" err="1" smtClean="0">
                <a:solidFill>
                  <a:srgbClr val="C00000"/>
                </a:solidFill>
              </a:rPr>
              <a:t>HCl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smtClean="0">
                <a:solidFill>
                  <a:srgbClr val="00B0F0"/>
                </a:solidFill>
              </a:rPr>
              <a:t>                                </a:t>
            </a:r>
            <a:r>
              <a:rPr lang="en-US" sz="3200" b="1" dirty="0" err="1" smtClean="0">
                <a:solidFill>
                  <a:srgbClr val="00B0F0"/>
                </a:solidFill>
              </a:rPr>
              <a:t>tetrachloromethane</a:t>
            </a:r>
            <a:r>
              <a:rPr lang="en-US" sz="3200" b="1" dirty="0" smtClean="0">
                <a:solidFill>
                  <a:srgbClr val="00B0F0"/>
                </a:solidFill>
              </a:rPr>
              <a:t>  (carbon tetrachloride)</a:t>
            </a:r>
          </a:p>
          <a:p>
            <a:endParaRPr lang="en-US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414935"/>
              </p:ext>
            </p:extLst>
          </p:nvPr>
        </p:nvGraphicFramePr>
        <p:xfrm>
          <a:off x="7037284" y="8757022"/>
          <a:ext cx="1524000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Equation" r:id="rId9" imgW="1523880" imgH="681120" progId="Equation.DSMT4">
                  <p:embed/>
                </p:oleObj>
              </mc:Choice>
              <mc:Fallback>
                <p:oleObj name="Equation" r:id="rId9" imgW="1523880" imgH="68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37284" y="8757022"/>
                        <a:ext cx="1524000" cy="681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702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/>
      <p:bldP spid="61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:a16="http://schemas.microsoft.com/office/drawing/2014/main" xmlns="" id="{B1FEBAAB-8059-C5C3-B425-98B2C3ED6B2C}"/>
              </a:ext>
            </a:extLst>
          </p:cNvPr>
          <p:cNvGrpSpPr/>
          <p:nvPr/>
        </p:nvGrpSpPr>
        <p:grpSpPr>
          <a:xfrm>
            <a:off x="743521" y="2293600"/>
            <a:ext cx="22884350" cy="2002538"/>
            <a:chOff x="743521" y="6758004"/>
            <a:chExt cx="22884350" cy="2002538"/>
          </a:xfrm>
        </p:grpSpPr>
        <p:grpSp>
          <p:nvGrpSpPr>
            <p:cNvPr id="3" name="Group 54">
              <a:extLst>
                <a:ext uri="{FF2B5EF4-FFF2-40B4-BE49-F238E27FC236}">
                  <a16:creationId xmlns:a16="http://schemas.microsoft.com/office/drawing/2014/main" xmlns="" id="{BE599DA6-88BF-DD50-3F74-59E58CEAFA6E}"/>
                </a:ext>
              </a:extLst>
            </p:cNvPr>
            <p:cNvGrpSpPr/>
            <p:nvPr/>
          </p:nvGrpSpPr>
          <p:grpSpPr>
            <a:xfrm>
              <a:off x="743521" y="6758004"/>
              <a:ext cx="22884349" cy="2002538"/>
              <a:chOff x="1268077" y="3405486"/>
              <a:chExt cx="22884349" cy="2002538"/>
            </a:xfrm>
          </p:grpSpPr>
          <p:sp>
            <p:nvSpPr>
              <p:cNvPr id="5" name="Rounded Rectangle 148">
                <a:extLst>
                  <a:ext uri="{FF2B5EF4-FFF2-40B4-BE49-F238E27FC236}">
                    <a16:creationId xmlns:a16="http://schemas.microsoft.com/office/drawing/2014/main" xmlns="" id="{FFF2848A-7132-1B6E-C5D6-AA1FCE6426E0}"/>
                  </a:ext>
                </a:extLst>
              </p:cNvPr>
              <p:cNvSpPr/>
              <p:nvPr/>
            </p:nvSpPr>
            <p:spPr>
              <a:xfrm>
                <a:off x="1268077" y="3790950"/>
                <a:ext cx="22884349" cy="1617074"/>
              </a:xfrm>
              <a:prstGeom prst="roundRect">
                <a:avLst>
                  <a:gd name="adj" fmla="val 12069"/>
                </a:avLst>
              </a:prstGeom>
              <a:solidFill>
                <a:srgbClr val="F79646">
                  <a:lumMod val="20000"/>
                  <a:lumOff val="80000"/>
                </a:srgbClr>
              </a:solidFill>
              <a:ln w="28575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`</a:t>
                </a: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" name="Group 67">
                <a:extLst>
                  <a:ext uri="{FF2B5EF4-FFF2-40B4-BE49-F238E27FC236}">
                    <a16:creationId xmlns:a16="http://schemas.microsoft.com/office/drawing/2014/main" xmlns="" id="{B6A2287D-6EFE-5728-D473-DEA183631FBB}"/>
                  </a:ext>
                </a:extLst>
              </p:cNvPr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7" name="Freeform 20">
                  <a:extLst>
                    <a:ext uri="{FF2B5EF4-FFF2-40B4-BE49-F238E27FC236}">
                      <a16:creationId xmlns:a16="http://schemas.microsoft.com/office/drawing/2014/main" xmlns="" id="{C1AC3889-6AAE-3807-88A4-A83458BA86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rgbClr val="F79646">
                    <a:lumMod val="75000"/>
                  </a:srgbClr>
                </a:solidFill>
                <a:ln w="57150">
                  <a:solidFill>
                    <a:srgbClr val="F79646">
                      <a:lumMod val="75000"/>
                    </a:srgb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" name="TextBox 151">
                  <a:extLst>
                    <a:ext uri="{FF2B5EF4-FFF2-40B4-BE49-F238E27FC236}">
                      <a16:creationId xmlns:a16="http://schemas.microsoft.com/office/drawing/2014/main" xmlns="" id="{740A9028-6AE9-8951-8A01-243698661DBD}"/>
                    </a:ext>
                  </a:extLst>
                </p:cNvPr>
                <p:cNvSpPr txBox="1"/>
                <p:nvPr/>
              </p:nvSpPr>
              <p:spPr>
                <a:xfrm>
                  <a:off x="2250671" y="3527166"/>
                  <a:ext cx="2141933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  <p:grpSp>
              <p:nvGrpSpPr>
                <p:cNvPr id="9" name="Group 70">
                  <a:extLst>
                    <a:ext uri="{FF2B5EF4-FFF2-40B4-BE49-F238E27FC236}">
                      <a16:creationId xmlns:a16="http://schemas.microsoft.com/office/drawing/2014/main" xmlns="" id="{ED762990-A6C2-8C55-74D1-D97701498E0E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0" name="Rectangle 11">
                    <a:extLst>
                      <a:ext uri="{FF2B5EF4-FFF2-40B4-BE49-F238E27FC236}">
                        <a16:creationId xmlns:a16="http://schemas.microsoft.com/office/drawing/2014/main" xmlns="" id="{E03297F7-AAEB-8AF8-77EE-F3FDB2A1D335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" name="Freeform 13">
                    <a:extLst>
                      <a:ext uri="{FF2B5EF4-FFF2-40B4-BE49-F238E27FC236}">
                        <a16:creationId xmlns:a16="http://schemas.microsoft.com/office/drawing/2014/main" xmlns="" id="{D7BBACC5-836E-DC34-BF4F-F0A819A8D50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" name="Freeform 14">
                    <a:extLst>
                      <a:ext uri="{FF2B5EF4-FFF2-40B4-BE49-F238E27FC236}">
                        <a16:creationId xmlns:a16="http://schemas.microsoft.com/office/drawing/2014/main" xmlns="" id="{5BF15B3F-9C0D-AF02-9223-A3547DE0EF1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" name="Freeform 15">
                    <a:extLst>
                      <a:ext uri="{FF2B5EF4-FFF2-40B4-BE49-F238E27FC236}">
                        <a16:creationId xmlns:a16="http://schemas.microsoft.com/office/drawing/2014/main" xmlns="" id="{346C6C4E-D374-041F-D054-3D766D7A5AC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" name="Freeform 16">
                    <a:extLst>
                      <a:ext uri="{FF2B5EF4-FFF2-40B4-BE49-F238E27FC236}">
                        <a16:creationId xmlns:a16="http://schemas.microsoft.com/office/drawing/2014/main" xmlns="" id="{32373A36-919B-BB8E-63CA-E4E122A4589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" name="Freeform 17">
                    <a:extLst>
                      <a:ext uri="{FF2B5EF4-FFF2-40B4-BE49-F238E27FC236}">
                        <a16:creationId xmlns:a16="http://schemas.microsoft.com/office/drawing/2014/main" xmlns="" id="{C1347A04-C679-F767-37EF-A4B4AD93475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" name="Freeform 18">
                    <a:extLst>
                      <a:ext uri="{FF2B5EF4-FFF2-40B4-BE49-F238E27FC236}">
                        <a16:creationId xmlns:a16="http://schemas.microsoft.com/office/drawing/2014/main" xmlns="" id="{1777EC12-8BA7-4BF0-29E5-E0AB6AD216A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" name="Freeform 19">
                    <a:extLst>
                      <a:ext uri="{FF2B5EF4-FFF2-40B4-BE49-F238E27FC236}">
                        <a16:creationId xmlns:a16="http://schemas.microsoft.com/office/drawing/2014/main" xmlns="" id="{786729D4-8CF9-5B26-705E-58AC2FA3E73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" name="Freeform 20">
                    <a:extLst>
                      <a:ext uri="{FF2B5EF4-FFF2-40B4-BE49-F238E27FC236}">
                        <a16:creationId xmlns:a16="http://schemas.microsoft.com/office/drawing/2014/main" xmlns="" id="{CA65636D-FDA3-AB8B-99CA-185D8A6490B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" name="Freeform 21">
                    <a:extLst>
                      <a:ext uri="{FF2B5EF4-FFF2-40B4-BE49-F238E27FC236}">
                        <a16:creationId xmlns:a16="http://schemas.microsoft.com/office/drawing/2014/main" xmlns="" id="{59A79987-CD07-0D08-BF47-6D255C5C1F2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" name="Freeform 22">
                    <a:extLst>
                      <a:ext uri="{FF2B5EF4-FFF2-40B4-BE49-F238E27FC236}">
                        <a16:creationId xmlns:a16="http://schemas.microsoft.com/office/drawing/2014/main" xmlns="" id="{17D7C2D0-180D-6FBA-DD64-742861D11D5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" name="Freeform 23">
                    <a:extLst>
                      <a:ext uri="{FF2B5EF4-FFF2-40B4-BE49-F238E27FC236}">
                        <a16:creationId xmlns:a16="http://schemas.microsoft.com/office/drawing/2014/main" xmlns="" id="{AC64AF8C-81A2-97F1-431D-2F588E77D9D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24">
                    <a:extLst>
                      <a:ext uri="{FF2B5EF4-FFF2-40B4-BE49-F238E27FC236}">
                        <a16:creationId xmlns:a16="http://schemas.microsoft.com/office/drawing/2014/main" xmlns="" id="{6FA17B38-3D15-3DF0-892F-F5DFEC5C712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25">
                    <a:extLst>
                      <a:ext uri="{FF2B5EF4-FFF2-40B4-BE49-F238E27FC236}">
                        <a16:creationId xmlns:a16="http://schemas.microsoft.com/office/drawing/2014/main" xmlns="" id="{F6C063C8-1DC2-2A2C-3F1F-C9848C4E48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Freeform 26">
                    <a:extLst>
                      <a:ext uri="{FF2B5EF4-FFF2-40B4-BE49-F238E27FC236}">
                        <a16:creationId xmlns:a16="http://schemas.microsoft.com/office/drawing/2014/main" xmlns="" id="{D15F2D80-30FD-445D-DEFC-AC28DDD11C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Freeform 27">
                    <a:extLst>
                      <a:ext uri="{FF2B5EF4-FFF2-40B4-BE49-F238E27FC236}">
                        <a16:creationId xmlns:a16="http://schemas.microsoft.com/office/drawing/2014/main" xmlns="" id="{165CDF50-29F2-DD2F-4099-ADE2E74D67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Freeform 28">
                    <a:extLst>
                      <a:ext uri="{FF2B5EF4-FFF2-40B4-BE49-F238E27FC236}">
                        <a16:creationId xmlns:a16="http://schemas.microsoft.com/office/drawing/2014/main" xmlns="" id="{03F9CF9D-F19B-653D-0136-56B9273F51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Freeform 29">
                    <a:extLst>
                      <a:ext uri="{FF2B5EF4-FFF2-40B4-BE49-F238E27FC236}">
                        <a16:creationId xmlns:a16="http://schemas.microsoft.com/office/drawing/2014/main" xmlns="" id="{BB821960-7F86-7C09-5891-32FC5D3A9A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" name="Freeform 30">
                    <a:extLst>
                      <a:ext uri="{FF2B5EF4-FFF2-40B4-BE49-F238E27FC236}">
                        <a16:creationId xmlns:a16="http://schemas.microsoft.com/office/drawing/2014/main" xmlns="" id="{3278A9EF-BC78-78CB-2CE8-6E37A9EEB1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" name="Freeform 31">
                    <a:extLst>
                      <a:ext uri="{FF2B5EF4-FFF2-40B4-BE49-F238E27FC236}">
                        <a16:creationId xmlns:a16="http://schemas.microsoft.com/office/drawing/2014/main" xmlns="" id="{2DACEC59-9439-FA44-316E-9229C059B7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32">
                    <a:extLst>
                      <a:ext uri="{FF2B5EF4-FFF2-40B4-BE49-F238E27FC236}">
                        <a16:creationId xmlns:a16="http://schemas.microsoft.com/office/drawing/2014/main" xmlns="" id="{188A9179-E44D-0210-17E0-6A490A2CB8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33">
                    <a:extLst>
                      <a:ext uri="{FF2B5EF4-FFF2-40B4-BE49-F238E27FC236}">
                        <a16:creationId xmlns:a16="http://schemas.microsoft.com/office/drawing/2014/main" xmlns="" id="{7C99020A-706D-204A-4BDE-B330734AFD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" name="Freeform 34">
                    <a:extLst>
                      <a:ext uri="{FF2B5EF4-FFF2-40B4-BE49-F238E27FC236}">
                        <a16:creationId xmlns:a16="http://schemas.microsoft.com/office/drawing/2014/main" xmlns="" id="{63C2716C-74A9-881F-9025-DD298521C7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" name="Freeform 35">
                    <a:extLst>
                      <a:ext uri="{FF2B5EF4-FFF2-40B4-BE49-F238E27FC236}">
                        <a16:creationId xmlns:a16="http://schemas.microsoft.com/office/drawing/2014/main" xmlns="" id="{CA6F8809-2159-5F4C-6FD3-D0F76A86B3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Freeform 36">
                    <a:extLst>
                      <a:ext uri="{FF2B5EF4-FFF2-40B4-BE49-F238E27FC236}">
                        <a16:creationId xmlns:a16="http://schemas.microsoft.com/office/drawing/2014/main" xmlns="" id="{38D9D305-DFF4-8D91-BF90-4E5B15D895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177278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4" name="Rectangle 69">
              <a:extLst>
                <a:ext uri="{FF2B5EF4-FFF2-40B4-BE49-F238E27FC236}">
                  <a16:creationId xmlns:a16="http://schemas.microsoft.com/office/drawing/2014/main" xmlns="" id="{17122161-E816-5AD3-444C-F8393F3BEAA0}"/>
                </a:ext>
              </a:extLst>
            </p:cNvPr>
            <p:cNvSpPr/>
            <p:nvPr/>
          </p:nvSpPr>
          <p:spPr>
            <a:xfrm>
              <a:off x="3073701" y="7491457"/>
              <a:ext cx="20554170" cy="9258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2177278" eaLnBrk="1" fontAlgn="auto" latinLnBrk="0" hangingPunct="1">
                <a:lnSpc>
                  <a:spcPts val="6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Từ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trên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hãy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viết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thế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Cl</a:t>
              </a:r>
              <a:r>
                <a:rPr kumimoji="0" lang="en-US" sz="4400" b="1" i="0" u="none" strike="noStrike" kern="120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vào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phân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tử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ethane </a:t>
              </a:r>
              <a:r>
                <a:rPr kumimoji="0" lang="en-US" sz="44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propane? 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5" name="Group 101">
            <a:extLst>
              <a:ext uri="{FF2B5EF4-FFF2-40B4-BE49-F238E27FC236}">
                <a16:creationId xmlns:a16="http://schemas.microsoft.com/office/drawing/2014/main" xmlns="" id="{552259C1-52E8-0282-A4CF-6194AF106405}"/>
              </a:ext>
            </a:extLst>
          </p:cNvPr>
          <p:cNvGrpSpPr/>
          <p:nvPr/>
        </p:nvGrpSpPr>
        <p:grpSpPr>
          <a:xfrm>
            <a:off x="815530" y="4487037"/>
            <a:ext cx="22812341" cy="9230551"/>
            <a:chOff x="1270511" y="5867400"/>
            <a:chExt cx="22812341" cy="8116133"/>
          </a:xfrm>
        </p:grpSpPr>
        <p:sp>
          <p:nvSpPr>
            <p:cNvPr id="36" name="Rounded Rectangle 181">
              <a:extLst>
                <a:ext uri="{FF2B5EF4-FFF2-40B4-BE49-F238E27FC236}">
                  <a16:creationId xmlns:a16="http://schemas.microsoft.com/office/drawing/2014/main" xmlns="" id="{6F3CB19B-40CA-09CF-83D0-2B8708DFA1CB}"/>
                </a:ext>
              </a:extLst>
            </p:cNvPr>
            <p:cNvSpPr/>
            <p:nvPr/>
          </p:nvSpPr>
          <p:spPr>
            <a:xfrm>
              <a:off x="1272210" y="6139006"/>
              <a:ext cx="22810642" cy="784452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 smtClean="0">
                <a:solidFill>
                  <a:srgbClr val="C00000"/>
                </a:solidFill>
              </a:endParaRPr>
            </a:p>
            <a:p>
              <a:pPr algn="ctr"/>
              <a:endParaRPr lang="en-US" sz="4400" dirty="0">
                <a:solidFill>
                  <a:srgbClr val="C00000"/>
                </a:solidFill>
              </a:endParaRPr>
            </a:p>
            <a:p>
              <a:pPr algn="ctr"/>
              <a:endParaRPr lang="en-US" sz="4400" dirty="0" smtClean="0">
                <a:solidFill>
                  <a:srgbClr val="C00000"/>
                </a:solidFill>
              </a:endParaRPr>
            </a:p>
            <a:p>
              <a:pPr algn="ctr"/>
              <a:endParaRPr lang="en-US" sz="4400" dirty="0">
                <a:solidFill>
                  <a:srgbClr val="C00000"/>
                </a:solidFill>
              </a:endParaRPr>
            </a:p>
            <a:p>
              <a:pPr algn="ctr"/>
              <a:r>
                <a:rPr lang="en-US" sz="4400" dirty="0" smtClean="0">
                  <a:solidFill>
                    <a:srgbClr val="C00000"/>
                  </a:solidFill>
                </a:rPr>
                <a:t>CH</a:t>
              </a:r>
              <a:r>
                <a:rPr lang="en-US" sz="4400" baseline="-25000" dirty="0" smtClean="0">
                  <a:solidFill>
                    <a:srgbClr val="C00000"/>
                  </a:solidFill>
                </a:rPr>
                <a:t>3</a:t>
              </a:r>
              <a:r>
                <a:rPr lang="en-US" sz="4400" dirty="0" smtClean="0">
                  <a:solidFill>
                    <a:srgbClr val="C00000"/>
                  </a:solidFill>
                </a:rPr>
                <a:t>-CH</a:t>
              </a:r>
              <a:r>
                <a:rPr lang="en-US" sz="4400" baseline="-25000" dirty="0" smtClean="0">
                  <a:solidFill>
                    <a:srgbClr val="C00000"/>
                  </a:solidFill>
                </a:rPr>
                <a:t>3</a:t>
              </a:r>
              <a:r>
                <a:rPr lang="en-US" sz="4400" dirty="0" smtClean="0">
                  <a:solidFill>
                    <a:srgbClr val="C00000"/>
                  </a:solidFill>
                </a:rPr>
                <a:t> + Cl</a:t>
              </a:r>
              <a:r>
                <a:rPr lang="en-US" sz="4400" baseline="-25000" dirty="0" smtClean="0">
                  <a:solidFill>
                    <a:srgbClr val="C00000"/>
                  </a:solidFill>
                </a:rPr>
                <a:t>2                  </a:t>
              </a:r>
              <a:r>
                <a:rPr lang="en-US" sz="4400" dirty="0" smtClean="0">
                  <a:solidFill>
                    <a:srgbClr val="00B0F0"/>
                  </a:solidFill>
                </a:rPr>
                <a:t>CH</a:t>
              </a:r>
              <a:r>
                <a:rPr lang="en-US" sz="4400" baseline="-25000" dirty="0" smtClean="0">
                  <a:solidFill>
                    <a:srgbClr val="00B0F0"/>
                  </a:solidFill>
                </a:rPr>
                <a:t>3</a:t>
              </a:r>
              <a:r>
                <a:rPr lang="en-US" sz="4400" dirty="0" smtClean="0">
                  <a:solidFill>
                    <a:srgbClr val="00B0F0"/>
                  </a:solidFill>
                </a:rPr>
                <a:t>-CH</a:t>
              </a:r>
              <a:r>
                <a:rPr lang="en-US" sz="4400" baseline="-25000" dirty="0" smtClean="0">
                  <a:solidFill>
                    <a:srgbClr val="00B0F0"/>
                  </a:solidFill>
                </a:rPr>
                <a:t>2</a:t>
              </a:r>
              <a:r>
                <a:rPr lang="en-US" sz="4400" dirty="0" smtClean="0">
                  <a:solidFill>
                    <a:srgbClr val="00B0F0"/>
                  </a:solidFill>
                </a:rPr>
                <a:t> –</a:t>
              </a:r>
              <a:r>
                <a:rPr lang="en-US" sz="4400" dirty="0" err="1" smtClean="0">
                  <a:solidFill>
                    <a:srgbClr val="00B0F0"/>
                  </a:solidFill>
                </a:rPr>
                <a:t>Cl</a:t>
              </a:r>
              <a:r>
                <a:rPr lang="en-US" sz="4400" dirty="0" smtClean="0">
                  <a:solidFill>
                    <a:srgbClr val="00B0F0"/>
                  </a:solidFill>
                </a:rPr>
                <a:t> </a:t>
              </a:r>
              <a:r>
                <a:rPr lang="en-US" sz="4400" dirty="0" smtClean="0">
                  <a:solidFill>
                    <a:srgbClr val="C00000"/>
                  </a:solidFill>
                </a:rPr>
                <a:t>+ </a:t>
              </a:r>
              <a:r>
                <a:rPr lang="en-US" sz="4400" dirty="0" err="1" smtClean="0">
                  <a:solidFill>
                    <a:srgbClr val="C00000"/>
                  </a:solidFill>
                </a:rPr>
                <a:t>HCl</a:t>
              </a:r>
              <a:endParaRPr lang="en-US" sz="4400" dirty="0" smtClean="0">
                <a:solidFill>
                  <a:srgbClr val="C00000"/>
                </a:solidFill>
              </a:endParaRPr>
            </a:p>
            <a:p>
              <a:pPr algn="ctr"/>
              <a:r>
                <a:rPr lang="en-US" sz="4400" dirty="0" smtClean="0">
                  <a:solidFill>
                    <a:srgbClr val="00B0F0"/>
                  </a:solidFill>
                </a:rPr>
                <a:t>                          </a:t>
              </a:r>
              <a:r>
                <a:rPr lang="en-US" sz="4400" dirty="0" err="1" smtClean="0">
                  <a:solidFill>
                    <a:srgbClr val="00B0F0"/>
                  </a:solidFill>
                </a:rPr>
                <a:t>chloethane</a:t>
              </a:r>
              <a:endParaRPr lang="en-US" sz="4400" dirty="0" smtClean="0">
                <a:solidFill>
                  <a:srgbClr val="00B0F0"/>
                </a:solidFill>
              </a:endParaRPr>
            </a:p>
            <a:p>
              <a:pPr algn="ctr"/>
              <a:endParaRPr lang="en-US" sz="4400" dirty="0" smtClean="0">
                <a:solidFill>
                  <a:srgbClr val="00B0F0"/>
                </a:solidFill>
              </a:endParaRPr>
            </a:p>
            <a:p>
              <a:pPr algn="ctr"/>
              <a:r>
                <a:rPr lang="en-US" sz="4400" dirty="0" smtClean="0">
                  <a:solidFill>
                    <a:srgbClr val="00B0F0"/>
                  </a:solidFill>
                </a:rPr>
                <a:t>                                                    CH</a:t>
              </a:r>
              <a:r>
                <a:rPr lang="en-US" sz="4400" baseline="-25000" dirty="0" smtClean="0">
                  <a:solidFill>
                    <a:srgbClr val="00B0F0"/>
                  </a:solidFill>
                </a:rPr>
                <a:t>3</a:t>
              </a:r>
              <a:r>
                <a:rPr lang="en-US" sz="4400" dirty="0" smtClean="0">
                  <a:solidFill>
                    <a:srgbClr val="00B0F0"/>
                  </a:solidFill>
                </a:rPr>
                <a:t>-CH</a:t>
              </a:r>
              <a:r>
                <a:rPr lang="en-US" sz="4400" baseline="-25000" dirty="0" smtClean="0">
                  <a:solidFill>
                    <a:srgbClr val="00B0F0"/>
                  </a:solidFill>
                </a:rPr>
                <a:t>2</a:t>
              </a:r>
              <a:r>
                <a:rPr lang="en-US" sz="4400" dirty="0" smtClean="0">
                  <a:solidFill>
                    <a:srgbClr val="00B0F0"/>
                  </a:solidFill>
                </a:rPr>
                <a:t> -CH</a:t>
              </a:r>
              <a:r>
                <a:rPr lang="en-US" sz="4400" baseline="-25000" dirty="0" smtClean="0">
                  <a:solidFill>
                    <a:srgbClr val="00B0F0"/>
                  </a:solidFill>
                </a:rPr>
                <a:t>2</a:t>
              </a:r>
              <a:r>
                <a:rPr lang="en-US" sz="4400" dirty="0" smtClean="0">
                  <a:solidFill>
                    <a:srgbClr val="00B0F0"/>
                  </a:solidFill>
                </a:rPr>
                <a:t>–</a:t>
              </a:r>
              <a:r>
                <a:rPr lang="en-US" sz="4400" dirty="0" err="1" smtClean="0">
                  <a:solidFill>
                    <a:srgbClr val="00B0F0"/>
                  </a:solidFill>
                </a:rPr>
                <a:t>Cl</a:t>
              </a:r>
              <a:r>
                <a:rPr lang="en-US" sz="4400" dirty="0" smtClean="0">
                  <a:solidFill>
                    <a:srgbClr val="00B0F0"/>
                  </a:solidFill>
                </a:rPr>
                <a:t> </a:t>
              </a:r>
              <a:r>
                <a:rPr lang="en-US" sz="4400" dirty="0" smtClean="0">
                  <a:solidFill>
                    <a:srgbClr val="C00000"/>
                  </a:solidFill>
                </a:rPr>
                <a:t>+ </a:t>
              </a:r>
              <a:r>
                <a:rPr lang="en-US" sz="4400" dirty="0" err="1" smtClean="0">
                  <a:solidFill>
                    <a:srgbClr val="C00000"/>
                  </a:solidFill>
                </a:rPr>
                <a:t>HCl</a:t>
              </a:r>
              <a:endParaRPr lang="en-US" sz="4400" dirty="0" smtClean="0">
                <a:solidFill>
                  <a:srgbClr val="C00000"/>
                </a:solidFill>
              </a:endParaRPr>
            </a:p>
            <a:p>
              <a:pPr algn="ctr"/>
              <a:r>
                <a:rPr lang="en-US" sz="4400" dirty="0" smtClean="0">
                  <a:solidFill>
                    <a:srgbClr val="00B0F0"/>
                  </a:solidFill>
                </a:rPr>
                <a:t>                                       1-chlopropane</a:t>
              </a:r>
              <a:r>
                <a:rPr lang="en-US" sz="4400" dirty="0" smtClean="0">
                  <a:solidFill>
                    <a:srgbClr val="C00000"/>
                  </a:solidFill>
                </a:rPr>
                <a:t>  </a:t>
              </a:r>
            </a:p>
            <a:p>
              <a:r>
                <a:rPr lang="en-US" sz="4400" dirty="0" smtClean="0">
                  <a:solidFill>
                    <a:srgbClr val="C00000"/>
                  </a:solidFill>
                </a:rPr>
                <a:t>                CH</a:t>
              </a:r>
              <a:r>
                <a:rPr lang="en-US" sz="4400" baseline="-25000" dirty="0" smtClean="0">
                  <a:solidFill>
                    <a:srgbClr val="C00000"/>
                  </a:solidFill>
                </a:rPr>
                <a:t>3</a:t>
              </a:r>
              <a:r>
                <a:rPr lang="en-US" sz="4400" dirty="0" smtClean="0">
                  <a:solidFill>
                    <a:srgbClr val="C00000"/>
                  </a:solidFill>
                </a:rPr>
                <a:t>-CH</a:t>
              </a:r>
              <a:r>
                <a:rPr lang="en-US" sz="4400" baseline="-25000" dirty="0" smtClean="0">
                  <a:solidFill>
                    <a:srgbClr val="C00000"/>
                  </a:solidFill>
                </a:rPr>
                <a:t>2 </a:t>
              </a:r>
              <a:r>
                <a:rPr lang="en-US" sz="4400" dirty="0" smtClean="0">
                  <a:solidFill>
                    <a:srgbClr val="C00000"/>
                  </a:solidFill>
                </a:rPr>
                <a:t>-CH</a:t>
              </a:r>
              <a:r>
                <a:rPr lang="en-US" sz="4400" baseline="-25000" dirty="0" smtClean="0">
                  <a:solidFill>
                    <a:srgbClr val="C00000"/>
                  </a:solidFill>
                </a:rPr>
                <a:t>3</a:t>
              </a:r>
              <a:r>
                <a:rPr lang="en-US" sz="4400" dirty="0" smtClean="0">
                  <a:solidFill>
                    <a:srgbClr val="C00000"/>
                  </a:solidFill>
                </a:rPr>
                <a:t> + Cl</a:t>
              </a:r>
              <a:r>
                <a:rPr lang="en-US" sz="4400" baseline="-25000" dirty="0" smtClean="0">
                  <a:solidFill>
                    <a:srgbClr val="C00000"/>
                  </a:solidFill>
                </a:rPr>
                <a:t>2</a:t>
              </a:r>
              <a:endParaRPr lang="en-US" sz="4400" dirty="0" smtClean="0">
                <a:solidFill>
                  <a:srgbClr val="C00000"/>
                </a:solidFill>
              </a:endParaRPr>
            </a:p>
            <a:p>
              <a:pPr algn="ctr"/>
              <a:endParaRPr lang="en-US" sz="4400" dirty="0" smtClean="0">
                <a:solidFill>
                  <a:srgbClr val="C00000"/>
                </a:solidFill>
              </a:endParaRPr>
            </a:p>
            <a:p>
              <a:pPr algn="ctr"/>
              <a:r>
                <a:rPr lang="en-US" sz="4400" dirty="0" smtClean="0">
                  <a:solidFill>
                    <a:srgbClr val="C00000"/>
                  </a:solidFill>
                </a:rPr>
                <a:t>                                    </a:t>
              </a:r>
            </a:p>
            <a:p>
              <a:pPr algn="ctr"/>
              <a:r>
                <a:rPr lang="en-US" sz="4400" dirty="0" smtClean="0">
                  <a:solidFill>
                    <a:srgbClr val="C00000"/>
                  </a:solidFill>
                </a:rPr>
                <a:t>                                                     </a:t>
              </a:r>
              <a:r>
                <a:rPr lang="en-US" sz="4400" dirty="0" smtClean="0">
                  <a:solidFill>
                    <a:srgbClr val="00B0F0"/>
                  </a:solidFill>
                </a:rPr>
                <a:t>CH</a:t>
              </a:r>
              <a:r>
                <a:rPr lang="en-US" sz="4400" baseline="-25000" dirty="0" smtClean="0">
                  <a:solidFill>
                    <a:srgbClr val="00B0F0"/>
                  </a:solidFill>
                </a:rPr>
                <a:t>3</a:t>
              </a:r>
              <a:r>
                <a:rPr lang="en-US" sz="4400" dirty="0" smtClean="0">
                  <a:solidFill>
                    <a:srgbClr val="00B0F0"/>
                  </a:solidFill>
                </a:rPr>
                <a:t>-CH -CH</a:t>
              </a:r>
              <a:r>
                <a:rPr lang="en-US" sz="4400" baseline="-25000" dirty="0" smtClean="0">
                  <a:solidFill>
                    <a:srgbClr val="00B0F0"/>
                  </a:solidFill>
                </a:rPr>
                <a:t>3</a:t>
              </a:r>
              <a:r>
                <a:rPr lang="en-US" sz="4400" dirty="0" smtClean="0">
                  <a:solidFill>
                    <a:srgbClr val="00B0F0"/>
                  </a:solidFill>
                </a:rPr>
                <a:t> </a:t>
              </a:r>
              <a:r>
                <a:rPr lang="en-US" sz="4400" dirty="0" smtClean="0">
                  <a:solidFill>
                    <a:srgbClr val="C00000"/>
                  </a:solidFill>
                </a:rPr>
                <a:t>+ </a:t>
              </a:r>
              <a:r>
                <a:rPr lang="en-US" sz="4400" dirty="0" err="1" smtClean="0">
                  <a:solidFill>
                    <a:srgbClr val="C00000"/>
                  </a:solidFill>
                </a:rPr>
                <a:t>HCl</a:t>
              </a:r>
              <a:endParaRPr lang="en-US" sz="4400" dirty="0" smtClean="0">
                <a:solidFill>
                  <a:srgbClr val="C00000"/>
                </a:solidFill>
              </a:endParaRPr>
            </a:p>
            <a:p>
              <a:pPr algn="ctr"/>
              <a:r>
                <a:rPr lang="en-US" sz="4400" dirty="0" smtClean="0">
                  <a:solidFill>
                    <a:srgbClr val="00B0F0"/>
                  </a:solidFill>
                </a:rPr>
                <a:t>                                       </a:t>
              </a:r>
            </a:p>
            <a:p>
              <a:pPr algn="ctr"/>
              <a:r>
                <a:rPr lang="en-US" sz="4400" dirty="0" smtClean="0">
                  <a:solidFill>
                    <a:srgbClr val="00B0F0"/>
                  </a:solidFill>
                </a:rPr>
                <a:t>                                         </a:t>
              </a:r>
              <a:r>
                <a:rPr lang="en-US" sz="4400" dirty="0" err="1" smtClean="0">
                  <a:solidFill>
                    <a:srgbClr val="00B0F0"/>
                  </a:solidFill>
                </a:rPr>
                <a:t>Cl</a:t>
              </a:r>
              <a:endParaRPr lang="en-US" sz="4400" dirty="0">
                <a:solidFill>
                  <a:srgbClr val="00B0F0"/>
                </a:solidFill>
              </a:endParaRPr>
            </a:p>
            <a:p>
              <a:pPr algn="ctr"/>
              <a:r>
                <a:rPr lang="en-US" sz="4400" dirty="0" smtClean="0">
                  <a:solidFill>
                    <a:srgbClr val="00B0F0"/>
                  </a:solidFill>
                </a:rPr>
                <a:t>                                          1-chlopropane</a:t>
              </a:r>
              <a:r>
                <a:rPr lang="en-US" sz="4400" dirty="0" smtClean="0">
                  <a:solidFill>
                    <a:srgbClr val="C00000"/>
                  </a:solidFill>
                </a:rPr>
                <a:t>  </a:t>
              </a:r>
            </a:p>
            <a:p>
              <a:pPr algn="ctr"/>
              <a:endParaRPr lang="en-US" sz="4400" dirty="0" smtClean="0">
                <a:solidFill>
                  <a:srgbClr val="C00000"/>
                </a:solidFill>
              </a:endParaRPr>
            </a:p>
            <a:p>
              <a:pPr algn="ctr"/>
              <a:endParaRPr lang="en-US" sz="4400" dirty="0" smtClean="0">
                <a:solidFill>
                  <a:srgbClr val="C00000"/>
                </a:solidFill>
              </a:endParaRPr>
            </a:p>
            <a:p>
              <a:pPr algn="ctr"/>
              <a:endParaRPr lang="en-US" sz="4400" dirty="0">
                <a:solidFill>
                  <a:srgbClr val="C00000"/>
                </a:solidFill>
              </a:endParaRPr>
            </a:p>
            <a:p>
              <a:pPr algn="ctr"/>
              <a:r>
                <a:rPr lang="en-US" sz="4400" dirty="0" smtClean="0">
                  <a:solidFill>
                    <a:srgbClr val="C00000"/>
                  </a:solidFill>
                </a:rPr>
                <a:t>  </a:t>
              </a:r>
              <a:endParaRPr lang="en-US" sz="4400" dirty="0">
                <a:solidFill>
                  <a:srgbClr val="C00000"/>
                </a:solidFill>
              </a:endParaRPr>
            </a:p>
          </p:txBody>
        </p:sp>
        <p:grpSp>
          <p:nvGrpSpPr>
            <p:cNvPr id="37" name="Group 60">
              <a:extLst>
                <a:ext uri="{FF2B5EF4-FFF2-40B4-BE49-F238E27FC236}">
                  <a16:creationId xmlns:a16="http://schemas.microsoft.com/office/drawing/2014/main" xmlns="" id="{A246C890-2649-CC5B-E470-BFD65516E56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xmlns="" id="{50C9C828-B9BB-F19B-4698-C4083EBECB5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TextBox 184">
                <a:extLst>
                  <a:ext uri="{FF2B5EF4-FFF2-40B4-BE49-F238E27FC236}">
                    <a16:creationId xmlns:a16="http://schemas.microsoft.com/office/drawing/2014/main" xmlns="" id="{19AE44F2-4591-26E8-370B-2F686D3E3ABF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Round Diagonal Corner Rectangle 185">
                <a:extLst>
                  <a:ext uri="{FF2B5EF4-FFF2-40B4-BE49-F238E27FC236}">
                    <a16:creationId xmlns:a16="http://schemas.microsoft.com/office/drawing/2014/main" xmlns="" id="{483FCE9A-B4ED-DE82-5D4C-AA239DB90E46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15">
                <a:extLst>
                  <a:ext uri="{FF2B5EF4-FFF2-40B4-BE49-F238E27FC236}">
                    <a16:creationId xmlns:a16="http://schemas.microsoft.com/office/drawing/2014/main" xmlns="" id="{F1E9CF19-9425-DC81-6C01-E0E1E2DE67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750436"/>
              </p:ext>
            </p:extLst>
          </p:nvPr>
        </p:nvGraphicFramePr>
        <p:xfrm>
          <a:off x="11036396" y="5281245"/>
          <a:ext cx="134302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5" name="Equation" r:id="rId3" imgW="1343160" imgH="625320" progId="Equation.DSMT4">
                  <p:embed/>
                </p:oleObj>
              </mc:Choice>
              <mc:Fallback>
                <p:oleObj name="Equation" r:id="rId3" imgW="1343160" imgH="62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36396" y="5281245"/>
                        <a:ext cx="1343025" cy="62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3" name="Group 62"/>
          <p:cNvGrpSpPr/>
          <p:nvPr/>
        </p:nvGrpSpPr>
        <p:grpSpPr>
          <a:xfrm>
            <a:off x="8821271" y="7226298"/>
            <a:ext cx="4176712" cy="3951646"/>
            <a:chOff x="8821271" y="7979330"/>
            <a:chExt cx="4176712" cy="3951646"/>
          </a:xfrm>
        </p:grpSpPr>
        <p:graphicFrame>
          <p:nvGraphicFramePr>
            <p:cNvPr id="50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7451065"/>
                </p:ext>
              </p:extLst>
            </p:nvPr>
          </p:nvGraphicFramePr>
          <p:xfrm>
            <a:off x="11631334" y="7979330"/>
            <a:ext cx="1342936" cy="6267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6" name="Equation" r:id="rId5" imgW="368280" imgH="177480" progId="Equation.DSMT4">
                    <p:embed/>
                  </p:oleObj>
                </mc:Choice>
                <mc:Fallback>
                  <p:oleObj name="Equation" r:id="rId5" imgW="36828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1631334" y="7979330"/>
                          <a:ext cx="1342936" cy="62678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9731028"/>
                </p:ext>
              </p:extLst>
            </p:nvPr>
          </p:nvGraphicFramePr>
          <p:xfrm>
            <a:off x="11654958" y="11305501"/>
            <a:ext cx="1343025" cy="625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7" name="Equation" r:id="rId7" imgW="1343160" imgH="625320" progId="Equation.DSMT4">
                    <p:embed/>
                  </p:oleObj>
                </mc:Choice>
                <mc:Fallback>
                  <p:oleObj name="Equation" r:id="rId7" imgW="1343160" imgH="6253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1654958" y="11305501"/>
                          <a:ext cx="1343025" cy="625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4" name="Straight Connector 53"/>
            <p:cNvCxnSpPr>
              <a:endCxn id="52" idx="1"/>
            </p:cNvCxnSpPr>
            <p:nvPr/>
          </p:nvCxnSpPr>
          <p:spPr>
            <a:xfrm flipH="1">
              <a:off x="11654958" y="8364071"/>
              <a:ext cx="17089" cy="32541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8821271" y="9628094"/>
              <a:ext cx="28507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Straight Connector 58"/>
          <p:cNvCxnSpPr/>
          <p:nvPr/>
        </p:nvCxnSpPr>
        <p:spPr>
          <a:xfrm>
            <a:off x="15275859" y="1116105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5275859" y="11161059"/>
            <a:ext cx="0" cy="4571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68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4;p3"/>
          <p:cNvSpPr/>
          <p:nvPr/>
        </p:nvSpPr>
        <p:spPr>
          <a:xfrm>
            <a:off x="-455583" y="1576003"/>
            <a:ext cx="2362046" cy="804767"/>
          </a:xfrm>
          <a:prstGeom prst="roundRect">
            <a:avLst>
              <a:gd name="adj" fmla="val 16667"/>
            </a:avLst>
          </a:prstGeom>
          <a:solidFill>
            <a:srgbClr val="145F8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43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46;p3"/>
          <p:cNvSpPr txBox="1"/>
          <p:nvPr/>
        </p:nvSpPr>
        <p:spPr>
          <a:xfrm>
            <a:off x="1920747" y="1563301"/>
            <a:ext cx="1728198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5F82"/>
              </a:buClr>
              <a:buSzPts val="4800"/>
              <a:buFont typeface="Tahoma"/>
              <a:buNone/>
            </a:pPr>
            <a:r>
              <a:rPr lang="en-US" sz="4800" b="1" dirty="0" err="1" smtClean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Phản</a:t>
            </a:r>
            <a:r>
              <a:rPr lang="en-US" sz="4800" b="1" dirty="0" smtClean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 smtClean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ứng</a:t>
            </a:r>
            <a:r>
              <a:rPr lang="en-US" sz="4800" b="1" dirty="0" smtClean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 cracking </a:t>
            </a:r>
            <a:r>
              <a:rPr lang="en-US" sz="4800" b="1" dirty="0" err="1" smtClean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và</a:t>
            </a:r>
            <a:r>
              <a:rPr lang="en-US" sz="4800" b="1" dirty="0" smtClean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 smtClean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phản</a:t>
            </a:r>
            <a:r>
              <a:rPr lang="en-US" sz="4800" b="1" dirty="0" smtClean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 smtClean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ứng</a:t>
            </a:r>
            <a:r>
              <a:rPr lang="en-US" sz="4800" b="1" dirty="0" smtClean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 smtClean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refoming</a:t>
            </a:r>
            <a:endParaRPr sz="4800" b="1" dirty="0">
              <a:solidFill>
                <a:srgbClr val="135F8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" name="Google Shape;246;p3"/>
          <p:cNvSpPr txBox="1"/>
          <p:nvPr/>
        </p:nvSpPr>
        <p:spPr>
          <a:xfrm>
            <a:off x="1857995" y="2603203"/>
            <a:ext cx="1728198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5F82"/>
              </a:buClr>
              <a:buSzPts val="4800"/>
              <a:buFont typeface="Tahoma"/>
              <a:buNone/>
            </a:pPr>
            <a:r>
              <a:rPr lang="en-US" sz="4800" b="1" dirty="0" err="1" smtClean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Phản</a:t>
            </a:r>
            <a:r>
              <a:rPr lang="en-US" sz="4800" b="1" dirty="0" smtClean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 smtClean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ứng</a:t>
            </a:r>
            <a:r>
              <a:rPr lang="en-US" sz="4800" b="1" dirty="0" smtClean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 cracking </a:t>
            </a:r>
            <a:endParaRPr sz="4800" b="1" dirty="0">
              <a:solidFill>
                <a:srgbClr val="135F8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Google Shape;246;p3"/>
          <p:cNvSpPr txBox="1"/>
          <p:nvPr/>
        </p:nvSpPr>
        <p:spPr>
          <a:xfrm>
            <a:off x="2010395" y="3508635"/>
            <a:ext cx="1728198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135F82"/>
              </a:buClr>
              <a:buSzPts val="4800"/>
            </a:pPr>
            <a:r>
              <a:rPr lang="en-US" sz="4800" b="1" dirty="0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r>
              <a:rPr lang="en-US" sz="4800" b="1" baseline="-25000" dirty="0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16</a:t>
            </a:r>
            <a:r>
              <a:rPr lang="en-US" sz="4800" b="1" dirty="0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H</a:t>
            </a:r>
            <a:r>
              <a:rPr lang="en-US" sz="4800" b="1" baseline="-25000" dirty="0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34                 </a:t>
            </a:r>
            <a:r>
              <a:rPr lang="en-US" sz="4800" b="1" dirty="0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r>
              <a:rPr lang="en-US" sz="4800" b="1" baseline="-25000" dirty="0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12</a:t>
            </a:r>
            <a:r>
              <a:rPr lang="en-US" sz="4800" b="1" dirty="0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H</a:t>
            </a:r>
            <a:r>
              <a:rPr lang="en-US" sz="4800" b="1" baseline="-25000" dirty="0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22</a:t>
            </a:r>
            <a:r>
              <a:rPr lang="en-US" sz="4800" b="1" dirty="0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+   C</a:t>
            </a:r>
            <a:r>
              <a:rPr lang="en-US" sz="4800" b="1" baseline="-25000" dirty="0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r>
              <a:rPr lang="en-US" sz="4800" b="1" dirty="0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H</a:t>
            </a:r>
            <a:r>
              <a:rPr lang="en-US" sz="4800" b="1" baseline="-25000" dirty="0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12    </a:t>
            </a:r>
            <a:r>
              <a:rPr lang="en-US" sz="4800" b="1" dirty="0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4800" b="1" dirty="0">
              <a:solidFill>
                <a:srgbClr val="C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445521"/>
              </p:ext>
            </p:extLst>
          </p:nvPr>
        </p:nvGraphicFramePr>
        <p:xfrm>
          <a:off x="4394200" y="2387600"/>
          <a:ext cx="9144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0" name="Equation" r:id="rId3" imgW="914400" imgH="181440" progId="Equation.DSMT4">
                  <p:embed/>
                </p:oleObj>
              </mc:Choice>
              <mc:Fallback>
                <p:oleObj name="Equation" r:id="rId3" imgW="914400" imgH="18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4200" y="2387600"/>
                        <a:ext cx="914400" cy="18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707540"/>
              </p:ext>
            </p:extLst>
          </p:nvPr>
        </p:nvGraphicFramePr>
        <p:xfrm>
          <a:off x="4800600" y="2401888"/>
          <a:ext cx="1016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1" name="Equation" r:id="rId5" imgW="101520" imgH="152280" progId="Equation.DSMT4">
                  <p:embed/>
                </p:oleObj>
              </mc:Choice>
              <mc:Fallback>
                <p:oleObj name="Equation" r:id="rId5" imgW="10152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00600" y="2401888"/>
                        <a:ext cx="101600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764609"/>
              </p:ext>
            </p:extLst>
          </p:nvPr>
        </p:nvGraphicFramePr>
        <p:xfrm>
          <a:off x="4394200" y="2387600"/>
          <a:ext cx="9144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2" name="Equation" r:id="rId7" imgW="914400" imgH="181440" progId="Equation.DSMT4">
                  <p:embed/>
                </p:oleObj>
              </mc:Choice>
              <mc:Fallback>
                <p:oleObj name="Equation" r:id="rId7" imgW="914400" imgH="18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94200" y="2387600"/>
                        <a:ext cx="914400" cy="18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352524"/>
              </p:ext>
            </p:extLst>
          </p:nvPr>
        </p:nvGraphicFramePr>
        <p:xfrm>
          <a:off x="4394200" y="2387600"/>
          <a:ext cx="9144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3" name="Equation" r:id="rId8" imgW="914400" imgH="181440" progId="Equation.DSMT4">
                  <p:embed/>
                </p:oleObj>
              </mc:Choice>
              <mc:Fallback>
                <p:oleObj name="Equation" r:id="rId8" imgW="914400" imgH="18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94200" y="2387600"/>
                        <a:ext cx="914400" cy="18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084914"/>
              </p:ext>
            </p:extLst>
          </p:nvPr>
        </p:nvGraphicFramePr>
        <p:xfrm>
          <a:off x="4394200" y="2387600"/>
          <a:ext cx="9144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4" name="Equation" r:id="rId10" imgW="914400" imgH="181440" progId="Equation.DSMT4">
                  <p:embed/>
                </p:oleObj>
              </mc:Choice>
              <mc:Fallback>
                <p:oleObj name="Equation" r:id="rId10" imgW="914400" imgH="18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94200" y="2387600"/>
                        <a:ext cx="914400" cy="18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331083"/>
              </p:ext>
            </p:extLst>
          </p:nvPr>
        </p:nvGraphicFramePr>
        <p:xfrm>
          <a:off x="4394200" y="2387600"/>
          <a:ext cx="9144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5" name="Equation" r:id="rId11" imgW="914400" imgH="181440" progId="Equation.DSMT4">
                  <p:embed/>
                </p:oleObj>
              </mc:Choice>
              <mc:Fallback>
                <p:oleObj name="Equation" r:id="rId11" imgW="914400" imgH="18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94200" y="2387600"/>
                        <a:ext cx="914400" cy="18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037845"/>
              </p:ext>
            </p:extLst>
          </p:nvPr>
        </p:nvGraphicFramePr>
        <p:xfrm>
          <a:off x="4502804" y="3669999"/>
          <a:ext cx="1037384" cy="841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6" name="Equation" r:id="rId12" imgW="371173" imgH="237766" progId="Equation.DSMT4">
                  <p:embed/>
                </p:oleObj>
              </mc:Choice>
              <mc:Fallback>
                <p:oleObj name="Equation" r:id="rId12" imgW="371173" imgH="23776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02804" y="3669999"/>
                        <a:ext cx="1037384" cy="841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Google Shape;246;p3"/>
          <p:cNvSpPr txBox="1"/>
          <p:nvPr/>
        </p:nvSpPr>
        <p:spPr>
          <a:xfrm>
            <a:off x="1849031" y="4826441"/>
            <a:ext cx="1728198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135F82"/>
              </a:buClr>
              <a:buSzPts val="4800"/>
            </a:pPr>
            <a:r>
              <a:rPr lang="en-US" sz="4800" b="1" dirty="0" err="1" smtClean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Phản</a:t>
            </a:r>
            <a:r>
              <a:rPr lang="en-US" sz="4800" b="1" dirty="0" smtClean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 smtClean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ứng</a:t>
            </a:r>
            <a:r>
              <a:rPr lang="en-US" sz="4800" b="1" dirty="0" smtClean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 smtClean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refoming</a:t>
            </a:r>
            <a:r>
              <a:rPr lang="en-US" sz="4800" b="1" dirty="0" smtClean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4800" b="1" dirty="0">
              <a:solidFill>
                <a:srgbClr val="135F8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Google Shape;246;p3"/>
          <p:cNvSpPr txBox="1"/>
          <p:nvPr/>
        </p:nvSpPr>
        <p:spPr>
          <a:xfrm>
            <a:off x="2162795" y="7130361"/>
            <a:ext cx="17281989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135F82"/>
              </a:buClr>
              <a:buSzPts val="4800"/>
            </a:pPr>
            <a:r>
              <a:rPr lang="en-US" sz="4800" b="1" dirty="0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                                                              CH</a:t>
            </a:r>
            <a:r>
              <a:rPr lang="en-US" sz="4800" b="1" baseline="-25000" dirty="0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endParaRPr lang="en-US" sz="4800" b="1" dirty="0" smtClean="0">
              <a:solidFill>
                <a:srgbClr val="C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buClr>
                <a:srgbClr val="135F82"/>
              </a:buClr>
              <a:buSzPts val="4800"/>
            </a:pPr>
            <a:r>
              <a:rPr lang="en-US" sz="4800" b="1" dirty="0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CH</a:t>
            </a:r>
            <a:r>
              <a:rPr lang="en-US" sz="4800" b="1" baseline="-25000" dirty="0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3 </a:t>
            </a:r>
            <a:r>
              <a:rPr lang="en-US" sz="4800" b="1" dirty="0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 [CH</a:t>
            </a:r>
            <a:r>
              <a:rPr lang="en-US" sz="4800" b="1" baseline="-25000" dirty="0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lang="en-US" sz="4800" b="1" dirty="0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]</a:t>
            </a:r>
            <a:r>
              <a:rPr lang="en-US" sz="4800" b="1" baseline="-25000" dirty="0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r>
              <a:rPr lang="en-US" sz="4800" b="1" dirty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CH</a:t>
            </a:r>
            <a:r>
              <a:rPr lang="en-US" sz="4800" b="1" baseline="-25000" dirty="0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3                                         </a:t>
            </a:r>
            <a:r>
              <a:rPr lang="en-US" sz="4800" b="1" dirty="0" err="1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CH</a:t>
            </a:r>
            <a:r>
              <a:rPr lang="en-US" sz="4800" b="1" baseline="-25000" dirty="0" err="1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r>
              <a:rPr lang="en-US" sz="4800" b="1" dirty="0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- C-CH</a:t>
            </a:r>
            <a:r>
              <a:rPr lang="en-US" sz="4800" b="1" baseline="-25000" dirty="0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lang="en-US" sz="4800" b="1" dirty="0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-CH</a:t>
            </a:r>
            <a:r>
              <a:rPr lang="en-US" sz="4800" b="1" baseline="-25000" dirty="0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3    </a:t>
            </a:r>
          </a:p>
          <a:p>
            <a:pPr lvl="0">
              <a:buClr>
                <a:srgbClr val="135F82"/>
              </a:buClr>
              <a:buSzPts val="4800"/>
            </a:pPr>
            <a:r>
              <a:rPr lang="en-US" sz="4800" b="1" dirty="0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                                                              CH</a:t>
            </a:r>
            <a:r>
              <a:rPr lang="en-US" sz="4800" b="1" baseline="-25000" dirty="0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3    </a:t>
            </a:r>
            <a:r>
              <a:rPr lang="en-US" sz="4800" b="1" dirty="0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4800" b="1" dirty="0">
              <a:solidFill>
                <a:srgbClr val="C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57884"/>
              </p:ext>
            </p:extLst>
          </p:nvPr>
        </p:nvGraphicFramePr>
        <p:xfrm>
          <a:off x="11672888" y="6437313"/>
          <a:ext cx="10382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7" name="Equation" r:id="rId14" imgW="1038240" imgH="841320" progId="Equation.DSMT4">
                  <p:embed/>
                </p:oleObj>
              </mc:Choice>
              <mc:Fallback>
                <p:oleObj name="Equation" r:id="rId14" imgW="1038240" imgH="84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672888" y="6437313"/>
                        <a:ext cx="1038225" cy="84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587664"/>
              </p:ext>
            </p:extLst>
          </p:nvPr>
        </p:nvGraphicFramePr>
        <p:xfrm>
          <a:off x="11672888" y="6437313"/>
          <a:ext cx="10382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8" name="Equation" r:id="rId16" imgW="1038240" imgH="841320" progId="Equation.DSMT4">
                  <p:embed/>
                </p:oleObj>
              </mc:Choice>
              <mc:Fallback>
                <p:oleObj name="Equation" r:id="rId16" imgW="1038240" imgH="84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672888" y="6437313"/>
                        <a:ext cx="1038225" cy="84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263713"/>
              </p:ext>
            </p:extLst>
          </p:nvPr>
        </p:nvGraphicFramePr>
        <p:xfrm>
          <a:off x="11672888" y="6437313"/>
          <a:ext cx="10382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9" name="Equation" r:id="rId17" imgW="1038240" imgH="841320" progId="Equation.DSMT4">
                  <p:embed/>
                </p:oleObj>
              </mc:Choice>
              <mc:Fallback>
                <p:oleObj name="Equation" r:id="rId17" imgW="1038240" imgH="84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1672888" y="6437313"/>
                        <a:ext cx="1038225" cy="84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008821"/>
              </p:ext>
            </p:extLst>
          </p:nvPr>
        </p:nvGraphicFramePr>
        <p:xfrm>
          <a:off x="11672888" y="6437313"/>
          <a:ext cx="10382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0" name="Equation" r:id="rId19" imgW="1038240" imgH="841320" progId="Equation.DSMT4">
                  <p:embed/>
                </p:oleObj>
              </mc:Choice>
              <mc:Fallback>
                <p:oleObj name="Equation" r:id="rId19" imgW="1038240" imgH="84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1672888" y="6437313"/>
                        <a:ext cx="1038225" cy="84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403650"/>
              </p:ext>
            </p:extLst>
          </p:nvPr>
        </p:nvGraphicFramePr>
        <p:xfrm>
          <a:off x="11672888" y="6437313"/>
          <a:ext cx="10382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1" name="Equation" r:id="rId21" imgW="1038240" imgH="841320" progId="Equation.DSMT4">
                  <p:embed/>
                </p:oleObj>
              </mc:Choice>
              <mc:Fallback>
                <p:oleObj name="Equation" r:id="rId21" imgW="1038240" imgH="84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1672888" y="6437313"/>
                        <a:ext cx="1038225" cy="84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735282"/>
              </p:ext>
            </p:extLst>
          </p:nvPr>
        </p:nvGraphicFramePr>
        <p:xfrm>
          <a:off x="7757011" y="7895380"/>
          <a:ext cx="1064278" cy="806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2" name="Equation" r:id="rId23" imgW="371173" imgH="237766" progId="Equation.DSMT4">
                  <p:embed/>
                </p:oleObj>
              </mc:Choice>
              <mc:Fallback>
                <p:oleObj name="Equation" r:id="rId23" imgW="371173" imgH="23776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757011" y="7895380"/>
                        <a:ext cx="1064278" cy="8069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8740588" y="5657397"/>
            <a:ext cx="2063201" cy="5440890"/>
            <a:chOff x="8740588" y="5657397"/>
            <a:chExt cx="2063201" cy="544089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8740588" y="5657397"/>
              <a:ext cx="80683" cy="54408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8780929" y="5657397"/>
              <a:ext cx="202286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8825753" y="8381993"/>
              <a:ext cx="187046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8852647" y="11098287"/>
              <a:ext cx="187046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 flipV="1">
            <a:off x="13635318" y="7799297"/>
            <a:ext cx="0" cy="2426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3653248" y="8543365"/>
            <a:ext cx="0" cy="2426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Google Shape;246;p3"/>
          <p:cNvSpPr txBox="1"/>
          <p:nvPr/>
        </p:nvSpPr>
        <p:spPr>
          <a:xfrm>
            <a:off x="11430000" y="5274675"/>
            <a:ext cx="1285570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135F82"/>
              </a:buClr>
              <a:buSzPts val="4800"/>
            </a:pPr>
            <a:r>
              <a:rPr lang="en-US" sz="4800" b="1" dirty="0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  CH</a:t>
            </a:r>
            <a:r>
              <a:rPr lang="en-US" sz="4800" b="1" baseline="-25000" dirty="0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3 </a:t>
            </a:r>
            <a:r>
              <a:rPr lang="en-US" sz="4800" b="1" dirty="0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– CH-CH</a:t>
            </a:r>
            <a:r>
              <a:rPr lang="en-US" sz="4800" b="1" baseline="-25000" dirty="0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lang="en-US" sz="4800" b="1" dirty="0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-CH</a:t>
            </a:r>
            <a:r>
              <a:rPr lang="en-US" sz="4800" b="1" baseline="-25000" dirty="0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lang="en-US" sz="4800" b="1" dirty="0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-CH</a:t>
            </a:r>
            <a:r>
              <a:rPr lang="en-US" sz="4800" b="1" baseline="-25000" dirty="0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3 </a:t>
            </a:r>
            <a:r>
              <a:rPr lang="en-US" sz="4800" b="1" dirty="0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               </a:t>
            </a:r>
          </a:p>
          <a:p>
            <a:pPr lvl="0">
              <a:buClr>
                <a:srgbClr val="135F82"/>
              </a:buClr>
              <a:buSzPts val="4800"/>
            </a:pPr>
            <a:r>
              <a:rPr lang="en-US" sz="4800" b="1" dirty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         </a:t>
            </a:r>
            <a:r>
              <a:rPr lang="en-US" sz="4800" b="1" dirty="0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  CH</a:t>
            </a:r>
            <a:r>
              <a:rPr lang="en-US" sz="4800" b="1" baseline="-25000" dirty="0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3    </a:t>
            </a:r>
            <a:r>
              <a:rPr lang="en-US" sz="4800" b="1" dirty="0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4800" b="1" dirty="0">
              <a:solidFill>
                <a:srgbClr val="C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13868400" y="5934647"/>
            <a:ext cx="0" cy="2426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Google Shape;246;p3"/>
          <p:cNvSpPr txBox="1"/>
          <p:nvPr/>
        </p:nvSpPr>
        <p:spPr>
          <a:xfrm>
            <a:off x="11582400" y="10832769"/>
            <a:ext cx="1285570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135F82"/>
              </a:buClr>
              <a:buSzPts val="4800"/>
            </a:pPr>
            <a:r>
              <a:rPr lang="en-US" sz="4800" b="1" dirty="0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                + H</a:t>
            </a:r>
            <a:r>
              <a:rPr lang="en-US" sz="4800" b="1" baseline="-25000" dirty="0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2 </a:t>
            </a:r>
            <a:r>
              <a:rPr lang="en-US" sz="4800" b="1" dirty="0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               </a:t>
            </a:r>
          </a:p>
          <a:p>
            <a:pPr lvl="0">
              <a:buClr>
                <a:srgbClr val="135F82"/>
              </a:buClr>
              <a:buSzPts val="4800"/>
            </a:pPr>
            <a:r>
              <a:rPr lang="en-US" sz="4800" b="1" dirty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         </a:t>
            </a:r>
            <a:r>
              <a:rPr lang="en-US" sz="4800" b="1" baseline="-25000" dirty="0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    </a:t>
            </a:r>
            <a:r>
              <a:rPr lang="en-US" sz="4800" b="1" dirty="0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4800" b="1" dirty="0">
              <a:solidFill>
                <a:srgbClr val="C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" name="Hexagon 35"/>
          <p:cNvSpPr/>
          <p:nvPr/>
        </p:nvSpPr>
        <p:spPr>
          <a:xfrm>
            <a:off x="12048565" y="10433722"/>
            <a:ext cx="1586753" cy="1480367"/>
          </a:xfrm>
          <a:prstGeom prst="hexagon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85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14" grpId="0"/>
      <p:bldP spid="33" grpId="0"/>
      <p:bldP spid="35" grpId="0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4;p3"/>
          <p:cNvSpPr/>
          <p:nvPr/>
        </p:nvSpPr>
        <p:spPr>
          <a:xfrm>
            <a:off x="-455583" y="1576003"/>
            <a:ext cx="2362046" cy="804767"/>
          </a:xfrm>
          <a:prstGeom prst="roundRect">
            <a:avLst>
              <a:gd name="adj" fmla="val 16667"/>
            </a:avLst>
          </a:prstGeom>
          <a:solidFill>
            <a:srgbClr val="145F8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b="1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43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46;p3"/>
          <p:cNvSpPr txBox="1"/>
          <p:nvPr/>
        </p:nvSpPr>
        <p:spPr>
          <a:xfrm>
            <a:off x="1920747" y="1563301"/>
            <a:ext cx="1728198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5F82"/>
              </a:buClr>
              <a:buSzPts val="4800"/>
              <a:buFont typeface="Tahoma"/>
              <a:buNone/>
            </a:pPr>
            <a:r>
              <a:rPr lang="en-US" sz="4800" b="1" dirty="0" err="1" smtClean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Phản</a:t>
            </a:r>
            <a:r>
              <a:rPr lang="en-US" sz="4800" b="1" dirty="0" smtClean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 smtClean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ứng</a:t>
            </a:r>
            <a:r>
              <a:rPr lang="en-US" sz="4800" b="1" dirty="0" smtClean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 smtClean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oxi</a:t>
            </a:r>
            <a:r>
              <a:rPr lang="en-US" sz="4800" b="1" dirty="0" smtClean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 smtClean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hóa</a:t>
            </a:r>
            <a:endParaRPr sz="4800" b="1" dirty="0">
              <a:solidFill>
                <a:srgbClr val="135F8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" name="Google Shape;246;p3"/>
          <p:cNvSpPr txBox="1"/>
          <p:nvPr/>
        </p:nvSpPr>
        <p:spPr>
          <a:xfrm>
            <a:off x="2073147" y="3114189"/>
            <a:ext cx="1728198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5F82"/>
              </a:buClr>
              <a:buSzPts val="4800"/>
              <a:buFont typeface="Tahoma"/>
              <a:buNone/>
            </a:pPr>
            <a:r>
              <a:rPr lang="en-US" sz="4800" b="1" dirty="0" smtClean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r>
              <a:rPr lang="en-US" sz="4800" b="1" baseline="-25000" dirty="0" smtClean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r>
              <a:rPr lang="en-US"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H</a:t>
            </a:r>
            <a:r>
              <a:rPr lang="en-US" sz="4800" b="1" baseline="-25000" dirty="0" smtClean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10 </a:t>
            </a:r>
            <a:r>
              <a:rPr lang="en-US" sz="4800" b="1" dirty="0" smtClean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+ 13/2  O</a:t>
            </a:r>
            <a:r>
              <a:rPr lang="en-US" sz="4800" b="1" baseline="-25000" dirty="0" smtClean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lang="en-US" sz="4800" b="1" dirty="0" smtClean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                 4 CO</a:t>
            </a:r>
            <a:r>
              <a:rPr lang="en-US" sz="4800" b="1" baseline="-25000" dirty="0" smtClean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lang="en-US" sz="4800" b="1" dirty="0" smtClean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 + 5 H</a:t>
            </a:r>
            <a:r>
              <a:rPr lang="en-US" sz="4800" b="1" baseline="-25000" dirty="0" smtClean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lang="en-US" sz="4800" b="1" dirty="0" smtClean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O</a:t>
            </a:r>
            <a:endParaRPr sz="4800" b="1" dirty="0">
              <a:solidFill>
                <a:srgbClr val="135F8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829669"/>
              </p:ext>
            </p:extLst>
          </p:nvPr>
        </p:nvGraphicFramePr>
        <p:xfrm>
          <a:off x="4394200" y="2387600"/>
          <a:ext cx="9144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Equation" r:id="rId4" imgW="914400" imgH="181440" progId="Equation.DSMT4">
                  <p:embed/>
                </p:oleObj>
              </mc:Choice>
              <mc:Fallback>
                <p:oleObj name="Equation" r:id="rId4" imgW="914400" imgH="18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4200" y="2387600"/>
                        <a:ext cx="914400" cy="18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7799294" y="3529687"/>
            <a:ext cx="9681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79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1">
            <a:extLst>
              <a:ext uri="{FF2B5EF4-FFF2-40B4-BE49-F238E27FC236}">
                <a16:creationId xmlns="" xmlns:a16="http://schemas.microsoft.com/office/drawing/2014/main" id="{2C69E716-EF34-8C4B-BB20-977BAF7C5DC0}"/>
              </a:ext>
            </a:extLst>
          </p:cNvPr>
          <p:cNvGrpSpPr/>
          <p:nvPr/>
        </p:nvGrpSpPr>
        <p:grpSpPr>
          <a:xfrm>
            <a:off x="1720383" y="6324866"/>
            <a:ext cx="22262431" cy="7053814"/>
            <a:chOff x="229140" y="2237392"/>
            <a:chExt cx="7825776" cy="3733183"/>
          </a:xfrm>
        </p:grpSpPr>
        <p:grpSp>
          <p:nvGrpSpPr>
            <p:cNvPr id="54" name="Group 50">
              <a:extLst>
                <a:ext uri="{FF2B5EF4-FFF2-40B4-BE49-F238E27FC236}">
                  <a16:creationId xmlns="" xmlns:a16="http://schemas.microsoft.com/office/drawing/2014/main" id="{EFEB930C-77FB-5562-B961-FAFAF5944BC4}"/>
                </a:ext>
              </a:extLst>
            </p:cNvPr>
            <p:cNvGrpSpPr/>
            <p:nvPr/>
          </p:nvGrpSpPr>
          <p:grpSpPr>
            <a:xfrm>
              <a:off x="247183" y="2237392"/>
              <a:ext cx="7807733" cy="801887"/>
              <a:chOff x="5537206" y="1704231"/>
              <a:chExt cx="7781262" cy="745468"/>
            </a:xfrm>
          </p:grpSpPr>
          <p:sp>
            <p:nvSpPr>
              <p:cNvPr id="259" name="Rectangle 51">
                <a:extLst>
                  <a:ext uri="{FF2B5EF4-FFF2-40B4-BE49-F238E27FC236}">
                    <a16:creationId xmlns="" xmlns:a16="http://schemas.microsoft.com/office/drawing/2014/main" id="{0142A39C-F31B-4525-DBEE-473992CB42DF}"/>
                  </a:ext>
                </a:extLst>
              </p:cNvPr>
              <p:cNvSpPr/>
              <p:nvPr/>
            </p:nvSpPr>
            <p:spPr>
              <a:xfrm>
                <a:off x="5827750" y="1704231"/>
                <a:ext cx="7490718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0" name="Oval 52">
                <a:extLst>
                  <a:ext uri="{FF2B5EF4-FFF2-40B4-BE49-F238E27FC236}">
                    <a16:creationId xmlns="" xmlns:a16="http://schemas.microsoft.com/office/drawing/2014/main" id="{FB00F445-1078-747F-E912-2C5CCA903063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="" xmlns:a16="http://schemas.microsoft.com/office/drawing/2014/main" id="{5EF6D73A-9E3C-AFDB-0239-F9E7ED65BE8A}"/>
                </a:ext>
              </a:extLst>
            </p:cNvPr>
            <p:cNvGrpSpPr/>
            <p:nvPr/>
          </p:nvGrpSpPr>
          <p:grpSpPr>
            <a:xfrm>
              <a:off x="229141" y="3221569"/>
              <a:ext cx="7825775" cy="801888"/>
              <a:chOff x="2613192" y="2619153"/>
              <a:chExt cx="7799244" cy="745468"/>
            </a:xfrm>
          </p:grpSpPr>
          <p:sp>
            <p:nvSpPr>
              <p:cNvPr id="256" name="Rectangle 55">
                <a:extLst>
                  <a:ext uri="{FF2B5EF4-FFF2-40B4-BE49-F238E27FC236}">
                    <a16:creationId xmlns="" xmlns:a16="http://schemas.microsoft.com/office/drawing/2014/main" id="{FF959755-E133-FE71-E1C7-4B3BA1BC6AED}"/>
                  </a:ext>
                </a:extLst>
              </p:cNvPr>
              <p:cNvSpPr/>
              <p:nvPr/>
            </p:nvSpPr>
            <p:spPr>
              <a:xfrm>
                <a:off x="2903737" y="2619153"/>
                <a:ext cx="7508699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7" name="Oval 56">
                <a:extLst>
                  <a:ext uri="{FF2B5EF4-FFF2-40B4-BE49-F238E27FC236}">
                    <a16:creationId xmlns="" xmlns:a16="http://schemas.microsoft.com/office/drawing/2014/main" id="{C0363CC1-7F6C-7E56-E134-1D234DC70FD9}"/>
                  </a:ext>
                </a:extLst>
              </p:cNvPr>
              <p:cNvSpPr/>
              <p:nvPr/>
            </p:nvSpPr>
            <p:spPr>
              <a:xfrm>
                <a:off x="2613192" y="2699652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oup 3">
              <a:extLst>
                <a:ext uri="{FF2B5EF4-FFF2-40B4-BE49-F238E27FC236}">
                  <a16:creationId xmlns="" xmlns:a16="http://schemas.microsoft.com/office/drawing/2014/main" id="{CF23B054-DF48-39BF-9EDE-56B2CF1B7F5C}"/>
                </a:ext>
              </a:extLst>
            </p:cNvPr>
            <p:cNvGrpSpPr/>
            <p:nvPr/>
          </p:nvGrpSpPr>
          <p:grpSpPr>
            <a:xfrm>
              <a:off x="229141" y="4214679"/>
              <a:ext cx="7825775" cy="801871"/>
              <a:chOff x="-292829" y="3542455"/>
              <a:chExt cx="7799278" cy="745468"/>
            </a:xfrm>
          </p:grpSpPr>
          <p:sp>
            <p:nvSpPr>
              <p:cNvPr id="61" name="Rectangle 45">
                <a:extLst>
                  <a:ext uri="{FF2B5EF4-FFF2-40B4-BE49-F238E27FC236}">
                    <a16:creationId xmlns="" xmlns:a16="http://schemas.microsoft.com/office/drawing/2014/main" id="{0C377D84-C468-2881-D511-7FFA9904A78A}"/>
                  </a:ext>
                </a:extLst>
              </p:cNvPr>
              <p:cNvSpPr/>
              <p:nvPr/>
            </p:nvSpPr>
            <p:spPr>
              <a:xfrm>
                <a:off x="-2294" y="3542455"/>
                <a:ext cx="7508743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46">
                <a:extLst>
                  <a:ext uri="{FF2B5EF4-FFF2-40B4-BE49-F238E27FC236}">
                    <a16:creationId xmlns="" xmlns:a16="http://schemas.microsoft.com/office/drawing/2014/main" id="{84C7C448-F332-F28D-0098-E96FCA975070}"/>
                  </a:ext>
                </a:extLst>
              </p:cNvPr>
              <p:cNvSpPr/>
              <p:nvPr/>
            </p:nvSpPr>
            <p:spPr>
              <a:xfrm>
                <a:off x="-292829" y="3662648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oup 58">
              <a:extLst>
                <a:ext uri="{FF2B5EF4-FFF2-40B4-BE49-F238E27FC236}">
                  <a16:creationId xmlns="" xmlns:a16="http://schemas.microsoft.com/office/drawing/2014/main" id="{C75660C5-1795-45E7-2459-CDF6F0A3AC00}"/>
                </a:ext>
              </a:extLst>
            </p:cNvPr>
            <p:cNvGrpSpPr/>
            <p:nvPr/>
          </p:nvGrpSpPr>
          <p:grpSpPr>
            <a:xfrm>
              <a:off x="229140" y="5168686"/>
              <a:ext cx="7825776" cy="801889"/>
              <a:chOff x="-3198878" y="4429320"/>
              <a:chExt cx="7799244" cy="745468"/>
            </a:xfrm>
          </p:grpSpPr>
          <p:sp>
            <p:nvSpPr>
              <p:cNvPr id="58" name="Rectangle 59">
                <a:extLst>
                  <a:ext uri="{FF2B5EF4-FFF2-40B4-BE49-F238E27FC236}">
                    <a16:creationId xmlns="" xmlns:a16="http://schemas.microsoft.com/office/drawing/2014/main" id="{858BB183-9700-382C-438C-460288C678C2}"/>
                  </a:ext>
                </a:extLst>
              </p:cNvPr>
              <p:cNvSpPr/>
              <p:nvPr/>
            </p:nvSpPr>
            <p:spPr>
              <a:xfrm>
                <a:off x="-2908334" y="4429320"/>
                <a:ext cx="7508700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Oval 60">
                <a:extLst>
                  <a:ext uri="{FF2B5EF4-FFF2-40B4-BE49-F238E27FC236}">
                    <a16:creationId xmlns="" xmlns:a16="http://schemas.microsoft.com/office/drawing/2014/main" id="{2BD16B99-D6A9-0455-38D3-7C63D9743A38}"/>
                  </a:ext>
                </a:extLst>
              </p:cNvPr>
              <p:cNvSpPr/>
              <p:nvPr/>
            </p:nvSpPr>
            <p:spPr>
              <a:xfrm>
                <a:off x="-3198878" y="4536283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62" name="Oval 49">
            <a:extLst>
              <a:ext uri="{FF2B5EF4-FFF2-40B4-BE49-F238E27FC236}">
                <a16:creationId xmlns="" xmlns:a16="http://schemas.microsoft.com/office/drawing/2014/main" id="{891E4DE8-704B-39F9-984C-2F7D8B0A34D3}"/>
              </a:ext>
            </a:extLst>
          </p:cNvPr>
          <p:cNvSpPr/>
          <p:nvPr/>
        </p:nvSpPr>
        <p:spPr>
          <a:xfrm>
            <a:off x="1771711" y="12098126"/>
            <a:ext cx="1441384" cy="1009724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0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64" name="Group 20">
            <a:extLst>
              <a:ext uri="{FF2B5EF4-FFF2-40B4-BE49-F238E27FC236}">
                <a16:creationId xmlns="" xmlns:a16="http://schemas.microsoft.com/office/drawing/2014/main" id="{3610751E-E89B-16A3-0727-666AB97FA645}"/>
              </a:ext>
            </a:extLst>
          </p:cNvPr>
          <p:cNvGrpSpPr/>
          <p:nvPr/>
        </p:nvGrpSpPr>
        <p:grpSpPr>
          <a:xfrm>
            <a:off x="157467" y="4181462"/>
            <a:ext cx="23825350" cy="1856444"/>
            <a:chOff x="534987" y="1647866"/>
            <a:chExt cx="23017949" cy="1556899"/>
          </a:xfrm>
        </p:grpSpPr>
        <p:sp>
          <p:nvSpPr>
            <p:cNvPr id="266" name="Rounded Rectangle 24">
              <a:extLst>
                <a:ext uri="{FF2B5EF4-FFF2-40B4-BE49-F238E27FC236}">
                  <a16:creationId xmlns="" xmlns:a16="http://schemas.microsoft.com/office/drawing/2014/main" id="{EE17A035-4F3F-415E-BEA7-3331C045288F}"/>
                </a:ext>
              </a:extLst>
            </p:cNvPr>
            <p:cNvSpPr/>
            <p:nvPr/>
          </p:nvSpPr>
          <p:spPr bwMode="auto">
            <a:xfrm>
              <a:off x="755650" y="1720892"/>
              <a:ext cx="22797286" cy="1483873"/>
            </a:xfrm>
            <a:prstGeom prst="roundRect">
              <a:avLst>
                <a:gd name="adj" fmla="val 5492"/>
              </a:avLst>
            </a:prstGeom>
            <a:solidFill>
              <a:srgbClr val="9BBB59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43543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67" name="Group 25">
              <a:extLst>
                <a:ext uri="{FF2B5EF4-FFF2-40B4-BE49-F238E27FC236}">
                  <a16:creationId xmlns="" xmlns:a16="http://schemas.microsoft.com/office/drawing/2014/main" id="{91078BEE-5D86-7C94-D7B1-A854C53596BF}"/>
                </a:ext>
              </a:extLst>
            </p:cNvPr>
            <p:cNvGrpSpPr/>
            <p:nvPr/>
          </p:nvGrpSpPr>
          <p:grpSpPr>
            <a:xfrm>
              <a:off x="534987" y="1647866"/>
              <a:ext cx="3223234" cy="1176337"/>
              <a:chOff x="534987" y="1647866"/>
              <a:chExt cx="3223234" cy="1176337"/>
            </a:xfrm>
          </p:grpSpPr>
          <p:sp>
            <p:nvSpPr>
              <p:cNvPr id="268" name="Isosceles Triangle 44">
                <a:extLst>
                  <a:ext uri="{FF2B5EF4-FFF2-40B4-BE49-F238E27FC236}">
                    <a16:creationId xmlns="" xmlns:a16="http://schemas.microsoft.com/office/drawing/2014/main" id="{19F57FF8-D2E7-0ACD-2C45-DC0E8E17FC3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354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9" name="Pentagon 27">
                <a:extLst>
                  <a:ext uri="{FF2B5EF4-FFF2-40B4-BE49-F238E27FC236}">
                    <a16:creationId xmlns="" xmlns:a16="http://schemas.microsoft.com/office/drawing/2014/main" id="{18156D04-FC30-5A8A-4EEC-4C279C15DA41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3223234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354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70" name="Group 11">
                <a:extLst>
                  <a:ext uri="{FF2B5EF4-FFF2-40B4-BE49-F238E27FC236}">
                    <a16:creationId xmlns="" xmlns:a16="http://schemas.microsoft.com/office/drawing/2014/main" id="{FF13F8ED-B111-0189-176E-56334A9DDA29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ysClr val="window" lastClr="FFFFFF">
                  <a:lumMod val="95000"/>
                </a:sysClr>
              </a:solidFill>
            </p:grpSpPr>
            <p:sp>
              <p:nvSpPr>
                <p:cNvPr id="273" name="Freeform 31">
                  <a:extLst>
                    <a:ext uri="{FF2B5EF4-FFF2-40B4-BE49-F238E27FC236}">
                      <a16:creationId xmlns="" xmlns:a16="http://schemas.microsoft.com/office/drawing/2014/main" id="{FEA5653D-9395-EF29-8F1F-8ECFC4E2BE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Freeform 32">
                  <a:extLst>
                    <a:ext uri="{FF2B5EF4-FFF2-40B4-BE49-F238E27FC236}">
                      <a16:creationId xmlns="" xmlns:a16="http://schemas.microsoft.com/office/drawing/2014/main" id="{3C3B4F3B-F7F8-D07D-AFD8-D18F6F579C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Freeform 33">
                  <a:extLst>
                    <a:ext uri="{FF2B5EF4-FFF2-40B4-BE49-F238E27FC236}">
                      <a16:creationId xmlns="" xmlns:a16="http://schemas.microsoft.com/office/drawing/2014/main" id="{608A5C0D-D04F-8AE7-F1A5-EF5BE5091A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Rectangle 34">
                  <a:extLst>
                    <a:ext uri="{FF2B5EF4-FFF2-40B4-BE49-F238E27FC236}">
                      <a16:creationId xmlns="" xmlns:a16="http://schemas.microsoft.com/office/drawing/2014/main" id="{AB99B296-903A-B4A3-69C8-B14EE10AB3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Rectangle 35">
                  <a:extLst>
                    <a:ext uri="{FF2B5EF4-FFF2-40B4-BE49-F238E27FC236}">
                      <a16:creationId xmlns="" xmlns:a16="http://schemas.microsoft.com/office/drawing/2014/main" id="{168C8086-724B-F73D-48E5-F6D6F34F0D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Rectangle 36">
                  <a:extLst>
                    <a:ext uri="{FF2B5EF4-FFF2-40B4-BE49-F238E27FC236}">
                      <a16:creationId xmlns="" xmlns:a16="http://schemas.microsoft.com/office/drawing/2014/main" id="{B78208CE-99D7-9EF5-48CF-9CE7E36516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Rectangle 37">
                  <a:extLst>
                    <a:ext uri="{FF2B5EF4-FFF2-40B4-BE49-F238E27FC236}">
                      <a16:creationId xmlns="" xmlns:a16="http://schemas.microsoft.com/office/drawing/2014/main" id="{CFDCF975-D1FF-4D92-1E1A-407B1FF627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1" name="Chevron 29">
                <a:extLst>
                  <a:ext uri="{FF2B5EF4-FFF2-40B4-BE49-F238E27FC236}">
                    <a16:creationId xmlns="" xmlns:a16="http://schemas.microsoft.com/office/drawing/2014/main" id="{813F4A4A-FA56-F0DC-FA83-C861FE80ED5B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marL="0" marR="0" lvl="0" indent="0" algn="ctr" defTabSz="4354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2" name="TextBox 13">
                <a:extLst>
                  <a:ext uri="{FF2B5EF4-FFF2-40B4-BE49-F238E27FC236}">
                    <a16:creationId xmlns="" xmlns:a16="http://schemas.microsoft.com/office/drawing/2014/main" id="{3DA598D7-E157-2F81-C735-F58B72B66E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08026" y="1763895"/>
                <a:ext cx="1866470" cy="696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1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3829994" y="4713956"/>
            <a:ext cx="11715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b="1" dirty="0" smtClean="0">
                <a:latin typeface="TOHAMA"/>
              </a:rPr>
              <a:t>H</a:t>
            </a:r>
            <a:r>
              <a:rPr lang="en-US" sz="4800" b="1" dirty="0" smtClean="0">
                <a:latin typeface="TOHAMA"/>
              </a:rPr>
              <a:t>y</a:t>
            </a:r>
            <a:r>
              <a:rPr lang="vi-VN" sz="4800" b="1" dirty="0" smtClean="0">
                <a:latin typeface="TOHAMA"/>
              </a:rPr>
              <a:t>đroca</a:t>
            </a:r>
            <a:r>
              <a:rPr lang="en-US" sz="4800" b="1" dirty="0" smtClean="0">
                <a:latin typeface="TOHAMA"/>
              </a:rPr>
              <a:t>r</a:t>
            </a:r>
            <a:r>
              <a:rPr lang="vi-VN" sz="4800" b="1" dirty="0" smtClean="0">
                <a:latin typeface="TOHAMA"/>
              </a:rPr>
              <a:t>bon </a:t>
            </a:r>
            <a:r>
              <a:rPr lang="vi-VN" sz="4800" b="1" dirty="0">
                <a:latin typeface="TOHAMA"/>
              </a:rPr>
              <a:t>no là </a:t>
            </a:r>
            <a:endParaRPr lang="en-US" sz="4800" b="1" dirty="0">
              <a:latin typeface="TOHAM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82608" y="6704112"/>
            <a:ext cx="20542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TOHAMA"/>
              </a:rPr>
              <a:t>    N</a:t>
            </a:r>
            <a:r>
              <a:rPr lang="vi-VN" sz="4800" dirty="0" smtClean="0">
                <a:solidFill>
                  <a:schemeClr val="bg1"/>
                </a:solidFill>
                <a:latin typeface="TOHAMA"/>
              </a:rPr>
              <a:t>hững </a:t>
            </a:r>
            <a:r>
              <a:rPr lang="vi-VN" sz="4800" dirty="0">
                <a:solidFill>
                  <a:schemeClr val="bg1"/>
                </a:solidFill>
                <a:latin typeface="TOHAMA"/>
              </a:rPr>
              <a:t>hợp chất hữu cơ gồm hai nguyên tố </a:t>
            </a:r>
            <a:r>
              <a:rPr lang="vi-VN" sz="4800" dirty="0" smtClean="0">
                <a:solidFill>
                  <a:schemeClr val="bg1"/>
                </a:solidFill>
                <a:latin typeface="TOHAMA"/>
              </a:rPr>
              <a:t>ca</a:t>
            </a:r>
            <a:r>
              <a:rPr lang="en-US" sz="4800" dirty="0" smtClean="0">
                <a:solidFill>
                  <a:schemeClr val="bg1"/>
                </a:solidFill>
                <a:latin typeface="TOHAMA"/>
              </a:rPr>
              <a:t>r</a:t>
            </a:r>
            <a:r>
              <a:rPr lang="vi-VN" sz="4800" dirty="0" smtClean="0">
                <a:solidFill>
                  <a:schemeClr val="bg1"/>
                </a:solidFill>
                <a:latin typeface="TOHAMA"/>
              </a:rPr>
              <a:t>bon </a:t>
            </a:r>
            <a:r>
              <a:rPr lang="vi-VN" sz="4800" dirty="0">
                <a:solidFill>
                  <a:schemeClr val="bg1"/>
                </a:solidFill>
                <a:latin typeface="TOHAMA"/>
              </a:rPr>
              <a:t>và </a:t>
            </a:r>
            <a:r>
              <a:rPr lang="vi-VN" sz="4800" dirty="0" smtClean="0">
                <a:solidFill>
                  <a:schemeClr val="bg1"/>
                </a:solidFill>
                <a:latin typeface="TOHAMA"/>
              </a:rPr>
              <a:t>h</a:t>
            </a:r>
            <a:r>
              <a:rPr lang="en-US" sz="4800" dirty="0" err="1" smtClean="0">
                <a:solidFill>
                  <a:schemeClr val="bg1"/>
                </a:solidFill>
                <a:latin typeface="TOHAMA"/>
              </a:rPr>
              <a:t>ydrogen</a:t>
            </a:r>
            <a:r>
              <a:rPr lang="vi-VN" sz="4800" dirty="0" smtClean="0">
                <a:solidFill>
                  <a:schemeClr val="bg1"/>
                </a:solidFill>
                <a:latin typeface="TOHAMA"/>
              </a:rPr>
              <a:t>.</a:t>
            </a:r>
            <a:endParaRPr lang="en-US" sz="4800" dirty="0">
              <a:solidFill>
                <a:schemeClr val="bg1"/>
              </a:solidFill>
              <a:latin typeface="TOHA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07569" y="8569535"/>
            <a:ext cx="146517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TOHAMA"/>
              </a:rPr>
              <a:t>N</a:t>
            </a:r>
            <a:r>
              <a:rPr lang="vi-VN" sz="4800" dirty="0" smtClean="0">
                <a:solidFill>
                  <a:schemeClr val="bg1"/>
                </a:solidFill>
                <a:latin typeface="TOHAMA"/>
              </a:rPr>
              <a:t>hững h</a:t>
            </a:r>
            <a:r>
              <a:rPr lang="en-US" sz="4800" dirty="0" err="1" smtClean="0">
                <a:solidFill>
                  <a:schemeClr val="bg1"/>
                </a:solidFill>
                <a:latin typeface="TOHAMA"/>
              </a:rPr>
              <a:t>yd</a:t>
            </a:r>
            <a:r>
              <a:rPr lang="vi-VN" sz="4800" dirty="0" smtClean="0">
                <a:solidFill>
                  <a:schemeClr val="bg1"/>
                </a:solidFill>
                <a:latin typeface="TOHAMA"/>
              </a:rPr>
              <a:t>roca</a:t>
            </a:r>
            <a:r>
              <a:rPr lang="en-US" sz="4800" dirty="0" smtClean="0">
                <a:solidFill>
                  <a:schemeClr val="bg1"/>
                </a:solidFill>
                <a:latin typeface="TOHAMA"/>
              </a:rPr>
              <a:t>r</a:t>
            </a:r>
            <a:r>
              <a:rPr lang="vi-VN" sz="4800" dirty="0" smtClean="0">
                <a:solidFill>
                  <a:schemeClr val="bg1"/>
                </a:solidFill>
                <a:latin typeface="TOHAMA"/>
              </a:rPr>
              <a:t>bon </a:t>
            </a:r>
            <a:r>
              <a:rPr lang="vi-VN" sz="4800" dirty="0">
                <a:solidFill>
                  <a:schemeClr val="bg1"/>
                </a:solidFill>
                <a:latin typeface="TOHAMA"/>
              </a:rPr>
              <a:t>không tham gia phản ứng cộng.</a:t>
            </a:r>
            <a:endParaRPr lang="en-US" sz="4800" dirty="0">
              <a:solidFill>
                <a:schemeClr val="bg1"/>
              </a:solidFill>
              <a:latin typeface="TOHAM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07569" y="10361696"/>
            <a:ext cx="122184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TOHAMA"/>
              </a:rPr>
              <a:t>N</a:t>
            </a:r>
            <a:r>
              <a:rPr lang="vi-VN" sz="4800" dirty="0" smtClean="0">
                <a:solidFill>
                  <a:schemeClr val="bg1"/>
                </a:solidFill>
                <a:latin typeface="TOHAMA"/>
              </a:rPr>
              <a:t>hững </a:t>
            </a:r>
            <a:r>
              <a:rPr lang="vi-VN" sz="4800" dirty="0">
                <a:solidFill>
                  <a:schemeClr val="bg1"/>
                </a:solidFill>
                <a:latin typeface="TOHAMA"/>
              </a:rPr>
              <a:t>h</a:t>
            </a:r>
            <a:r>
              <a:rPr lang="en-US" sz="4800" dirty="0" err="1">
                <a:solidFill>
                  <a:schemeClr val="bg1"/>
                </a:solidFill>
                <a:latin typeface="TOHAMA"/>
              </a:rPr>
              <a:t>yd</a:t>
            </a:r>
            <a:r>
              <a:rPr lang="vi-VN" sz="4800" dirty="0">
                <a:solidFill>
                  <a:schemeClr val="bg1"/>
                </a:solidFill>
                <a:latin typeface="TOHAMA"/>
              </a:rPr>
              <a:t>roca</a:t>
            </a:r>
            <a:r>
              <a:rPr lang="en-US" sz="4800" dirty="0">
                <a:solidFill>
                  <a:schemeClr val="bg1"/>
                </a:solidFill>
                <a:latin typeface="TOHAMA"/>
              </a:rPr>
              <a:t>r</a:t>
            </a:r>
            <a:r>
              <a:rPr lang="vi-VN" sz="4800" dirty="0">
                <a:solidFill>
                  <a:schemeClr val="bg1"/>
                </a:solidFill>
                <a:latin typeface="TOHAMA"/>
              </a:rPr>
              <a:t>bon </a:t>
            </a:r>
            <a:r>
              <a:rPr lang="vi-VN" sz="4800" dirty="0" smtClean="0">
                <a:solidFill>
                  <a:schemeClr val="bg1"/>
                </a:solidFill>
                <a:latin typeface="TOHAMA"/>
              </a:rPr>
              <a:t>tham </a:t>
            </a:r>
            <a:r>
              <a:rPr lang="vi-VN" sz="4800" dirty="0">
                <a:solidFill>
                  <a:schemeClr val="bg1"/>
                </a:solidFill>
                <a:latin typeface="TOHAMA"/>
              </a:rPr>
              <a:t>gia phản ứng thế.</a:t>
            </a:r>
            <a:endParaRPr lang="en-US" sz="4800" dirty="0">
              <a:solidFill>
                <a:schemeClr val="bg1"/>
              </a:solidFill>
              <a:latin typeface="TOHAM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77593" y="12271170"/>
            <a:ext cx="167324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TOHAMA"/>
              </a:rPr>
              <a:t>N</a:t>
            </a:r>
            <a:r>
              <a:rPr lang="vi-VN" sz="4800" dirty="0" smtClean="0">
                <a:solidFill>
                  <a:schemeClr val="bg1"/>
                </a:solidFill>
                <a:latin typeface="TOHAMA"/>
              </a:rPr>
              <a:t>hững </a:t>
            </a:r>
            <a:r>
              <a:rPr lang="vi-VN" sz="4800" dirty="0">
                <a:solidFill>
                  <a:schemeClr val="bg1"/>
                </a:solidFill>
                <a:latin typeface="TOHAMA"/>
              </a:rPr>
              <a:t>h</a:t>
            </a:r>
            <a:r>
              <a:rPr lang="en-US" sz="4800" dirty="0" err="1">
                <a:solidFill>
                  <a:schemeClr val="bg1"/>
                </a:solidFill>
                <a:latin typeface="TOHAMA"/>
              </a:rPr>
              <a:t>yd</a:t>
            </a:r>
            <a:r>
              <a:rPr lang="vi-VN" sz="4800" dirty="0">
                <a:solidFill>
                  <a:schemeClr val="bg1"/>
                </a:solidFill>
                <a:latin typeface="TOHAMA"/>
              </a:rPr>
              <a:t>roca</a:t>
            </a:r>
            <a:r>
              <a:rPr lang="en-US" sz="4800" dirty="0">
                <a:solidFill>
                  <a:schemeClr val="bg1"/>
                </a:solidFill>
                <a:latin typeface="TOHAMA"/>
              </a:rPr>
              <a:t>r</a:t>
            </a:r>
            <a:r>
              <a:rPr lang="vi-VN" sz="4800" dirty="0">
                <a:solidFill>
                  <a:schemeClr val="bg1"/>
                </a:solidFill>
                <a:latin typeface="TOHAMA"/>
              </a:rPr>
              <a:t>bon </a:t>
            </a:r>
            <a:r>
              <a:rPr lang="vi-VN" sz="4800" dirty="0" smtClean="0">
                <a:solidFill>
                  <a:schemeClr val="bg1"/>
                </a:solidFill>
                <a:latin typeface="TOHAMA"/>
              </a:rPr>
              <a:t>chỉ </a:t>
            </a:r>
            <a:r>
              <a:rPr lang="vi-VN" sz="4800" dirty="0">
                <a:solidFill>
                  <a:schemeClr val="bg1"/>
                </a:solidFill>
                <a:latin typeface="TOHAMA"/>
              </a:rPr>
              <a:t>gồm các liên kết đơn trong phân tử.</a:t>
            </a:r>
            <a:endParaRPr lang="en-US" sz="4800" dirty="0">
              <a:solidFill>
                <a:schemeClr val="bg1"/>
              </a:solidFill>
              <a:latin typeface="TOHAMA"/>
            </a:endParaRPr>
          </a:p>
        </p:txBody>
      </p:sp>
    </p:spTree>
    <p:extLst>
      <p:ext uri="{BB962C8B-B14F-4D97-AF65-F5344CB8AC3E}">
        <p14:creationId xmlns:p14="http://schemas.microsoft.com/office/powerpoint/2010/main" val="411515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1">
            <a:extLst>
              <a:ext uri="{FF2B5EF4-FFF2-40B4-BE49-F238E27FC236}">
                <a16:creationId xmlns="" xmlns:a16="http://schemas.microsoft.com/office/drawing/2014/main" id="{2C69E716-EF34-8C4B-BB20-977BAF7C5DC0}"/>
              </a:ext>
            </a:extLst>
          </p:cNvPr>
          <p:cNvGrpSpPr/>
          <p:nvPr/>
        </p:nvGrpSpPr>
        <p:grpSpPr>
          <a:xfrm>
            <a:off x="1720383" y="6324866"/>
            <a:ext cx="22262431" cy="7053814"/>
            <a:chOff x="229140" y="2237392"/>
            <a:chExt cx="7825776" cy="3733183"/>
          </a:xfrm>
        </p:grpSpPr>
        <p:grpSp>
          <p:nvGrpSpPr>
            <p:cNvPr id="54" name="Group 50">
              <a:extLst>
                <a:ext uri="{FF2B5EF4-FFF2-40B4-BE49-F238E27FC236}">
                  <a16:creationId xmlns="" xmlns:a16="http://schemas.microsoft.com/office/drawing/2014/main" id="{EFEB930C-77FB-5562-B961-FAFAF5944BC4}"/>
                </a:ext>
              </a:extLst>
            </p:cNvPr>
            <p:cNvGrpSpPr/>
            <p:nvPr/>
          </p:nvGrpSpPr>
          <p:grpSpPr>
            <a:xfrm>
              <a:off x="247183" y="2237392"/>
              <a:ext cx="7807733" cy="801887"/>
              <a:chOff x="5537206" y="1704231"/>
              <a:chExt cx="7781262" cy="745468"/>
            </a:xfrm>
          </p:grpSpPr>
          <p:sp>
            <p:nvSpPr>
              <p:cNvPr id="259" name="Rectangle 51">
                <a:extLst>
                  <a:ext uri="{FF2B5EF4-FFF2-40B4-BE49-F238E27FC236}">
                    <a16:creationId xmlns="" xmlns:a16="http://schemas.microsoft.com/office/drawing/2014/main" id="{0142A39C-F31B-4525-DBEE-473992CB42DF}"/>
                  </a:ext>
                </a:extLst>
              </p:cNvPr>
              <p:cNvSpPr/>
              <p:nvPr/>
            </p:nvSpPr>
            <p:spPr>
              <a:xfrm>
                <a:off x="5827750" y="1704231"/>
                <a:ext cx="7490718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0" name="Oval 52">
                <a:extLst>
                  <a:ext uri="{FF2B5EF4-FFF2-40B4-BE49-F238E27FC236}">
                    <a16:creationId xmlns="" xmlns:a16="http://schemas.microsoft.com/office/drawing/2014/main" id="{FB00F445-1078-747F-E912-2C5CCA903063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="" xmlns:a16="http://schemas.microsoft.com/office/drawing/2014/main" id="{5EF6D73A-9E3C-AFDB-0239-F9E7ED65BE8A}"/>
                </a:ext>
              </a:extLst>
            </p:cNvPr>
            <p:cNvGrpSpPr/>
            <p:nvPr/>
          </p:nvGrpSpPr>
          <p:grpSpPr>
            <a:xfrm>
              <a:off x="229141" y="3221569"/>
              <a:ext cx="7825775" cy="801888"/>
              <a:chOff x="2613192" y="2619153"/>
              <a:chExt cx="7799244" cy="745468"/>
            </a:xfrm>
          </p:grpSpPr>
          <p:sp>
            <p:nvSpPr>
              <p:cNvPr id="256" name="Rectangle 55">
                <a:extLst>
                  <a:ext uri="{FF2B5EF4-FFF2-40B4-BE49-F238E27FC236}">
                    <a16:creationId xmlns="" xmlns:a16="http://schemas.microsoft.com/office/drawing/2014/main" id="{FF959755-E133-FE71-E1C7-4B3BA1BC6AED}"/>
                  </a:ext>
                </a:extLst>
              </p:cNvPr>
              <p:cNvSpPr/>
              <p:nvPr/>
            </p:nvSpPr>
            <p:spPr>
              <a:xfrm>
                <a:off x="2903737" y="2619153"/>
                <a:ext cx="7508699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7" name="Oval 56">
                <a:extLst>
                  <a:ext uri="{FF2B5EF4-FFF2-40B4-BE49-F238E27FC236}">
                    <a16:creationId xmlns="" xmlns:a16="http://schemas.microsoft.com/office/drawing/2014/main" id="{C0363CC1-7F6C-7E56-E134-1D234DC70FD9}"/>
                  </a:ext>
                </a:extLst>
              </p:cNvPr>
              <p:cNvSpPr/>
              <p:nvPr/>
            </p:nvSpPr>
            <p:spPr>
              <a:xfrm>
                <a:off x="2613192" y="2699652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oup 3">
              <a:extLst>
                <a:ext uri="{FF2B5EF4-FFF2-40B4-BE49-F238E27FC236}">
                  <a16:creationId xmlns="" xmlns:a16="http://schemas.microsoft.com/office/drawing/2014/main" id="{CF23B054-DF48-39BF-9EDE-56B2CF1B7F5C}"/>
                </a:ext>
              </a:extLst>
            </p:cNvPr>
            <p:cNvGrpSpPr/>
            <p:nvPr/>
          </p:nvGrpSpPr>
          <p:grpSpPr>
            <a:xfrm>
              <a:off x="229141" y="4214679"/>
              <a:ext cx="7825775" cy="801871"/>
              <a:chOff x="-292829" y="3542455"/>
              <a:chExt cx="7799278" cy="745468"/>
            </a:xfrm>
          </p:grpSpPr>
          <p:sp>
            <p:nvSpPr>
              <p:cNvPr id="61" name="Rectangle 45">
                <a:extLst>
                  <a:ext uri="{FF2B5EF4-FFF2-40B4-BE49-F238E27FC236}">
                    <a16:creationId xmlns="" xmlns:a16="http://schemas.microsoft.com/office/drawing/2014/main" id="{0C377D84-C468-2881-D511-7FFA9904A78A}"/>
                  </a:ext>
                </a:extLst>
              </p:cNvPr>
              <p:cNvSpPr/>
              <p:nvPr/>
            </p:nvSpPr>
            <p:spPr>
              <a:xfrm>
                <a:off x="-2294" y="3542455"/>
                <a:ext cx="7508743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46">
                <a:extLst>
                  <a:ext uri="{FF2B5EF4-FFF2-40B4-BE49-F238E27FC236}">
                    <a16:creationId xmlns="" xmlns:a16="http://schemas.microsoft.com/office/drawing/2014/main" id="{84C7C448-F332-F28D-0098-E96FCA975070}"/>
                  </a:ext>
                </a:extLst>
              </p:cNvPr>
              <p:cNvSpPr/>
              <p:nvPr/>
            </p:nvSpPr>
            <p:spPr>
              <a:xfrm>
                <a:off x="-292829" y="3662648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oup 58">
              <a:extLst>
                <a:ext uri="{FF2B5EF4-FFF2-40B4-BE49-F238E27FC236}">
                  <a16:creationId xmlns="" xmlns:a16="http://schemas.microsoft.com/office/drawing/2014/main" id="{C75660C5-1795-45E7-2459-CDF6F0A3AC00}"/>
                </a:ext>
              </a:extLst>
            </p:cNvPr>
            <p:cNvGrpSpPr/>
            <p:nvPr/>
          </p:nvGrpSpPr>
          <p:grpSpPr>
            <a:xfrm>
              <a:off x="229140" y="5168686"/>
              <a:ext cx="7825776" cy="801889"/>
              <a:chOff x="-3198878" y="4429320"/>
              <a:chExt cx="7799244" cy="745468"/>
            </a:xfrm>
          </p:grpSpPr>
          <p:sp>
            <p:nvSpPr>
              <p:cNvPr id="58" name="Rectangle 59">
                <a:extLst>
                  <a:ext uri="{FF2B5EF4-FFF2-40B4-BE49-F238E27FC236}">
                    <a16:creationId xmlns="" xmlns:a16="http://schemas.microsoft.com/office/drawing/2014/main" id="{858BB183-9700-382C-438C-460288C678C2}"/>
                  </a:ext>
                </a:extLst>
              </p:cNvPr>
              <p:cNvSpPr/>
              <p:nvPr/>
            </p:nvSpPr>
            <p:spPr>
              <a:xfrm>
                <a:off x="-2908334" y="4429320"/>
                <a:ext cx="7508700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Oval 60">
                <a:extLst>
                  <a:ext uri="{FF2B5EF4-FFF2-40B4-BE49-F238E27FC236}">
                    <a16:creationId xmlns="" xmlns:a16="http://schemas.microsoft.com/office/drawing/2014/main" id="{2BD16B99-D6A9-0455-38D3-7C63D9743A38}"/>
                  </a:ext>
                </a:extLst>
              </p:cNvPr>
              <p:cNvSpPr/>
              <p:nvPr/>
            </p:nvSpPr>
            <p:spPr>
              <a:xfrm>
                <a:off x="-3198878" y="4536283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62" name="Oval 49">
            <a:extLst>
              <a:ext uri="{FF2B5EF4-FFF2-40B4-BE49-F238E27FC236}">
                <a16:creationId xmlns="" xmlns:a16="http://schemas.microsoft.com/office/drawing/2014/main" id="{891E4DE8-704B-39F9-984C-2F7D8B0A34D3}"/>
              </a:ext>
            </a:extLst>
          </p:cNvPr>
          <p:cNvSpPr/>
          <p:nvPr/>
        </p:nvSpPr>
        <p:spPr>
          <a:xfrm>
            <a:off x="1771711" y="10296228"/>
            <a:ext cx="1441384" cy="1009724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0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noProof="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64" name="Group 20">
            <a:extLst>
              <a:ext uri="{FF2B5EF4-FFF2-40B4-BE49-F238E27FC236}">
                <a16:creationId xmlns="" xmlns:a16="http://schemas.microsoft.com/office/drawing/2014/main" id="{3610751E-E89B-16A3-0727-666AB97FA645}"/>
              </a:ext>
            </a:extLst>
          </p:cNvPr>
          <p:cNvGrpSpPr/>
          <p:nvPr/>
        </p:nvGrpSpPr>
        <p:grpSpPr>
          <a:xfrm>
            <a:off x="157467" y="4181462"/>
            <a:ext cx="23825350" cy="1856444"/>
            <a:chOff x="534987" y="1647866"/>
            <a:chExt cx="23017949" cy="1556899"/>
          </a:xfrm>
        </p:grpSpPr>
        <p:sp>
          <p:nvSpPr>
            <p:cNvPr id="266" name="Rounded Rectangle 24">
              <a:extLst>
                <a:ext uri="{FF2B5EF4-FFF2-40B4-BE49-F238E27FC236}">
                  <a16:creationId xmlns="" xmlns:a16="http://schemas.microsoft.com/office/drawing/2014/main" id="{EE17A035-4F3F-415E-BEA7-3331C045288F}"/>
                </a:ext>
              </a:extLst>
            </p:cNvPr>
            <p:cNvSpPr/>
            <p:nvPr/>
          </p:nvSpPr>
          <p:spPr bwMode="auto">
            <a:xfrm>
              <a:off x="755650" y="1720892"/>
              <a:ext cx="22797286" cy="1483873"/>
            </a:xfrm>
            <a:prstGeom prst="roundRect">
              <a:avLst>
                <a:gd name="adj" fmla="val 5492"/>
              </a:avLst>
            </a:prstGeom>
            <a:solidFill>
              <a:srgbClr val="9BBB59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43543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67" name="Group 25">
              <a:extLst>
                <a:ext uri="{FF2B5EF4-FFF2-40B4-BE49-F238E27FC236}">
                  <a16:creationId xmlns="" xmlns:a16="http://schemas.microsoft.com/office/drawing/2014/main" id="{91078BEE-5D86-7C94-D7B1-A854C53596BF}"/>
                </a:ext>
              </a:extLst>
            </p:cNvPr>
            <p:cNvGrpSpPr/>
            <p:nvPr/>
          </p:nvGrpSpPr>
          <p:grpSpPr>
            <a:xfrm>
              <a:off x="534987" y="1647866"/>
              <a:ext cx="3223234" cy="1176337"/>
              <a:chOff x="534987" y="1647866"/>
              <a:chExt cx="3223234" cy="1176337"/>
            </a:xfrm>
          </p:grpSpPr>
          <p:sp>
            <p:nvSpPr>
              <p:cNvPr id="268" name="Isosceles Triangle 44">
                <a:extLst>
                  <a:ext uri="{FF2B5EF4-FFF2-40B4-BE49-F238E27FC236}">
                    <a16:creationId xmlns="" xmlns:a16="http://schemas.microsoft.com/office/drawing/2014/main" id="{19F57FF8-D2E7-0ACD-2C45-DC0E8E17FC3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354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9" name="Pentagon 27">
                <a:extLst>
                  <a:ext uri="{FF2B5EF4-FFF2-40B4-BE49-F238E27FC236}">
                    <a16:creationId xmlns="" xmlns:a16="http://schemas.microsoft.com/office/drawing/2014/main" id="{18156D04-FC30-5A8A-4EEC-4C279C15DA41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3223234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354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70" name="Group 11">
                <a:extLst>
                  <a:ext uri="{FF2B5EF4-FFF2-40B4-BE49-F238E27FC236}">
                    <a16:creationId xmlns="" xmlns:a16="http://schemas.microsoft.com/office/drawing/2014/main" id="{FF13F8ED-B111-0189-176E-56334A9DDA29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ysClr val="window" lastClr="FFFFFF">
                  <a:lumMod val="95000"/>
                </a:sysClr>
              </a:solidFill>
            </p:grpSpPr>
            <p:sp>
              <p:nvSpPr>
                <p:cNvPr id="273" name="Freeform 31">
                  <a:extLst>
                    <a:ext uri="{FF2B5EF4-FFF2-40B4-BE49-F238E27FC236}">
                      <a16:creationId xmlns="" xmlns:a16="http://schemas.microsoft.com/office/drawing/2014/main" id="{FEA5653D-9395-EF29-8F1F-8ECFC4E2BE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Freeform 32">
                  <a:extLst>
                    <a:ext uri="{FF2B5EF4-FFF2-40B4-BE49-F238E27FC236}">
                      <a16:creationId xmlns="" xmlns:a16="http://schemas.microsoft.com/office/drawing/2014/main" id="{3C3B4F3B-F7F8-D07D-AFD8-D18F6F579C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Freeform 33">
                  <a:extLst>
                    <a:ext uri="{FF2B5EF4-FFF2-40B4-BE49-F238E27FC236}">
                      <a16:creationId xmlns="" xmlns:a16="http://schemas.microsoft.com/office/drawing/2014/main" id="{608A5C0D-D04F-8AE7-F1A5-EF5BE5091A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Rectangle 34">
                  <a:extLst>
                    <a:ext uri="{FF2B5EF4-FFF2-40B4-BE49-F238E27FC236}">
                      <a16:creationId xmlns="" xmlns:a16="http://schemas.microsoft.com/office/drawing/2014/main" id="{AB99B296-903A-B4A3-69C8-B14EE10AB3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Rectangle 35">
                  <a:extLst>
                    <a:ext uri="{FF2B5EF4-FFF2-40B4-BE49-F238E27FC236}">
                      <a16:creationId xmlns="" xmlns:a16="http://schemas.microsoft.com/office/drawing/2014/main" id="{168C8086-724B-F73D-48E5-F6D6F34F0D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Rectangle 36">
                  <a:extLst>
                    <a:ext uri="{FF2B5EF4-FFF2-40B4-BE49-F238E27FC236}">
                      <a16:creationId xmlns="" xmlns:a16="http://schemas.microsoft.com/office/drawing/2014/main" id="{B78208CE-99D7-9EF5-48CF-9CE7E36516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Rectangle 37">
                  <a:extLst>
                    <a:ext uri="{FF2B5EF4-FFF2-40B4-BE49-F238E27FC236}">
                      <a16:creationId xmlns="" xmlns:a16="http://schemas.microsoft.com/office/drawing/2014/main" id="{CFDCF975-D1FF-4D92-1E1A-407B1FF627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3543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1" name="Chevron 29">
                <a:extLst>
                  <a:ext uri="{FF2B5EF4-FFF2-40B4-BE49-F238E27FC236}">
                    <a16:creationId xmlns="" xmlns:a16="http://schemas.microsoft.com/office/drawing/2014/main" id="{813F4A4A-FA56-F0DC-FA83-C861FE80ED5B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marL="0" marR="0" lvl="0" indent="0" algn="ctr" defTabSz="4354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2" name="TextBox 13">
                <a:extLst>
                  <a:ext uri="{FF2B5EF4-FFF2-40B4-BE49-F238E27FC236}">
                    <a16:creationId xmlns="" xmlns:a16="http://schemas.microsoft.com/office/drawing/2014/main" id="{3DA598D7-E157-2F81-C735-F58B72B66E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08027" y="1763895"/>
                <a:ext cx="1866469" cy="696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2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3273948" y="4329043"/>
            <a:ext cx="206575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b="1" dirty="0">
                <a:solidFill>
                  <a:schemeClr val="tx1"/>
                </a:solidFill>
              </a:rPr>
              <a:t>Theo chiều tăng số nguyên tử </a:t>
            </a:r>
            <a:r>
              <a:rPr lang="vi-VN" sz="4800" b="1" dirty="0" smtClean="0">
                <a:solidFill>
                  <a:schemeClr val="tx1"/>
                </a:solidFill>
              </a:rPr>
              <a:t>ca</a:t>
            </a:r>
            <a:r>
              <a:rPr lang="en-US" sz="4800" b="1" dirty="0" smtClean="0">
                <a:solidFill>
                  <a:schemeClr val="tx1"/>
                </a:solidFill>
              </a:rPr>
              <a:t>r</a:t>
            </a:r>
            <a:r>
              <a:rPr lang="vi-VN" sz="4800" b="1" dirty="0" smtClean="0">
                <a:solidFill>
                  <a:schemeClr val="tx1"/>
                </a:solidFill>
              </a:rPr>
              <a:t>bon </a:t>
            </a:r>
            <a:r>
              <a:rPr lang="vi-VN" sz="4800" b="1" dirty="0">
                <a:solidFill>
                  <a:schemeClr val="tx1"/>
                </a:solidFill>
              </a:rPr>
              <a:t>trong phân tử, phần trăm khối lượng </a:t>
            </a:r>
            <a:r>
              <a:rPr lang="vi-VN" sz="4800" b="1" dirty="0" smtClean="0">
                <a:solidFill>
                  <a:schemeClr val="tx1"/>
                </a:solidFill>
              </a:rPr>
              <a:t>ca</a:t>
            </a:r>
            <a:r>
              <a:rPr lang="en-US" sz="4800" b="1" dirty="0" smtClean="0">
                <a:solidFill>
                  <a:schemeClr val="tx1"/>
                </a:solidFill>
              </a:rPr>
              <a:t>r</a:t>
            </a:r>
            <a:r>
              <a:rPr lang="vi-VN" sz="4800" b="1" dirty="0" smtClean="0">
                <a:solidFill>
                  <a:schemeClr val="tx1"/>
                </a:solidFill>
              </a:rPr>
              <a:t>bon </a:t>
            </a:r>
            <a:r>
              <a:rPr lang="vi-VN" sz="4800" b="1" dirty="0">
                <a:solidFill>
                  <a:schemeClr val="tx1"/>
                </a:solidFill>
              </a:rPr>
              <a:t>trong phân tử </a:t>
            </a:r>
            <a:r>
              <a:rPr lang="vi-VN" sz="4800" b="1" dirty="0" smtClean="0">
                <a:solidFill>
                  <a:schemeClr val="tx1"/>
                </a:solidFill>
              </a:rPr>
              <a:t>a</a:t>
            </a:r>
            <a:r>
              <a:rPr lang="en-US" sz="4800" b="1" dirty="0" smtClean="0">
                <a:solidFill>
                  <a:schemeClr val="tx1"/>
                </a:solidFill>
              </a:rPr>
              <a:t>l</a:t>
            </a:r>
            <a:r>
              <a:rPr lang="vi-VN" sz="4800" b="1" dirty="0" smtClean="0">
                <a:solidFill>
                  <a:schemeClr val="tx1"/>
                </a:solidFill>
              </a:rPr>
              <a:t>kan</a:t>
            </a:r>
            <a:r>
              <a:rPr lang="en-US" sz="4800" b="1" dirty="0" smtClean="0">
                <a:solidFill>
                  <a:schemeClr val="tx1"/>
                </a:solidFill>
              </a:rPr>
              <a:t>e</a:t>
            </a:r>
            <a:r>
              <a:rPr lang="vi-VN" sz="4800" b="1" dirty="0" smtClean="0">
                <a:solidFill>
                  <a:schemeClr val="tx1"/>
                </a:solidFill>
              </a:rPr>
              <a:t> </a:t>
            </a:r>
            <a:r>
              <a:rPr lang="vi-VN" sz="4800" b="1" dirty="0" smtClean="0">
                <a:solidFill>
                  <a:schemeClr val="tx1"/>
                </a:solidFill>
                <a:latin typeface="TOHAMA"/>
              </a:rPr>
              <a:t>là </a:t>
            </a:r>
            <a:endParaRPr lang="en-US" sz="4800" b="1" dirty="0">
              <a:solidFill>
                <a:schemeClr val="tx1"/>
              </a:solidFill>
              <a:latin typeface="TOHAM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82608" y="6704112"/>
            <a:ext cx="20542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TOHAMA"/>
              </a:rPr>
              <a:t>    </a:t>
            </a:r>
            <a:r>
              <a:rPr lang="en-US" sz="4800" dirty="0" smtClean="0">
                <a:solidFill>
                  <a:schemeClr val="bg1"/>
                </a:solidFill>
              </a:rPr>
              <a:t>K</a:t>
            </a:r>
            <a:r>
              <a:rPr lang="vi-VN" sz="4800" dirty="0" smtClean="0">
                <a:solidFill>
                  <a:schemeClr val="bg1"/>
                </a:solidFill>
              </a:rPr>
              <a:t>hông đổi</a:t>
            </a:r>
            <a:r>
              <a:rPr lang="en-US" sz="4800" dirty="0" smtClean="0">
                <a:solidFill>
                  <a:schemeClr val="bg1"/>
                </a:solidFill>
              </a:rPr>
              <a:t>.</a:t>
            </a:r>
            <a:endParaRPr lang="en-US" sz="4800" dirty="0">
              <a:solidFill>
                <a:schemeClr val="bg1"/>
              </a:solidFill>
              <a:latin typeface="TOHA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07569" y="8569535"/>
            <a:ext cx="28584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TOHAMA"/>
              </a:rPr>
              <a:t>Giản</a:t>
            </a:r>
            <a:r>
              <a:rPr lang="en-US" sz="4800" dirty="0" smtClean="0">
                <a:solidFill>
                  <a:schemeClr val="bg1"/>
                </a:solidFill>
                <a:latin typeface="TOHAMA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OHAMA"/>
              </a:rPr>
              <a:t>dần</a:t>
            </a:r>
            <a:r>
              <a:rPr lang="en-US" sz="4800" dirty="0" smtClean="0">
                <a:solidFill>
                  <a:schemeClr val="bg1"/>
                </a:solidFill>
                <a:latin typeface="TOHAMA"/>
              </a:rPr>
              <a:t>.</a:t>
            </a:r>
            <a:endParaRPr lang="en-US" sz="4800" dirty="0">
              <a:solidFill>
                <a:schemeClr val="bg1"/>
              </a:solidFill>
              <a:latin typeface="TOHAM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07569" y="10361696"/>
            <a:ext cx="29626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TOHAMA"/>
              </a:rPr>
              <a:t>Tăng</a:t>
            </a:r>
            <a:r>
              <a:rPr lang="en-US" sz="4800" dirty="0" smtClean="0">
                <a:solidFill>
                  <a:schemeClr val="bg1"/>
                </a:solidFill>
                <a:latin typeface="TOHAMA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OHAMA"/>
              </a:rPr>
              <a:t>dần</a:t>
            </a:r>
            <a:r>
              <a:rPr lang="en-US" sz="4800" dirty="0" smtClean="0">
                <a:solidFill>
                  <a:schemeClr val="bg1"/>
                </a:solidFill>
                <a:latin typeface="TOHAMA"/>
              </a:rPr>
              <a:t>.</a:t>
            </a:r>
            <a:endParaRPr lang="en-US" sz="4800" dirty="0">
              <a:solidFill>
                <a:schemeClr val="bg1"/>
              </a:solidFill>
              <a:latin typeface="TOHAM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77593" y="12271170"/>
            <a:ext cx="81371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TOHAMA"/>
              </a:rPr>
              <a:t>Biến</a:t>
            </a:r>
            <a:r>
              <a:rPr lang="en-US" sz="4800" dirty="0" smtClean="0">
                <a:solidFill>
                  <a:schemeClr val="bg1"/>
                </a:solidFill>
                <a:latin typeface="TOHAMA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OHAMA"/>
              </a:rPr>
              <a:t>đổi</a:t>
            </a:r>
            <a:r>
              <a:rPr lang="en-US" sz="4800" dirty="0" smtClean="0">
                <a:solidFill>
                  <a:schemeClr val="bg1"/>
                </a:solidFill>
                <a:latin typeface="TOHAMA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OHAMA"/>
              </a:rPr>
              <a:t>không</a:t>
            </a:r>
            <a:r>
              <a:rPr lang="en-US" sz="4800" dirty="0" smtClean="0">
                <a:solidFill>
                  <a:schemeClr val="bg1"/>
                </a:solidFill>
                <a:latin typeface="TOHAMA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OHAMA"/>
              </a:rPr>
              <a:t>theo</a:t>
            </a:r>
            <a:r>
              <a:rPr lang="en-US" sz="4800" dirty="0" smtClean="0">
                <a:solidFill>
                  <a:schemeClr val="bg1"/>
                </a:solidFill>
                <a:latin typeface="TOHAMA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OHAMA"/>
              </a:rPr>
              <a:t>quy</a:t>
            </a:r>
            <a:r>
              <a:rPr lang="en-US" sz="4800" dirty="0" smtClean="0">
                <a:solidFill>
                  <a:schemeClr val="bg1"/>
                </a:solidFill>
                <a:latin typeface="TOHAMA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OHAMA"/>
              </a:rPr>
              <a:t>luật</a:t>
            </a:r>
            <a:r>
              <a:rPr lang="vi-VN" sz="4800" dirty="0" smtClean="0">
                <a:solidFill>
                  <a:schemeClr val="bg1"/>
                </a:solidFill>
                <a:latin typeface="TOHAMA"/>
              </a:rPr>
              <a:t>.</a:t>
            </a:r>
            <a:endParaRPr lang="en-US" sz="4800" dirty="0">
              <a:solidFill>
                <a:schemeClr val="bg1"/>
              </a:solidFill>
              <a:latin typeface="TOHAMA"/>
            </a:endParaRPr>
          </a:p>
        </p:txBody>
      </p:sp>
    </p:spTree>
    <p:extLst>
      <p:ext uri="{BB962C8B-B14F-4D97-AF65-F5344CB8AC3E}">
        <p14:creationId xmlns:p14="http://schemas.microsoft.com/office/powerpoint/2010/main" val="94102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586</Words>
  <Application>Microsoft Office PowerPoint</Application>
  <PresentationFormat>Custom</PresentationFormat>
  <Paragraphs>123</Paragraphs>
  <Slides>12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VNI-Times</vt:lpstr>
      <vt:lpstr>Symbol</vt:lpstr>
      <vt:lpstr>Calibri</vt:lpstr>
      <vt:lpstr>Questrial</vt:lpstr>
      <vt:lpstr>Times New Roman</vt:lpstr>
      <vt:lpstr>TOHAMA</vt:lpstr>
      <vt:lpstr>Tahoma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</dc:title>
  <dc:subject>VnTeach.Com</dc:subject>
  <dc:creator>Vnteach.com</dc:creator>
  <cp:keywords>VnTeach.Com</cp:keywords>
  <dc:description>VnTeach.Com</dc:description>
  <cp:lastModifiedBy>Windows User</cp:lastModifiedBy>
  <cp:revision>52</cp:revision>
  <dcterms:created xsi:type="dcterms:W3CDTF">2013-08-07T06:38:09Z</dcterms:created>
  <dcterms:modified xsi:type="dcterms:W3CDTF">2023-04-28T13:22:43Z</dcterms:modified>
  <cp:category>VnTeach.Com</cp:category>
</cp:coreProperties>
</file>