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3">
  <p:sldMasterIdLst>
    <p:sldMasterId id="2147483648" r:id="rId1"/>
  </p:sldMasterIdLst>
  <p:notesMasterIdLst>
    <p:notesMasterId r:id="rId32"/>
  </p:notesMasterIdLst>
  <p:sldIdLst>
    <p:sldId id="257" r:id="rId2"/>
    <p:sldId id="285" r:id="rId3"/>
    <p:sldId id="256" r:id="rId4"/>
    <p:sldId id="284" r:id="rId5"/>
    <p:sldId id="289" r:id="rId6"/>
    <p:sldId id="291" r:id="rId7"/>
    <p:sldId id="270" r:id="rId8"/>
    <p:sldId id="298" r:id="rId9"/>
    <p:sldId id="299" r:id="rId10"/>
    <p:sldId id="342" r:id="rId11"/>
    <p:sldId id="297" r:id="rId12"/>
    <p:sldId id="301" r:id="rId13"/>
    <p:sldId id="286" r:id="rId14"/>
    <p:sldId id="258" r:id="rId15"/>
    <p:sldId id="294" r:id="rId16"/>
    <p:sldId id="310" r:id="rId17"/>
    <p:sldId id="318" r:id="rId18"/>
    <p:sldId id="309" r:id="rId19"/>
    <p:sldId id="311" r:id="rId20"/>
    <p:sldId id="320" r:id="rId21"/>
    <p:sldId id="305" r:id="rId22"/>
    <p:sldId id="346" r:id="rId23"/>
    <p:sldId id="347" r:id="rId24"/>
    <p:sldId id="322" r:id="rId25"/>
    <p:sldId id="321" r:id="rId26"/>
    <p:sldId id="348" r:id="rId27"/>
    <p:sldId id="314" r:id="rId28"/>
    <p:sldId id="315" r:id="rId29"/>
    <p:sldId id="267" r:id="rId30"/>
    <p:sldId id="283" r:id="rId31"/>
  </p:sldIdLst>
  <p:sldSz cx="18288000" cy="10287000"/>
  <p:notesSz cx="6858000" cy="9144000"/>
  <p:embeddedFontLst>
    <p:embeddedFont>
      <p:font typeface="Calibri" panose="020F0502020204030204" pitchFamily="34" charset="0"/>
      <p:regular r:id="rId33"/>
      <p:bold r:id="rId34"/>
      <p:italic r:id="rId35"/>
      <p:boldItalic r:id="rId36"/>
    </p:embeddedFont>
    <p:embeddedFont>
      <p:font typeface="Cambria Math" panose="02040503050406030204" pitchFamily="18"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55281E1-522B-4D97-AF00-E2DA4D65B6B1}">
          <p14:sldIdLst>
            <p14:sldId id="257"/>
            <p14:sldId id="285"/>
            <p14:sldId id="256"/>
            <p14:sldId id="284"/>
            <p14:sldId id="289"/>
            <p14:sldId id="291"/>
            <p14:sldId id="270"/>
            <p14:sldId id="298"/>
            <p14:sldId id="299"/>
            <p14:sldId id="342"/>
            <p14:sldId id="297"/>
            <p14:sldId id="301"/>
            <p14:sldId id="286"/>
            <p14:sldId id="258"/>
            <p14:sldId id="294"/>
            <p14:sldId id="310"/>
            <p14:sldId id="318"/>
            <p14:sldId id="309"/>
            <p14:sldId id="311"/>
            <p14:sldId id="320"/>
            <p14:sldId id="305"/>
            <p14:sldId id="346"/>
            <p14:sldId id="347"/>
            <p14:sldId id="322"/>
            <p14:sldId id="321"/>
            <p14:sldId id="348"/>
            <p14:sldId id="314"/>
            <p14:sldId id="315"/>
            <p14:sldId id="267"/>
            <p14:sldId id="283"/>
          </p14:sldIdLst>
        </p14:section>
        <p14:section name="Untitled Section" id="{89BF1163-5CF7-42C5-AC10-D6A6AEA736F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D9DDC3"/>
    <a:srgbClr val="F8DC6E"/>
    <a:srgbClr val="F8C2D9"/>
    <a:srgbClr val="FFFF66"/>
    <a:srgbClr val="FFFF99"/>
    <a:srgbClr val="CCFF99"/>
    <a:srgbClr val="FAC8BB"/>
    <a:srgbClr val="EF9F54"/>
    <a:srgbClr val="CCD5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CB8E1-AB03-4AD6-88DA-9887F546E4C6}" type="datetimeFigureOut">
              <a:rPr lang="en-US" smtClean="0"/>
              <a:t>10/18/2022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B946E5-C428-4D0F-AD8E-82AA63A3643F}" type="slidenum">
              <a:rPr lang="en-US" smtClean="0"/>
              <a:t>‹#›</a:t>
            </a:fld>
            <a:endParaRPr lang="en-US"/>
          </a:p>
        </p:txBody>
      </p:sp>
    </p:spTree>
    <p:extLst>
      <p:ext uri="{BB962C8B-B14F-4D97-AF65-F5344CB8AC3E}">
        <p14:creationId xmlns:p14="http://schemas.microsoft.com/office/powerpoint/2010/main" val="1554468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B90F6A5-6B71-4069-8526-03003AC40513}"/>
              </a:ext>
            </a:extLst>
          </p:cNvPr>
          <p:cNvSpPr>
            <a:spLocks noGrp="1"/>
          </p:cNvSpPr>
          <p:nvPr>
            <p:ph type="dt" sz="half" idx="10"/>
          </p:nvPr>
        </p:nvSpPr>
        <p:spPr/>
        <p:txBody>
          <a:bodyPr/>
          <a:lstStyle/>
          <a:p>
            <a:fld id="{4A8F1692-9F8D-411A-9C16-425555511FE8}" type="datetimeFigureOut">
              <a:rPr lang="en-US" smtClean="0"/>
              <a:t>10/18/2022</a:t>
            </a:fld>
            <a:endParaRPr lang="en-US"/>
          </a:p>
        </p:txBody>
      </p:sp>
      <p:sp>
        <p:nvSpPr>
          <p:cNvPr id="5" name="Footer Placeholder 4">
            <a:extLst>
              <a:ext uri="{FF2B5EF4-FFF2-40B4-BE49-F238E27FC236}">
                <a16:creationId xmlns:a16="http://schemas.microsoft.com/office/drawing/2014/main" id="{A855F6D3-5025-4906-ACBE-23FA4E0F6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C2DEA1-0785-4CEA-B6F1-F45BC0D3CDD2}"/>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2833995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5.png"/><Relationship Id="rId7" Type="http://schemas.openxmlformats.org/officeDocument/2006/relationships/image" Target="../media/image34.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8.png"/><Relationship Id="rId7" Type="http://schemas.openxmlformats.org/officeDocument/2006/relationships/image" Target="../media/image17.png"/><Relationship Id="rId12" Type="http://schemas.openxmlformats.org/officeDocument/2006/relationships/image" Target="../media/image300.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35.png"/><Relationship Id="rId7"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16.svg"/><Relationship Id="rId4" Type="http://schemas.openxmlformats.org/officeDocument/2006/relationships/image" Target="../media/image36.sv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35.png"/><Relationship Id="rId7"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16.svg"/><Relationship Id="rId4" Type="http://schemas.openxmlformats.org/officeDocument/2006/relationships/image" Target="../media/image36.svg"/><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35.png"/><Relationship Id="rId7"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36.svg"/></Relationships>
</file>

<file path=ppt/slides/_rels/slide1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5.png"/><Relationship Id="rId7"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10" Type="http://schemas.microsoft.com/office/2007/relationships/hdphoto" Target="../media/hdphoto3.wdp"/><Relationship Id="rId4" Type="http://schemas.openxmlformats.org/officeDocument/2006/relationships/image" Target="../media/image16.svg"/><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15" Type="http://schemas.openxmlformats.org/officeDocument/2006/relationships/image" Target="../media/image350.png"/><Relationship Id="rId4" Type="http://schemas.openxmlformats.org/officeDocument/2006/relationships/image" Target="../media/image16.svg"/></Relationships>
</file>

<file path=ppt/slides/_rels/slide1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5.png"/><Relationship Id="rId7"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png"/><Relationship Id="rId7" Type="http://schemas.openxmlformats.org/officeDocument/2006/relationships/image" Target="../media/image30.png"/><Relationship Id="rId12"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38.png"/><Relationship Id="rId5" Type="http://schemas.openxmlformats.org/officeDocument/2006/relationships/image" Target="../media/image17.png"/><Relationship Id="rId10" Type="http://schemas.openxmlformats.org/officeDocument/2006/relationships/image" Target="../media/image29.svg"/><Relationship Id="rId4" Type="http://schemas.openxmlformats.org/officeDocument/2006/relationships/image" Target="../media/image16.svg"/><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 Id="rId9" Type="http://schemas.openxmlformats.org/officeDocument/2006/relationships/image" Target="../media/image19.png"/></Relationships>
</file>

<file path=ppt/slides/_rels/slide20.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35.png"/><Relationship Id="rId7" Type="http://schemas.openxmlformats.org/officeDocument/2006/relationships/image" Target="../media/image28.png"/><Relationship Id="rId12" Type="http://schemas.openxmlformats.org/officeDocument/2006/relationships/image" Target="../media/image40.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39.png"/><Relationship Id="rId5" Type="http://schemas.openxmlformats.org/officeDocument/2006/relationships/image" Target="../media/image17.png"/><Relationship Id="rId10" Type="http://schemas.openxmlformats.org/officeDocument/2006/relationships/image" Target="../media/image16.svg"/><Relationship Id="rId4" Type="http://schemas.openxmlformats.org/officeDocument/2006/relationships/image" Target="../media/image36.svg"/><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35.png"/><Relationship Id="rId7" Type="http://schemas.openxmlformats.org/officeDocument/2006/relationships/image" Target="../media/image15.png"/><Relationship Id="rId12"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38.png"/><Relationship Id="rId5" Type="http://schemas.openxmlformats.org/officeDocument/2006/relationships/image" Target="../media/image17.png"/><Relationship Id="rId10" Type="http://schemas.openxmlformats.org/officeDocument/2006/relationships/image" Target="../media/image29.svg"/><Relationship Id="rId4" Type="http://schemas.openxmlformats.org/officeDocument/2006/relationships/image" Target="../media/image36.svg"/><Relationship Id="rId9" Type="http://schemas.openxmlformats.org/officeDocument/2006/relationships/image" Target="../media/image28.png"/></Relationships>
</file>

<file path=ppt/slides/_rels/slide2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35.png"/><Relationship Id="rId7"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41.png"/><Relationship Id="rId5" Type="http://schemas.openxmlformats.org/officeDocument/2006/relationships/image" Target="../media/image17.png"/><Relationship Id="rId10" Type="http://schemas.openxmlformats.org/officeDocument/2006/relationships/image" Target="../media/image29.svg"/><Relationship Id="rId4" Type="http://schemas.openxmlformats.org/officeDocument/2006/relationships/image" Target="../media/image36.svg"/><Relationship Id="rId9" Type="http://schemas.openxmlformats.org/officeDocument/2006/relationships/image" Target="../media/image28.png"/></Relationships>
</file>

<file path=ppt/slides/_rels/slide2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35.png"/><Relationship Id="rId7"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42.png"/><Relationship Id="rId5" Type="http://schemas.openxmlformats.org/officeDocument/2006/relationships/image" Target="../media/image17.png"/><Relationship Id="rId10" Type="http://schemas.openxmlformats.org/officeDocument/2006/relationships/image" Target="../media/image29.svg"/><Relationship Id="rId4" Type="http://schemas.openxmlformats.org/officeDocument/2006/relationships/image" Target="../media/image36.svg"/><Relationship Id="rId9" Type="http://schemas.openxmlformats.org/officeDocument/2006/relationships/image" Target="../media/image28.png"/></Relationships>
</file>

<file path=ppt/slides/_rels/slide2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5.png"/><Relationship Id="rId7"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25.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44.png"/><Relationship Id="rId3" Type="http://schemas.openxmlformats.org/officeDocument/2006/relationships/image" Target="../media/image15.png"/><Relationship Id="rId7"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 Id="rId14" Type="http://schemas.openxmlformats.org/officeDocument/2006/relationships/image" Target="../media/image45.png"/></Relationships>
</file>

<file path=ppt/slides/_rels/slide26.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46.png"/><Relationship Id="rId3" Type="http://schemas.openxmlformats.org/officeDocument/2006/relationships/image" Target="../media/image15.png"/><Relationship Id="rId7"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 Id="rId14" Type="http://schemas.openxmlformats.org/officeDocument/2006/relationships/image" Target="../media/image47.png"/></Relationships>
</file>

<file path=ppt/slides/_rels/slide2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35.png"/><Relationship Id="rId7" Type="http://schemas.openxmlformats.org/officeDocument/2006/relationships/image" Target="../media/image15.png"/><Relationship Id="rId12"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43.png"/><Relationship Id="rId5" Type="http://schemas.openxmlformats.org/officeDocument/2006/relationships/image" Target="../media/image17.png"/><Relationship Id="rId10" Type="http://schemas.openxmlformats.org/officeDocument/2006/relationships/image" Target="../media/image29.svg"/><Relationship Id="rId4" Type="http://schemas.openxmlformats.org/officeDocument/2006/relationships/image" Target="../media/image36.svg"/><Relationship Id="rId9" Type="http://schemas.openxmlformats.org/officeDocument/2006/relationships/image" Target="../media/image28.png"/></Relationships>
</file>

<file path=ppt/slides/_rels/slide2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35.png"/><Relationship Id="rId7"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9.svg"/><Relationship Id="rId4" Type="http://schemas.openxmlformats.org/officeDocument/2006/relationships/image" Target="../media/image36.svg"/><Relationship Id="rId9" Type="http://schemas.openxmlformats.org/officeDocument/2006/relationships/image" Target="../media/image28.png"/></Relationships>
</file>

<file path=ppt/slides/_rels/slide2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9.svg"/><Relationship Id="rId7" Type="http://schemas.openxmlformats.org/officeDocument/2006/relationships/image" Target="../media/image27.sv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3.svg"/></Relationships>
</file>

<file path=ppt/slides/_rels/slide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30.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5.png"/><Relationship Id="rId7"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png"/><Relationship Id="rId7" Type="http://schemas.openxmlformats.org/officeDocument/2006/relationships/image" Target="../media/image30.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 Id="rId9"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8.png"/><Relationship Id="rId7"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9.sv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5.png"/><Relationship Id="rId7"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png"/><Relationship Id="rId7" Type="http://schemas.openxmlformats.org/officeDocument/2006/relationships/image" Target="../media/image30.png"/><Relationship Id="rId12" Type="http://schemas.openxmlformats.org/officeDocument/2006/relationships/image" Target="../media/image2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28.png"/><Relationship Id="rId5" Type="http://schemas.openxmlformats.org/officeDocument/2006/relationships/image" Target="../media/image17.png"/><Relationship Id="rId10" Type="http://schemas.microsoft.com/office/2007/relationships/hdphoto" Target="../media/hdphoto2.wdp"/><Relationship Id="rId4" Type="http://schemas.openxmlformats.org/officeDocument/2006/relationships/image" Target="../media/image16.sv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133600" y="1253171"/>
            <a:ext cx="13749766" cy="838612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759923" y="636828"/>
            <a:ext cx="768154" cy="1834398"/>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89419">
            <a:off x="16203808" y="6526974"/>
            <a:ext cx="2110984" cy="1902524"/>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833489">
            <a:off x="199199" y="1236830"/>
            <a:ext cx="1965132" cy="1898809"/>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028700" y="7478236"/>
            <a:ext cx="2445044" cy="1983542"/>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619047" y="1706336"/>
            <a:ext cx="2129994" cy="1637433"/>
          </a:xfrm>
          <a:prstGeom prst="rect">
            <a:avLst/>
          </a:prstGeom>
        </p:spPr>
      </p:pic>
      <p:sp>
        <p:nvSpPr>
          <p:cNvPr id="9" name="TextBox 9"/>
          <p:cNvSpPr txBox="1"/>
          <p:nvPr/>
        </p:nvSpPr>
        <p:spPr>
          <a:xfrm>
            <a:off x="2225822" y="4233245"/>
            <a:ext cx="13487120" cy="2815451"/>
          </a:xfrm>
          <a:prstGeom prst="rect">
            <a:avLst/>
          </a:prstGeom>
        </p:spPr>
        <p:txBody>
          <a:bodyPr wrap="square" lIns="0" tIns="0" rIns="0" bIns="0" rtlCol="0" anchor="t">
            <a:spAutoFit/>
          </a:bodyPr>
          <a:lstStyle/>
          <a:p>
            <a:pPr algn="ctr">
              <a:lnSpc>
                <a:spcPct val="150000"/>
              </a:lnSpc>
            </a:pPr>
            <a:r>
              <a:rPr lang="en-US" sz="6500" b="1">
                <a:latin typeface="Arial" panose="020B0604020202020204" pitchFamily="34" charset="0"/>
                <a:cs typeface="Arial" panose="020B0604020202020204" pitchFamily="34" charset="0"/>
              </a:rPr>
              <a:t>CHÀO MỪNG CÁC EM ĐẾN VỚI TIẾT HỌC NGÀY HÔM NAY!</a:t>
            </a:r>
          </a:p>
        </p:txBody>
      </p:sp>
    </p:spTree>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381000" y="190500"/>
            <a:ext cx="17449799" cy="99441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6783">
            <a:off x="15974942" y="216817"/>
            <a:ext cx="2105142" cy="140255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5864266">
            <a:off x="-97269" y="2349902"/>
            <a:ext cx="956535" cy="1443826"/>
          </a:xfrm>
          <a:prstGeom prst="rect">
            <a:avLst/>
          </a:prstGeom>
        </p:spPr>
      </p:pic>
      <p:pic>
        <p:nvPicPr>
          <p:cNvPr id="9" name="Picture 8"/>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saturation sat="400000"/>
                    </a14:imgEffect>
                    <a14:imgEffect>
                      <a14:brightnessContrast bright="20000" contrast="-40000"/>
                    </a14:imgEffect>
                  </a14:imgLayer>
                </a14:imgProps>
              </a:ext>
            </a:extLst>
          </a:blip>
          <a:stretch>
            <a:fillRect/>
          </a:stretch>
        </p:blipFill>
        <p:spPr>
          <a:xfrm>
            <a:off x="2788655" y="876300"/>
            <a:ext cx="12521169" cy="3539608"/>
          </a:xfrm>
          <a:prstGeom prst="rect">
            <a:avLst/>
          </a:prstGeom>
        </p:spPr>
      </p:pic>
      <p:sp>
        <p:nvSpPr>
          <p:cNvPr id="10" name="Rectangle 9"/>
          <p:cNvSpPr/>
          <p:nvPr/>
        </p:nvSpPr>
        <p:spPr>
          <a:xfrm>
            <a:off x="1017590" y="4838700"/>
            <a:ext cx="16203610" cy="4708981"/>
          </a:xfrm>
          <a:prstGeom prst="rect">
            <a:avLst/>
          </a:prstGeom>
        </p:spPr>
        <p:txBody>
          <a:bodyPr wrap="square">
            <a:spAutoFit/>
          </a:bodyPr>
          <a:lstStyle/>
          <a:p>
            <a:pPr algn="just">
              <a:lnSpc>
                <a:spcPct val="150000"/>
              </a:lnSpc>
            </a:pPr>
            <a:r>
              <a:rPr lang="vi-VN" sz="4000">
                <a:solidFill>
                  <a:srgbClr val="000000"/>
                </a:solidFill>
              </a:rPr>
              <a:t>Hãy cho biết:</a:t>
            </a:r>
          </a:p>
          <a:p>
            <a:pPr algn="just">
              <a:lnSpc>
                <a:spcPct val="150000"/>
              </a:lnSpc>
            </a:pPr>
            <a:r>
              <a:rPr lang="vi-VN" sz="4000">
                <a:solidFill>
                  <a:srgbClr val="000000"/>
                </a:solidFill>
              </a:rPr>
              <a:t>a) Các loại mức độ thể hiện sự yêu thích đối với môn bóng đá của 5 học sinh trên.</a:t>
            </a:r>
          </a:p>
          <a:p>
            <a:pPr algn="just">
              <a:lnSpc>
                <a:spcPct val="150000"/>
              </a:lnSpc>
            </a:pPr>
            <a:r>
              <a:rPr lang="vi-VN" sz="4000">
                <a:solidFill>
                  <a:srgbClr val="000000"/>
                </a:solidFill>
              </a:rPr>
              <a:t>b) Có bao nhiêu học sinh nam và bao nhiêu học sinh nữ được điều tra.</a:t>
            </a:r>
            <a:endParaRPr lang="en-US" sz="4000">
              <a:solidFill>
                <a:srgbClr val="000000"/>
              </a:solidFill>
            </a:endParaRPr>
          </a:p>
          <a:p>
            <a:pPr algn="just">
              <a:lnSpc>
                <a:spcPct val="150000"/>
              </a:lnSpc>
            </a:pPr>
            <a:r>
              <a:rPr lang="vi-VN" sz="4000">
                <a:solidFill>
                  <a:srgbClr val="000000"/>
                </a:solidFill>
              </a:rPr>
              <a:t>c) Độ tuổi trung bình của các bạn được điều tra.</a:t>
            </a:r>
          </a:p>
        </p:txBody>
      </p:sp>
    </p:spTree>
    <p:extLst>
      <p:ext uri="{BB962C8B-B14F-4D97-AF65-F5344CB8AC3E}">
        <p14:creationId xmlns:p14="http://schemas.microsoft.com/office/powerpoint/2010/main" val="3384976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942341" y="723900"/>
            <a:ext cx="16403317" cy="8915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85137">
            <a:off x="623282" y="8189137"/>
            <a:ext cx="1513543" cy="1640697"/>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736783">
            <a:off x="15669367" y="362585"/>
            <a:ext cx="2397119" cy="1597080"/>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850317">
            <a:off x="15713833" y="7629463"/>
            <a:ext cx="1490734" cy="2250165"/>
          </a:xfrm>
          <a:prstGeom prst="rect">
            <a:avLst/>
          </a:prstGeom>
        </p:spPr>
      </p:pic>
      <p:sp>
        <p:nvSpPr>
          <p:cNvPr id="12" name="Oval Callout 11"/>
          <p:cNvSpPr/>
          <p:nvPr/>
        </p:nvSpPr>
        <p:spPr>
          <a:xfrm>
            <a:off x="8267700" y="1257300"/>
            <a:ext cx="1752600" cy="965974"/>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10" name="Rectangle 9"/>
          <p:cNvSpPr/>
          <p:nvPr/>
        </p:nvSpPr>
        <p:spPr>
          <a:xfrm>
            <a:off x="1844040" y="2439998"/>
            <a:ext cx="14630400" cy="1938992"/>
          </a:xfrm>
          <a:prstGeom prst="rect">
            <a:avLst/>
          </a:prstGeom>
        </p:spPr>
        <p:txBody>
          <a:bodyPr wrap="square">
            <a:spAutoFit/>
          </a:bodyPr>
          <a:lstStyle/>
          <a:p>
            <a:pPr algn="just">
              <a:lnSpc>
                <a:spcPct val="150000"/>
              </a:lnSpc>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a) Các loại mức độ thể hiện sự yêu thích đối với môn bóng đá của 5 học sinh trên là: không thích, thích, rất thích.</a:t>
            </a:r>
            <a:endParaRPr lang="en-US" sz="4000">
              <a:latin typeface="Arial" panose="020B0604020202020204" pitchFamily="34" charset="0"/>
              <a:ea typeface="Times New Roman" panose="02020603050405020304" pitchFamily="18" charset="0"/>
              <a:cs typeface="Arial" panose="020B0604020202020204" pitchFamily="34" charset="0"/>
            </a:endParaRPr>
          </a:p>
        </p:txBody>
      </p:sp>
      <p:sp>
        <p:nvSpPr>
          <p:cNvPr id="11" name="Rectangle 10"/>
          <p:cNvSpPr/>
          <p:nvPr/>
        </p:nvSpPr>
        <p:spPr>
          <a:xfrm>
            <a:off x="1828800" y="4889837"/>
            <a:ext cx="11978640" cy="1015663"/>
          </a:xfrm>
          <a:prstGeom prst="rect">
            <a:avLst/>
          </a:prstGeom>
        </p:spPr>
        <p:txBody>
          <a:bodyPr wrap="square">
            <a:spAutoFit/>
          </a:bodyPr>
          <a:lstStyle/>
          <a:p>
            <a:pPr lvl="0" algn="just">
              <a:lnSpc>
                <a:spcPct val="150000"/>
              </a:lnSpc>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b) Có 3 học sinh nam, 2 học sinh nữ được điều tra.</a:t>
            </a:r>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13" name="Rectangle 12"/>
          <p:cNvSpPr/>
          <p:nvPr/>
        </p:nvSpPr>
        <p:spPr>
          <a:xfrm>
            <a:off x="1828800" y="6617374"/>
            <a:ext cx="11978640" cy="1015663"/>
          </a:xfrm>
          <a:prstGeom prst="rect">
            <a:avLst/>
          </a:prstGeom>
        </p:spPr>
        <p:txBody>
          <a:bodyPr wrap="square">
            <a:spAutoFit/>
          </a:bodyPr>
          <a:lstStyle/>
          <a:p>
            <a:pPr lvl="0" algn="just">
              <a:lnSpc>
                <a:spcPct val="150000"/>
              </a:lnSpc>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c) Độ tuổi trung bình của các bạn được điều tra là:</a:t>
            </a:r>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5055167" y="7734300"/>
                <a:ext cx="8938729" cy="1015663"/>
              </a:xfrm>
              <a:prstGeom prst="rect">
                <a:avLst/>
              </a:prstGeom>
            </p:spPr>
            <p:txBody>
              <a:bodyPr wrap="none">
                <a:spAutoFit/>
              </a:bodyPr>
              <a:lstStyle/>
              <a:p>
                <a:pPr lvl="0" algn="just">
                  <a:lnSpc>
                    <a:spcPct val="150000"/>
                  </a:lnSpc>
                </a:pPr>
                <a14:m>
                  <m:oMath xmlns:m="http://schemas.openxmlformats.org/officeDocument/2006/math">
                    <m:r>
                      <a:rPr lang="en-US" sz="400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(13+14+14+12+14):5≈13</m:t>
                    </m:r>
                  </m:oMath>
                </a14:m>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(tuổi)</a:t>
                </a:r>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5055167" y="7734300"/>
                <a:ext cx="8938729" cy="1015663"/>
              </a:xfrm>
              <a:prstGeom prst="rect">
                <a:avLst/>
              </a:prstGeom>
              <a:blipFill rotWithShape="0">
                <a:blip r:embed="rId12"/>
                <a:stretch>
                  <a:fillRect r="-1363" b="-14458"/>
                </a:stretch>
              </a:blipFill>
            </p:spPr>
            <p:txBody>
              <a:bodyPr/>
              <a:lstStyle/>
              <a:p>
                <a:r>
                  <a:rPr lang="en-US">
                    <a:noFill/>
                  </a:rPr>
                  <a:t> </a:t>
                </a:r>
              </a:p>
            </p:txBody>
          </p:sp>
        </mc:Fallback>
      </mc:AlternateContent>
    </p:spTree>
    <p:extLst>
      <p:ext uri="{BB962C8B-B14F-4D97-AF65-F5344CB8AC3E}">
        <p14:creationId xmlns:p14="http://schemas.microsoft.com/office/powerpoint/2010/main" val="426936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p:bldP spid="11"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66800" y="1181100"/>
            <a:ext cx="16230600" cy="82296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50317">
            <a:off x="15553893" y="7453634"/>
            <a:ext cx="1490734" cy="2250165"/>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85137">
            <a:off x="860237" y="7214389"/>
            <a:ext cx="2355479" cy="2553365"/>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736783">
            <a:off x="15730327" y="880075"/>
            <a:ext cx="2397119" cy="1597080"/>
          </a:xfrm>
          <a:prstGeom prst="rect">
            <a:avLst/>
          </a:prstGeom>
        </p:spPr>
      </p:pic>
      <p:sp>
        <p:nvSpPr>
          <p:cNvPr id="20" name="TextBox 19"/>
          <p:cNvSpPr txBox="1"/>
          <p:nvPr/>
        </p:nvSpPr>
        <p:spPr>
          <a:xfrm>
            <a:off x="6879233" y="2171700"/>
            <a:ext cx="4572000" cy="1015663"/>
          </a:xfrm>
          <a:prstGeom prst="rect">
            <a:avLst/>
          </a:prstGeom>
          <a:noFill/>
        </p:spPr>
        <p:txBody>
          <a:bodyPr wrap="square" rtlCol="0">
            <a:spAutoFit/>
          </a:bodyPr>
          <a:lstStyle/>
          <a:p>
            <a:r>
              <a:rPr lang="en-US" sz="6000" b="1">
                <a:solidFill>
                  <a:srgbClr val="FF0000"/>
                </a:solidFill>
                <a:latin typeface="Arial" panose="020B0604020202020204" pitchFamily="34" charset="0"/>
                <a:cs typeface="Arial" panose="020B0604020202020204" pitchFamily="34" charset="0"/>
              </a:rPr>
              <a:t>NHẬN XÉT</a:t>
            </a:r>
          </a:p>
        </p:txBody>
      </p:sp>
      <p:sp>
        <p:nvSpPr>
          <p:cNvPr id="7" name="Rectangle 6"/>
          <p:cNvSpPr/>
          <p:nvPr/>
        </p:nvSpPr>
        <p:spPr>
          <a:xfrm>
            <a:off x="1600200" y="3619500"/>
            <a:ext cx="15503264" cy="1015663"/>
          </a:xfrm>
          <a:prstGeom prst="rect">
            <a:avLst/>
          </a:prstGeom>
        </p:spPr>
        <p:txBody>
          <a:bodyPr wrap="square">
            <a:spAutoFit/>
          </a:bodyPr>
          <a:lstStyle/>
          <a:p>
            <a:pPr marL="571500" indent="-571500" algn="just">
              <a:lnSpc>
                <a:spcPct val="150000"/>
              </a:lnSpc>
              <a:spcAft>
                <a:spcPts val="600"/>
              </a:spcAft>
              <a:buFont typeface="Arial" panose="020B0604020202020204" pitchFamily="34" charset="0"/>
              <a:buChar char="•"/>
            </a:pPr>
            <a:r>
              <a:rPr lang="en-US" sz="4000">
                <a:latin typeface="Arial" panose="020B0604020202020204" pitchFamily="34" charset="0"/>
                <a:ea typeface="Times New Roman" panose="02020603050405020304" pitchFamily="18" charset="0"/>
                <a:cs typeface="Arial" panose="020B0604020202020204" pitchFamily="34" charset="0"/>
              </a:rPr>
              <a:t>Các dữ liệu số như: 12; 13; 14 được gọi là </a:t>
            </a:r>
            <a:r>
              <a:rPr lang="en-US" sz="4000" b="1" i="1">
                <a:latin typeface="Arial" panose="020B0604020202020204" pitchFamily="34" charset="0"/>
                <a:ea typeface="Times New Roman" panose="02020603050405020304" pitchFamily="18" charset="0"/>
                <a:cs typeface="Arial" panose="020B0604020202020204" pitchFamily="34" charset="0"/>
              </a:rPr>
              <a:t>dữ liệu định lượng</a:t>
            </a:r>
            <a:r>
              <a:rPr lang="en-US" sz="4000">
                <a:latin typeface="Arial" panose="020B0604020202020204" pitchFamily="34" charset="0"/>
                <a:ea typeface="Times New Roman" panose="02020603050405020304" pitchFamily="18" charset="0"/>
                <a:cs typeface="Arial" panose="020B0604020202020204" pitchFamily="34" charset="0"/>
              </a:rPr>
              <a:t>.</a:t>
            </a:r>
          </a:p>
        </p:txBody>
      </p:sp>
      <p:sp>
        <p:nvSpPr>
          <p:cNvPr id="8" name="Rectangle 7"/>
          <p:cNvSpPr/>
          <p:nvPr/>
        </p:nvSpPr>
        <p:spPr>
          <a:xfrm>
            <a:off x="1600200" y="4955058"/>
            <a:ext cx="15011400" cy="1938992"/>
          </a:xfrm>
          <a:prstGeom prst="rect">
            <a:avLst/>
          </a:prstGeom>
        </p:spPr>
        <p:txBody>
          <a:bodyPr wrap="square">
            <a:spAutoFit/>
          </a:bodyPr>
          <a:lstStyle/>
          <a:p>
            <a:pPr marL="571500" lvl="0" indent="-571500" algn="just">
              <a:lnSpc>
                <a:spcPct val="150000"/>
              </a:lnSpc>
              <a:spcAft>
                <a:spcPts val="600"/>
              </a:spcAft>
              <a:buFont typeface="Arial" panose="020B0604020202020204" pitchFamily="34" charset="0"/>
              <a:buChar char="•"/>
            </a:pPr>
            <a:r>
              <a:rPr lang="en-US" sz="4000">
                <a:solidFill>
                  <a:prstClr val="black"/>
                </a:solidFill>
                <a:latin typeface="Arial" panose="020B0604020202020204" pitchFamily="34" charset="0"/>
                <a:ea typeface="Times New Roman" panose="02020603050405020304" pitchFamily="18" charset="0"/>
                <a:cs typeface="Arial" panose="020B0604020202020204" pitchFamily="34" charset="0"/>
              </a:rPr>
              <a:t>Các dữ liệu không phải là số như: không thích; thích; rất thích; nam; nữ được gọi là </a:t>
            </a:r>
            <a:r>
              <a:rPr lang="en-US" sz="4000" b="1" i="1">
                <a:solidFill>
                  <a:prstClr val="black"/>
                </a:solidFill>
                <a:latin typeface="Arial" panose="020B0604020202020204" pitchFamily="34" charset="0"/>
                <a:ea typeface="Times New Roman" panose="02020603050405020304" pitchFamily="18" charset="0"/>
                <a:cs typeface="Arial" panose="020B0604020202020204" pitchFamily="34" charset="0"/>
              </a:rPr>
              <a:t>dữ liệu định tính</a:t>
            </a:r>
            <a:r>
              <a:rPr lang="en-US" sz="4000">
                <a:solidFill>
                  <a:prstClr val="black"/>
                </a:solidFill>
                <a:latin typeface="Arial" panose="020B0604020202020204" pitchFamily="34" charset="0"/>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2371625257"/>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66800" y="876300"/>
            <a:ext cx="16230600" cy="8551666"/>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50317">
            <a:off x="16078595" y="7461217"/>
            <a:ext cx="1218411" cy="1839111"/>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85137">
            <a:off x="623128" y="7609531"/>
            <a:ext cx="1833147" cy="1987152"/>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736783">
            <a:off x="15730327" y="880075"/>
            <a:ext cx="2397119" cy="1597080"/>
          </a:xfrm>
          <a:prstGeom prst="rect">
            <a:avLst/>
          </a:prstGeom>
        </p:spPr>
      </p:pic>
      <p:sp>
        <p:nvSpPr>
          <p:cNvPr id="20" name="TextBox 19"/>
          <p:cNvSpPr txBox="1"/>
          <p:nvPr/>
        </p:nvSpPr>
        <p:spPr>
          <a:xfrm>
            <a:off x="7010400" y="1765637"/>
            <a:ext cx="4800600" cy="1015663"/>
          </a:xfrm>
          <a:prstGeom prst="rect">
            <a:avLst/>
          </a:prstGeom>
          <a:noFill/>
        </p:spPr>
        <p:txBody>
          <a:bodyPr wrap="square" rtlCol="0">
            <a:spAutoFit/>
          </a:bodyPr>
          <a:lstStyle/>
          <a:p>
            <a:r>
              <a:rPr lang="en-US" sz="6000" b="1">
                <a:solidFill>
                  <a:srgbClr val="FF0000"/>
                </a:solidFill>
                <a:latin typeface="Arial" panose="020B0604020202020204" pitchFamily="34" charset="0"/>
                <a:cs typeface="Arial" panose="020B0604020202020204" pitchFamily="34" charset="0"/>
              </a:rPr>
              <a:t>KẾT LUẬN</a:t>
            </a:r>
          </a:p>
        </p:txBody>
      </p:sp>
      <p:sp>
        <p:nvSpPr>
          <p:cNvPr id="7" name="Rectangle 6"/>
          <p:cNvSpPr/>
          <p:nvPr/>
        </p:nvSpPr>
        <p:spPr>
          <a:xfrm>
            <a:off x="2133600" y="2957488"/>
            <a:ext cx="14325600" cy="1824923"/>
          </a:xfrm>
          <a:prstGeom prst="rect">
            <a:avLst/>
          </a:prstGeom>
        </p:spPr>
        <p:txBody>
          <a:bodyPr wrap="square">
            <a:spAutoFit/>
          </a:bodyPr>
          <a:lstStyle/>
          <a:p>
            <a:pPr marL="571500" indent="-571500" algn="just">
              <a:lnSpc>
                <a:spcPct val="150000"/>
              </a:lnSpc>
              <a:spcAft>
                <a:spcPts val="600"/>
              </a:spcAft>
              <a:buFontTx/>
              <a:buChar char="-"/>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Để thuận tiện trong mô tả và xử lí, người ta thường phải phân loại dữ liệu.</a:t>
            </a:r>
          </a:p>
        </p:txBody>
      </p:sp>
      <p:sp>
        <p:nvSpPr>
          <p:cNvPr id="8" name="Rectangle 7"/>
          <p:cNvSpPr/>
          <p:nvPr/>
        </p:nvSpPr>
        <p:spPr>
          <a:xfrm>
            <a:off x="2103120" y="5118437"/>
            <a:ext cx="14356080" cy="1015663"/>
          </a:xfrm>
          <a:prstGeom prst="rect">
            <a:avLst/>
          </a:prstGeom>
        </p:spPr>
        <p:txBody>
          <a:bodyPr wrap="square">
            <a:spAutoFit/>
          </a:bodyPr>
          <a:lstStyle/>
          <a:p>
            <a:pPr marL="571500" lvl="0" indent="-571500" algn="just">
              <a:lnSpc>
                <a:spcPct val="150000"/>
              </a:lnSpc>
              <a:spcAft>
                <a:spcPts val="600"/>
              </a:spcAft>
              <a:buFontTx/>
              <a:buChar char="-"/>
            </a:pPr>
            <a:r>
              <a:rPr lang="en-US" sz="4000" b="1">
                <a:solidFill>
                  <a:srgbClr val="000000"/>
                </a:solidFill>
                <a:latin typeface="Arial" panose="020B0604020202020204" pitchFamily="34" charset="0"/>
                <a:ea typeface="Times New Roman" panose="02020603050405020304" pitchFamily="18" charset="0"/>
                <a:cs typeface="Arial" panose="020B0604020202020204" pitchFamily="34" charset="0"/>
              </a:rPr>
              <a:t>Dữ liệu định lượng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được biểu diễn bằng số thực.</a:t>
            </a:r>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9" name="Rectangle 8"/>
          <p:cNvSpPr/>
          <p:nvPr/>
        </p:nvSpPr>
        <p:spPr>
          <a:xfrm>
            <a:off x="2103120" y="6515100"/>
            <a:ext cx="14584680" cy="1015663"/>
          </a:xfrm>
          <a:prstGeom prst="rect">
            <a:avLst/>
          </a:prstGeom>
        </p:spPr>
        <p:txBody>
          <a:bodyPr wrap="square">
            <a:spAutoFit/>
          </a:bodyPr>
          <a:lstStyle/>
          <a:p>
            <a:pPr marL="571500" lvl="0" indent="-571500" algn="just">
              <a:lnSpc>
                <a:spcPct val="150000"/>
              </a:lnSpc>
              <a:spcAft>
                <a:spcPts val="600"/>
              </a:spcAft>
              <a:buFontTx/>
              <a:buChar char="-"/>
            </a:pPr>
            <a:r>
              <a:rPr lang="en-US" sz="4000" b="1">
                <a:solidFill>
                  <a:srgbClr val="000000"/>
                </a:solidFill>
                <a:latin typeface="Arial" panose="020B0604020202020204" pitchFamily="34" charset="0"/>
                <a:ea typeface="Times New Roman" panose="02020603050405020304" pitchFamily="18" charset="0"/>
                <a:cs typeface="Arial" panose="020B0604020202020204" pitchFamily="34" charset="0"/>
              </a:rPr>
              <a:t>Dữ liệu định tính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được biểu diễn bằng từ, chữ cái, kí hiệu,..</a:t>
            </a:r>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45863520"/>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0230" y="35044"/>
            <a:ext cx="18600630" cy="102870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659007">
            <a:off x="16428856" y="8389551"/>
            <a:ext cx="1196198" cy="1805582"/>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736783">
            <a:off x="16119157" y="351522"/>
            <a:ext cx="2397119" cy="1597080"/>
          </a:xfrm>
          <a:prstGeom prst="rect">
            <a:avLst/>
          </a:prstGeom>
        </p:spPr>
      </p:pic>
      <p:grpSp>
        <p:nvGrpSpPr>
          <p:cNvPr id="15" name="Group 14"/>
          <p:cNvGrpSpPr/>
          <p:nvPr/>
        </p:nvGrpSpPr>
        <p:grpSpPr>
          <a:xfrm>
            <a:off x="5791200" y="1181100"/>
            <a:ext cx="6096000" cy="914400"/>
            <a:chOff x="1554480" y="876300"/>
            <a:chExt cx="6096000" cy="1143000"/>
          </a:xfrm>
          <a:solidFill>
            <a:schemeClr val="accent5">
              <a:lumMod val="75000"/>
            </a:schemeClr>
          </a:solidFill>
        </p:grpSpPr>
        <p:sp>
          <p:nvSpPr>
            <p:cNvPr id="16" name="Flowchart: Terminator 15"/>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26502" y="987956"/>
              <a:ext cx="4974440" cy="884858"/>
            </a:xfrm>
            <a:prstGeom prst="rect">
              <a:avLst/>
            </a:prstGeom>
            <a:noFill/>
            <a:ln>
              <a:noFill/>
            </a:ln>
          </p:spPr>
          <p:txBody>
            <a:bodyPr wrap="none">
              <a:spAutoFit/>
            </a:bodyPr>
            <a:lstStyle/>
            <a:p>
              <a:pPr algn="ctr"/>
              <a:r>
                <a:rPr lang="en-US" sz="4000" b="1">
                  <a:solidFill>
                    <a:schemeClr val="bg1"/>
                  </a:solidFill>
                  <a:latin typeface="Arial" panose="020B0604020202020204" pitchFamily="34" charset="0"/>
                  <a:ea typeface="Times New Roman" panose="02020603050405020304" pitchFamily="18" charset="0"/>
                  <a:cs typeface="Arial" panose="020B0604020202020204" pitchFamily="34" charset="0"/>
                </a:rPr>
                <a:t>Ví dụ 2 (SGK – tr91)</a:t>
              </a:r>
            </a:p>
          </p:txBody>
        </p:sp>
      </p:grpSp>
      <p:sp>
        <p:nvSpPr>
          <p:cNvPr id="5" name="TextBox 4"/>
          <p:cNvSpPr txBox="1"/>
          <p:nvPr/>
        </p:nvSpPr>
        <p:spPr>
          <a:xfrm>
            <a:off x="228600" y="2552700"/>
            <a:ext cx="18135600" cy="5632311"/>
          </a:xfrm>
          <a:prstGeom prst="rect">
            <a:avLst/>
          </a:prstGeom>
          <a:noFill/>
        </p:spPr>
        <p:txBody>
          <a:bodyPr wrap="square" rtlCol="0">
            <a:spAutoFit/>
          </a:bodyPr>
          <a:lstStyle/>
          <a:p>
            <a:pPr>
              <a:lnSpc>
                <a:spcPct val="150000"/>
              </a:lnSpc>
            </a:pPr>
            <a:r>
              <a:rPr lang="en-US" sz="4000">
                <a:latin typeface="Arial" panose="020B0604020202020204" pitchFamily="34" charset="0"/>
                <a:cs typeface="Arial" panose="020B0604020202020204" pitchFamily="34" charset="0"/>
              </a:rPr>
              <a:t>Phân loại các dãy dữ liệu sau dựa trên các tiêu chí định tính và định lượng.</a:t>
            </a:r>
          </a:p>
          <a:p>
            <a:pPr marL="742950" indent="-742950">
              <a:lnSpc>
                <a:spcPct val="150000"/>
              </a:lnSpc>
              <a:buAutoNum type="alphaLcParenR"/>
            </a:pPr>
            <a:r>
              <a:rPr lang="en-US" sz="4000">
                <a:latin typeface="Arial" panose="020B0604020202020204" pitchFamily="34" charset="0"/>
                <a:cs typeface="Arial" panose="020B0604020202020204" pitchFamily="34" charset="0"/>
              </a:rPr>
              <a:t>Các loại xe ô tô được sản xuất: A; B; C; ...</a:t>
            </a:r>
          </a:p>
          <a:p>
            <a:pPr marL="742950" indent="-742950">
              <a:lnSpc>
                <a:spcPct val="150000"/>
              </a:lnSpc>
              <a:buAutoNum type="alphaLcParenR"/>
            </a:pPr>
            <a:r>
              <a:rPr lang="en-US" sz="4000">
                <a:latin typeface="Arial" panose="020B0604020202020204" pitchFamily="34" charset="0"/>
                <a:cs typeface="Arial" panose="020B0604020202020204" pitchFamily="34" charset="0"/>
              </a:rPr>
              <a:t>Chiều cao (tính theo cm) của một số bạn học sinh lớp 7C: 142; 148; 152; ...</a:t>
            </a:r>
          </a:p>
          <a:p>
            <a:pPr marL="742950" indent="-742950">
              <a:lnSpc>
                <a:spcPct val="150000"/>
              </a:lnSpc>
              <a:buAutoNum type="alphaLcParenR"/>
            </a:pPr>
            <a:r>
              <a:rPr lang="en-US" sz="4000">
                <a:latin typeface="Arial" panose="020B0604020202020204" pitchFamily="34" charset="0"/>
                <a:cs typeface="Arial" panose="020B0604020202020204" pitchFamily="34" charset="0"/>
              </a:rPr>
              <a:t>Danh sách các môn thể thao được học sinh yêu thích: bóng đá; cầu lông; bóng chuyền; ...</a:t>
            </a:r>
          </a:p>
          <a:p>
            <a:pPr marL="742950" indent="-742950">
              <a:lnSpc>
                <a:spcPct val="150000"/>
              </a:lnSpc>
              <a:buAutoNum type="alphaLcParenR"/>
            </a:pPr>
            <a:r>
              <a:rPr lang="en-US" sz="4000">
                <a:latin typeface="Arial" panose="020B0604020202020204" pitchFamily="34" charset="0"/>
                <a:cs typeface="Arial" panose="020B0604020202020204" pitchFamily="34" charset="0"/>
              </a:rPr>
              <a:t>Điểm trung bình môn Toán của một số bạn học sinh: 5,5; 6,5; 8,2; ...</a:t>
            </a: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609600" y="532392"/>
            <a:ext cx="17068799"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6783">
            <a:off x="16119157" y="351522"/>
            <a:ext cx="2397119" cy="159708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50317">
            <a:off x="16464833" y="8240254"/>
            <a:ext cx="1178057" cy="1778200"/>
          </a:xfrm>
          <a:prstGeom prst="rect">
            <a:avLst/>
          </a:prstGeom>
        </p:spPr>
      </p:pic>
      <p:pic>
        <p:nvPicPr>
          <p:cNvPr id="11"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884310">
            <a:off x="507326" y="360196"/>
            <a:ext cx="1281917" cy="1389612"/>
          </a:xfrm>
          <a:prstGeom prst="rect">
            <a:avLst/>
          </a:prstGeom>
        </p:spPr>
      </p:pic>
      <p:sp>
        <p:nvSpPr>
          <p:cNvPr id="12" name="Rectangle 11"/>
          <p:cNvSpPr/>
          <p:nvPr/>
        </p:nvSpPr>
        <p:spPr>
          <a:xfrm>
            <a:off x="6248400" y="495300"/>
            <a:ext cx="5867401" cy="1477328"/>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6000" b="1">
                <a:ln w="0"/>
                <a:solidFill>
                  <a:srgbClr val="FF0000"/>
                </a:solidFill>
                <a:latin typeface="Arial" panose="020B0604020202020204" pitchFamily="34" charset="0"/>
                <a:ea typeface="Times New Roman" panose="02020603050405020304" pitchFamily="18" charset="0"/>
                <a:cs typeface="Arial" panose="020B0604020202020204" pitchFamily="34" charset="0"/>
              </a:rPr>
              <a:t>VẬN DỤNG 1</a:t>
            </a:r>
            <a:endParaRPr lang="en-US" sz="6000" b="1">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1371600" y="1832908"/>
            <a:ext cx="15544800" cy="1938992"/>
          </a:xfrm>
          <a:prstGeom prst="rect">
            <a:avLst/>
          </a:prstGeom>
        </p:spPr>
        <p:txBody>
          <a:bodyPr wrap="square">
            <a:spAutoFit/>
          </a:bodyPr>
          <a:lstStyle/>
          <a:p>
            <a:pPr algn="just">
              <a:lnSpc>
                <a:spcPct val="150000"/>
              </a:lnSpc>
            </a:pPr>
            <a:r>
              <a:rPr lang="vi-VN" sz="4000">
                <a:solidFill>
                  <a:srgbClr val="000000"/>
                </a:solidFill>
              </a:rPr>
              <a:t>Kết quả tìm kiếm về khả năng tự nấu ăn của tất cả học sinh lớp 7B được cho bởi bảng thống kê sau:</a:t>
            </a:r>
            <a:endParaRPr lang="en-US" sz="4000"/>
          </a:p>
        </p:txBody>
      </p:sp>
      <p:pic>
        <p:nvPicPr>
          <p:cNvPr id="9" name="Picture 8"/>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Lst>
          </a:blip>
          <a:stretch>
            <a:fillRect/>
          </a:stretch>
        </p:blipFill>
        <p:spPr>
          <a:xfrm>
            <a:off x="2107518" y="3924300"/>
            <a:ext cx="14351682" cy="2795588"/>
          </a:xfrm>
          <a:prstGeom prst="rect">
            <a:avLst/>
          </a:prstGeom>
        </p:spPr>
      </p:pic>
      <p:sp>
        <p:nvSpPr>
          <p:cNvPr id="10" name="Rectangle 9"/>
          <p:cNvSpPr/>
          <p:nvPr/>
        </p:nvSpPr>
        <p:spPr>
          <a:xfrm>
            <a:off x="1371600" y="6819900"/>
            <a:ext cx="15544800" cy="2862322"/>
          </a:xfrm>
          <a:prstGeom prst="rect">
            <a:avLst/>
          </a:prstGeom>
        </p:spPr>
        <p:txBody>
          <a:bodyPr wrap="square">
            <a:spAutoFit/>
          </a:bodyPr>
          <a:lstStyle/>
          <a:p>
            <a:pPr algn="just">
              <a:lnSpc>
                <a:spcPct val="150000"/>
              </a:lnSpc>
            </a:pPr>
            <a:r>
              <a:rPr lang="vi-VN" sz="4000">
                <a:solidFill>
                  <a:srgbClr val="000000"/>
                </a:solidFill>
              </a:rPr>
              <a:t>a) Hãy phân loại dữ liệu trong bảng thống kê trên dựa trên tiêu chí định tính và định lượng.</a:t>
            </a:r>
          </a:p>
          <a:p>
            <a:pPr algn="just">
              <a:lnSpc>
                <a:spcPct val="150000"/>
              </a:lnSpc>
            </a:pPr>
            <a:r>
              <a:rPr lang="vi-VN" sz="4000">
                <a:solidFill>
                  <a:srgbClr val="000000"/>
                </a:solidFill>
              </a:rPr>
              <a:t>b) Tính sĩ số của lớp 7B.</a:t>
            </a:r>
            <a:endParaRPr lang="vi-VN" sz="4000" b="0" i="0">
              <a:solidFill>
                <a:srgbClr val="000000"/>
              </a:solidFill>
              <a:effectLst/>
            </a:endParaRPr>
          </a:p>
        </p:txBody>
      </p:sp>
    </p:spTree>
    <p:extLst>
      <p:ext uri="{BB962C8B-B14F-4D97-AF65-F5344CB8AC3E}">
        <p14:creationId xmlns:p14="http://schemas.microsoft.com/office/powerpoint/2010/main" val="2575248916"/>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609601" y="419100"/>
            <a:ext cx="17068799" cy="9525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6783">
            <a:off x="16279592" y="299260"/>
            <a:ext cx="1897226" cy="1264027"/>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6859400">
            <a:off x="623464" y="8051239"/>
            <a:ext cx="1490734" cy="2250165"/>
          </a:xfrm>
          <a:prstGeom prst="rect">
            <a:avLst/>
          </a:prstGeom>
        </p:spPr>
      </p:pic>
      <p:pic>
        <p:nvPicPr>
          <p:cNvPr id="16" name="Picture 15">
            <a:extLst>
              <a:ext uri="{FF2B5EF4-FFF2-40B4-BE49-F238E27FC236}">
                <a16:creationId xmlns:a16="http://schemas.microsoft.com/office/drawing/2014/main" id="{7EA5CF70-D43D-4C55-844F-EE736548742B}"/>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2268200" y="8567206"/>
            <a:ext cx="4355872" cy="1421104"/>
          </a:xfrm>
          <a:prstGeom prst="rect">
            <a:avLst/>
          </a:prstGeom>
        </p:spPr>
      </p:pic>
      <p:sp>
        <p:nvSpPr>
          <p:cNvPr id="13" name="Oval Callout 12"/>
          <p:cNvSpPr/>
          <p:nvPr/>
        </p:nvSpPr>
        <p:spPr>
          <a:xfrm>
            <a:off x="8267700" y="977126"/>
            <a:ext cx="1752600" cy="965974"/>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3" name="Rectangle 2"/>
          <p:cNvSpPr/>
          <p:nvPr/>
        </p:nvSpPr>
        <p:spPr>
          <a:xfrm>
            <a:off x="1674678" y="2342495"/>
            <a:ext cx="15165522" cy="3170099"/>
          </a:xfrm>
          <a:prstGeom prst="rect">
            <a:avLst/>
          </a:prstGeom>
        </p:spPr>
        <p:txBody>
          <a:bodyPr wrap="square">
            <a:spAutoFit/>
          </a:bodyPr>
          <a:lstStyle/>
          <a:p>
            <a:pPr>
              <a:lnSpc>
                <a:spcPct val="150000"/>
              </a:lnSpc>
              <a:spcBef>
                <a:spcPts val="1200"/>
              </a:spcBef>
              <a:spcAft>
                <a:spcPts val="1200"/>
              </a:spcAft>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a) Khả năng tự nấu ăn: Không đạt, Đạt, Giỏi, Xuất sắc: dựa trên tiêu chí định tính</a:t>
            </a:r>
            <a:endParaRPr lang="en-US" sz="4000">
              <a:latin typeface="Arial" panose="020B0604020202020204" pitchFamily="34" charset="0"/>
              <a:ea typeface="Times New Roman" panose="02020603050405020304" pitchFamily="18" charset="0"/>
              <a:cs typeface="Arial" panose="020B0604020202020204" pitchFamily="34" charset="0"/>
            </a:endParaRPr>
          </a:p>
          <a:p>
            <a:pPr>
              <a:lnSpc>
                <a:spcPct val="150000"/>
              </a:lnSpc>
              <a:spcBef>
                <a:spcPts val="1200"/>
              </a:spcBef>
              <a:spcAft>
                <a:spcPts val="1200"/>
              </a:spcAft>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Số bạn tự đánh giá: 20; 10; 6; 4: dựa trên tiêu chí định lượng</a:t>
            </a:r>
            <a:endParaRPr lang="en-US" sz="4000">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1674678" y="5905500"/>
            <a:ext cx="13779912" cy="1015663"/>
          </a:xfrm>
          <a:prstGeom prst="rect">
            <a:avLst/>
          </a:prstGeom>
        </p:spPr>
        <p:txBody>
          <a:bodyPr wrap="square">
            <a:spAutoFit/>
          </a:bodyPr>
          <a:lstStyle/>
          <a:p>
            <a:pPr lvl="0">
              <a:lnSpc>
                <a:spcPct val="150000"/>
              </a:lnSpc>
              <a:spcBef>
                <a:spcPts val="1200"/>
              </a:spcBef>
              <a:spcAft>
                <a:spcPts val="1200"/>
              </a:spcAft>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b) Sĩ số của lớp 7B là:</a:t>
            </a:r>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5776551" y="6975929"/>
                <a:ext cx="6491649" cy="1015663"/>
              </a:xfrm>
              <a:prstGeom prst="rect">
                <a:avLst/>
              </a:prstGeom>
            </p:spPr>
            <p:txBody>
              <a:bodyPr wrap="none">
                <a:spAutoFit/>
              </a:bodyPr>
              <a:lstStyle/>
              <a:p>
                <a:pPr lvl="0">
                  <a:lnSpc>
                    <a:spcPct val="150000"/>
                  </a:lnSpc>
                  <a:spcBef>
                    <a:spcPts val="1200"/>
                  </a:spcBef>
                  <a:spcAft>
                    <a:spcPts val="1200"/>
                  </a:spcAft>
                </a:pPr>
                <a14:m>
                  <m:oMath xmlns:m="http://schemas.openxmlformats.org/officeDocument/2006/math">
                    <m:r>
                      <a:rPr lang="en-US" sz="400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20+10+6+4=40 </m:t>
                    </m:r>
                  </m:oMath>
                </a14:m>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(bạn)</a:t>
                </a:r>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776551" y="6975929"/>
                <a:ext cx="6491649" cy="1015663"/>
              </a:xfrm>
              <a:prstGeom prst="rect">
                <a:avLst/>
              </a:prstGeom>
              <a:blipFill rotWithShape="0">
                <a:blip r:embed="rId15"/>
                <a:stretch>
                  <a:fillRect r="-939" b="-13772"/>
                </a:stretch>
              </a:blipFill>
            </p:spPr>
            <p:txBody>
              <a:bodyPr/>
              <a:lstStyle/>
              <a:p>
                <a:r>
                  <a:rPr lang="en-US">
                    <a:noFill/>
                  </a:rPr>
                  <a:t> </a:t>
                </a:r>
              </a:p>
            </p:txBody>
          </p:sp>
        </mc:Fallback>
      </mc:AlternateContent>
    </p:spTree>
    <p:extLst>
      <p:ext uri="{BB962C8B-B14F-4D97-AF65-F5344CB8AC3E}">
        <p14:creationId xmlns:p14="http://schemas.microsoft.com/office/powerpoint/2010/main" val="310570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942341" y="495300"/>
            <a:ext cx="16403317"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6783">
            <a:off x="16119157" y="351522"/>
            <a:ext cx="2397119" cy="159708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50317">
            <a:off x="16189864" y="8017396"/>
            <a:ext cx="1490734" cy="2250165"/>
          </a:xfrm>
          <a:prstGeom prst="rect">
            <a:avLst/>
          </a:prstGeom>
        </p:spPr>
      </p:pic>
      <p:sp>
        <p:nvSpPr>
          <p:cNvPr id="9" name="Rectangle 8"/>
          <p:cNvSpPr/>
          <p:nvPr/>
        </p:nvSpPr>
        <p:spPr>
          <a:xfrm>
            <a:off x="3607632" y="4011787"/>
            <a:ext cx="11564912" cy="1592744"/>
          </a:xfrm>
          <a:prstGeom prst="rect">
            <a:avLst/>
          </a:prstGeom>
        </p:spPr>
        <p:txBody>
          <a:bodyPr wrap="square">
            <a:spAutoFit/>
          </a:bodyPr>
          <a:lstStyle/>
          <a:p>
            <a:pPr algn="ctr">
              <a:lnSpc>
                <a:spcPct val="150000"/>
              </a:lnSpc>
              <a:spcBef>
                <a:spcPts val="600"/>
              </a:spcBef>
              <a:spcAft>
                <a:spcPts val="1000"/>
              </a:spcAft>
            </a:pPr>
            <a:r>
              <a:rPr lang="en-US" sz="6500" b="1">
                <a:solidFill>
                  <a:prstClr val="black"/>
                </a:solidFill>
                <a:latin typeface="Arial" panose="020B0604020202020204" pitchFamily="34" charset="0"/>
                <a:ea typeface="Calibri" panose="020F0502020204030204" pitchFamily="34" charset="0"/>
                <a:cs typeface="Arial" panose="020B0604020202020204" pitchFamily="34" charset="0"/>
              </a:rPr>
              <a:t>TÍNH HỢP LÍ CỦA DỮ LIỆU</a:t>
            </a:r>
          </a:p>
        </p:txBody>
      </p:sp>
      <p:pic>
        <p:nvPicPr>
          <p:cNvPr id="10" name="Picture 9"/>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5292777" y="6819901"/>
            <a:ext cx="8194623" cy="3124200"/>
          </a:xfrm>
          <a:prstGeom prst="rect">
            <a:avLst/>
          </a:prstGeom>
        </p:spPr>
      </p:pic>
      <p:pic>
        <p:nvPicPr>
          <p:cNvPr id="11"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85137">
            <a:off x="709181" y="7951238"/>
            <a:ext cx="1974206" cy="2140061"/>
          </a:xfrm>
          <a:prstGeom prst="rect">
            <a:avLst/>
          </a:prstGeom>
        </p:spPr>
      </p:pic>
      <p:grpSp>
        <p:nvGrpSpPr>
          <p:cNvPr id="13" name="Group 12"/>
          <p:cNvGrpSpPr/>
          <p:nvPr/>
        </p:nvGrpSpPr>
        <p:grpSpPr>
          <a:xfrm>
            <a:off x="2802642" y="1485900"/>
            <a:ext cx="2204336" cy="1952445"/>
            <a:chOff x="3355952" y="3102142"/>
            <a:chExt cx="1406383" cy="1285465"/>
          </a:xfrm>
          <a:solidFill>
            <a:srgbClr val="92D050"/>
          </a:solidFill>
        </p:grpSpPr>
        <p:grpSp>
          <p:nvGrpSpPr>
            <p:cNvPr id="14" name="Group 4"/>
            <p:cNvGrpSpPr/>
            <p:nvPr/>
          </p:nvGrpSpPr>
          <p:grpSpPr>
            <a:xfrm>
              <a:off x="3355952" y="3102142"/>
              <a:ext cx="1406383" cy="1285465"/>
              <a:chOff x="14167" y="0"/>
              <a:chExt cx="6321663" cy="6350000"/>
            </a:xfrm>
            <a:grpFill/>
          </p:grpSpPr>
          <p:sp>
            <p:nvSpPr>
              <p:cNvPr id="16" name="Freeform 5"/>
              <p:cNvSpPr/>
              <p:nvPr/>
            </p:nvSpPr>
            <p:spPr>
              <a:xfrm>
                <a:off x="14167" y="0"/>
                <a:ext cx="6321663"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9966"/>
              </a:solidFill>
            </p:spPr>
          </p:sp>
        </p:grpSp>
        <p:sp>
          <p:nvSpPr>
            <p:cNvPr id="15" name="TextBox 15"/>
            <p:cNvSpPr txBox="1"/>
            <p:nvPr/>
          </p:nvSpPr>
          <p:spPr>
            <a:xfrm>
              <a:off x="3537541" y="3625037"/>
              <a:ext cx="1011619" cy="393959"/>
            </a:xfrm>
            <a:prstGeom prst="rect">
              <a:avLst/>
            </a:prstGeom>
            <a:noFill/>
          </p:spPr>
          <p:txBody>
            <a:bodyPr wrap="square" lIns="0" tIns="0" rIns="0" bIns="0" rtlCol="0" anchor="t">
              <a:spAutoFit/>
            </a:bodyPr>
            <a:lstStyle/>
            <a:p>
              <a:pPr algn="ctr">
                <a:lnSpc>
                  <a:spcPts val="4368"/>
                </a:lnSpc>
              </a:pPr>
              <a:r>
                <a:rPr lang="en-US" sz="6000" b="1">
                  <a:solidFill>
                    <a:prstClr val="white"/>
                  </a:solidFill>
                  <a:latin typeface="Arial" panose="020B0604020202020204" pitchFamily="34" charset="0"/>
                  <a:cs typeface="Arial" panose="020B0604020202020204" pitchFamily="34" charset="0"/>
                </a:rPr>
                <a:t>03</a:t>
              </a:r>
            </a:p>
          </p:txBody>
        </p:sp>
      </p:grpSp>
    </p:spTree>
    <p:extLst>
      <p:ext uri="{BB962C8B-B14F-4D97-AF65-F5344CB8AC3E}">
        <p14:creationId xmlns:p14="http://schemas.microsoft.com/office/powerpoint/2010/main" val="3261511230"/>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1752600" y="190500"/>
            <a:ext cx="21564600" cy="99441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6783">
            <a:off x="15974942" y="216817"/>
            <a:ext cx="2105142" cy="140255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5864266">
            <a:off x="-24175" y="3867589"/>
            <a:ext cx="956535" cy="1443826"/>
          </a:xfrm>
          <a:prstGeom prst="rect">
            <a:avLst/>
          </a:prstGeom>
        </p:spPr>
      </p:pic>
      <p:pic>
        <p:nvPicPr>
          <p:cNvPr id="14" name="Picture 13"/>
          <p:cNvPicPr>
            <a:picLocks noChangeAspect="1"/>
          </p:cNvPicPr>
          <p:nvPr/>
        </p:nvPicPr>
        <p:blipFill>
          <a:blip r:embed="rId7" cstate="print">
            <a:duotone>
              <a:prstClr val="black"/>
              <a:schemeClr val="tx1">
                <a:tint val="45000"/>
                <a:satMod val="400000"/>
              </a:schemeClr>
            </a:duotone>
            <a:extLst>
              <a:ext uri="{BEBA8EAE-BF5A-486C-A8C5-ECC9F3942E4B}">
                <a14:imgProps xmlns:a14="http://schemas.microsoft.com/office/drawing/2010/main">
                  <a14:imgLayer r:embed="rId8">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14400" y="776689"/>
            <a:ext cx="1224738" cy="1143000"/>
          </a:xfrm>
          <a:prstGeom prst="rect">
            <a:avLst/>
          </a:prstGeom>
        </p:spPr>
      </p:pic>
      <p:sp>
        <p:nvSpPr>
          <p:cNvPr id="20" name="TextBox 19"/>
          <p:cNvSpPr txBox="1"/>
          <p:nvPr/>
        </p:nvSpPr>
        <p:spPr>
          <a:xfrm>
            <a:off x="2291538" y="959599"/>
            <a:ext cx="3581400" cy="784830"/>
          </a:xfrm>
          <a:prstGeom prst="rect">
            <a:avLst/>
          </a:prstGeom>
          <a:noFill/>
        </p:spPr>
        <p:txBody>
          <a:bodyPr wrap="square" rtlCol="0">
            <a:spAutoFit/>
          </a:bodyPr>
          <a:lstStyle/>
          <a:p>
            <a:r>
              <a:rPr lang="nl-NL" sz="4500" b="1">
                <a:solidFill>
                  <a:prstClr val="black"/>
                </a:solidFill>
                <a:latin typeface="Arial" panose="020B0604020202020204" pitchFamily="34" charset="0"/>
                <a:cs typeface="Arial" panose="020B0604020202020204" pitchFamily="34" charset="0"/>
              </a:rPr>
              <a:t>HĐKP 3:</a:t>
            </a:r>
            <a:endParaRPr lang="en-US" sz="4500">
              <a:solidFill>
                <a:prstClr val="black"/>
              </a:solidFill>
              <a:latin typeface="Arial" panose="020B0604020202020204" pitchFamily="34" charset="0"/>
              <a:cs typeface="Arial" panose="020B0604020202020204" pitchFamily="34" charset="0"/>
            </a:endParaRPr>
          </a:p>
        </p:txBody>
      </p:sp>
      <p:pic>
        <p:nvPicPr>
          <p:cNvPr id="13"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092607">
            <a:off x="17270050" y="8621556"/>
            <a:ext cx="1281917" cy="1389612"/>
          </a:xfrm>
          <a:prstGeom prst="rect">
            <a:avLst/>
          </a:prstGeom>
        </p:spPr>
      </p:pic>
      <p:sp>
        <p:nvSpPr>
          <p:cNvPr id="9" name="Rectangle 8"/>
          <p:cNvSpPr/>
          <p:nvPr/>
        </p:nvSpPr>
        <p:spPr>
          <a:xfrm>
            <a:off x="2291538" y="2048814"/>
            <a:ext cx="6603603" cy="707886"/>
          </a:xfrm>
          <a:prstGeom prst="rect">
            <a:avLst/>
          </a:prstGeom>
        </p:spPr>
        <p:txBody>
          <a:bodyPr wrap="none">
            <a:spAutoFit/>
          </a:bodyPr>
          <a:lstStyle/>
          <a:p>
            <a:r>
              <a:rPr lang="en-US" sz="4000">
                <a:solidFill>
                  <a:srgbClr val="000000"/>
                </a:solidFill>
                <a:latin typeface="Arial" panose="020B0604020202020204" pitchFamily="34" charset="0"/>
                <a:cs typeface="Arial" panose="020B0604020202020204" pitchFamily="34" charset="0"/>
              </a:rPr>
              <a:t>a) Trong bảng thống kê sau:</a:t>
            </a:r>
            <a:endParaRPr lang="en-US" sz="400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11">
            <a:extLst>
              <a:ext uri="{BEBA8EAE-BF5A-486C-A8C5-ECC9F3942E4B}">
                <a14:imgProps xmlns:a14="http://schemas.microsoft.com/office/drawing/2010/main">
                  <a14:imgLayer r:embed="rId12">
                    <a14:imgEffect>
                      <a14:colorTemperature colorTemp="5300"/>
                    </a14:imgEffect>
                    <a14:imgEffect>
                      <a14:brightnessContrast contrast="40000"/>
                    </a14:imgEffect>
                  </a14:imgLayer>
                </a14:imgProps>
              </a:ext>
            </a:extLst>
          </a:blip>
          <a:stretch>
            <a:fillRect/>
          </a:stretch>
        </p:blipFill>
        <p:spPr>
          <a:xfrm>
            <a:off x="2660785" y="3072889"/>
            <a:ext cx="12074929" cy="4141221"/>
          </a:xfrm>
          <a:prstGeom prst="rect">
            <a:avLst/>
          </a:prstGeom>
        </p:spPr>
      </p:pic>
      <p:sp>
        <p:nvSpPr>
          <p:cNvPr id="11" name="Rectangle 10"/>
          <p:cNvSpPr/>
          <p:nvPr/>
        </p:nvSpPr>
        <p:spPr>
          <a:xfrm>
            <a:off x="1295400" y="7571520"/>
            <a:ext cx="15647615" cy="1938992"/>
          </a:xfrm>
          <a:prstGeom prst="rect">
            <a:avLst/>
          </a:prstGeom>
        </p:spPr>
        <p:txBody>
          <a:bodyPr wrap="square">
            <a:spAutoFit/>
          </a:bodyPr>
          <a:lstStyle/>
          <a:p>
            <a:pPr algn="just">
              <a:lnSpc>
                <a:spcPct val="150000"/>
              </a:lnSpc>
            </a:pPr>
            <a:r>
              <a:rPr lang="vi-VN" sz="4000">
                <a:solidFill>
                  <a:srgbClr val="000000"/>
                </a:solidFill>
              </a:rPr>
              <a:t>Hãy so sánh số học sinh tham gia chạy việt dã của mỗi lớp với sĩ số của lớp đó để tìm điểm chưa hợp lí của bảng thống kê trên.</a:t>
            </a:r>
            <a:endParaRPr lang="en-US" sz="4000"/>
          </a:p>
        </p:txBody>
      </p:sp>
    </p:spTree>
    <p:extLst>
      <p:ext uri="{BB962C8B-B14F-4D97-AF65-F5344CB8AC3E}">
        <p14:creationId xmlns:p14="http://schemas.microsoft.com/office/powerpoint/2010/main" val="2109198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9"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609601" y="419100"/>
            <a:ext cx="17068799" cy="9525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6783">
            <a:off x="16279592" y="299260"/>
            <a:ext cx="1897226" cy="1264027"/>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6859400">
            <a:off x="638098" y="8015843"/>
            <a:ext cx="1218037" cy="1838547"/>
          </a:xfrm>
          <a:prstGeom prst="rect">
            <a:avLst/>
          </a:prstGeom>
        </p:spPr>
      </p:pic>
      <p:pic>
        <p:nvPicPr>
          <p:cNvPr id="16" name="Picture 15">
            <a:extLst>
              <a:ext uri="{FF2B5EF4-FFF2-40B4-BE49-F238E27FC236}">
                <a16:creationId xmlns:a16="http://schemas.microsoft.com/office/drawing/2014/main" id="{7EA5CF70-D43D-4C55-844F-EE736548742B}"/>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1106583" y="8143327"/>
            <a:ext cx="5519607" cy="1800773"/>
          </a:xfrm>
          <a:prstGeom prst="rect">
            <a:avLst/>
          </a:prstGeom>
        </p:spPr>
      </p:pic>
      <p:sp>
        <p:nvSpPr>
          <p:cNvPr id="21" name="TextBox 20"/>
          <p:cNvSpPr txBox="1"/>
          <p:nvPr/>
        </p:nvSpPr>
        <p:spPr>
          <a:xfrm>
            <a:off x="8305800" y="1159014"/>
            <a:ext cx="2667000" cy="707886"/>
          </a:xfrm>
          <a:prstGeom prst="rect">
            <a:avLst/>
          </a:prstGeom>
          <a:noFill/>
        </p:spPr>
        <p:txBody>
          <a:bodyPr wrap="square" rtlCol="0">
            <a:spAutoFit/>
          </a:bodyPr>
          <a:lstStyle/>
          <a:p>
            <a:r>
              <a:rPr lang="en-US" sz="4000" b="1" u="sng">
                <a:solidFill>
                  <a:prstClr val="black"/>
                </a:solidFill>
                <a:latin typeface="Arial" panose="020B0604020202020204" pitchFamily="34" charset="0"/>
                <a:cs typeface="Arial" panose="020B0604020202020204" pitchFamily="34" charset="0"/>
              </a:rPr>
              <a:t>Trả lời</a:t>
            </a:r>
          </a:p>
        </p:txBody>
      </p:sp>
      <p:sp>
        <p:nvSpPr>
          <p:cNvPr id="7" name="Rectangle 6"/>
          <p:cNvSpPr/>
          <p:nvPr/>
        </p:nvSpPr>
        <p:spPr>
          <a:xfrm>
            <a:off x="1269361" y="2542276"/>
            <a:ext cx="15974084" cy="3477875"/>
          </a:xfrm>
          <a:prstGeom prst="rect">
            <a:avLst/>
          </a:prstGeom>
        </p:spPr>
        <p:txBody>
          <a:bodyPr wrap="square">
            <a:spAutoFit/>
          </a:bodyPr>
          <a:lstStyle/>
          <a:p>
            <a:pPr marL="742950" indent="-742950" algn="just">
              <a:lnSpc>
                <a:spcPct val="150000"/>
              </a:lnSpc>
              <a:spcBef>
                <a:spcPts val="1200"/>
              </a:spcBef>
              <a:spcAft>
                <a:spcPts val="1200"/>
              </a:spcAft>
              <a:buAutoNum type="alphaLcParenR"/>
            </a:pPr>
            <a:r>
              <a:rPr lang="vi-VN" sz="4000">
                <a:solidFill>
                  <a:srgbClr val="000000"/>
                </a:solidFill>
                <a:ea typeface="Times New Roman" panose="02020603050405020304" pitchFamily="18" charset="0"/>
                <a:cs typeface="Arial" panose="020B0604020202020204" pitchFamily="34" charset="0"/>
              </a:rPr>
              <a:t>Điểm chưa hợp lí của bảng thống kê trên là: </a:t>
            </a:r>
            <a:endParaRPr lang="en-US" sz="4000">
              <a:solidFill>
                <a:srgbClr val="000000"/>
              </a:solidFill>
              <a:ea typeface="Times New Roman" panose="02020603050405020304" pitchFamily="18" charset="0"/>
              <a:cs typeface="Arial" panose="020B0604020202020204" pitchFamily="34" charset="0"/>
            </a:endParaRPr>
          </a:p>
          <a:p>
            <a:pPr algn="just">
              <a:lnSpc>
                <a:spcPct val="150000"/>
              </a:lnSpc>
              <a:spcBef>
                <a:spcPts val="1200"/>
              </a:spcBef>
              <a:spcAft>
                <a:spcPts val="1200"/>
              </a:spcAft>
            </a:pPr>
            <a:r>
              <a:rPr lang="en-US" sz="4000">
                <a:solidFill>
                  <a:srgbClr val="000000"/>
                </a:solidFill>
                <a:ea typeface="Times New Roman" panose="02020603050405020304" pitchFamily="18" charset="0"/>
                <a:cs typeface="Arial" panose="020B0604020202020204" pitchFamily="34" charset="0"/>
              </a:rPr>
              <a:t>      </a:t>
            </a:r>
            <a:r>
              <a:rPr lang="vi-VN" sz="4000">
                <a:solidFill>
                  <a:srgbClr val="000000"/>
                </a:solidFill>
                <a:ea typeface="Times New Roman" panose="02020603050405020304" pitchFamily="18" charset="0"/>
                <a:cs typeface="Arial" panose="020B0604020202020204" pitchFamily="34" charset="0"/>
              </a:rPr>
              <a:t>Số học sinh tham gia chạy việt dã của lớp 7A3 là 40 lớn hơn sĩ số </a:t>
            </a:r>
            <a:endParaRPr lang="en-US" sz="4000">
              <a:solidFill>
                <a:srgbClr val="000000"/>
              </a:solidFill>
              <a:ea typeface="Times New Roman" panose="02020603050405020304" pitchFamily="18" charset="0"/>
              <a:cs typeface="Arial" panose="020B0604020202020204" pitchFamily="34" charset="0"/>
            </a:endParaRPr>
          </a:p>
          <a:p>
            <a:pPr algn="just">
              <a:lnSpc>
                <a:spcPct val="150000"/>
              </a:lnSpc>
              <a:spcBef>
                <a:spcPts val="1200"/>
              </a:spcBef>
              <a:spcAft>
                <a:spcPts val="1200"/>
              </a:spcAft>
            </a:pPr>
            <a:r>
              <a:rPr lang="en-US" sz="4000">
                <a:solidFill>
                  <a:srgbClr val="000000"/>
                </a:solidFill>
                <a:ea typeface="Times New Roman" panose="02020603050405020304" pitchFamily="18" charset="0"/>
                <a:cs typeface="Arial" panose="020B0604020202020204" pitchFamily="34" charset="0"/>
              </a:rPr>
              <a:t>      </a:t>
            </a:r>
            <a:r>
              <a:rPr lang="vi-VN" sz="4000">
                <a:solidFill>
                  <a:srgbClr val="000000"/>
                </a:solidFill>
                <a:ea typeface="Times New Roman" panose="02020603050405020304" pitchFamily="18" charset="0"/>
                <a:cs typeface="Arial" panose="020B0604020202020204" pitchFamily="34" charset="0"/>
              </a:rPr>
              <a:t>của lớp (32 học sinh).</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2741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barn(inVertical)">
                                      <p:cBhvr>
                                        <p:cTn id="2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942341" y="647700"/>
            <a:ext cx="16403317"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6783">
            <a:off x="16119157" y="351522"/>
            <a:ext cx="2397119" cy="159708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50317">
            <a:off x="16189864" y="8017396"/>
            <a:ext cx="1490734" cy="2250165"/>
          </a:xfrm>
          <a:prstGeom prst="rect">
            <a:avLst/>
          </a:prstGeom>
        </p:spPr>
      </p:pic>
      <p:sp>
        <p:nvSpPr>
          <p:cNvPr id="3" name="TextBox 2"/>
          <p:cNvSpPr txBox="1"/>
          <p:nvPr/>
        </p:nvSpPr>
        <p:spPr>
          <a:xfrm>
            <a:off x="7162800" y="1240706"/>
            <a:ext cx="4800600" cy="1015663"/>
          </a:xfrm>
          <a:prstGeom prst="rect">
            <a:avLst/>
          </a:prstGeom>
          <a:noFill/>
        </p:spPr>
        <p:txBody>
          <a:bodyPr wrap="square" rtlCol="0">
            <a:spAutoFit/>
          </a:bodyPr>
          <a:lstStyle/>
          <a:p>
            <a:r>
              <a:rPr lang="en-US" sz="6000" b="1">
                <a:latin typeface="Arial" panose="020B0604020202020204" pitchFamily="34" charset="0"/>
                <a:cs typeface="Arial" panose="020B0604020202020204" pitchFamily="34" charset="0"/>
              </a:rPr>
              <a:t>KHỞI ĐỘNG</a:t>
            </a:r>
          </a:p>
        </p:txBody>
      </p:sp>
      <p:pic>
        <p:nvPicPr>
          <p:cNvPr id="12"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85800" y="7899160"/>
            <a:ext cx="2738979" cy="2221997"/>
          </a:xfrm>
          <a:prstGeom prst="rect">
            <a:avLst/>
          </a:prstGeom>
        </p:spPr>
      </p:pic>
      <p:pic>
        <p:nvPicPr>
          <p:cNvPr id="14" name="Picture 2"/>
          <p:cNvPicPr>
            <a:picLocks noChangeAspect="1"/>
          </p:cNvPicPr>
          <p:nvPr/>
        </p:nvPicPr>
        <p:blipFill>
          <a:blip r:embed="rId9"/>
          <a:srcRect/>
          <a:stretch>
            <a:fillRect/>
          </a:stretch>
        </p:blipFill>
        <p:spPr>
          <a:xfrm>
            <a:off x="12268200" y="4914900"/>
            <a:ext cx="2457819" cy="3783685"/>
          </a:xfrm>
          <a:prstGeom prst="rect">
            <a:avLst/>
          </a:prstGeom>
        </p:spPr>
      </p:pic>
      <p:sp>
        <p:nvSpPr>
          <p:cNvPr id="5" name="Cloud Callout 4"/>
          <p:cNvSpPr/>
          <p:nvPr/>
        </p:nvSpPr>
        <p:spPr>
          <a:xfrm>
            <a:off x="3124200" y="3123740"/>
            <a:ext cx="7772400" cy="4077160"/>
          </a:xfrm>
          <a:prstGeom prst="cloudCallout">
            <a:avLst>
              <a:gd name="adj1" fmla="val 63661"/>
              <a:gd name="adj2" fmla="val 4278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tx1"/>
              </a:solidFill>
            </a:endParaRPr>
          </a:p>
        </p:txBody>
      </p:sp>
      <p:sp>
        <p:nvSpPr>
          <p:cNvPr id="13" name="Rectangle 12"/>
          <p:cNvSpPr/>
          <p:nvPr/>
        </p:nvSpPr>
        <p:spPr>
          <a:xfrm>
            <a:off x="3886200" y="4135041"/>
            <a:ext cx="6477000" cy="1738296"/>
          </a:xfrm>
          <a:prstGeom prst="rect">
            <a:avLst/>
          </a:prstGeom>
        </p:spPr>
        <p:txBody>
          <a:bodyPr wrap="square">
            <a:spAutoFit/>
          </a:bodyPr>
          <a:lstStyle/>
          <a:p>
            <a:pPr algn="just">
              <a:lnSpc>
                <a:spcPct val="150000"/>
              </a:lnSpc>
            </a:pPr>
            <a:r>
              <a:rPr lang="vi-VN" sz="3800" b="1">
                <a:ea typeface="Times New Roman" panose="02020603050405020304" pitchFamily="18" charset="0"/>
                <a:cs typeface="Arial" panose="020B0604020202020204" pitchFamily="34" charset="0"/>
              </a:rPr>
              <a:t>Ta thường thu thập dữ liệu từ các nguồn nào?</a:t>
            </a:r>
            <a:endParaRPr lang="en-US" sz="3800" b="1">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9746130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66800" y="876300"/>
            <a:ext cx="16230600" cy="8551666"/>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50317">
            <a:off x="1197196" y="997467"/>
            <a:ext cx="1218411" cy="1839111"/>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85137">
            <a:off x="760261" y="7884204"/>
            <a:ext cx="1512204" cy="1639246"/>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736783">
            <a:off x="15730327" y="880075"/>
            <a:ext cx="2397119" cy="1597080"/>
          </a:xfrm>
          <a:prstGeom prst="rect">
            <a:avLst/>
          </a:prstGeom>
        </p:spPr>
      </p:pic>
      <p:sp>
        <p:nvSpPr>
          <p:cNvPr id="20" name="TextBox 19"/>
          <p:cNvSpPr txBox="1"/>
          <p:nvPr/>
        </p:nvSpPr>
        <p:spPr>
          <a:xfrm>
            <a:off x="6934200" y="1943100"/>
            <a:ext cx="4572000" cy="1015663"/>
          </a:xfrm>
          <a:prstGeom prst="rect">
            <a:avLst/>
          </a:prstGeom>
          <a:noFill/>
        </p:spPr>
        <p:txBody>
          <a:bodyPr wrap="square" rtlCol="0">
            <a:spAutoFit/>
          </a:bodyPr>
          <a:lstStyle/>
          <a:p>
            <a:r>
              <a:rPr lang="en-US" sz="6000" b="1">
                <a:solidFill>
                  <a:srgbClr val="FF0000"/>
                </a:solidFill>
                <a:latin typeface="Arial" panose="020B0604020202020204" pitchFamily="34" charset="0"/>
                <a:cs typeface="Arial" panose="020B0604020202020204" pitchFamily="34" charset="0"/>
              </a:rPr>
              <a:t>KẾT LUẬN</a:t>
            </a:r>
          </a:p>
        </p:txBody>
      </p:sp>
      <p:sp>
        <p:nvSpPr>
          <p:cNvPr id="13" name="Rectangle 12"/>
          <p:cNvSpPr/>
          <p:nvPr/>
        </p:nvSpPr>
        <p:spPr>
          <a:xfrm>
            <a:off x="1468567" y="3086100"/>
            <a:ext cx="15432593" cy="4708981"/>
          </a:xfrm>
          <a:prstGeom prst="rect">
            <a:avLst/>
          </a:prstGeom>
        </p:spPr>
        <p:txBody>
          <a:bodyPr wrap="square">
            <a:spAutoFit/>
          </a:bodyPr>
          <a:lstStyle/>
          <a:p>
            <a:pPr>
              <a:lnSpc>
                <a:spcPct val="150000"/>
              </a:lnSpc>
            </a:pPr>
            <a:r>
              <a:rPr lang="en-US" sz="4000">
                <a:latin typeface="Arial" panose="020B0604020202020204" pitchFamily="34" charset="0"/>
                <a:cs typeface="Arial" panose="020B0604020202020204" pitchFamily="34" charset="0"/>
              </a:rPr>
              <a:t>Để đảm bảo tính hợp lí, dữ liệu cần phải đáp ứng đúng các tiêu chí toán học đơn giản, chẳng hạn như:</a:t>
            </a:r>
          </a:p>
          <a:p>
            <a:pPr marL="571500" indent="-571500">
              <a:lnSpc>
                <a:spcPct val="150000"/>
              </a:lnSpc>
              <a:buFontTx/>
              <a:buChar char="-"/>
            </a:pPr>
            <a:r>
              <a:rPr lang="en-US" sz="4000">
                <a:latin typeface="Arial" panose="020B0604020202020204" pitchFamily="34" charset="0"/>
                <a:cs typeface="Arial" panose="020B0604020202020204" pitchFamily="34" charset="0"/>
              </a:rPr>
              <a:t>Tổng tỉ lệ phần trăm của tất cả các thành phần phải bằng 100%</a:t>
            </a:r>
          </a:p>
          <a:p>
            <a:pPr marL="571500" indent="-571500">
              <a:lnSpc>
                <a:spcPct val="150000"/>
              </a:lnSpc>
              <a:buFontTx/>
              <a:buChar char="-"/>
            </a:pPr>
            <a:r>
              <a:rPr lang="en-US" sz="4000">
                <a:latin typeface="Arial" panose="020B0604020202020204" pitchFamily="34" charset="0"/>
                <a:cs typeface="Arial" panose="020B0604020202020204" pitchFamily="34" charset="0"/>
              </a:rPr>
              <a:t>Số lượng của bộ phận phải nhỏ hơn số lượng của toàn thể;...</a:t>
            </a:r>
          </a:p>
          <a:p>
            <a:pPr marL="571500" indent="-571500">
              <a:lnSpc>
                <a:spcPct val="150000"/>
              </a:lnSpc>
              <a:buFontTx/>
              <a:buChar char="-"/>
            </a:pPr>
            <a:r>
              <a:rPr lang="en-US" sz="4000">
                <a:latin typeface="Arial" panose="020B0604020202020204" pitchFamily="34" charset="0"/>
                <a:cs typeface="Arial" panose="020B0604020202020204" pitchFamily="34" charset="0"/>
              </a:rPr>
              <a:t>Phải có tính đại diện đối với vấn đề cần thống kê.</a:t>
            </a:r>
          </a:p>
        </p:txBody>
      </p:sp>
      <p:pic>
        <p:nvPicPr>
          <p:cNvPr id="14" name="Picture 13"/>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4457263" y="7353300"/>
            <a:ext cx="2230537" cy="1829041"/>
          </a:xfrm>
          <a:prstGeom prst="rect">
            <a:avLst/>
          </a:prstGeom>
        </p:spPr>
      </p:pic>
    </p:spTree>
    <p:extLst>
      <p:ext uri="{BB962C8B-B14F-4D97-AF65-F5344CB8AC3E}">
        <p14:creationId xmlns:p14="http://schemas.microsoft.com/office/powerpoint/2010/main" val="2732481059"/>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left)">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fade">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barn(inVertical)">
                                      <p:cBhvr>
                                        <p:cTn id="27"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 y="-38100"/>
            <a:ext cx="18288000" cy="102870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50317">
            <a:off x="16858589" y="8684176"/>
            <a:ext cx="1196198" cy="1805582"/>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736783">
            <a:off x="16119157" y="351522"/>
            <a:ext cx="2397119" cy="1597080"/>
          </a:xfrm>
          <a:prstGeom prst="rect">
            <a:avLst/>
          </a:prstGeom>
        </p:spPr>
      </p:pic>
      <p:grpSp>
        <p:nvGrpSpPr>
          <p:cNvPr id="15" name="Group 14"/>
          <p:cNvGrpSpPr/>
          <p:nvPr/>
        </p:nvGrpSpPr>
        <p:grpSpPr>
          <a:xfrm>
            <a:off x="5791200" y="1181100"/>
            <a:ext cx="6096000" cy="914400"/>
            <a:chOff x="1554480" y="876300"/>
            <a:chExt cx="6096000" cy="1143000"/>
          </a:xfrm>
          <a:solidFill>
            <a:schemeClr val="accent5">
              <a:lumMod val="75000"/>
            </a:schemeClr>
          </a:solidFill>
        </p:grpSpPr>
        <p:sp>
          <p:nvSpPr>
            <p:cNvPr id="16" name="Flowchart: Terminator 15"/>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2126502" y="987956"/>
              <a:ext cx="4974440" cy="884858"/>
            </a:xfrm>
            <a:prstGeom prst="rect">
              <a:avLst/>
            </a:prstGeom>
            <a:noFill/>
            <a:ln>
              <a:noFill/>
            </a:ln>
          </p:spPr>
          <p:txBody>
            <a:bodyPr wrap="none">
              <a:spAutoFit/>
            </a:bodyPr>
            <a:lstStyle/>
            <a:p>
              <a:pPr algn="ctr"/>
              <a:r>
                <a:rPr lang="en-US" sz="4000" b="1">
                  <a:solidFill>
                    <a:prstClr val="white"/>
                  </a:solidFill>
                  <a:latin typeface="Arial" panose="020B0604020202020204" pitchFamily="34" charset="0"/>
                  <a:ea typeface="Times New Roman" panose="02020603050405020304" pitchFamily="18" charset="0"/>
                  <a:cs typeface="Arial" panose="020B0604020202020204" pitchFamily="34" charset="0"/>
                </a:rPr>
                <a:t>Ví dụ 3 (SGK – tr93)</a:t>
              </a:r>
            </a:p>
          </p:txBody>
        </p:sp>
      </p:grpSp>
      <p:sp>
        <p:nvSpPr>
          <p:cNvPr id="5" name="TextBox 4"/>
          <p:cNvSpPr txBox="1"/>
          <p:nvPr/>
        </p:nvSpPr>
        <p:spPr>
          <a:xfrm>
            <a:off x="1181100" y="2400300"/>
            <a:ext cx="16611600" cy="969496"/>
          </a:xfrm>
          <a:prstGeom prst="rect">
            <a:avLst/>
          </a:prstGeom>
          <a:noFill/>
        </p:spPr>
        <p:txBody>
          <a:bodyPr wrap="square" rtlCol="0">
            <a:spAutoFit/>
          </a:bodyPr>
          <a:lstStyle/>
          <a:p>
            <a:pPr>
              <a:lnSpc>
                <a:spcPct val="150000"/>
              </a:lnSpc>
            </a:pPr>
            <a:r>
              <a:rPr lang="en-US" sz="3800">
                <a:solidFill>
                  <a:prstClr val="black"/>
                </a:solidFill>
                <a:latin typeface="Arial" panose="020B0604020202020204" pitchFamily="34" charset="0"/>
                <a:cs typeface="Arial" panose="020B0604020202020204" pitchFamily="34" charset="0"/>
              </a:rPr>
              <a:t>a) Trong bảng thống kê ở HĐKP 3a:</a:t>
            </a:r>
          </a:p>
        </p:txBody>
      </p:sp>
      <p:pic>
        <p:nvPicPr>
          <p:cNvPr id="14"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785137">
            <a:off x="530420" y="8119139"/>
            <a:ext cx="1576125" cy="1708537"/>
          </a:xfrm>
          <a:prstGeom prst="rect">
            <a:avLst/>
          </a:prstGeom>
        </p:spPr>
      </p:pic>
      <p:pic>
        <p:nvPicPr>
          <p:cNvPr id="18" name="Picture 17"/>
          <p:cNvPicPr>
            <a:picLocks noChangeAspect="1"/>
          </p:cNvPicPr>
          <p:nvPr/>
        </p:nvPicPr>
        <p:blipFill>
          <a:blip r:embed="rId11">
            <a:extLst>
              <a:ext uri="{BEBA8EAE-BF5A-486C-A8C5-ECC9F3942E4B}">
                <a14:imgProps xmlns:a14="http://schemas.microsoft.com/office/drawing/2010/main">
                  <a14:imgLayer r:embed="rId12">
                    <a14:imgEffect>
                      <a14:colorTemperature colorTemp="5300"/>
                    </a14:imgEffect>
                    <a14:imgEffect>
                      <a14:brightnessContrast contrast="40000"/>
                    </a14:imgEffect>
                  </a14:imgLayer>
                </a14:imgProps>
              </a:ext>
            </a:extLst>
          </a:blip>
          <a:stretch>
            <a:fillRect/>
          </a:stretch>
        </p:blipFill>
        <p:spPr>
          <a:xfrm>
            <a:off x="3276600" y="3674596"/>
            <a:ext cx="12074929" cy="4141221"/>
          </a:xfrm>
          <a:prstGeom prst="rect">
            <a:avLst/>
          </a:prstGeom>
        </p:spPr>
      </p:pic>
      <p:sp>
        <p:nvSpPr>
          <p:cNvPr id="9" name="Rectangle 8"/>
          <p:cNvSpPr/>
          <p:nvPr/>
        </p:nvSpPr>
        <p:spPr>
          <a:xfrm>
            <a:off x="3200400" y="8343900"/>
            <a:ext cx="15697200" cy="969496"/>
          </a:xfrm>
          <a:prstGeom prst="rect">
            <a:avLst/>
          </a:prstGeom>
        </p:spPr>
        <p:txBody>
          <a:bodyPr wrap="square">
            <a:spAutoFit/>
          </a:bodyPr>
          <a:lstStyle/>
          <a:p>
            <a:pPr lvl="0">
              <a:lnSpc>
                <a:spcPct val="150000"/>
              </a:lnSpc>
            </a:pPr>
            <a:r>
              <a:rPr lang="en-US" sz="3800">
                <a:solidFill>
                  <a:prstClr val="black"/>
                </a:solidFill>
                <a:latin typeface="Arial" panose="020B0604020202020204" pitchFamily="34" charset="0"/>
                <a:cs typeface="Arial" panose="020B0604020202020204" pitchFamily="34" charset="0"/>
              </a:rPr>
              <a:t>Số học sinh tham gia chạy không thể vượt quá sĩ số lớp. </a:t>
            </a:r>
          </a:p>
        </p:txBody>
      </p:sp>
    </p:spTree>
    <p:extLst>
      <p:ext uri="{BB962C8B-B14F-4D97-AF65-F5344CB8AC3E}">
        <p14:creationId xmlns:p14="http://schemas.microsoft.com/office/powerpoint/2010/main" val="3332467431"/>
      </p:ext>
    </p:extLst>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 y="-38100"/>
            <a:ext cx="18288000" cy="102870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50317">
            <a:off x="16858589" y="8684176"/>
            <a:ext cx="1196198" cy="1805582"/>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736783">
            <a:off x="16119157" y="351522"/>
            <a:ext cx="2397119" cy="1597080"/>
          </a:xfrm>
          <a:prstGeom prst="rect">
            <a:avLst/>
          </a:prstGeom>
        </p:spPr>
      </p:pic>
      <p:grpSp>
        <p:nvGrpSpPr>
          <p:cNvPr id="15" name="Group 14"/>
          <p:cNvGrpSpPr/>
          <p:nvPr/>
        </p:nvGrpSpPr>
        <p:grpSpPr>
          <a:xfrm>
            <a:off x="5791200" y="1181100"/>
            <a:ext cx="6096000" cy="914400"/>
            <a:chOff x="1554480" y="876300"/>
            <a:chExt cx="6096000" cy="1143000"/>
          </a:xfrm>
          <a:solidFill>
            <a:schemeClr val="accent5">
              <a:lumMod val="75000"/>
            </a:schemeClr>
          </a:solidFill>
        </p:grpSpPr>
        <p:sp>
          <p:nvSpPr>
            <p:cNvPr id="16" name="Flowchart: Terminator 15"/>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2126502" y="987956"/>
              <a:ext cx="4974440" cy="884858"/>
            </a:xfrm>
            <a:prstGeom prst="rect">
              <a:avLst/>
            </a:prstGeom>
            <a:noFill/>
            <a:ln>
              <a:noFill/>
            </a:ln>
          </p:spPr>
          <p:txBody>
            <a:bodyPr wrap="none">
              <a:spAutoFit/>
            </a:bodyPr>
            <a:lstStyle/>
            <a:p>
              <a:pPr algn="ctr"/>
              <a:r>
                <a:rPr lang="en-US" sz="4000" b="1">
                  <a:solidFill>
                    <a:prstClr val="white"/>
                  </a:solidFill>
                  <a:latin typeface="Arial" panose="020B0604020202020204" pitchFamily="34" charset="0"/>
                  <a:ea typeface="Times New Roman" panose="02020603050405020304" pitchFamily="18" charset="0"/>
                  <a:cs typeface="Arial" panose="020B0604020202020204" pitchFamily="34" charset="0"/>
                </a:rPr>
                <a:t>Ví dụ 3 (SGK – tr93)</a:t>
              </a:r>
            </a:p>
          </p:txBody>
        </p:sp>
      </p:grpSp>
      <p:sp>
        <p:nvSpPr>
          <p:cNvPr id="5" name="TextBox 4"/>
          <p:cNvSpPr txBox="1"/>
          <p:nvPr/>
        </p:nvSpPr>
        <p:spPr>
          <a:xfrm>
            <a:off x="1181100" y="2476500"/>
            <a:ext cx="16611600" cy="969496"/>
          </a:xfrm>
          <a:prstGeom prst="rect">
            <a:avLst/>
          </a:prstGeom>
          <a:noFill/>
        </p:spPr>
        <p:txBody>
          <a:bodyPr wrap="square" rtlCol="0">
            <a:spAutoFit/>
          </a:bodyPr>
          <a:lstStyle/>
          <a:p>
            <a:pPr>
              <a:lnSpc>
                <a:spcPct val="150000"/>
              </a:lnSpc>
            </a:pPr>
            <a:r>
              <a:rPr lang="en-US" sz="3800">
                <a:solidFill>
                  <a:prstClr val="black"/>
                </a:solidFill>
                <a:latin typeface="Arial" panose="020B0604020202020204" pitchFamily="34" charset="0"/>
                <a:cs typeface="Arial" panose="020B0604020202020204" pitchFamily="34" charset="0"/>
              </a:rPr>
              <a:t>b) Trong bảng thống kê ở HĐKP 3b:</a:t>
            </a:r>
          </a:p>
        </p:txBody>
      </p:sp>
      <p:pic>
        <p:nvPicPr>
          <p:cNvPr id="14"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785137">
            <a:off x="530420" y="8119139"/>
            <a:ext cx="1576125" cy="1708537"/>
          </a:xfrm>
          <a:prstGeom prst="rect">
            <a:avLst/>
          </a:prstGeom>
        </p:spPr>
      </p:pic>
      <p:sp>
        <p:nvSpPr>
          <p:cNvPr id="9" name="Rectangle 8"/>
          <p:cNvSpPr/>
          <p:nvPr/>
        </p:nvSpPr>
        <p:spPr>
          <a:xfrm>
            <a:off x="2495326" y="7335441"/>
            <a:ext cx="13639800" cy="1846659"/>
          </a:xfrm>
          <a:prstGeom prst="rect">
            <a:avLst/>
          </a:prstGeom>
        </p:spPr>
        <p:txBody>
          <a:bodyPr wrap="square">
            <a:spAutoFit/>
          </a:bodyPr>
          <a:lstStyle/>
          <a:p>
            <a:pPr>
              <a:lnSpc>
                <a:spcPct val="150000"/>
              </a:lnSpc>
            </a:pPr>
            <a:r>
              <a:rPr lang="en-US" sz="3800">
                <a:solidFill>
                  <a:prstClr val="black"/>
                </a:solidFill>
                <a:latin typeface="Arial" panose="020B0604020202020204" pitchFamily="34" charset="0"/>
                <a:cs typeface="Arial" panose="020B0604020202020204" pitchFamily="34" charset="0"/>
              </a:rPr>
              <a:t>Tỉ lệ phần trăm học sinh xếp loại tốt không thể vượt quá 100% và tổng các tỉ lệ phần tram các loại phải bằng đúng 100%. </a:t>
            </a:r>
          </a:p>
        </p:txBody>
      </p:sp>
      <p:pic>
        <p:nvPicPr>
          <p:cNvPr id="19" name="Picture 18"/>
          <p:cNvPicPr>
            <a:picLocks noChangeAspect="1"/>
          </p:cNvPicPr>
          <p:nvPr/>
        </p:nvPicPr>
        <p:blipFill>
          <a:blip r:embed="rId11"/>
          <a:stretch>
            <a:fillRect/>
          </a:stretch>
        </p:blipFill>
        <p:spPr>
          <a:xfrm>
            <a:off x="3714111" y="3882092"/>
            <a:ext cx="11202230" cy="3083070"/>
          </a:xfrm>
          <a:prstGeom prst="rect">
            <a:avLst/>
          </a:prstGeom>
        </p:spPr>
      </p:pic>
    </p:spTree>
    <p:extLst>
      <p:ext uri="{BB962C8B-B14F-4D97-AF65-F5344CB8AC3E}">
        <p14:creationId xmlns:p14="http://schemas.microsoft.com/office/powerpoint/2010/main" val="3965100232"/>
      </p:ext>
    </p:extLst>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 y="-38100"/>
            <a:ext cx="18288000" cy="102870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50317">
            <a:off x="16858589" y="8684176"/>
            <a:ext cx="1196198" cy="1805582"/>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736783">
            <a:off x="16119157" y="351522"/>
            <a:ext cx="2397119" cy="1597080"/>
          </a:xfrm>
          <a:prstGeom prst="rect">
            <a:avLst/>
          </a:prstGeom>
        </p:spPr>
      </p:pic>
      <p:grpSp>
        <p:nvGrpSpPr>
          <p:cNvPr id="15" name="Group 14"/>
          <p:cNvGrpSpPr/>
          <p:nvPr/>
        </p:nvGrpSpPr>
        <p:grpSpPr>
          <a:xfrm>
            <a:off x="5791200" y="1181100"/>
            <a:ext cx="6096000" cy="914400"/>
            <a:chOff x="1554480" y="876300"/>
            <a:chExt cx="6096000" cy="1143000"/>
          </a:xfrm>
          <a:solidFill>
            <a:schemeClr val="accent5">
              <a:lumMod val="75000"/>
            </a:schemeClr>
          </a:solidFill>
        </p:grpSpPr>
        <p:sp>
          <p:nvSpPr>
            <p:cNvPr id="16" name="Flowchart: Terminator 15"/>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2126502" y="987956"/>
              <a:ext cx="4974440" cy="884858"/>
            </a:xfrm>
            <a:prstGeom prst="rect">
              <a:avLst/>
            </a:prstGeom>
            <a:noFill/>
            <a:ln>
              <a:noFill/>
            </a:ln>
          </p:spPr>
          <p:txBody>
            <a:bodyPr wrap="none">
              <a:spAutoFit/>
            </a:bodyPr>
            <a:lstStyle/>
            <a:p>
              <a:pPr algn="ctr"/>
              <a:r>
                <a:rPr lang="en-US" sz="4000" b="1">
                  <a:solidFill>
                    <a:prstClr val="white"/>
                  </a:solidFill>
                  <a:latin typeface="Arial" panose="020B0604020202020204" pitchFamily="34" charset="0"/>
                  <a:ea typeface="Times New Roman" panose="02020603050405020304" pitchFamily="18" charset="0"/>
                  <a:cs typeface="Arial" panose="020B0604020202020204" pitchFamily="34" charset="0"/>
                </a:rPr>
                <a:t>Ví dụ 3 (SGK – tr93)</a:t>
              </a:r>
            </a:p>
          </p:txBody>
        </p:sp>
      </p:grpSp>
      <p:sp>
        <p:nvSpPr>
          <p:cNvPr id="5" name="TextBox 4"/>
          <p:cNvSpPr txBox="1"/>
          <p:nvPr/>
        </p:nvSpPr>
        <p:spPr>
          <a:xfrm>
            <a:off x="1181100" y="2650004"/>
            <a:ext cx="16611600" cy="969496"/>
          </a:xfrm>
          <a:prstGeom prst="rect">
            <a:avLst/>
          </a:prstGeom>
          <a:noFill/>
        </p:spPr>
        <p:txBody>
          <a:bodyPr wrap="square" rtlCol="0">
            <a:spAutoFit/>
          </a:bodyPr>
          <a:lstStyle/>
          <a:p>
            <a:pPr>
              <a:lnSpc>
                <a:spcPct val="150000"/>
              </a:lnSpc>
            </a:pPr>
            <a:r>
              <a:rPr lang="en-US" sz="3800">
                <a:solidFill>
                  <a:prstClr val="black"/>
                </a:solidFill>
                <a:latin typeface="Arial" panose="020B0604020202020204" pitchFamily="34" charset="0"/>
                <a:cs typeface="Arial" panose="020B0604020202020204" pitchFamily="34" charset="0"/>
              </a:rPr>
              <a:t>c) Trong bảng thống kê ở HĐKP 3c:</a:t>
            </a:r>
          </a:p>
        </p:txBody>
      </p:sp>
      <p:pic>
        <p:nvPicPr>
          <p:cNvPr id="14"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785137">
            <a:off x="530420" y="8119139"/>
            <a:ext cx="1576125" cy="1708537"/>
          </a:xfrm>
          <a:prstGeom prst="rect">
            <a:avLst/>
          </a:prstGeom>
        </p:spPr>
      </p:pic>
      <p:sp>
        <p:nvSpPr>
          <p:cNvPr id="9" name="Rectangle 8"/>
          <p:cNvSpPr/>
          <p:nvPr/>
        </p:nvSpPr>
        <p:spPr>
          <a:xfrm>
            <a:off x="1197501" y="6231404"/>
            <a:ext cx="15892997" cy="969496"/>
          </a:xfrm>
          <a:prstGeom prst="rect">
            <a:avLst/>
          </a:prstGeom>
        </p:spPr>
        <p:txBody>
          <a:bodyPr wrap="square">
            <a:spAutoFit/>
          </a:bodyPr>
          <a:lstStyle/>
          <a:p>
            <a:pPr>
              <a:lnSpc>
                <a:spcPct val="150000"/>
              </a:lnSpc>
            </a:pPr>
            <a:r>
              <a:rPr lang="en-US" sz="3800">
                <a:solidFill>
                  <a:prstClr val="black"/>
                </a:solidFill>
                <a:latin typeface="Arial" panose="020B0604020202020204" pitchFamily="34" charset="0"/>
                <a:cs typeface="Arial" panose="020B0604020202020204" pitchFamily="34" charset="0"/>
              </a:rPr>
              <a:t>Dữ liệu chưa có tính đại diện vì còn thiếu dữ liệu về học sinh nữ của lớp.</a:t>
            </a:r>
          </a:p>
        </p:txBody>
      </p:sp>
      <p:pic>
        <p:nvPicPr>
          <p:cNvPr id="18" name="Picture 17"/>
          <p:cNvPicPr>
            <a:picLocks noChangeAspect="1"/>
          </p:cNvPicPr>
          <p:nvPr/>
        </p:nvPicPr>
        <p:blipFill>
          <a:blip r:embed="rId11"/>
          <a:stretch>
            <a:fillRect/>
          </a:stretch>
        </p:blipFill>
        <p:spPr>
          <a:xfrm>
            <a:off x="3124200" y="4189154"/>
            <a:ext cx="12211969" cy="1411546"/>
          </a:xfrm>
          <a:prstGeom prst="rect">
            <a:avLst/>
          </a:prstGeom>
        </p:spPr>
      </p:pic>
    </p:spTree>
    <p:extLst>
      <p:ext uri="{BB962C8B-B14F-4D97-AF65-F5344CB8AC3E}">
        <p14:creationId xmlns:p14="http://schemas.microsoft.com/office/powerpoint/2010/main" val="542025840"/>
      </p:ext>
    </p:extLst>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942341" y="495300"/>
            <a:ext cx="16403317"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6783">
            <a:off x="16119157" y="351522"/>
            <a:ext cx="2397119" cy="159708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50317">
            <a:off x="16189864" y="8017396"/>
            <a:ext cx="1490734" cy="2250165"/>
          </a:xfrm>
          <a:prstGeom prst="rect">
            <a:avLst/>
          </a:prstGeom>
        </p:spPr>
      </p:pic>
      <p:sp>
        <p:nvSpPr>
          <p:cNvPr id="9" name="Rectangle 8"/>
          <p:cNvSpPr/>
          <p:nvPr/>
        </p:nvSpPr>
        <p:spPr>
          <a:xfrm>
            <a:off x="6096000" y="3550756"/>
            <a:ext cx="6154712" cy="1592744"/>
          </a:xfrm>
          <a:prstGeom prst="rect">
            <a:avLst/>
          </a:prstGeom>
        </p:spPr>
        <p:txBody>
          <a:bodyPr wrap="square">
            <a:spAutoFit/>
          </a:bodyPr>
          <a:lstStyle/>
          <a:p>
            <a:pPr algn="ctr">
              <a:lnSpc>
                <a:spcPct val="150000"/>
              </a:lnSpc>
              <a:spcBef>
                <a:spcPts val="600"/>
              </a:spcBef>
              <a:spcAft>
                <a:spcPts val="1000"/>
              </a:spcAft>
            </a:pPr>
            <a:r>
              <a:rPr lang="en-US" sz="6500" b="1">
                <a:solidFill>
                  <a:prstClr val="black"/>
                </a:solidFill>
                <a:latin typeface="Arial" panose="020B0604020202020204" pitchFamily="34" charset="0"/>
                <a:ea typeface="Calibri" panose="020F0502020204030204" pitchFamily="34" charset="0"/>
                <a:cs typeface="Arial" panose="020B0604020202020204" pitchFamily="34" charset="0"/>
              </a:rPr>
              <a:t>LUYỆN TẬP</a:t>
            </a:r>
          </a:p>
        </p:txBody>
      </p:sp>
      <p:pic>
        <p:nvPicPr>
          <p:cNvPr id="10" name="Picture 9"/>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5105400" y="6819901"/>
            <a:ext cx="8194623" cy="3124200"/>
          </a:xfrm>
          <a:prstGeom prst="rect">
            <a:avLst/>
          </a:prstGeom>
        </p:spPr>
      </p:pic>
      <p:pic>
        <p:nvPicPr>
          <p:cNvPr id="11"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85137">
            <a:off x="709181" y="7951238"/>
            <a:ext cx="1974206" cy="2140061"/>
          </a:xfrm>
          <a:prstGeom prst="rect">
            <a:avLst/>
          </a:prstGeom>
        </p:spPr>
      </p:pic>
      <p:sp>
        <p:nvSpPr>
          <p:cNvPr id="17" name="Pentagon 16"/>
          <p:cNvSpPr/>
          <p:nvPr/>
        </p:nvSpPr>
        <p:spPr>
          <a:xfrm>
            <a:off x="762000" y="518159"/>
            <a:ext cx="2672080" cy="1447800"/>
          </a:xfrm>
          <a:prstGeom prst="homePlate">
            <a:avLst/>
          </a:prstGeom>
          <a:solidFill>
            <a:srgbClr val="EF9F5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0" b="1">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0021438"/>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616161" y="952499"/>
            <a:ext cx="17068799" cy="8382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6783">
            <a:off x="16125718" y="884921"/>
            <a:ext cx="2397119" cy="159708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50317">
            <a:off x="15946467" y="7439145"/>
            <a:ext cx="1178057" cy="1778200"/>
          </a:xfrm>
          <a:prstGeom prst="rect">
            <a:avLst/>
          </a:prstGeom>
        </p:spPr>
      </p:pic>
      <p:pic>
        <p:nvPicPr>
          <p:cNvPr id="11"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884310">
            <a:off x="496757" y="839792"/>
            <a:ext cx="1281917" cy="1389612"/>
          </a:xfrm>
          <a:prstGeom prst="rect">
            <a:avLst/>
          </a:prstGeom>
        </p:spPr>
      </p:pic>
      <p:sp>
        <p:nvSpPr>
          <p:cNvPr id="15" name="TextBox 14"/>
          <p:cNvSpPr txBox="1"/>
          <p:nvPr/>
        </p:nvSpPr>
        <p:spPr>
          <a:xfrm>
            <a:off x="6293060" y="1510992"/>
            <a:ext cx="5715000" cy="784830"/>
          </a:xfrm>
          <a:prstGeom prst="rect">
            <a:avLst/>
          </a:prstGeom>
          <a:noFill/>
        </p:spPr>
        <p:txBody>
          <a:bodyPr wrap="square" rtlCol="0">
            <a:spAutoFit/>
          </a:bodyPr>
          <a:lstStyle/>
          <a:p>
            <a:r>
              <a:rPr lang="en-US" sz="4500" b="1">
                <a:latin typeface="Arial" panose="020B0604020202020204" pitchFamily="34" charset="0"/>
                <a:cs typeface="Arial" panose="020B0604020202020204" pitchFamily="34" charset="0"/>
              </a:rPr>
              <a:t>Bài 2:(SGK – tr.94)</a:t>
            </a:r>
          </a:p>
        </p:txBody>
      </p:sp>
      <p:sp>
        <p:nvSpPr>
          <p:cNvPr id="3" name="Rectangle 2"/>
          <p:cNvSpPr/>
          <p:nvPr/>
        </p:nvSpPr>
        <p:spPr>
          <a:xfrm>
            <a:off x="1823516" y="2404998"/>
            <a:ext cx="14566045" cy="1938992"/>
          </a:xfrm>
          <a:prstGeom prst="rect">
            <a:avLst/>
          </a:prstGeom>
        </p:spPr>
        <p:txBody>
          <a:bodyPr wrap="square">
            <a:spAutoFit/>
          </a:bodyPr>
          <a:lstStyle/>
          <a:p>
            <a:pPr>
              <a:lnSpc>
                <a:spcPct val="150000"/>
              </a:lnSpc>
            </a:pPr>
            <a:r>
              <a:rPr lang="vi-VN" sz="4000">
                <a:solidFill>
                  <a:srgbClr val="000000"/>
                </a:solidFill>
              </a:rPr>
              <a:t>Phân loại các dãy dữ liệu sau dựa trên các tiêu chí định tính và định lượng.</a:t>
            </a:r>
            <a:endParaRPr lang="en-US" sz="4000"/>
          </a:p>
        </p:txBody>
      </p:sp>
      <p:sp>
        <p:nvSpPr>
          <p:cNvPr id="5" name="Rectangle 4"/>
          <p:cNvSpPr/>
          <p:nvPr/>
        </p:nvSpPr>
        <p:spPr>
          <a:xfrm>
            <a:off x="1808275" y="4443050"/>
            <a:ext cx="15267085" cy="1824923"/>
          </a:xfrm>
          <a:prstGeom prst="rect">
            <a:avLst/>
          </a:prstGeom>
        </p:spPr>
        <p:txBody>
          <a:bodyPr wrap="square">
            <a:spAutoFit/>
          </a:bodyPr>
          <a:lstStyle/>
          <a:p>
            <a:pPr algn="just">
              <a:lnSpc>
                <a:spcPct val="150000"/>
              </a:lnSpc>
            </a:pPr>
            <a:r>
              <a:rPr lang="vi-VN" sz="4000">
                <a:solidFill>
                  <a:srgbClr val="000000"/>
                </a:solidFill>
              </a:rPr>
              <a:t>a) Thời gian chạy 100 m (tính theo giây) của các học sinh lớp 7: 17; 16; 18; …</a:t>
            </a:r>
          </a:p>
        </p:txBody>
      </p:sp>
      <p:sp>
        <p:nvSpPr>
          <p:cNvPr id="10" name="Rectangle 9"/>
          <p:cNvSpPr/>
          <p:nvPr/>
        </p:nvSpPr>
        <p:spPr>
          <a:xfrm>
            <a:off x="1823515" y="6706190"/>
            <a:ext cx="14870845" cy="901593"/>
          </a:xfrm>
          <a:prstGeom prst="rect">
            <a:avLst/>
          </a:prstGeom>
        </p:spPr>
        <p:txBody>
          <a:bodyPr wrap="square">
            <a:spAutoFit/>
          </a:bodyPr>
          <a:lstStyle/>
          <a:p>
            <a:pPr lvl="0" algn="just">
              <a:lnSpc>
                <a:spcPct val="150000"/>
              </a:lnSpc>
            </a:pPr>
            <a:r>
              <a:rPr lang="vi-VN" sz="4000">
                <a:solidFill>
                  <a:srgbClr val="000000"/>
                </a:solidFill>
              </a:rPr>
              <a:t>b) Danh sách các môn thi bơi lội: bơi ếch; bơi sải; bơi tự do; …</a:t>
            </a:r>
          </a:p>
        </p:txBody>
      </p:sp>
      <mc:AlternateContent xmlns:mc="http://schemas.openxmlformats.org/markup-compatibility/2006" xmlns:a14="http://schemas.microsoft.com/office/drawing/2010/main">
        <mc:Choice Requires="a14">
          <p:sp>
            <p:nvSpPr>
              <p:cNvPr id="12" name="Rectangle 11"/>
              <p:cNvSpPr/>
              <p:nvPr/>
            </p:nvSpPr>
            <p:spPr>
              <a:xfrm>
                <a:off x="5188161" y="5355511"/>
                <a:ext cx="5396029" cy="1015663"/>
              </a:xfrm>
              <a:prstGeom prst="rect">
                <a:avLst/>
              </a:prstGeom>
            </p:spPr>
            <p:txBody>
              <a:bodyPr wrap="none">
                <a:spAutoFit/>
              </a:bodyPr>
              <a:lstStyle/>
              <a:p>
                <a:pPr>
                  <a:lnSpc>
                    <a:spcPct val="150000"/>
                  </a:lnSpc>
                  <a:spcBef>
                    <a:spcPts val="1400"/>
                  </a:spcBef>
                  <a:spcAft>
                    <a:spcPts val="1400"/>
                  </a:spcAft>
                </a:pPr>
                <a14:m>
                  <m:oMath xmlns:m="http://schemas.openxmlformats.org/officeDocument/2006/math">
                    <m:r>
                      <a:rPr lang="en-US" sz="4000" b="1"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a14:m>
                <a:r>
                  <a:rPr lang="en-US" sz="4000" b="1">
                    <a:solidFill>
                      <a:srgbClr val="FF0000"/>
                    </a:solidFill>
                    <a:latin typeface="Arial" panose="020B0604020202020204" pitchFamily="34" charset="0"/>
                    <a:ea typeface="Times New Roman" panose="02020603050405020304" pitchFamily="18" charset="0"/>
                    <a:cs typeface="Arial" panose="020B0604020202020204" pitchFamily="34" charset="0"/>
                  </a:rPr>
                  <a:t> Dữ liệu định lượng</a:t>
                </a:r>
                <a:endParaRPr lang="en-US" sz="4000" b="1">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188161" y="5355511"/>
                <a:ext cx="5396029" cy="1015663"/>
              </a:xfrm>
              <a:prstGeom prst="rect">
                <a:avLst/>
              </a:prstGeom>
              <a:blipFill rotWithShape="0">
                <a:blip r:embed="rId13"/>
                <a:stretch>
                  <a:fillRect r="-3051" b="-14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5188161" y="7709237"/>
                <a:ext cx="4830168" cy="1015663"/>
              </a:xfrm>
              <a:prstGeom prst="rect">
                <a:avLst/>
              </a:prstGeom>
            </p:spPr>
            <p:txBody>
              <a:bodyPr wrap="none">
                <a:spAutoFit/>
              </a:bodyPr>
              <a:lstStyle/>
              <a:p>
                <a:pPr>
                  <a:lnSpc>
                    <a:spcPct val="150000"/>
                  </a:lnSpc>
                  <a:spcBef>
                    <a:spcPts val="1400"/>
                  </a:spcBef>
                  <a:spcAft>
                    <a:spcPts val="1400"/>
                  </a:spcAft>
                </a:pPr>
                <a14:m>
                  <m:oMath xmlns:m="http://schemas.openxmlformats.org/officeDocument/2006/math">
                    <m:r>
                      <a:rPr lang="en-US" sz="4000" b="1"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a14:m>
                <a:r>
                  <a:rPr lang="en-US" sz="4000" b="1">
                    <a:solidFill>
                      <a:srgbClr val="FF0000"/>
                    </a:solidFill>
                    <a:latin typeface="Arial" panose="020B0604020202020204" pitchFamily="34" charset="0"/>
                    <a:ea typeface="Times New Roman" panose="02020603050405020304" pitchFamily="18" charset="0"/>
                    <a:cs typeface="Arial" panose="020B0604020202020204" pitchFamily="34" charset="0"/>
                  </a:rPr>
                  <a:t> Dữ liệu định tính</a:t>
                </a:r>
                <a:endParaRPr lang="en-US" sz="4000" b="1">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5188161" y="7709237"/>
                <a:ext cx="4830168" cy="1015663"/>
              </a:xfrm>
              <a:prstGeom prst="rect">
                <a:avLst/>
              </a:prstGeom>
              <a:blipFill rotWithShape="0">
                <a:blip r:embed="rId14"/>
                <a:stretch>
                  <a:fillRect r="-3662" b="-14458"/>
                </a:stretch>
              </a:blipFill>
            </p:spPr>
            <p:txBody>
              <a:bodyPr/>
              <a:lstStyle/>
              <a:p>
                <a:r>
                  <a:rPr lang="en-US">
                    <a:noFill/>
                  </a:rPr>
                  <a:t> </a:t>
                </a:r>
              </a:p>
            </p:txBody>
          </p:sp>
        </mc:Fallback>
      </mc:AlternateContent>
    </p:spTree>
    <p:extLst>
      <p:ext uri="{BB962C8B-B14F-4D97-AF65-F5344CB8AC3E}">
        <p14:creationId xmlns:p14="http://schemas.microsoft.com/office/powerpoint/2010/main" val="315605206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randombar(horizontal)">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P spid="5" grpId="0"/>
      <p:bldP spid="10" grpId="0"/>
      <p:bldP spid="12"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609600" y="952500"/>
            <a:ext cx="17068799" cy="84582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6783">
            <a:off x="16119157" y="884922"/>
            <a:ext cx="2397119" cy="159708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50317">
            <a:off x="16082158" y="7492486"/>
            <a:ext cx="1178057" cy="1778200"/>
          </a:xfrm>
          <a:prstGeom prst="rect">
            <a:avLst/>
          </a:prstGeom>
        </p:spPr>
      </p:pic>
      <p:pic>
        <p:nvPicPr>
          <p:cNvPr id="11"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884310">
            <a:off x="490196" y="839793"/>
            <a:ext cx="1281917" cy="1389612"/>
          </a:xfrm>
          <a:prstGeom prst="rect">
            <a:avLst/>
          </a:prstGeom>
        </p:spPr>
      </p:pic>
      <p:sp>
        <p:nvSpPr>
          <p:cNvPr id="15" name="TextBox 14"/>
          <p:cNvSpPr txBox="1"/>
          <p:nvPr/>
        </p:nvSpPr>
        <p:spPr>
          <a:xfrm>
            <a:off x="6286499" y="1472302"/>
            <a:ext cx="5715000" cy="784830"/>
          </a:xfrm>
          <a:prstGeom prst="rect">
            <a:avLst/>
          </a:prstGeom>
          <a:noFill/>
        </p:spPr>
        <p:txBody>
          <a:bodyPr wrap="square" rtlCol="0">
            <a:spAutoFit/>
          </a:bodyPr>
          <a:lstStyle/>
          <a:p>
            <a:r>
              <a:rPr lang="en-US" sz="4500" b="1">
                <a:solidFill>
                  <a:prstClr val="black"/>
                </a:solidFill>
                <a:latin typeface="Arial" panose="020B0604020202020204" pitchFamily="34" charset="0"/>
                <a:cs typeface="Arial" panose="020B0604020202020204" pitchFamily="34" charset="0"/>
              </a:rPr>
              <a:t>Bài 2:(SGK – tr.94)</a:t>
            </a:r>
          </a:p>
        </p:txBody>
      </p:sp>
      <p:sp>
        <p:nvSpPr>
          <p:cNvPr id="3" name="Rectangle 2"/>
          <p:cNvSpPr/>
          <p:nvPr/>
        </p:nvSpPr>
        <p:spPr>
          <a:xfrm>
            <a:off x="1816955" y="2366308"/>
            <a:ext cx="14566045" cy="1938992"/>
          </a:xfrm>
          <a:prstGeom prst="rect">
            <a:avLst/>
          </a:prstGeom>
        </p:spPr>
        <p:txBody>
          <a:bodyPr wrap="square">
            <a:spAutoFit/>
          </a:bodyPr>
          <a:lstStyle/>
          <a:p>
            <a:pPr>
              <a:lnSpc>
                <a:spcPct val="150000"/>
              </a:lnSpc>
            </a:pPr>
            <a:r>
              <a:rPr lang="vi-VN" sz="4000">
                <a:solidFill>
                  <a:srgbClr val="000000"/>
                </a:solidFill>
              </a:rPr>
              <a:t>Phân loại các dãy dữ liệu sau dựa trên các tiêu chí định tính và định lượng.</a:t>
            </a:r>
            <a:endParaRPr lang="en-US" sz="4000">
              <a:solidFill>
                <a:prstClr val="black"/>
              </a:solidFill>
            </a:endParaRPr>
          </a:p>
        </p:txBody>
      </p:sp>
      <mc:AlternateContent xmlns:mc="http://schemas.openxmlformats.org/markup-compatibility/2006" xmlns:a14="http://schemas.microsoft.com/office/drawing/2010/main">
        <mc:Choice Requires="a14">
          <p:sp>
            <p:nvSpPr>
              <p:cNvPr id="12" name="Rectangle 11"/>
              <p:cNvSpPr/>
              <p:nvPr/>
            </p:nvSpPr>
            <p:spPr>
              <a:xfrm>
                <a:off x="5196841" y="7785437"/>
                <a:ext cx="5396029" cy="1015663"/>
              </a:xfrm>
              <a:prstGeom prst="rect">
                <a:avLst/>
              </a:prstGeom>
            </p:spPr>
            <p:txBody>
              <a:bodyPr wrap="none">
                <a:spAutoFit/>
              </a:bodyPr>
              <a:lstStyle/>
              <a:p>
                <a:pPr>
                  <a:lnSpc>
                    <a:spcPct val="150000"/>
                  </a:lnSpc>
                  <a:spcBef>
                    <a:spcPts val="1400"/>
                  </a:spcBef>
                  <a:spcAft>
                    <a:spcPts val="1400"/>
                  </a:spcAft>
                </a:pPr>
                <a14:m>
                  <m:oMath xmlns:m="http://schemas.openxmlformats.org/officeDocument/2006/math">
                    <m:r>
                      <a:rPr lang="en-US" sz="4000" b="1"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a14:m>
                <a:r>
                  <a:rPr lang="en-US" sz="4000" b="1">
                    <a:solidFill>
                      <a:srgbClr val="FF0000"/>
                    </a:solidFill>
                    <a:latin typeface="Arial" panose="020B0604020202020204" pitchFamily="34" charset="0"/>
                    <a:ea typeface="Times New Roman" panose="02020603050405020304" pitchFamily="18" charset="0"/>
                    <a:cs typeface="Arial" panose="020B0604020202020204" pitchFamily="34" charset="0"/>
                  </a:rPr>
                  <a:t> Dữ liệu định lượng</a:t>
                </a:r>
              </a:p>
            </p:txBody>
          </p:sp>
        </mc:Choice>
        <mc:Fallback xmlns="">
          <p:sp>
            <p:nvSpPr>
              <p:cNvPr id="12" name="Rectangle 11"/>
              <p:cNvSpPr>
                <a:spLocks noRot="1" noChangeAspect="1" noMove="1" noResize="1" noEditPoints="1" noAdjustHandles="1" noChangeArrowheads="1" noChangeShapeType="1" noTextEdit="1"/>
              </p:cNvSpPr>
              <p:nvPr/>
            </p:nvSpPr>
            <p:spPr>
              <a:xfrm>
                <a:off x="5196841" y="7785437"/>
                <a:ext cx="5396029" cy="1015663"/>
              </a:xfrm>
              <a:prstGeom prst="rect">
                <a:avLst/>
              </a:prstGeom>
              <a:blipFill rotWithShape="0">
                <a:blip r:embed="rId13"/>
                <a:stretch>
                  <a:fillRect r="-2938" b="-13772"/>
                </a:stretch>
              </a:blipFill>
            </p:spPr>
            <p:txBody>
              <a:bodyPr/>
              <a:lstStyle/>
              <a:p>
                <a:r>
                  <a:rPr lang="en-US">
                    <a:noFill/>
                  </a:rPr>
                  <a:t> </a:t>
                </a:r>
              </a:p>
            </p:txBody>
          </p:sp>
        </mc:Fallback>
      </mc:AlternateContent>
      <p:sp>
        <p:nvSpPr>
          <p:cNvPr id="7" name="Rectangle 6"/>
          <p:cNvSpPr/>
          <p:nvPr/>
        </p:nvSpPr>
        <p:spPr>
          <a:xfrm>
            <a:off x="1816955" y="6857007"/>
            <a:ext cx="12550552" cy="707886"/>
          </a:xfrm>
          <a:prstGeom prst="rect">
            <a:avLst/>
          </a:prstGeom>
        </p:spPr>
        <p:txBody>
          <a:bodyPr wrap="none">
            <a:spAutoFit/>
          </a:bodyPr>
          <a:lstStyle/>
          <a:p>
            <a:r>
              <a:rPr lang="vi-VN" sz="4000">
                <a:solidFill>
                  <a:srgbClr val="000000"/>
                </a:solidFill>
              </a:rPr>
              <a:t>d) Tổng số huy chương của một số đoàn: 24; 18; 9; …</a:t>
            </a:r>
            <a:endParaRPr lang="en-US" sz="4000"/>
          </a:p>
        </p:txBody>
      </p:sp>
      <p:sp>
        <p:nvSpPr>
          <p:cNvPr id="16" name="Rectangle 15"/>
          <p:cNvSpPr/>
          <p:nvPr/>
        </p:nvSpPr>
        <p:spPr>
          <a:xfrm>
            <a:off x="1816955" y="4443389"/>
            <a:ext cx="14299120" cy="1015663"/>
          </a:xfrm>
          <a:prstGeom prst="rect">
            <a:avLst/>
          </a:prstGeom>
        </p:spPr>
        <p:txBody>
          <a:bodyPr wrap="square">
            <a:spAutoFit/>
          </a:bodyPr>
          <a:lstStyle/>
          <a:p>
            <a:pPr lvl="0" algn="just">
              <a:lnSpc>
                <a:spcPct val="150000"/>
              </a:lnSpc>
            </a:pPr>
            <a:r>
              <a:rPr lang="vi-VN" sz="4000">
                <a:solidFill>
                  <a:srgbClr val="000000"/>
                </a:solidFill>
              </a:rPr>
              <a:t>c) Các loại huy chương đã trao: vàng; bạc; đồng.</a:t>
            </a:r>
          </a:p>
        </p:txBody>
      </p:sp>
      <mc:AlternateContent xmlns:mc="http://schemas.openxmlformats.org/markup-compatibility/2006" xmlns:a14="http://schemas.microsoft.com/office/drawing/2010/main">
        <mc:Choice Requires="a14">
          <p:sp>
            <p:nvSpPr>
              <p:cNvPr id="17" name="Rectangle 16"/>
              <p:cNvSpPr/>
              <p:nvPr/>
            </p:nvSpPr>
            <p:spPr>
              <a:xfrm>
                <a:off x="5196841" y="5457295"/>
                <a:ext cx="4830168" cy="1015663"/>
              </a:xfrm>
              <a:prstGeom prst="rect">
                <a:avLst/>
              </a:prstGeom>
            </p:spPr>
            <p:txBody>
              <a:bodyPr wrap="none">
                <a:spAutoFit/>
              </a:bodyPr>
              <a:lstStyle/>
              <a:p>
                <a:pPr>
                  <a:lnSpc>
                    <a:spcPct val="150000"/>
                  </a:lnSpc>
                  <a:spcBef>
                    <a:spcPts val="1400"/>
                  </a:spcBef>
                  <a:spcAft>
                    <a:spcPts val="1400"/>
                  </a:spcAft>
                </a:pPr>
                <a14:m>
                  <m:oMath xmlns:m="http://schemas.openxmlformats.org/officeDocument/2006/math">
                    <m:r>
                      <a:rPr lang="en-US" sz="4000" b="1"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a14:m>
                <a:r>
                  <a:rPr lang="en-US" sz="4000" b="1">
                    <a:solidFill>
                      <a:srgbClr val="FF0000"/>
                    </a:solidFill>
                    <a:latin typeface="Arial" panose="020B0604020202020204" pitchFamily="34" charset="0"/>
                    <a:ea typeface="Times New Roman" panose="02020603050405020304" pitchFamily="18" charset="0"/>
                    <a:cs typeface="Arial" panose="020B0604020202020204" pitchFamily="34" charset="0"/>
                  </a:rPr>
                  <a:t> Dữ liệu định tính</a:t>
                </a:r>
                <a:endParaRPr lang="en-US" sz="4000" b="1">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5196841" y="5457295"/>
                <a:ext cx="4830168" cy="1015663"/>
              </a:xfrm>
              <a:prstGeom prst="rect">
                <a:avLst/>
              </a:prstGeom>
              <a:blipFill rotWithShape="0">
                <a:blip r:embed="rId14"/>
                <a:stretch>
                  <a:fillRect r="-3535" b="-13772"/>
                </a:stretch>
              </a:blipFill>
            </p:spPr>
            <p:txBody>
              <a:bodyPr/>
              <a:lstStyle/>
              <a:p>
                <a:r>
                  <a:rPr lang="en-US">
                    <a:noFill/>
                  </a:rPr>
                  <a:t> </a:t>
                </a:r>
              </a:p>
            </p:txBody>
          </p:sp>
        </mc:Fallback>
      </mc:AlternateContent>
    </p:spTree>
    <p:extLst>
      <p:ext uri="{BB962C8B-B14F-4D97-AF65-F5344CB8AC3E}">
        <p14:creationId xmlns:p14="http://schemas.microsoft.com/office/powerpoint/2010/main" val="217327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 y="-38100"/>
            <a:ext cx="18288000" cy="102870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50317">
            <a:off x="17341922" y="8556782"/>
            <a:ext cx="1004374" cy="1516036"/>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736783">
            <a:off x="16119157" y="351522"/>
            <a:ext cx="2397119" cy="1597080"/>
          </a:xfrm>
          <a:prstGeom prst="rect">
            <a:avLst/>
          </a:prstGeom>
        </p:spPr>
      </p:pic>
      <p:pic>
        <p:nvPicPr>
          <p:cNvPr id="14"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1305876">
            <a:off x="-403443" y="4814699"/>
            <a:ext cx="1274600" cy="1235587"/>
          </a:xfrm>
          <a:prstGeom prst="rect">
            <a:avLst/>
          </a:prstGeom>
        </p:spPr>
      </p:pic>
      <p:sp>
        <p:nvSpPr>
          <p:cNvPr id="22" name="TextBox 21"/>
          <p:cNvSpPr txBox="1"/>
          <p:nvPr/>
        </p:nvSpPr>
        <p:spPr>
          <a:xfrm>
            <a:off x="6286500" y="929670"/>
            <a:ext cx="5715000" cy="784830"/>
          </a:xfrm>
          <a:prstGeom prst="rect">
            <a:avLst/>
          </a:prstGeom>
          <a:noFill/>
        </p:spPr>
        <p:txBody>
          <a:bodyPr wrap="square" rtlCol="0">
            <a:spAutoFit/>
          </a:bodyPr>
          <a:lstStyle/>
          <a:p>
            <a:r>
              <a:rPr lang="en-US" sz="4500" b="1">
                <a:latin typeface="Arial" panose="020B0604020202020204" pitchFamily="34" charset="0"/>
                <a:cs typeface="Arial" panose="020B0604020202020204" pitchFamily="34" charset="0"/>
              </a:rPr>
              <a:t>Bài 3:(SGK – tr.94)</a:t>
            </a:r>
          </a:p>
        </p:txBody>
      </p:sp>
      <p:sp>
        <p:nvSpPr>
          <p:cNvPr id="7" name="Rectangle 6"/>
          <p:cNvSpPr/>
          <p:nvPr/>
        </p:nvSpPr>
        <p:spPr>
          <a:xfrm>
            <a:off x="1257300" y="1756708"/>
            <a:ext cx="16954500" cy="1938992"/>
          </a:xfrm>
          <a:prstGeom prst="rect">
            <a:avLst/>
          </a:prstGeom>
        </p:spPr>
        <p:txBody>
          <a:bodyPr wrap="square">
            <a:spAutoFit/>
          </a:bodyPr>
          <a:lstStyle/>
          <a:p>
            <a:pPr>
              <a:lnSpc>
                <a:spcPct val="150000"/>
              </a:lnSpc>
            </a:pPr>
            <a:r>
              <a:rPr lang="vi-VN" sz="4000">
                <a:solidFill>
                  <a:srgbClr val="000000"/>
                </a:solidFill>
              </a:rPr>
              <a:t>Kết quả tìm hiểu về khả năng tự nấu ăn của các bạn học sinh lớp 7B được cho bởi bảng thống kê sau:</a:t>
            </a:r>
            <a:endParaRPr lang="en-US" sz="4000"/>
          </a:p>
        </p:txBody>
      </p:sp>
      <p:pic>
        <p:nvPicPr>
          <p:cNvPr id="12" name="Picture 11"/>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Effect>
                      <a14:colorTemperature colorTemp="4700"/>
                    </a14:imgEffect>
                    <a14:imgEffect>
                      <a14:brightnessContrast bright="20000" contrast="-40000"/>
                    </a14:imgEffect>
                  </a14:imgLayer>
                </a14:imgProps>
              </a:ext>
            </a:extLst>
          </a:blip>
          <a:stretch>
            <a:fillRect/>
          </a:stretch>
        </p:blipFill>
        <p:spPr>
          <a:xfrm>
            <a:off x="2443658" y="3670346"/>
            <a:ext cx="13634542" cy="2692354"/>
          </a:xfrm>
          <a:prstGeom prst="rect">
            <a:avLst/>
          </a:prstGeom>
        </p:spPr>
      </p:pic>
      <p:sp>
        <p:nvSpPr>
          <p:cNvPr id="13" name="Rectangle 12"/>
          <p:cNvSpPr/>
          <p:nvPr/>
        </p:nvSpPr>
        <p:spPr>
          <a:xfrm>
            <a:off x="990600" y="6286500"/>
            <a:ext cx="16238220" cy="3785652"/>
          </a:xfrm>
          <a:prstGeom prst="rect">
            <a:avLst/>
          </a:prstGeom>
        </p:spPr>
        <p:txBody>
          <a:bodyPr wrap="square">
            <a:spAutoFit/>
          </a:bodyPr>
          <a:lstStyle/>
          <a:p>
            <a:pPr algn="just">
              <a:lnSpc>
                <a:spcPct val="150000"/>
              </a:lnSpc>
            </a:pPr>
            <a:r>
              <a:rPr lang="vi-VN" sz="4000">
                <a:solidFill>
                  <a:srgbClr val="000000"/>
                </a:solidFill>
              </a:rPr>
              <a:t>a) Hãy phân loại các dữ liệu trong bảng thống kê trên dựa trên tiêu chí định tính và định lượng.</a:t>
            </a:r>
          </a:p>
          <a:p>
            <a:pPr algn="just">
              <a:lnSpc>
                <a:spcPct val="150000"/>
              </a:lnSpc>
            </a:pPr>
            <a:r>
              <a:rPr lang="vi-VN" sz="4000">
                <a:solidFill>
                  <a:srgbClr val="000000"/>
                </a:solidFill>
              </a:rPr>
              <a:t>b) Dữ liệu trên có đại diện được cho khả năng tự nấu ăn của các học sinh lớp 7B hay không?</a:t>
            </a:r>
            <a:endParaRPr lang="vi-VN" sz="4000" b="0" i="0">
              <a:solidFill>
                <a:srgbClr val="000000"/>
              </a:solidFill>
              <a:effectLst/>
            </a:endParaRPr>
          </a:p>
        </p:txBody>
      </p:sp>
    </p:spTree>
    <p:extLst>
      <p:ext uri="{BB962C8B-B14F-4D97-AF65-F5344CB8AC3E}">
        <p14:creationId xmlns:p14="http://schemas.microsoft.com/office/powerpoint/2010/main" val="320549434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7"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104900"/>
            <a:ext cx="18288000" cy="81534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50317">
            <a:off x="16591790" y="7333760"/>
            <a:ext cx="1196198" cy="1805582"/>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736783">
            <a:off x="16119156" y="1494522"/>
            <a:ext cx="2397119" cy="1597080"/>
          </a:xfrm>
          <a:prstGeom prst="rect">
            <a:avLst/>
          </a:prstGeom>
        </p:spPr>
      </p:pic>
      <p:pic>
        <p:nvPicPr>
          <p:cNvPr id="14"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785137">
            <a:off x="504323" y="1392814"/>
            <a:ext cx="1274600" cy="1235587"/>
          </a:xfrm>
          <a:prstGeom prst="rect">
            <a:avLst/>
          </a:prstGeom>
        </p:spPr>
      </p:pic>
      <p:sp>
        <p:nvSpPr>
          <p:cNvPr id="18" name="Oval Callout 17"/>
          <p:cNvSpPr/>
          <p:nvPr/>
        </p:nvSpPr>
        <p:spPr>
          <a:xfrm>
            <a:off x="8267699" y="2171700"/>
            <a:ext cx="1752600" cy="965974"/>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5" name="Rectangle 4"/>
          <p:cNvSpPr/>
          <p:nvPr/>
        </p:nvSpPr>
        <p:spPr>
          <a:xfrm>
            <a:off x="967739" y="3652455"/>
            <a:ext cx="16710660" cy="2015936"/>
          </a:xfrm>
          <a:prstGeom prst="rect">
            <a:avLst/>
          </a:prstGeom>
        </p:spPr>
        <p:txBody>
          <a:bodyPr wrap="square">
            <a:spAutoFit/>
          </a:bodyPr>
          <a:lstStyle/>
          <a:p>
            <a:pPr algn="just">
              <a:lnSpc>
                <a:spcPct val="150000"/>
              </a:lnSpc>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a) Dữ liệu định tính   : Khả năng nấu ăn: không đạt, đạt, giỏi, xuất sắc.</a:t>
            </a:r>
          </a:p>
          <a:p>
            <a:pPr algn="just">
              <a:lnSpc>
                <a:spcPct val="150000"/>
              </a:lnSpc>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    Dữ liệu định lượng: Số bạn nữ tự đánh giá: 2; 10; 5; 3</a:t>
            </a:r>
          </a:p>
        </p:txBody>
      </p:sp>
      <p:sp>
        <p:nvSpPr>
          <p:cNvPr id="8" name="Rectangle 7"/>
          <p:cNvSpPr/>
          <p:nvPr/>
        </p:nvSpPr>
        <p:spPr>
          <a:xfrm>
            <a:off x="998219" y="6176308"/>
            <a:ext cx="15994380" cy="1938992"/>
          </a:xfrm>
          <a:prstGeom prst="rect">
            <a:avLst/>
          </a:prstGeom>
        </p:spPr>
        <p:txBody>
          <a:bodyPr wrap="square">
            <a:spAutoFit/>
          </a:bodyPr>
          <a:lstStyle/>
          <a:p>
            <a:pPr lvl="0" algn="just">
              <a:lnSpc>
                <a:spcPct val="150000"/>
              </a:lnSpc>
              <a:spcAft>
                <a:spcPts val="600"/>
              </a:spcAft>
            </a:pPr>
            <a:r>
              <a:rPr lang="en-US" sz="4000">
                <a:solidFill>
                  <a:prstClr val="black"/>
                </a:solidFill>
                <a:latin typeface="Arial" panose="020B0604020202020204" pitchFamily="34" charset="0"/>
                <a:ea typeface="Times New Roman" panose="02020603050405020304" pitchFamily="18" charset="0"/>
                <a:cs typeface="Arial" panose="020B0604020202020204" pitchFamily="34" charset="0"/>
              </a:rPr>
              <a:t>b) Dữ liệu chưa có tính đại diện cho khả năng nấu ăn của các bạn học sinh lớp 7B vì còn thiếu dữ liệu về học sinh nam của lớp.</a:t>
            </a:r>
          </a:p>
        </p:txBody>
      </p:sp>
    </p:spTree>
    <p:extLst>
      <p:ext uri="{BB962C8B-B14F-4D97-AF65-F5344CB8AC3E}">
        <p14:creationId xmlns:p14="http://schemas.microsoft.com/office/powerpoint/2010/main" val="423180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9DDC3"/>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62200">
            <a:off x="886593" y="1043452"/>
            <a:ext cx="1824152" cy="2241661"/>
          </a:xfrm>
          <a:prstGeom prst="rect">
            <a:avLst/>
          </a:prstGeom>
        </p:spPr>
      </p:pic>
      <p:sp>
        <p:nvSpPr>
          <p:cNvPr id="8" name="TextBox 8"/>
          <p:cNvSpPr txBox="1"/>
          <p:nvPr/>
        </p:nvSpPr>
        <p:spPr>
          <a:xfrm>
            <a:off x="2176305" y="1171575"/>
            <a:ext cx="13935391" cy="992708"/>
          </a:xfrm>
          <a:prstGeom prst="rect">
            <a:avLst/>
          </a:prstGeom>
        </p:spPr>
        <p:txBody>
          <a:bodyPr lIns="0" tIns="0" rIns="0" bIns="0" rtlCol="0" anchor="t">
            <a:spAutoFit/>
          </a:bodyPr>
          <a:lstStyle/>
          <a:p>
            <a:pPr algn="ctr">
              <a:lnSpc>
                <a:spcPts val="8499"/>
              </a:lnSpc>
            </a:pPr>
            <a:r>
              <a:rPr lang="en-US" sz="6000" b="1">
                <a:latin typeface="Arial" panose="020B0604020202020204" pitchFamily="34" charset="0"/>
                <a:cs typeface="Arial" panose="020B0604020202020204" pitchFamily="34" charset="0"/>
              </a:rPr>
              <a:t>HƯỚNG DẪN VỀ NHÀ</a:t>
            </a:r>
          </a:p>
        </p:txBody>
      </p:sp>
      <p:pic>
        <p:nvPicPr>
          <p:cNvPr id="13"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18941" b="23301"/>
          <a:stretch>
            <a:fillRect/>
          </a:stretch>
        </p:blipFill>
        <p:spPr>
          <a:xfrm rot="181335">
            <a:off x="15393100" y="540234"/>
            <a:ext cx="2404625" cy="2255389"/>
          </a:xfrm>
          <a:prstGeom prst="rect">
            <a:avLst/>
          </a:prstGeom>
        </p:spPr>
      </p:pic>
      <p:grpSp>
        <p:nvGrpSpPr>
          <p:cNvPr id="12" name="Group 11"/>
          <p:cNvGrpSpPr/>
          <p:nvPr/>
        </p:nvGrpSpPr>
        <p:grpSpPr>
          <a:xfrm>
            <a:off x="637809" y="3309783"/>
            <a:ext cx="5411428" cy="5024436"/>
            <a:chOff x="924909" y="3568797"/>
            <a:chExt cx="5411428" cy="4241703"/>
          </a:xfrm>
        </p:grpSpPr>
        <p:grpSp>
          <p:nvGrpSpPr>
            <p:cNvPr id="15" name="Group 3"/>
            <p:cNvGrpSpPr/>
            <p:nvPr/>
          </p:nvGrpSpPr>
          <p:grpSpPr>
            <a:xfrm>
              <a:off x="924909" y="3568797"/>
              <a:ext cx="5411428" cy="4241703"/>
              <a:chOff x="0" y="0"/>
              <a:chExt cx="3183193" cy="3101958"/>
            </a:xfrm>
          </p:grpSpPr>
          <p:sp>
            <p:nvSpPr>
              <p:cNvPr id="17"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18"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6" name="Rectangle 15"/>
            <p:cNvSpPr/>
            <p:nvPr/>
          </p:nvSpPr>
          <p:spPr>
            <a:xfrm>
              <a:off x="1118771" y="4786715"/>
              <a:ext cx="4796230" cy="1824923"/>
            </a:xfrm>
            <a:prstGeom prst="rect">
              <a:avLst/>
            </a:prstGeom>
          </p:spPr>
          <p:txBody>
            <a:bodyPr wrap="square">
              <a:spAutoFit/>
            </a:bodyPr>
            <a:lstStyle/>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Ghi nhớ </a:t>
              </a:r>
            </a:p>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kiến thức trong bài. </a:t>
              </a:r>
            </a:p>
          </p:txBody>
        </p:sp>
      </p:grpSp>
      <p:grpSp>
        <p:nvGrpSpPr>
          <p:cNvPr id="19" name="Group 18"/>
          <p:cNvGrpSpPr/>
          <p:nvPr/>
        </p:nvGrpSpPr>
        <p:grpSpPr>
          <a:xfrm>
            <a:off x="6527710" y="3332358"/>
            <a:ext cx="5422223" cy="5001862"/>
            <a:chOff x="6840639" y="3553166"/>
            <a:chExt cx="5422223" cy="5001862"/>
          </a:xfrm>
        </p:grpSpPr>
        <p:grpSp>
          <p:nvGrpSpPr>
            <p:cNvPr id="20" name="Group 3"/>
            <p:cNvGrpSpPr/>
            <p:nvPr/>
          </p:nvGrpSpPr>
          <p:grpSpPr>
            <a:xfrm>
              <a:off x="6840639" y="3553166"/>
              <a:ext cx="5422223" cy="5001862"/>
              <a:chOff x="-3810" y="-1"/>
              <a:chExt cx="3189543" cy="3657863"/>
            </a:xfrm>
          </p:grpSpPr>
          <p:sp>
            <p:nvSpPr>
              <p:cNvPr id="22"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3"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1" name="Rectangle 20"/>
            <p:cNvSpPr/>
            <p:nvPr/>
          </p:nvSpPr>
          <p:spPr>
            <a:xfrm>
              <a:off x="7376245" y="4962947"/>
              <a:ext cx="4360209"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24" name="Group 23"/>
          <p:cNvGrpSpPr/>
          <p:nvPr/>
        </p:nvGrpSpPr>
        <p:grpSpPr>
          <a:xfrm>
            <a:off x="12433287" y="3306055"/>
            <a:ext cx="5422223" cy="5013607"/>
            <a:chOff x="12644694" y="3479846"/>
            <a:chExt cx="5422223" cy="4709752"/>
          </a:xfrm>
        </p:grpSpPr>
        <p:grpSp>
          <p:nvGrpSpPr>
            <p:cNvPr id="25" name="Group 3"/>
            <p:cNvGrpSpPr/>
            <p:nvPr/>
          </p:nvGrpSpPr>
          <p:grpSpPr>
            <a:xfrm>
              <a:off x="12644694" y="3479846"/>
              <a:ext cx="5422223" cy="4709752"/>
              <a:chOff x="-3810" y="0"/>
              <a:chExt cx="3189543" cy="3444242"/>
            </a:xfrm>
          </p:grpSpPr>
          <p:sp>
            <p:nvSpPr>
              <p:cNvPr id="27"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8"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6" name="Rectangle 25"/>
            <p:cNvSpPr/>
            <p:nvPr/>
          </p:nvSpPr>
          <p:spPr>
            <a:xfrm>
              <a:off x="12756290" y="4461665"/>
              <a:ext cx="5196871" cy="2688848"/>
            </a:xfrm>
            <a:prstGeom prst="rect">
              <a:avLst/>
            </a:prstGeom>
          </p:spPr>
          <p:txBody>
            <a:bodyPr wrap="square">
              <a:spAutoFit/>
            </a:bodyPr>
            <a:lstStyle/>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a:t>
              </a:r>
              <a:r>
                <a:rPr lang="vi-VN" sz="4000" kern="0">
                  <a:latin typeface="Arial"/>
                  <a:ea typeface="Calibri" panose="020F0502020204030204" pitchFamily="34" charset="0"/>
                  <a:cs typeface="Times New Roman" panose="02020603050405020304" pitchFamily="18" charset="0"/>
                  <a:sym typeface="Arial"/>
                </a:rPr>
                <a:t>Chuẩn bị trước </a:t>
              </a:r>
              <a:endParaRPr lang="en-US" sz="4000" ker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a:latin typeface="Arial"/>
                  <a:ea typeface="Calibri" panose="020F0502020204030204" pitchFamily="34" charset="0"/>
                  <a:cs typeface="Times New Roman" panose="02020603050405020304" pitchFamily="18" charset="0"/>
                  <a:sym typeface="Arial"/>
                </a:rPr>
                <a:t>"Bài 2. Biểu đồ hình quạt tròn".</a:t>
              </a:r>
              <a:endParaRPr lang="pt-BR" sz="4000" b="1" kern="0">
                <a:latin typeface="Arial"/>
                <a:ea typeface="Calibri" panose="020F0502020204030204" pitchFamily="34" charset="0"/>
                <a:cs typeface="Times New Roman" panose="02020603050405020304" pitchFamily="18" charset="0"/>
                <a:sym typeface="Arial"/>
              </a:endParaRPr>
            </a:p>
          </p:txBody>
        </p:sp>
      </p:grpSp>
      <p:pic>
        <p:nvPicPr>
          <p:cNvPr id="29"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1194222">
            <a:off x="16012971" y="8124881"/>
            <a:ext cx="1930447" cy="2078544"/>
          </a:xfrm>
          <a:prstGeom prst="rect">
            <a:avLst/>
          </a:prstGeom>
        </p:spPr>
      </p:pic>
      <p:pic>
        <p:nvPicPr>
          <p:cNvPr id="3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90184" y="7419880"/>
            <a:ext cx="1796427" cy="2829020"/>
          </a:xfrm>
          <a:prstGeom prst="rect">
            <a:avLst/>
          </a:prstGeom>
        </p:spPr>
      </p:pic>
    </p:spTree>
    <p:extLst>
      <p:ext uri="{BB962C8B-B14F-4D97-AF65-F5344CB8AC3E}">
        <p14:creationId xmlns:p14="http://schemas.microsoft.com/office/powerpoint/2010/main" val="745582844"/>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randombar(horizontal)">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913764" y="1028700"/>
            <a:ext cx="14325600" cy="8896906"/>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80910" y="7767212"/>
            <a:ext cx="1796427" cy="2829020"/>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r="18941" b="23301"/>
          <a:stretch>
            <a:fillRect/>
          </a:stretch>
        </p:blipFill>
        <p:spPr>
          <a:xfrm rot="181335">
            <a:off x="15660797" y="303542"/>
            <a:ext cx="2404625" cy="2255389"/>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15293719" y="8001678"/>
            <a:ext cx="1930447" cy="2078544"/>
          </a:xfrm>
          <a:prstGeom prst="rect">
            <a:avLst/>
          </a:prstGeom>
        </p:spPr>
      </p:pic>
      <p:sp>
        <p:nvSpPr>
          <p:cNvPr id="14" name="Rectangle 13"/>
          <p:cNvSpPr/>
          <p:nvPr/>
        </p:nvSpPr>
        <p:spPr>
          <a:xfrm>
            <a:off x="2895600" y="2095500"/>
            <a:ext cx="12309780" cy="3323987"/>
          </a:xfrm>
          <a:prstGeom prst="rect">
            <a:avLst/>
          </a:prstGeom>
        </p:spPr>
        <p:txBody>
          <a:bodyPr wrap="none">
            <a:spAutoFit/>
          </a:bodyPr>
          <a:lstStyle/>
          <a:p>
            <a:pPr lvl="0" algn="ctr">
              <a:lnSpc>
                <a:spcPct val="150000"/>
              </a:lnSpc>
              <a:defRPr/>
            </a:pPr>
            <a:r>
              <a:rPr lang="vi-VN" sz="7000" b="1" kern="0">
                <a:solidFill>
                  <a:srgbClr val="FF0000"/>
                </a:solidFill>
              </a:rPr>
              <a:t>CHƯƠNG 5</a:t>
            </a:r>
            <a:endParaRPr lang="en-US" sz="7000" b="1" kern="0">
              <a:solidFill>
                <a:srgbClr val="FF0000"/>
              </a:solidFill>
            </a:endParaRPr>
          </a:p>
          <a:p>
            <a:pPr lvl="0" algn="ctr">
              <a:lnSpc>
                <a:spcPct val="150000"/>
              </a:lnSpc>
              <a:defRPr/>
            </a:pPr>
            <a:r>
              <a:rPr lang="vi-VN" sz="7000" b="1" kern="0">
                <a:solidFill>
                  <a:srgbClr val="FF0000"/>
                </a:solidFill>
              </a:rPr>
              <a:t>MỘT SỐ YẾU TỐ THỐNG KÊ</a:t>
            </a:r>
            <a:endParaRPr lang="en-US" sz="7000" b="1" kern="0">
              <a:solidFill>
                <a:srgbClr val="FF0000"/>
              </a:solidFill>
              <a:latin typeface="Arial" panose="020B0604020202020204" pitchFamily="34" charset="0"/>
              <a:cs typeface="Arial" panose="020B0604020202020204" pitchFamily="34" charset="0"/>
            </a:endParaRPr>
          </a:p>
        </p:txBody>
      </p:sp>
      <p:sp>
        <p:nvSpPr>
          <p:cNvPr id="16" name="Rectangle 15"/>
          <p:cNvSpPr/>
          <p:nvPr/>
        </p:nvSpPr>
        <p:spPr>
          <a:xfrm>
            <a:off x="1752600" y="5676900"/>
            <a:ext cx="14554200" cy="2907784"/>
          </a:xfrm>
          <a:prstGeom prst="rect">
            <a:avLst/>
          </a:prstGeom>
        </p:spPr>
        <p:txBody>
          <a:bodyPr wrap="square">
            <a:spAutoFit/>
          </a:bodyPr>
          <a:lstStyle/>
          <a:p>
            <a:pPr lvl="0" algn="ctr">
              <a:lnSpc>
                <a:spcPct val="150000"/>
              </a:lnSpc>
              <a:defRPr/>
            </a:pPr>
            <a:r>
              <a:rPr lang="en-US" sz="6500" b="1" kern="0">
                <a:solidFill>
                  <a:srgbClr val="00B050"/>
                </a:solidFill>
                <a:latin typeface="Arial" panose="020B0604020202020204" pitchFamily="34" charset="0"/>
                <a:ea typeface="Calibri" panose="020F0502020204030204" pitchFamily="34" charset="0"/>
                <a:cs typeface="Arial" panose="020B0604020202020204" pitchFamily="34" charset="0"/>
              </a:rPr>
              <a:t>BÀI 1: THU THẬP VÀ </a:t>
            </a:r>
          </a:p>
          <a:p>
            <a:pPr lvl="0" algn="ctr">
              <a:lnSpc>
                <a:spcPct val="150000"/>
              </a:lnSpc>
              <a:defRPr/>
            </a:pPr>
            <a:r>
              <a:rPr lang="en-US" sz="6500" b="1" kern="0">
                <a:solidFill>
                  <a:srgbClr val="00B050"/>
                </a:solidFill>
                <a:latin typeface="Arial" panose="020B0604020202020204" pitchFamily="34" charset="0"/>
                <a:ea typeface="Calibri" panose="020F0502020204030204" pitchFamily="34" charset="0"/>
                <a:cs typeface="Arial" panose="020B0604020202020204" pitchFamily="34" charset="0"/>
              </a:rPr>
              <a:t>PHÂN LOẠI DỮ LIỆU</a:t>
            </a:r>
            <a:endParaRPr kumimoji="0" lang="en-US" sz="6500" b="1" i="0" u="none" strike="noStrike" kern="0" cap="none" spc="0" normalizeH="0" baseline="0" noProof="0">
              <a:ln>
                <a:noFill/>
              </a:ln>
              <a:solidFill>
                <a:srgbClr val="00B050"/>
              </a:solidFill>
              <a:effectLst/>
              <a:uLnTx/>
              <a:uFillTx/>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133600" y="1253171"/>
            <a:ext cx="13749766" cy="838612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759923" y="636828"/>
            <a:ext cx="768154" cy="1834398"/>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89419">
            <a:off x="16203808" y="6526974"/>
            <a:ext cx="2110984" cy="1902524"/>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833489">
            <a:off x="199199" y="1236830"/>
            <a:ext cx="1965132" cy="1898809"/>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028700" y="7478236"/>
            <a:ext cx="2445044" cy="1983542"/>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619047" y="1706336"/>
            <a:ext cx="2129994" cy="1637433"/>
          </a:xfrm>
          <a:prstGeom prst="rect">
            <a:avLst/>
          </a:prstGeom>
        </p:spPr>
      </p:pic>
      <p:sp>
        <p:nvSpPr>
          <p:cNvPr id="9" name="TextBox 9"/>
          <p:cNvSpPr txBox="1"/>
          <p:nvPr/>
        </p:nvSpPr>
        <p:spPr>
          <a:xfrm>
            <a:off x="2225822" y="4233245"/>
            <a:ext cx="13487120" cy="3000821"/>
          </a:xfrm>
          <a:prstGeom prst="rect">
            <a:avLst/>
          </a:prstGeom>
        </p:spPr>
        <p:txBody>
          <a:bodyPr wrap="square" lIns="0" tIns="0" rIns="0" bIns="0" rtlCol="0" anchor="t">
            <a:spAutoFit/>
          </a:bodyPr>
          <a:lstStyle/>
          <a:p>
            <a:pPr algn="ctr">
              <a:lnSpc>
                <a:spcPct val="150000"/>
              </a:lnSpc>
            </a:pPr>
            <a:r>
              <a:rPr lang="en-US" sz="6500" b="1">
                <a:latin typeface="Arial" panose="020B0604020202020204" pitchFamily="34" charset="0"/>
                <a:cs typeface="Arial" panose="020B0604020202020204" pitchFamily="34" charset="0"/>
              </a:rPr>
              <a:t>CẢM ƠN CÁC EM ĐÃ CHÚ Ý LẮNG NGHE BÀI GIẢNG!</a:t>
            </a:r>
          </a:p>
        </p:txBody>
      </p:sp>
    </p:spTree>
    <p:extLst>
      <p:ext uri="{BB962C8B-B14F-4D97-AF65-F5344CB8AC3E}">
        <p14:creationId xmlns:p14="http://schemas.microsoft.com/office/powerpoint/2010/main" val="3424963874"/>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942341" y="495300"/>
            <a:ext cx="16403317"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6783">
            <a:off x="16119157" y="351522"/>
            <a:ext cx="2397119" cy="159708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50317">
            <a:off x="16189864" y="8017396"/>
            <a:ext cx="1490734" cy="2250165"/>
          </a:xfrm>
          <a:prstGeom prst="rect">
            <a:avLst/>
          </a:prstGeom>
        </p:spPr>
      </p:pic>
      <p:sp>
        <p:nvSpPr>
          <p:cNvPr id="9" name="Rectangle 8"/>
          <p:cNvSpPr/>
          <p:nvPr/>
        </p:nvSpPr>
        <p:spPr>
          <a:xfrm>
            <a:off x="2590800" y="3695700"/>
            <a:ext cx="12954000" cy="1592744"/>
          </a:xfrm>
          <a:prstGeom prst="rect">
            <a:avLst/>
          </a:prstGeom>
        </p:spPr>
        <p:txBody>
          <a:bodyPr wrap="square">
            <a:spAutoFit/>
          </a:bodyPr>
          <a:lstStyle/>
          <a:p>
            <a:pPr algn="ctr">
              <a:lnSpc>
                <a:spcPct val="150000"/>
              </a:lnSpc>
              <a:spcBef>
                <a:spcPts val="600"/>
              </a:spcBef>
              <a:spcAft>
                <a:spcPts val="1000"/>
              </a:spcAft>
            </a:pPr>
            <a:r>
              <a:rPr lang="en-US" sz="6500" b="1">
                <a:latin typeface="Arial" panose="020B0604020202020204" pitchFamily="34" charset="0"/>
                <a:ea typeface="Calibri" panose="020F0502020204030204" pitchFamily="34" charset="0"/>
                <a:cs typeface="Arial" panose="020B0604020202020204" pitchFamily="34" charset="0"/>
              </a:rPr>
              <a:t>	THU THẬP DỮ LIỆU</a:t>
            </a:r>
          </a:p>
        </p:txBody>
      </p:sp>
      <p:pic>
        <p:nvPicPr>
          <p:cNvPr id="10" name="Picture 9"/>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5292777" y="6819901"/>
            <a:ext cx="8194623" cy="3124200"/>
          </a:xfrm>
          <a:prstGeom prst="rect">
            <a:avLst/>
          </a:prstGeom>
        </p:spPr>
      </p:pic>
      <p:pic>
        <p:nvPicPr>
          <p:cNvPr id="11"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85137">
            <a:off x="709181" y="7951238"/>
            <a:ext cx="1974206" cy="2140061"/>
          </a:xfrm>
          <a:prstGeom prst="rect">
            <a:avLst/>
          </a:prstGeom>
        </p:spPr>
      </p:pic>
      <p:grpSp>
        <p:nvGrpSpPr>
          <p:cNvPr id="13" name="Group 12"/>
          <p:cNvGrpSpPr/>
          <p:nvPr/>
        </p:nvGrpSpPr>
        <p:grpSpPr>
          <a:xfrm>
            <a:off x="3078560" y="1590854"/>
            <a:ext cx="2214217" cy="1952445"/>
            <a:chOff x="3352800" y="3102142"/>
            <a:chExt cx="1412687" cy="1285465"/>
          </a:xfrm>
          <a:solidFill>
            <a:srgbClr val="92D050"/>
          </a:solidFill>
        </p:grpSpPr>
        <p:grpSp>
          <p:nvGrpSpPr>
            <p:cNvPr id="14" name="Group 4"/>
            <p:cNvGrpSpPr/>
            <p:nvPr/>
          </p:nvGrpSpPr>
          <p:grpSpPr>
            <a:xfrm>
              <a:off x="3352800" y="3102142"/>
              <a:ext cx="1412687" cy="1285465"/>
              <a:chOff x="0" y="0"/>
              <a:chExt cx="6350000" cy="6350000"/>
            </a:xfrm>
            <a:grpFill/>
          </p:grpSpPr>
          <p:sp>
            <p:nvSpPr>
              <p:cNvPr id="16"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9966"/>
              </a:solidFill>
            </p:spPr>
          </p:sp>
        </p:grpSp>
        <p:sp>
          <p:nvSpPr>
            <p:cNvPr id="15" name="TextBox 15"/>
            <p:cNvSpPr txBox="1"/>
            <p:nvPr/>
          </p:nvSpPr>
          <p:spPr>
            <a:xfrm>
              <a:off x="3537541" y="3622931"/>
              <a:ext cx="1011619" cy="393959"/>
            </a:xfrm>
            <a:prstGeom prst="rect">
              <a:avLst/>
            </a:prstGeom>
            <a:noFill/>
          </p:spPr>
          <p:txBody>
            <a:bodyPr wrap="square" lIns="0" tIns="0" rIns="0" bIns="0" rtlCol="0" anchor="t">
              <a:spAutoFit/>
            </a:bodyPr>
            <a:lstStyle/>
            <a:p>
              <a:pPr algn="ctr">
                <a:lnSpc>
                  <a:spcPts val="4368"/>
                </a:lnSpc>
              </a:pPr>
              <a:r>
                <a:rPr lang="en-US" sz="6000" b="1">
                  <a:solidFill>
                    <a:schemeClr val="bg1"/>
                  </a:solidFill>
                  <a:latin typeface="Arial" panose="020B0604020202020204" pitchFamily="34" charset="0"/>
                  <a:cs typeface="Arial" panose="020B0604020202020204" pitchFamily="34" charset="0"/>
                </a:rPr>
                <a:t>01</a:t>
              </a:r>
            </a:p>
          </p:txBody>
        </p:sp>
      </p:grpSp>
    </p:spTree>
    <p:extLst>
      <p:ext uri="{BB962C8B-B14F-4D97-AF65-F5344CB8AC3E}">
        <p14:creationId xmlns:p14="http://schemas.microsoft.com/office/powerpoint/2010/main" val="4104915132"/>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609601" y="419100"/>
            <a:ext cx="17068799" cy="9525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6783">
            <a:off x="15958928" y="246687"/>
            <a:ext cx="2397119" cy="159708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6859400">
            <a:off x="472990" y="8141727"/>
            <a:ext cx="1406893" cy="2123613"/>
          </a:xfrm>
          <a:prstGeom prst="rect">
            <a:avLst/>
          </a:prstGeom>
        </p:spPr>
      </p:pic>
      <p:pic>
        <p:nvPicPr>
          <p:cNvPr id="14" name="Picture 13"/>
          <p:cNvPicPr>
            <a:picLocks noChangeAspect="1"/>
          </p:cNvPicPr>
          <p:nvPr/>
        </p:nvPicPr>
        <p:blipFill>
          <a:blip r:embed="rId7" cstate="print">
            <a:duotone>
              <a:prstClr val="black"/>
              <a:schemeClr val="tx1">
                <a:tint val="45000"/>
                <a:satMod val="400000"/>
              </a:schemeClr>
            </a:duotone>
            <a:extLst>
              <a:ext uri="{BEBA8EAE-BF5A-486C-A8C5-ECC9F3942E4B}">
                <a14:imgProps xmlns:a14="http://schemas.microsoft.com/office/drawing/2010/main">
                  <a14:imgLayer r:embed="rId8">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61262" y="647700"/>
            <a:ext cx="1224738" cy="1143000"/>
          </a:xfrm>
          <a:prstGeom prst="rect">
            <a:avLst/>
          </a:prstGeom>
        </p:spPr>
      </p:pic>
      <p:sp>
        <p:nvSpPr>
          <p:cNvPr id="20" name="TextBox 19"/>
          <p:cNvSpPr txBox="1"/>
          <p:nvPr/>
        </p:nvSpPr>
        <p:spPr>
          <a:xfrm>
            <a:off x="2438400" y="826785"/>
            <a:ext cx="3581400" cy="784830"/>
          </a:xfrm>
          <a:prstGeom prst="rect">
            <a:avLst/>
          </a:prstGeom>
          <a:noFill/>
        </p:spPr>
        <p:txBody>
          <a:bodyPr wrap="square" rtlCol="0">
            <a:spAutoFit/>
          </a:bodyPr>
          <a:lstStyle/>
          <a:p>
            <a:r>
              <a:rPr lang="nl-NL" sz="4500" b="1">
                <a:latin typeface="Arial" panose="020B0604020202020204" pitchFamily="34" charset="0"/>
                <a:cs typeface="Arial" panose="020B0604020202020204" pitchFamily="34" charset="0"/>
              </a:rPr>
              <a:t>HĐKP 1:</a:t>
            </a:r>
            <a:endParaRPr lang="en-US" sz="4500">
              <a:latin typeface="Arial" panose="020B0604020202020204" pitchFamily="34" charset="0"/>
              <a:cs typeface="Arial" panose="020B0604020202020204" pitchFamily="34" charset="0"/>
            </a:endParaRPr>
          </a:p>
        </p:txBody>
      </p:sp>
      <p:sp>
        <p:nvSpPr>
          <p:cNvPr id="3" name="Rectangle 2"/>
          <p:cNvSpPr/>
          <p:nvPr/>
        </p:nvSpPr>
        <p:spPr>
          <a:xfrm>
            <a:off x="3334791" y="1611615"/>
            <a:ext cx="15258009" cy="1015663"/>
          </a:xfrm>
          <a:prstGeom prst="rect">
            <a:avLst/>
          </a:prstGeom>
        </p:spPr>
        <p:txBody>
          <a:bodyPr wrap="square">
            <a:spAutoFit/>
          </a:bodyPr>
          <a:lstStyle/>
          <a:p>
            <a:pPr algn="just">
              <a:lnSpc>
                <a:spcPct val="150000"/>
              </a:lnSpc>
            </a:pPr>
            <a:r>
              <a:rPr lang="en-US" sz="4000">
                <a:solidFill>
                  <a:srgbClr val="000000"/>
                </a:solidFill>
                <a:latin typeface="Arial" panose="020B0604020202020204" pitchFamily="34" charset="0"/>
                <a:cs typeface="Arial" panose="020B0604020202020204" pitchFamily="34" charset="0"/>
              </a:rPr>
              <a:t>Hãy lập b</a:t>
            </a:r>
            <a:r>
              <a:rPr lang="vi-VN" sz="4000">
                <a:solidFill>
                  <a:srgbClr val="000000"/>
                </a:solidFill>
                <a:latin typeface="Arial" panose="020B0604020202020204" pitchFamily="34" charset="0"/>
                <a:cs typeface="Arial" panose="020B0604020202020204" pitchFamily="34" charset="0"/>
              </a:rPr>
              <a:t>ảng dữ liệu thu thập được từ biểu đồ</a:t>
            </a:r>
            <a:r>
              <a:rPr lang="en-US" sz="4000">
                <a:solidFill>
                  <a:srgbClr val="000000"/>
                </a:solidFill>
                <a:latin typeface="Arial" panose="020B0604020202020204" pitchFamily="34" charset="0"/>
                <a:cs typeface="Arial" panose="020B0604020202020204" pitchFamily="34" charset="0"/>
              </a:rPr>
              <a:t> sau:</a:t>
            </a:r>
            <a:endParaRPr lang="en-US" sz="400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9"/>
          <a:stretch>
            <a:fillRect/>
          </a:stretch>
        </p:blipFill>
        <p:spPr>
          <a:xfrm>
            <a:off x="2044913" y="2786346"/>
            <a:ext cx="14185687" cy="6852954"/>
          </a:xfrm>
          <a:prstGeom prst="rect">
            <a:avLst/>
          </a:prstGeom>
        </p:spPr>
      </p:pic>
    </p:spTree>
    <p:extLst>
      <p:ext uri="{BB962C8B-B14F-4D97-AF65-F5344CB8AC3E}">
        <p14:creationId xmlns:p14="http://schemas.microsoft.com/office/powerpoint/2010/main" val="2830515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7011743">
            <a:off x="517842" y="8315009"/>
            <a:ext cx="1196198" cy="1805582"/>
          </a:xfrm>
          <a:prstGeom prst="rect">
            <a:avLst/>
          </a:prstGeom>
        </p:spPr>
      </p:pic>
      <p:pic>
        <p:nvPicPr>
          <p:cNvPr id="19"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736783">
            <a:off x="16331329" y="234556"/>
            <a:ext cx="1869688" cy="1245679"/>
          </a:xfrm>
          <a:prstGeom prst="rect">
            <a:avLst/>
          </a:prstGeom>
        </p:spPr>
      </p:pic>
      <p:pic>
        <p:nvPicPr>
          <p:cNvPr id="12" name="image24.png" descr="Giải toán 7 CTST bài 1: Thu thập và phân loại dữ liệu"/>
          <p:cNvPicPr/>
          <p:nvPr/>
        </p:nvPicPr>
        <p:blipFill>
          <a:blip r:embed="rId6"/>
          <a:srcRect/>
          <a:stretch>
            <a:fillRect/>
          </a:stretch>
        </p:blipFill>
        <p:spPr>
          <a:xfrm>
            <a:off x="2030730" y="1854882"/>
            <a:ext cx="14352270" cy="7781448"/>
          </a:xfrm>
          <a:prstGeom prst="rect">
            <a:avLst/>
          </a:prstGeom>
          <a:ln/>
        </p:spPr>
      </p:pic>
      <p:sp>
        <p:nvSpPr>
          <p:cNvPr id="7" name="Rectangle 6"/>
          <p:cNvSpPr/>
          <p:nvPr/>
        </p:nvSpPr>
        <p:spPr>
          <a:xfrm>
            <a:off x="2181441" y="571500"/>
            <a:ext cx="9629559" cy="901593"/>
          </a:xfrm>
          <a:prstGeom prst="rect">
            <a:avLst/>
          </a:prstGeom>
        </p:spPr>
        <p:txBody>
          <a:bodyPr wrap="none">
            <a:spAutoFit/>
          </a:bodyPr>
          <a:lstStyle/>
          <a:p>
            <a:pPr marL="571500" indent="-571500" algn="just">
              <a:lnSpc>
                <a:spcPct val="150000"/>
              </a:lnSpc>
              <a:spcBef>
                <a:spcPts val="1200"/>
              </a:spcBef>
              <a:spcAft>
                <a:spcPts val="1200"/>
              </a:spcAft>
              <a:buFont typeface="Arial" panose="020B0604020202020204" pitchFamily="34" charset="0"/>
              <a:buChar char="•"/>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Bảng dữ liệu thu thập được từ biểu đồ:</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01652094"/>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457200" y="342900"/>
            <a:ext cx="17373599" cy="96012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85137">
            <a:off x="15543442" y="7640630"/>
            <a:ext cx="2129849" cy="2308781"/>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50317">
            <a:off x="542493" y="110149"/>
            <a:ext cx="1490734" cy="2250165"/>
          </a:xfrm>
          <a:prstGeom prst="rect">
            <a:avLst/>
          </a:prstGeom>
        </p:spPr>
      </p:pic>
      <p:sp>
        <p:nvSpPr>
          <p:cNvPr id="7" name="Rectangle 6"/>
          <p:cNvSpPr/>
          <p:nvPr/>
        </p:nvSpPr>
        <p:spPr>
          <a:xfrm>
            <a:off x="7058278" y="636845"/>
            <a:ext cx="4648200" cy="1306255"/>
          </a:xfrm>
          <a:prstGeom prst="rect">
            <a:avLst/>
          </a:prstGeom>
        </p:spPr>
        <p:txBody>
          <a:bodyPr wrap="square">
            <a:spAutoFit/>
          </a:bodyPr>
          <a:lstStyle/>
          <a:p>
            <a:pPr algn="just">
              <a:lnSpc>
                <a:spcPct val="150000"/>
              </a:lnSpc>
              <a:spcBef>
                <a:spcPts val="600"/>
              </a:spcBef>
              <a:spcAft>
                <a:spcPts val="800"/>
              </a:spcAft>
              <a:tabLst>
                <a:tab pos="360045" algn="l"/>
                <a:tab pos="720090" algn="l"/>
              </a:tabLst>
            </a:pPr>
            <a:r>
              <a:rPr lang="en-US" sz="6000" b="1">
                <a:solidFill>
                  <a:srgbClr val="FF0000"/>
                </a:solidFill>
                <a:effectLst/>
                <a:latin typeface="Arial" panose="020B0604020202020204" pitchFamily="34" charset="0"/>
                <a:ea typeface="Calibri" panose="020F0502020204030204" pitchFamily="34" charset="0"/>
                <a:cs typeface="Arial" panose="020B0604020202020204" pitchFamily="34" charset="0"/>
              </a:rPr>
              <a:t>KẾT LUẬN</a:t>
            </a:r>
          </a:p>
        </p:txBody>
      </p:sp>
      <p:pic>
        <p:nvPicPr>
          <p:cNvPr id="11"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96072">
            <a:off x="16314932" y="246523"/>
            <a:ext cx="1861626" cy="1240308"/>
          </a:xfrm>
          <a:prstGeom prst="rect">
            <a:avLst/>
          </a:prstGeom>
        </p:spPr>
      </p:pic>
      <p:sp>
        <p:nvSpPr>
          <p:cNvPr id="12" name="Rectangle 11"/>
          <p:cNvSpPr/>
          <p:nvPr/>
        </p:nvSpPr>
        <p:spPr>
          <a:xfrm>
            <a:off x="4026918" y="2400300"/>
            <a:ext cx="12660882" cy="901593"/>
          </a:xfrm>
          <a:prstGeom prst="rect">
            <a:avLst/>
          </a:prstGeom>
        </p:spPr>
        <p:txBody>
          <a:bodyPr wrap="square">
            <a:spAutoFit/>
          </a:bodyPr>
          <a:lstStyle/>
          <a:p>
            <a:pPr algn="just">
              <a:lnSpc>
                <a:spcPct val="150000"/>
              </a:lnSpc>
              <a:spcBef>
                <a:spcPts val="600"/>
              </a:spcBef>
              <a:spcAft>
                <a:spcPts val="800"/>
              </a:spcAft>
              <a:tabLst>
                <a:tab pos="360045" algn="l"/>
                <a:tab pos="720090" algn="l"/>
              </a:tabLst>
            </a:pPr>
            <a:r>
              <a:rPr lang="en-US" sz="4000" b="1">
                <a:latin typeface="Arial" panose="020B0604020202020204" pitchFamily="34" charset="0"/>
                <a:ea typeface="Times New Roman" panose="02020603050405020304" pitchFamily="18" charset="0"/>
                <a:cs typeface="Arial" panose="020B0604020202020204" pitchFamily="34" charset="0"/>
              </a:rPr>
              <a:t>Ta có thể thu thập dữ liệu từ những nguồn: </a:t>
            </a:r>
          </a:p>
        </p:txBody>
      </p:sp>
      <p:sp>
        <p:nvSpPr>
          <p:cNvPr id="10" name="Rectangle 9"/>
          <p:cNvSpPr/>
          <p:nvPr/>
        </p:nvSpPr>
        <p:spPr>
          <a:xfrm>
            <a:off x="5839078" y="4127837"/>
            <a:ext cx="2683022" cy="1015663"/>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lnSpc>
                <a:spcPct val="150000"/>
              </a:lnSpc>
            </a:pPr>
            <a:r>
              <a:rPr lang="en-US" sz="4000" b="1">
                <a:solidFill>
                  <a:prstClr val="white"/>
                </a:solidFill>
                <a:latin typeface="Arial" panose="020B0604020202020204" pitchFamily="34" charset="0"/>
                <a:ea typeface="Times New Roman" panose="02020603050405020304" pitchFamily="18" charset="0"/>
                <a:cs typeface="Arial" panose="020B0604020202020204" pitchFamily="34" charset="0"/>
              </a:rPr>
              <a:t>Văn bản</a:t>
            </a:r>
            <a:endParaRPr lang="en-US" b="1"/>
          </a:p>
        </p:txBody>
      </p:sp>
      <p:sp>
        <p:nvSpPr>
          <p:cNvPr id="13" name="Rectangle 12"/>
          <p:cNvSpPr/>
          <p:nvPr/>
        </p:nvSpPr>
        <p:spPr>
          <a:xfrm>
            <a:off x="9608457" y="4127837"/>
            <a:ext cx="2936221" cy="1015663"/>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lnSpc>
                <a:spcPct val="150000"/>
              </a:lnSpc>
            </a:pPr>
            <a:r>
              <a:rPr lang="en-US" sz="4000" b="1">
                <a:solidFill>
                  <a:prstClr val="white"/>
                </a:solidFill>
                <a:latin typeface="Arial" panose="020B0604020202020204" pitchFamily="34" charset="0"/>
                <a:ea typeface="Times New Roman" panose="02020603050405020304" pitchFamily="18" charset="0"/>
                <a:cs typeface="Arial" panose="020B0604020202020204" pitchFamily="34" charset="0"/>
              </a:rPr>
              <a:t>Bảng biểu</a:t>
            </a:r>
            <a:endParaRPr lang="en-US" b="1"/>
          </a:p>
        </p:txBody>
      </p:sp>
      <p:sp>
        <p:nvSpPr>
          <p:cNvPr id="14" name="Rectangle 13"/>
          <p:cNvSpPr/>
          <p:nvPr/>
        </p:nvSpPr>
        <p:spPr>
          <a:xfrm>
            <a:off x="5590167" y="6185237"/>
            <a:ext cx="7211433" cy="1015663"/>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lnSpc>
                <a:spcPct val="150000"/>
              </a:lnSpc>
            </a:pPr>
            <a:r>
              <a:rPr lang="en-US" sz="4000" b="1">
                <a:solidFill>
                  <a:prstClr val="white"/>
                </a:solidFill>
                <a:latin typeface="Arial" panose="020B0604020202020204" pitchFamily="34" charset="0"/>
                <a:ea typeface="Times New Roman" panose="02020603050405020304" pitchFamily="18" charset="0"/>
                <a:cs typeface="Arial" panose="020B0604020202020204" pitchFamily="34" charset="0"/>
              </a:rPr>
              <a:t>Hình ảnh trong thực tiễn</a:t>
            </a:r>
            <a:endParaRPr lang="en-US" b="1"/>
          </a:p>
        </p:txBody>
      </p:sp>
      <p:pic>
        <p:nvPicPr>
          <p:cNvPr id="15" name="Picture 5"/>
          <p:cNvPicPr>
            <a:picLocks noChangeAspect="1"/>
          </p:cNvPicPr>
          <p:nvPr/>
        </p:nvPicPr>
        <p:blipFill>
          <a:blip r:embed="rId9"/>
          <a:srcRect/>
          <a:stretch>
            <a:fillRect/>
          </a:stretch>
        </p:blipFill>
        <p:spPr>
          <a:xfrm>
            <a:off x="762000" y="5869014"/>
            <a:ext cx="4191000" cy="3908812"/>
          </a:xfrm>
          <a:prstGeom prst="rect">
            <a:avLst/>
          </a:prstGeom>
        </p:spPr>
      </p:pic>
    </p:spTree>
    <p:extLst>
      <p:ext uri="{BB962C8B-B14F-4D97-AF65-F5344CB8AC3E}">
        <p14:creationId xmlns:p14="http://schemas.microsoft.com/office/powerpoint/2010/main" val="27114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0"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942341" y="495300"/>
            <a:ext cx="16403317"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6783">
            <a:off x="16119157" y="351522"/>
            <a:ext cx="2397119" cy="159708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50317">
            <a:off x="16189864" y="8017396"/>
            <a:ext cx="1490734" cy="2250165"/>
          </a:xfrm>
          <a:prstGeom prst="rect">
            <a:avLst/>
          </a:prstGeom>
        </p:spPr>
      </p:pic>
      <p:sp>
        <p:nvSpPr>
          <p:cNvPr id="9" name="Rectangle 8"/>
          <p:cNvSpPr/>
          <p:nvPr/>
        </p:nvSpPr>
        <p:spPr>
          <a:xfrm>
            <a:off x="3657600" y="3009900"/>
            <a:ext cx="11506200" cy="2907784"/>
          </a:xfrm>
          <a:prstGeom prst="rect">
            <a:avLst/>
          </a:prstGeom>
        </p:spPr>
        <p:txBody>
          <a:bodyPr wrap="square">
            <a:spAutoFit/>
          </a:bodyPr>
          <a:lstStyle/>
          <a:p>
            <a:pPr algn="ctr">
              <a:lnSpc>
                <a:spcPct val="150000"/>
              </a:lnSpc>
            </a:pPr>
            <a:r>
              <a:rPr lang="en-US" sz="6500" b="1">
                <a:solidFill>
                  <a:prstClr val="black"/>
                </a:solidFill>
                <a:latin typeface="Arial" panose="020B0604020202020204" pitchFamily="34" charset="0"/>
                <a:ea typeface="Calibri" panose="020F0502020204030204" pitchFamily="34" charset="0"/>
                <a:cs typeface="Arial" panose="020B0604020202020204" pitchFamily="34" charset="0"/>
              </a:rPr>
              <a:t>PHÂN LOẠI DỮ LIỆU</a:t>
            </a:r>
          </a:p>
          <a:p>
            <a:pPr algn="ctr">
              <a:lnSpc>
                <a:spcPct val="150000"/>
              </a:lnSpc>
            </a:pPr>
            <a:r>
              <a:rPr lang="en-US" sz="6500" b="1">
                <a:solidFill>
                  <a:prstClr val="black"/>
                </a:solidFill>
                <a:latin typeface="Arial" panose="020B0604020202020204" pitchFamily="34" charset="0"/>
                <a:ea typeface="Calibri" panose="020F0502020204030204" pitchFamily="34" charset="0"/>
                <a:cs typeface="Arial" panose="020B0604020202020204" pitchFamily="34" charset="0"/>
              </a:rPr>
              <a:t>THEO CÁC TIÊU CHÍ</a:t>
            </a:r>
          </a:p>
        </p:txBody>
      </p:sp>
      <p:pic>
        <p:nvPicPr>
          <p:cNvPr id="10" name="Picture 9"/>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5216577" y="6743700"/>
            <a:ext cx="8194623" cy="3124200"/>
          </a:xfrm>
          <a:prstGeom prst="rect">
            <a:avLst/>
          </a:prstGeom>
        </p:spPr>
      </p:pic>
      <p:pic>
        <p:nvPicPr>
          <p:cNvPr id="11"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85137">
            <a:off x="709181" y="7951238"/>
            <a:ext cx="1974206" cy="2140061"/>
          </a:xfrm>
          <a:prstGeom prst="rect">
            <a:avLst/>
          </a:prstGeom>
        </p:spPr>
      </p:pic>
      <p:grpSp>
        <p:nvGrpSpPr>
          <p:cNvPr id="13" name="Group 12"/>
          <p:cNvGrpSpPr/>
          <p:nvPr/>
        </p:nvGrpSpPr>
        <p:grpSpPr>
          <a:xfrm>
            <a:off x="2977264" y="1181100"/>
            <a:ext cx="2204336" cy="1952445"/>
            <a:chOff x="3355952" y="3102142"/>
            <a:chExt cx="1406383" cy="1285465"/>
          </a:xfrm>
          <a:solidFill>
            <a:srgbClr val="92D050"/>
          </a:solidFill>
        </p:grpSpPr>
        <p:grpSp>
          <p:nvGrpSpPr>
            <p:cNvPr id="14" name="Group 4"/>
            <p:cNvGrpSpPr/>
            <p:nvPr/>
          </p:nvGrpSpPr>
          <p:grpSpPr>
            <a:xfrm>
              <a:off x="3355952" y="3102142"/>
              <a:ext cx="1406383" cy="1285465"/>
              <a:chOff x="14167" y="0"/>
              <a:chExt cx="6321663" cy="6350000"/>
            </a:xfrm>
            <a:grpFill/>
          </p:grpSpPr>
          <p:sp>
            <p:nvSpPr>
              <p:cNvPr id="16" name="Freeform 5"/>
              <p:cNvSpPr/>
              <p:nvPr/>
            </p:nvSpPr>
            <p:spPr>
              <a:xfrm>
                <a:off x="14167" y="0"/>
                <a:ext cx="6321663"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9966"/>
              </a:solidFill>
            </p:spPr>
          </p:sp>
        </p:grpSp>
        <p:sp>
          <p:nvSpPr>
            <p:cNvPr id="15" name="TextBox 15"/>
            <p:cNvSpPr txBox="1"/>
            <p:nvPr/>
          </p:nvSpPr>
          <p:spPr>
            <a:xfrm>
              <a:off x="3527818" y="3635071"/>
              <a:ext cx="1011619" cy="393959"/>
            </a:xfrm>
            <a:prstGeom prst="rect">
              <a:avLst/>
            </a:prstGeom>
            <a:noFill/>
          </p:spPr>
          <p:txBody>
            <a:bodyPr wrap="square" lIns="0" tIns="0" rIns="0" bIns="0" rtlCol="0" anchor="t">
              <a:spAutoFit/>
            </a:bodyPr>
            <a:lstStyle/>
            <a:p>
              <a:pPr algn="ctr">
                <a:lnSpc>
                  <a:spcPts val="4368"/>
                </a:lnSpc>
              </a:pPr>
              <a:r>
                <a:rPr lang="en-US" sz="6000" b="1">
                  <a:solidFill>
                    <a:prstClr val="white"/>
                  </a:solidFill>
                  <a:latin typeface="Arial" panose="020B0604020202020204" pitchFamily="34" charset="0"/>
                  <a:cs typeface="Arial" panose="020B0604020202020204" pitchFamily="34" charset="0"/>
                </a:rPr>
                <a:t>02</a:t>
              </a:r>
            </a:p>
          </p:txBody>
        </p:sp>
      </p:grpSp>
    </p:spTree>
    <p:extLst>
      <p:ext uri="{BB962C8B-B14F-4D97-AF65-F5344CB8AC3E}">
        <p14:creationId xmlns:p14="http://schemas.microsoft.com/office/powerpoint/2010/main" val="763681417"/>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381000" y="342900"/>
            <a:ext cx="17449799" cy="9525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6783">
            <a:off x="15974942" y="216817"/>
            <a:ext cx="2105142" cy="140255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5864266">
            <a:off x="2815" y="3944801"/>
            <a:ext cx="956535" cy="1443826"/>
          </a:xfrm>
          <a:prstGeom prst="rect">
            <a:avLst/>
          </a:prstGeom>
        </p:spPr>
      </p:pic>
      <p:pic>
        <p:nvPicPr>
          <p:cNvPr id="14" name="Picture 13"/>
          <p:cNvPicPr>
            <a:picLocks noChangeAspect="1"/>
          </p:cNvPicPr>
          <p:nvPr/>
        </p:nvPicPr>
        <p:blipFill>
          <a:blip r:embed="rId7" cstate="print">
            <a:duotone>
              <a:prstClr val="black"/>
              <a:schemeClr val="tx1">
                <a:tint val="45000"/>
                <a:satMod val="400000"/>
              </a:schemeClr>
            </a:duotone>
            <a:extLst>
              <a:ext uri="{BEBA8EAE-BF5A-486C-A8C5-ECC9F3942E4B}">
                <a14:imgProps xmlns:a14="http://schemas.microsoft.com/office/drawing/2010/main">
                  <a14:imgLayer r:embed="rId8">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928662" y="647700"/>
            <a:ext cx="1072338" cy="1000771"/>
          </a:xfrm>
          <a:prstGeom prst="rect">
            <a:avLst/>
          </a:prstGeom>
        </p:spPr>
      </p:pic>
      <p:sp>
        <p:nvSpPr>
          <p:cNvPr id="20" name="TextBox 19"/>
          <p:cNvSpPr txBox="1"/>
          <p:nvPr/>
        </p:nvSpPr>
        <p:spPr>
          <a:xfrm>
            <a:off x="8305800" y="753449"/>
            <a:ext cx="3581400" cy="784830"/>
          </a:xfrm>
          <a:prstGeom prst="rect">
            <a:avLst/>
          </a:prstGeom>
          <a:noFill/>
        </p:spPr>
        <p:txBody>
          <a:bodyPr wrap="square" rtlCol="0">
            <a:spAutoFit/>
          </a:bodyPr>
          <a:lstStyle/>
          <a:p>
            <a:r>
              <a:rPr lang="nl-NL" sz="4500" b="1">
                <a:solidFill>
                  <a:prstClr val="black"/>
                </a:solidFill>
                <a:latin typeface="Arial" panose="020B0604020202020204" pitchFamily="34" charset="0"/>
                <a:cs typeface="Arial" panose="020B0604020202020204" pitchFamily="34" charset="0"/>
              </a:rPr>
              <a:t>HĐKP 2:</a:t>
            </a:r>
            <a:endParaRPr lang="en-US" sz="4500">
              <a:solidFill>
                <a:prstClr val="black"/>
              </a:solidFill>
              <a:latin typeface="Arial" panose="020B0604020202020204" pitchFamily="34" charset="0"/>
              <a:cs typeface="Arial" panose="020B0604020202020204" pitchFamily="34" charset="0"/>
            </a:endParaRPr>
          </a:p>
        </p:txBody>
      </p:sp>
      <p:sp>
        <p:nvSpPr>
          <p:cNvPr id="5" name="Rectangle 4"/>
          <p:cNvSpPr/>
          <p:nvPr/>
        </p:nvSpPr>
        <p:spPr>
          <a:xfrm>
            <a:off x="1169313" y="1790700"/>
            <a:ext cx="15823287" cy="1938992"/>
          </a:xfrm>
          <a:prstGeom prst="rect">
            <a:avLst/>
          </a:prstGeom>
        </p:spPr>
        <p:txBody>
          <a:bodyPr wrap="square">
            <a:spAutoFit/>
          </a:bodyPr>
          <a:lstStyle/>
          <a:p>
            <a:pPr algn="just">
              <a:lnSpc>
                <a:spcPct val="150000"/>
              </a:lnSpc>
            </a:pPr>
            <a:r>
              <a:rPr lang="vi-VN" sz="4000">
                <a:solidFill>
                  <a:srgbClr val="000000"/>
                </a:solidFill>
              </a:rPr>
              <a:t>Kết quả tìm hiểu về sở thích đối với môn bóng đá của 5 bạn học sinh một trường Trung học sở được cho trong bảng thống kê sau:</a:t>
            </a:r>
            <a:endParaRPr lang="en-US" sz="4000"/>
          </a:p>
        </p:txBody>
      </p:sp>
      <p:pic>
        <p:nvPicPr>
          <p:cNvPr id="9" name="Picture 8"/>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Effect>
                      <a14:saturation sat="400000"/>
                    </a14:imgEffect>
                    <a14:imgEffect>
                      <a14:brightnessContrast bright="20000" contrast="-40000"/>
                    </a14:imgEffect>
                  </a14:imgLayer>
                </a14:imgProps>
              </a:ext>
            </a:extLst>
          </a:blip>
          <a:stretch>
            <a:fillRect/>
          </a:stretch>
        </p:blipFill>
        <p:spPr>
          <a:xfrm>
            <a:off x="2590800" y="4533900"/>
            <a:ext cx="13208112" cy="3733800"/>
          </a:xfrm>
          <a:prstGeom prst="rect">
            <a:avLst/>
          </a:prstGeom>
        </p:spPr>
      </p:pic>
      <p:pic>
        <p:nvPicPr>
          <p:cNvPr id="15" name="Picture 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79102">
            <a:off x="16354212" y="8326265"/>
            <a:ext cx="1578621" cy="1711242"/>
          </a:xfrm>
          <a:prstGeom prst="rect">
            <a:avLst/>
          </a:prstGeom>
        </p:spPr>
      </p:pic>
    </p:spTree>
    <p:extLst>
      <p:ext uri="{BB962C8B-B14F-4D97-AF65-F5344CB8AC3E}">
        <p14:creationId xmlns:p14="http://schemas.microsoft.com/office/powerpoint/2010/main" val="2904778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1126</TotalTime>
  <Words>1223</Words>
  <PresentationFormat>Custom</PresentationFormat>
  <Paragraphs>104</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Cambria Math</vt: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2022-10-19T06:19:15Z</dcterms:modified>
  <dc:identifier>DAFKql8qNNg</dc:identifier>
</cp:coreProperties>
</file>