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6" r:id="rId11"/>
    <p:sldId id="381" r:id="rId12"/>
    <p:sldId id="382" r:id="rId13"/>
    <p:sldId id="383" r:id="rId14"/>
    <p:sldId id="384" r:id="rId15"/>
    <p:sldId id="385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9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5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8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9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6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9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02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6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8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21" Type="http://schemas.openxmlformats.org/officeDocument/2006/relationships/image" Target="../media/image66.wmf"/><Relationship Id="rId7" Type="http://schemas.openxmlformats.org/officeDocument/2006/relationships/image" Target="../media/image86.png"/><Relationship Id="rId17" Type="http://schemas.openxmlformats.org/officeDocument/2006/relationships/image" Target="../media/image64.png"/><Relationship Id="rId25" Type="http://schemas.openxmlformats.org/officeDocument/2006/relationships/image" Target="../media/image68.wmf"/><Relationship Id="rId33" Type="http://schemas.openxmlformats.org/officeDocument/2006/relationships/image" Target="../media/image72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3.emf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7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84.png"/><Relationship Id="rId15" Type="http://schemas.openxmlformats.org/officeDocument/2006/relationships/image" Target="../media/image87.png"/><Relationship Id="rId23" Type="http://schemas.openxmlformats.org/officeDocument/2006/relationships/image" Target="../media/image67.wmf"/><Relationship Id="rId28" Type="http://schemas.openxmlformats.org/officeDocument/2006/relationships/oleObject" Target="../embeddings/oleObject61.bin"/><Relationship Id="rId19" Type="http://schemas.openxmlformats.org/officeDocument/2006/relationships/image" Target="../media/image65.wmf"/><Relationship Id="rId31" Type="http://schemas.openxmlformats.org/officeDocument/2006/relationships/image" Target="../media/image71.wmf"/><Relationship Id="rId4" Type="http://schemas.openxmlformats.org/officeDocument/2006/relationships/image" Target="../media/image83.png"/><Relationship Id="rId14" Type="http://schemas.openxmlformats.org/officeDocument/2006/relationships/image" Target="../media/image61.png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69.wmf"/><Relationship Id="rId30" Type="http://schemas.openxmlformats.org/officeDocument/2006/relationships/oleObject" Target="../embeddings/oleObject6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oleObject" Target="../embeddings/oleObject65.bin"/><Relationship Id="rId7" Type="http://schemas.openxmlformats.org/officeDocument/2006/relationships/image" Target="../media/image93.png"/><Relationship Id="rId12" Type="http://schemas.openxmlformats.org/officeDocument/2006/relationships/image" Target="../media/image7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451.png"/><Relationship Id="rId9" Type="http://schemas.openxmlformats.org/officeDocument/2006/relationships/image" Target="../media/image550.png"/><Relationship Id="rId14" Type="http://schemas.openxmlformats.org/officeDocument/2006/relationships/image" Target="../media/image74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3" Type="http://schemas.openxmlformats.org/officeDocument/2006/relationships/image" Target="../media/image96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0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14" Type="http://schemas.openxmlformats.org/officeDocument/2006/relationships/image" Target="../media/image75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3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80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5" Type="http://schemas.openxmlformats.org/officeDocument/2006/relationships/image" Target="../media/image110.png"/><Relationship Id="rId4" Type="http://schemas.openxmlformats.org/officeDocument/2006/relationships/image" Target="../media/image107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6.png"/><Relationship Id="rId15" Type="http://schemas.openxmlformats.org/officeDocument/2006/relationships/image" Target="../media/image9.e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wmf"/><Relationship Id="rId4" Type="http://schemas.openxmlformats.org/officeDocument/2006/relationships/image" Target="../media/image15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4.png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24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5" Type="http://schemas.openxmlformats.org/officeDocument/2006/relationships/image" Target="../media/image31.png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9.wmf"/><Relationship Id="rId8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28.bin"/><Relationship Id="rId7" Type="http://schemas.openxmlformats.org/officeDocument/2006/relationships/image" Target="../media/image31.e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2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e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21" Type="http://schemas.openxmlformats.org/officeDocument/2006/relationships/image" Target="../media/image41.wmf"/><Relationship Id="rId34" Type="http://schemas.openxmlformats.org/officeDocument/2006/relationships/oleObject" Target="../embeddings/oleObject41.bin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33" Type="http://schemas.openxmlformats.org/officeDocument/2006/relationships/image" Target="../media/image47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4.png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0.bin"/><Relationship Id="rId5" Type="http://schemas.openxmlformats.org/officeDocument/2006/relationships/image" Target="../media/image42.png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38.bin"/><Relationship Id="rId10" Type="http://schemas.openxmlformats.org/officeDocument/2006/relationships/image" Target="../media/image25.png"/><Relationship Id="rId19" Type="http://schemas.openxmlformats.org/officeDocument/2006/relationships/image" Target="../media/image40.emf"/><Relationship Id="rId31" Type="http://schemas.openxmlformats.org/officeDocument/2006/relationships/image" Target="../media/image46.wmf"/><Relationship Id="rId4" Type="http://schemas.openxmlformats.org/officeDocument/2006/relationships/image" Target="../media/image41.png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48.wmf"/><Relationship Id="rId8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6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9.e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42.bin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21" Type="http://schemas.openxmlformats.org/officeDocument/2006/relationships/image" Target="../media/image54.wmf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2.wmf"/><Relationship Id="rId25" Type="http://schemas.openxmlformats.org/officeDocument/2006/relationships/image" Target="../media/image56.e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56.png"/><Relationship Id="rId15" Type="http://schemas.openxmlformats.org/officeDocument/2006/relationships/image" Target="../media/image51.wmf"/><Relationship Id="rId23" Type="http://schemas.openxmlformats.org/officeDocument/2006/relationships/image" Target="../media/image55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3.wmf"/><Relationship Id="rId4" Type="http://schemas.openxmlformats.org/officeDocument/2006/relationships/image" Target="../media/image450.png"/><Relationship Id="rId9" Type="http://schemas.openxmlformats.org/officeDocument/2006/relationships/image" Target="../media/image63.png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5.bin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1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54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58.emf"/><Relationship Id="rId5" Type="http://schemas.openxmlformats.org/officeDocument/2006/relationships/image" Target="../media/image69.png"/><Relationship Id="rId15" Type="http://schemas.openxmlformats.org/officeDocument/2006/relationships/image" Target="../media/image60.wmf"/><Relationship Id="rId10" Type="http://schemas.openxmlformats.org/officeDocument/2006/relationships/image" Target="../media/image73.png"/><Relationship Id="rId19" Type="http://schemas.openxmlformats.org/officeDocument/2006/relationships/image" Target="../media/image62.wmf"/><Relationship Id="rId4" Type="http://schemas.openxmlformats.org/officeDocument/2006/relationships/image" Target="../media/image68.png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238300" y="3590146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2667" y="440220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63014" y="1504229"/>
            <a:ext cx="1886386" cy="1694771"/>
            <a:chOff x="12770461" y="687207"/>
            <a:chExt cx="1814128" cy="1570755"/>
          </a:xfrm>
        </p:grpSpPr>
        <p:sp>
          <p:nvSpPr>
            <p:cNvPr id="24" name="TextBox 23"/>
            <p:cNvSpPr txBox="1"/>
            <p:nvPr/>
          </p:nvSpPr>
          <p:spPr>
            <a:xfrm>
              <a:off x="12770461" y="687207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2" y="1316661"/>
              <a:ext cx="1007025" cy="941301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r>
                <a:rPr lang="en-US" sz="6000" b="1" dirty="0">
                  <a:solidFill>
                    <a:srgbClr val="135F82"/>
                  </a:solidFill>
                  <a:latin typeface="Arial" panose="020B0604020202020204" pitchFamily="34" charset="0"/>
                  <a:ea typeface="AvantGarde" pitchFamily="2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18389" y="1601063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7"/>
          <p:cNvGrpSpPr/>
          <p:nvPr/>
        </p:nvGrpSpPr>
        <p:grpSpPr>
          <a:xfrm>
            <a:off x="1752949" y="9601200"/>
            <a:ext cx="1399931" cy="872733"/>
            <a:chOff x="7483860" y="7543801"/>
            <a:chExt cx="1251657" cy="872847"/>
          </a:xfrm>
        </p:grpSpPr>
        <p:sp>
          <p:nvSpPr>
            <p:cNvPr id="46" name="Isosceles Triangle 44"/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9"/>
            <p:cNvGrpSpPr/>
            <p:nvPr/>
          </p:nvGrpSpPr>
          <p:grpSpPr>
            <a:xfrm>
              <a:off x="7493378" y="7646473"/>
              <a:ext cx="1242139" cy="770175"/>
              <a:chOff x="7493378" y="7646473"/>
              <a:chExt cx="1242139" cy="770175"/>
            </a:xfrm>
          </p:grpSpPr>
          <p:sp>
            <p:nvSpPr>
              <p:cNvPr id="48" name="Round Same Side Corner Rectangle 47"/>
              <p:cNvSpPr/>
              <p:nvPr/>
            </p:nvSpPr>
            <p:spPr>
              <a:xfrm rot="5400000">
                <a:off x="7748688" y="7429818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40393" y="7646473"/>
                <a:ext cx="778525" cy="7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1828800" y="8305798"/>
            <a:ext cx="15873093" cy="906454"/>
            <a:chOff x="7459670" y="7249561"/>
            <a:chExt cx="14851072" cy="90657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249561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VECTƠ CÙNG PHƯƠNG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325771"/>
              <a:ext cx="1381118" cy="830363"/>
              <a:chOff x="7459669" y="7325772"/>
              <a:chExt cx="1381118" cy="83036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325772"/>
                <a:ext cx="1371600" cy="830363"/>
                <a:chOff x="7469187" y="7325772"/>
                <a:chExt cx="1371600" cy="83036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005732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95314" y="7401984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-68995" y="6172200"/>
            <a:ext cx="24452995" cy="1077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400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4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3 - </a:t>
            </a:r>
            <a:r>
              <a:rPr lang="en-US" sz="6400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64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</a:t>
            </a:r>
            <a:r>
              <a:rPr lang="vi-VN" sz="64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VECTƠ VỚI MỘT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8747" y="7772400"/>
            <a:ext cx="23626653" cy="52802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865345" y="11290017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589818" y="9677400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MỘT VECTƠ THEO HAI VECTƠ KHÔNG CÙNG PHƯƠNG</a:t>
            </a:r>
          </a:p>
        </p:txBody>
      </p:sp>
    </p:spTree>
    <p:extLst>
      <p:ext uri="{BB962C8B-B14F-4D97-AF65-F5344CB8AC3E}">
        <p14:creationId xmlns:p14="http://schemas.microsoft.com/office/powerpoint/2010/main" val="41724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81927" y="2296884"/>
            <a:ext cx="23391942" cy="5249996"/>
            <a:chOff x="992187" y="2564544"/>
            <a:chExt cx="22353091" cy="373395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314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53232" y="2907231"/>
                <a:ext cx="204206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tam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          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Gọi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     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trên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cạnh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     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sao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                       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k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hi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32" y="2907231"/>
                <a:ext cx="20420637" cy="830997"/>
              </a:xfrm>
              <a:prstGeom prst="rect">
                <a:avLst/>
              </a:prstGeom>
              <a:blipFill>
                <a:blip r:embed="rId4"/>
                <a:stretch>
                  <a:fillRect l="-716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53726" y="4425761"/>
                <a:ext cx="8347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726" y="4425761"/>
                <a:ext cx="834750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81568" y="4408822"/>
                <a:ext cx="71016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568" y="4408822"/>
                <a:ext cx="7101654" cy="830997"/>
              </a:xfrm>
              <a:prstGeom prst="rect">
                <a:avLst/>
              </a:prstGeom>
              <a:blipFill>
                <a:blip r:embed="rId6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30445" y="5791204"/>
                <a:ext cx="80803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445" y="5791204"/>
                <a:ext cx="80803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32754" y="13938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49921" y="7508977"/>
            <a:ext cx="23123021" cy="6207022"/>
            <a:chOff x="1205494" y="6941416"/>
            <a:chExt cx="22139783" cy="6545984"/>
          </a:xfrm>
        </p:grpSpPr>
        <p:sp>
          <p:nvSpPr>
            <p:cNvPr id="57" name="Rounded Rectangle 5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3367941" y="122019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941" y="12201924"/>
                <a:ext cx="2500565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557971" y="5633101"/>
                <a:ext cx="903387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  <m:r>
                        <m:rPr>
                          <m:nor/>
                        </m:rPr>
                        <a:rPr lang="en-US" sz="4800" b="0" i="0" smtClean="0"/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971" y="5633101"/>
                <a:ext cx="9033879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3798072" y="545677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55" name="Picture 5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8297047"/>
            <a:ext cx="5905500" cy="37591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057400" y="9260642"/>
                <a:ext cx="12414768" cy="2524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Ta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AM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BM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BA</m:t>
                              </m:r>
                            </m:e>
                          </m:acc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AC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kumimoji="0" lang="en-US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    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260642"/>
                <a:ext cx="12414768" cy="2524858"/>
              </a:xfrm>
              <a:prstGeom prst="rect">
                <a:avLst/>
              </a:prstGeom>
              <a:blipFill>
                <a:blip r:embed="rId17"/>
                <a:stretch>
                  <a:fillRect r="-8939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43077"/>
              </p:ext>
            </p:extLst>
          </p:nvPr>
        </p:nvGraphicFramePr>
        <p:xfrm>
          <a:off x="7427312" y="3036026"/>
          <a:ext cx="1487013" cy="62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279360" progId="Equation.DSMT4">
                  <p:embed/>
                </p:oleObj>
              </mc:Choice>
              <mc:Fallback>
                <p:oleObj name="Equation" r:id="rId18" imgW="660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27312" y="3036026"/>
                        <a:ext cx="1487013" cy="62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95449"/>
              </p:ext>
            </p:extLst>
          </p:nvPr>
        </p:nvGraphicFramePr>
        <p:xfrm>
          <a:off x="10189174" y="3000571"/>
          <a:ext cx="769425" cy="6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164880" progId="Equation.DSMT4">
                  <p:embed/>
                </p:oleObj>
              </mc:Choice>
              <mc:Fallback>
                <p:oleObj name="Equation" r:id="rId20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89174" y="3000571"/>
                        <a:ext cx="769425" cy="62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72828"/>
              </p:ext>
            </p:extLst>
          </p:nvPr>
        </p:nvGraphicFramePr>
        <p:xfrm>
          <a:off x="15621000" y="2907232"/>
          <a:ext cx="1066800" cy="74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621000" y="2907232"/>
                        <a:ext cx="1066800" cy="74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27809"/>
              </p:ext>
            </p:extLst>
          </p:nvPr>
        </p:nvGraphicFramePr>
        <p:xfrm>
          <a:off x="18732074" y="2991794"/>
          <a:ext cx="3027205" cy="71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160" imgH="177480" progId="Equation.DSMT4">
                  <p:embed/>
                </p:oleObj>
              </mc:Choice>
              <mc:Fallback>
                <p:oleObj name="Equation" r:id="rId24" imgW="749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732074" y="2991794"/>
                        <a:ext cx="3027205" cy="71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99400"/>
              </p:ext>
            </p:extLst>
          </p:nvPr>
        </p:nvGraphicFramePr>
        <p:xfrm>
          <a:off x="14950698" y="4016985"/>
          <a:ext cx="4635672" cy="161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30040" imgH="393480" progId="Equation.DSMT4">
                  <p:embed/>
                </p:oleObj>
              </mc:Choice>
              <mc:Fallback>
                <p:oleObj name="Equation" r:id="rId26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950698" y="4016985"/>
                        <a:ext cx="4635672" cy="1614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15734"/>
              </p:ext>
            </p:extLst>
          </p:nvPr>
        </p:nvGraphicFramePr>
        <p:xfrm>
          <a:off x="4081673" y="4101038"/>
          <a:ext cx="4901040" cy="155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44520" imgH="393480" progId="Equation.DSMT4">
                  <p:embed/>
                </p:oleObj>
              </mc:Choice>
              <mc:Fallback>
                <p:oleObj name="Equation" r:id="rId28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81673" y="4101038"/>
                        <a:ext cx="4901040" cy="155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06577"/>
              </p:ext>
            </p:extLst>
          </p:nvPr>
        </p:nvGraphicFramePr>
        <p:xfrm>
          <a:off x="4021498" y="5470351"/>
          <a:ext cx="4921585" cy="155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44520" imgH="393480" progId="Equation.DSMT4">
                  <p:embed/>
                </p:oleObj>
              </mc:Choice>
              <mc:Fallback>
                <p:oleObj name="Equation" r:id="rId30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021498" y="5470351"/>
                        <a:ext cx="4921585" cy="1556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85907"/>
              </p:ext>
            </p:extLst>
          </p:nvPr>
        </p:nvGraphicFramePr>
        <p:xfrm>
          <a:off x="14914872" y="5251708"/>
          <a:ext cx="5035047" cy="159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44520" imgH="393480" progId="Equation.DSMT4">
                  <p:embed/>
                </p:oleObj>
              </mc:Choice>
              <mc:Fallback>
                <p:oleObj name="Equation" r:id="rId32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4914872" y="5251708"/>
                        <a:ext cx="5035047" cy="1592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1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87" grpId="0"/>
      <p:bldP spid="62" grpId="0"/>
      <p:bldP spid="7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50350" y="7767977"/>
            <a:ext cx="23123021" cy="597886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1295" y="2493300"/>
            <a:ext cx="23391942" cy="53415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5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05256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052566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486358" y="5971012"/>
                <a:ext cx="8889324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lang="en-US" sz="4800" b="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100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358" y="5971012"/>
                <a:ext cx="8889324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73408" y="4495800"/>
                <a:ext cx="839579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lang="en-US" sz="4800" b="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08" y="4495800"/>
                <a:ext cx="8395792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17518" y="5894812"/>
                <a:ext cx="8486877" cy="22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lang="en-US" sz="4800" b="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8" y="5894812"/>
                <a:ext cx="8486877" cy="22776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286000" y="4419600"/>
                <a:ext cx="848092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480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−2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GB" sz="48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19600"/>
                <a:ext cx="8480926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776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432944" y="474351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27730" y="9308690"/>
                <a:ext cx="21832269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ó 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−2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ê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ú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ù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ươ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30" y="9308690"/>
                <a:ext cx="21832269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114800" y="2590800"/>
                <a:ext cx="1895267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à     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không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Hai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sau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đây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90800"/>
                <a:ext cx="18952673" cy="1569660"/>
              </a:xfrm>
              <a:prstGeom prst="rect">
                <a:avLst/>
              </a:prstGeom>
              <a:blipFill>
                <a:blip r:embed="rId10"/>
                <a:stretch>
                  <a:fillRect l="-1447" t="-894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57316"/>
              </p:ext>
            </p:extLst>
          </p:nvPr>
        </p:nvGraphicFramePr>
        <p:xfrm>
          <a:off x="7851355" y="2380195"/>
          <a:ext cx="615133" cy="104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215640" progId="Equation.DSMT4">
                  <p:embed/>
                </p:oleObj>
              </mc:Choice>
              <mc:Fallback>
                <p:oleObj name="Equation" r:id="rId11" imgW="126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51355" y="2380195"/>
                        <a:ext cx="615133" cy="104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34529"/>
              </p:ext>
            </p:extLst>
          </p:nvPr>
        </p:nvGraphicFramePr>
        <p:xfrm>
          <a:off x="9150944" y="2384838"/>
          <a:ext cx="612402" cy="104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215640" progId="Equation.DSMT4">
                  <p:embed/>
                </p:oleObj>
              </mc:Choice>
              <mc:Fallback>
                <p:oleObj name="Equation" r:id="rId13" imgW="126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50944" y="2384838"/>
                        <a:ext cx="612402" cy="104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9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79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24189" y="2339013"/>
            <a:ext cx="23391942" cy="5757789"/>
            <a:chOff x="992187" y="2607647"/>
            <a:chExt cx="22353091" cy="40449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07647"/>
              <a:ext cx="3124200" cy="980354"/>
              <a:chOff x="534987" y="1697409"/>
              <a:chExt cx="4197167" cy="1126794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97409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48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06830" y="2590800"/>
            <a:ext cx="19966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Cho tam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giác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ABC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thuộc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cạnh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BC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sao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cho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BN=2NC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và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I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trung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điểm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AB.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Đẳng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thức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nào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sau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đây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đúng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666" y="4610251"/>
                <a:ext cx="849442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𝑁𝐼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4610251"/>
                <a:ext cx="8494427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71552" y="4724400"/>
                <a:ext cx="799764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𝑁𝐼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552" y="4724400"/>
                <a:ext cx="7997648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801600" y="6371902"/>
                <a:ext cx="7632567" cy="167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𝑁𝐼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sz="48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6371902"/>
                <a:ext cx="7632567" cy="1671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0423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52886" y="8147082"/>
            <a:ext cx="23123021" cy="5676060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556276" y="9396637"/>
                <a:ext cx="12074123" cy="2529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NI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BN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BC</m:t>
                          </m:r>
                        </m:e>
                      </m:acc>
                    </m:oMath>
                  </m:oMathPara>
                </a14:m>
                <a:endParaRPr lang="en-US" sz="48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</m:acc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acc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76" y="9396637"/>
                <a:ext cx="12074123" cy="252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3215541" y="1200983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541" y="12009835"/>
                <a:ext cx="250056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89262" y="6096000"/>
                <a:ext cx="950253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𝑁𝐼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62" y="6096000"/>
                <a:ext cx="9502538" cy="14800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2877567" y="632364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54" name="Picture 5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8661692"/>
            <a:ext cx="5620402" cy="3571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5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5" grpId="0"/>
      <p:bldP spid="76" grpId="0"/>
      <p:bldP spid="78" grpId="0"/>
      <p:bldP spid="62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5029" y="2403810"/>
            <a:ext cx="23391942" cy="562800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51528" y="4632395"/>
                <a:ext cx="4388542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sz="4800" b="0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28" y="4632395"/>
                <a:ext cx="4388542" cy="940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17437" y="6089825"/>
                <a:ext cx="5952631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37" y="6089825"/>
                <a:ext cx="5952631" cy="940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77175" y="6411932"/>
                <a:ext cx="5129825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175" y="6411932"/>
                <a:ext cx="5129825" cy="940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91378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02828" y="8185277"/>
            <a:ext cx="23123021" cy="5530723"/>
            <a:chOff x="1205494" y="6488932"/>
            <a:chExt cx="22139783" cy="6998468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6488932"/>
              <a:ext cx="22135691" cy="69984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774555"/>
              <a:ext cx="3493742" cy="955644"/>
              <a:chOff x="1205494" y="6774555"/>
              <a:chExt cx="3493742" cy="95564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774555"/>
                <a:ext cx="2641569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68342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280734" y="9832592"/>
                <a:ext cx="14092865" cy="1161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ó:−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734" y="9832592"/>
                <a:ext cx="14092865" cy="1161985"/>
              </a:xfrm>
              <a:prstGeom prst="rect">
                <a:avLst/>
              </a:prstGeom>
              <a:blipFill>
                <a:blip r:embed="rId6"/>
                <a:stretch>
                  <a:fillRect t="-1047"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3272835" y="120468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835" y="12046803"/>
                <a:ext cx="250056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330190" y="4343400"/>
                <a:ext cx="618641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190" y="4343400"/>
                <a:ext cx="6186410" cy="14752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13472976" y="45313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35987" y="2590800"/>
                <a:ext cx="18952673" cy="16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b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không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</a:t>
                </a:r>
                <a:r>
                  <a:rPr lang="en-US" sz="4800" dirty="0">
                    <a:solidFill>
                      <a:prstClr val="black"/>
                    </a:solidFill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e>
                    </m:acc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hướng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87" y="2590800"/>
                <a:ext cx="18952673" cy="1679499"/>
              </a:xfrm>
              <a:prstGeom prst="rect">
                <a:avLst/>
              </a:prstGeom>
              <a:blipFill>
                <a:blip r:embed="rId13"/>
                <a:stretch>
                  <a:fillRect l="-1480" t="-2899" b="-17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9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77" grpId="0"/>
      <p:bldP spid="78" grpId="0"/>
      <p:bldP spid="76" grpId="0"/>
      <p:bldP spid="79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4588" y="2379002"/>
            <a:ext cx="23391942" cy="5249996"/>
            <a:chOff x="992187" y="2564544"/>
            <a:chExt cx="22353091" cy="373395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314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8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67222" y="2438400"/>
                <a:ext cx="17592057" cy="175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tam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giác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ABC,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điểm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I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thỏa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mãn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:</a:t>
                </a:r>
                <a:r>
                  <a:rPr lang="en-US" sz="4800" dirty="0">
                    <a:solidFill>
                      <a:prstClr val="black"/>
                    </a:solidFill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𝑀𝐴</m:t>
                        </m:r>
                      </m:e>
                    </m:acc>
                    <m:r>
                      <a:rPr lang="en-US" sz="48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 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Nếu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𝐼</m:t>
                        </m:r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𝐼</m:t>
                        </m:r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𝑀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n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thì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cặp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(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m;n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)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bằng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: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22" y="2438400"/>
                <a:ext cx="17592057" cy="1751057"/>
              </a:xfrm>
              <a:prstGeom prst="rect">
                <a:avLst/>
              </a:prstGeom>
              <a:blipFill>
                <a:blip r:embed="rId3"/>
                <a:stretch>
                  <a:fillRect l="-832" t="-3484" b="-18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83606" y="4624867"/>
                <a:ext cx="3906968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80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f>
                            <m:fPr>
                              <m:ctrlPr>
                                <a:rPr kumimoji="0" lang="en-US" sz="480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kumimoji="0" lang="en-GB" sz="48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06" y="4624867"/>
                <a:ext cx="3906968" cy="1752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541427" y="4624867"/>
                <a:ext cx="3898712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80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kumimoji="0" lang="en-US" sz="480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427" y="4624867"/>
                <a:ext cx="3898712" cy="17520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767278" y="4877382"/>
                <a:ext cx="4415820" cy="147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60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60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kumimoji="0" lang="en-US" sz="6000" i="1" u="none" strike="noStrike" kern="1200" cap="none" spc="-15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6000" b="0" i="1" u="none" strike="noStrike" kern="1200" cap="none" spc="-15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6000" i="1" u="none" strike="noStrike" kern="1200" cap="none" spc="-15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-15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-15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kumimoji="0" lang="en-US" sz="6000" b="0" i="1" u="none" strike="noStrike" kern="1200" cap="none" spc="-15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6000" i="1" u="none" strike="noStrike" kern="1200" cap="none" spc="-15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-15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-15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GB" sz="6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278" y="4877382"/>
                <a:ext cx="4415820" cy="1474186"/>
              </a:xfrm>
              <a:prstGeom prst="rect">
                <a:avLst/>
              </a:prstGeom>
              <a:blipFill>
                <a:blip r:embed="rId6"/>
                <a:stretch>
                  <a:fillRect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32754" y="13938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49921" y="7508977"/>
            <a:ext cx="23123021" cy="6207022"/>
            <a:chOff x="1205494" y="6941416"/>
            <a:chExt cx="22139783" cy="6545984"/>
          </a:xfrm>
        </p:grpSpPr>
        <p:sp>
          <p:nvSpPr>
            <p:cNvPr id="57" name="Rounded Rectangle 5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3367941" y="122019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941" y="12201924"/>
                <a:ext cx="2500565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56972" y="4759914"/>
                <a:ext cx="4991101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80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kumimoji="0" lang="en-US" sz="480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-15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kumimoji="0" lang="en-GB" sz="48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972" y="4759914"/>
                <a:ext cx="4991101" cy="17520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7806029" y="500259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057399" y="9260642"/>
                <a:ext cx="15125699" cy="2033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Ta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ó:5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MA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𝑀𝐵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⇔5</m:t>
                      </m:r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𝑀𝐼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𝐼𝐴</m:t>
                              </m:r>
                            </m:e>
                          </m:acc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𝑀𝐼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𝐼𝐵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⇔5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=3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𝐼𝑀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+2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𝐼𝐵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𝐼𝑀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𝐼𝐵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9260642"/>
                <a:ext cx="15125699" cy="20337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87" grpId="0"/>
      <p:bldP spid="62" grpId="0"/>
      <p:bldP spid="77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0999" y="2389293"/>
            <a:ext cx="23391942" cy="5757789"/>
            <a:chOff x="992187" y="2607647"/>
            <a:chExt cx="22353091" cy="40449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07647"/>
              <a:ext cx="3124200" cy="980354"/>
              <a:chOff x="534987" y="1697409"/>
              <a:chExt cx="4197167" cy="1126794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97409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8.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06830" y="2590800"/>
            <a:ext cx="19966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Cho tam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giác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ABC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có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I, D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lần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lượt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trung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AB, CI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.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Đẳng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thức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nào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sau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đây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đúng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666" y="4610251"/>
                <a:ext cx="849442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𝐵𝐷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GB" sz="48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4610251"/>
                <a:ext cx="8494427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71552" y="4572000"/>
                <a:ext cx="799764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𝐵𝐷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552" y="4572000"/>
                <a:ext cx="7997648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16707" y="5921055"/>
                <a:ext cx="763256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𝐵𝐷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707" y="5921055"/>
                <a:ext cx="7632567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0423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2886" y="8147082"/>
            <a:ext cx="23123021" cy="5676060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11375" y="9434445"/>
                <a:ext cx="16762186" cy="2588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BD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BI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ID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IC</m:t>
                          </m:r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IA</m:t>
                              </m:r>
                            </m:e>
                          </m:acc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AC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AC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5" y="9434445"/>
                <a:ext cx="16762186" cy="2588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3182600" y="1230497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12304974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28954" y="6042876"/>
                <a:ext cx="950253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𝐵𝐷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</m:t>
                      </m:r>
                      <m:r>
                        <m:rPr>
                          <m:nor/>
                        </m:rPr>
                        <a:rPr kumimoji="0" lang="en-US" sz="48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GB" sz="48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954" y="6042876"/>
                <a:ext cx="9502538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3158321" y="614793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pic>
        <p:nvPicPr>
          <p:cNvPr id="51" name="Picture 5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561" y="8792722"/>
            <a:ext cx="5715000" cy="3575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9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5" grpId="0"/>
      <p:bldP spid="76" grpId="0"/>
      <p:bldP spid="78" grpId="0"/>
      <p:bldP spid="62" grpId="0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228600" y="3077287"/>
            <a:ext cx="21640799" cy="902831"/>
            <a:chOff x="7459670" y="7543799"/>
            <a:chExt cx="35747910" cy="902949"/>
          </a:xfrm>
        </p:grpSpPr>
        <p:sp>
          <p:nvSpPr>
            <p:cNvPr id="44" name="TextBox 43"/>
            <p:cNvSpPr txBox="1"/>
            <p:nvPr/>
          </p:nvSpPr>
          <p:spPr>
            <a:xfrm>
              <a:off x="9223867" y="7615642"/>
              <a:ext cx="3398371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ĐIỀU KIỆN ĐỂ HAI VECTƠ CÙNG PHƯƠNG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707654" cy="872846"/>
              <a:chOff x="7459669" y="7543800"/>
              <a:chExt cx="1707654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59669" y="7640053"/>
                <a:ext cx="1707654" cy="776593"/>
                <a:chOff x="7459669" y="7640053"/>
                <a:chExt cx="1707654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59669" y="7640053"/>
                  <a:ext cx="170765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</a:t>
                  </a:r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3417758" y="1726384"/>
            <a:ext cx="16769249" cy="101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6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r>
              <a:rPr lang="vi-VN" sz="6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28600" y="4449307"/>
                <a:ext cx="23545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ề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ki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à đủ để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vect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ơ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ù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ố      để</m:t>
                    </m:r>
                  </m:oMath>
                </a14:m>
                <a:r>
                  <a:rPr lang="en-US" sz="4400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49307"/>
                <a:ext cx="23545800" cy="1107996"/>
              </a:xfrm>
              <a:prstGeom prst="rect">
                <a:avLst/>
              </a:prstGeom>
              <a:blipFill>
                <a:blip r:embed="rId4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28015" y="5907092"/>
                <a:ext cx="22137455" cy="2252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𝐍𝐡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5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000" b="1" i="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5" y="5907092"/>
                <a:ext cx="22137455" cy="2252604"/>
              </a:xfrm>
              <a:prstGeom prst="rect">
                <a:avLst/>
              </a:prstGeom>
              <a:blipFill>
                <a:blip r:embed="rId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01821"/>
              </p:ext>
            </p:extLst>
          </p:nvPr>
        </p:nvGraphicFramePr>
        <p:xfrm>
          <a:off x="18007247" y="4611541"/>
          <a:ext cx="567473" cy="73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79360" progId="Equation.DSMT4">
                  <p:embed/>
                </p:oleObj>
              </mc:Choice>
              <mc:Fallback>
                <p:oleObj name="Equation" r:id="rId6" imgW="20304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07247" y="4611541"/>
                        <a:ext cx="567473" cy="738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290231" y="4501844"/>
          <a:ext cx="17748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558720" progId="Equation.DSMT4">
                  <p:embed/>
                </p:oleObj>
              </mc:Choice>
              <mc:Fallback>
                <p:oleObj name="Equation" r:id="rId8" imgW="876240" imgH="55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90231" y="4501844"/>
                        <a:ext cx="1774825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62500" y="23685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91960" progId="Equation.DSMT4">
                  <p:embed/>
                </p:oleObj>
              </mc:Choice>
              <mc:Fallback>
                <p:oleObj name="Equation" r:id="rId10" imgW="177480" imgH="291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0" y="23685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05800" y="4449307"/>
          <a:ext cx="3698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368280" progId="Equation.DSMT4">
                  <p:embed/>
                </p:oleObj>
              </mc:Choice>
              <mc:Fallback>
                <p:oleObj name="Equation" r:id="rId12" imgW="203040" imgH="368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05800" y="4449307"/>
                        <a:ext cx="3698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823506" y="4501844"/>
          <a:ext cx="466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6549" imgH="904730" progId="Equation.DSMT4">
                  <p:embed/>
                </p:oleObj>
              </mc:Choice>
              <mc:Fallback>
                <p:oleObj name="Equation" r:id="rId14" imgW="466549" imgH="90473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3506" y="4501844"/>
                        <a:ext cx="4667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423746" y="4558467"/>
          <a:ext cx="1856231" cy="79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368280" progId="Equation.DSMT4">
                  <p:embed/>
                </p:oleObj>
              </mc:Choice>
              <mc:Fallback>
                <p:oleObj name="Equation" r:id="rId16" imgW="86328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423746" y="4558467"/>
                        <a:ext cx="1856231" cy="791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40300" y="7391400"/>
          <a:ext cx="1905000" cy="71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330120" progId="Equation.DSMT4">
                  <p:embed/>
                </p:oleObj>
              </mc:Choice>
              <mc:Fallback>
                <p:oleObj name="Equation" r:id="rId18" imgW="876240" imgH="3301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40300" y="7391400"/>
                        <a:ext cx="1905000" cy="71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290231" y="7271661"/>
          <a:ext cx="388477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39880" imgH="368280" progId="Equation.DSMT4">
                  <p:embed/>
                </p:oleObj>
              </mc:Choice>
              <mc:Fallback>
                <p:oleObj name="Equation" r:id="rId20" imgW="1739880" imgH="368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290231" y="7271661"/>
                        <a:ext cx="388477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78000" y="7286901"/>
          <a:ext cx="2001633" cy="97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88840" imgH="431640" progId="Equation.DSMT4">
                  <p:embed/>
                </p:oleObj>
              </mc:Choice>
              <mc:Fallback>
                <p:oleObj name="Equation" r:id="rId22" imgW="88884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478000" y="7286901"/>
                        <a:ext cx="2001633" cy="97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583359"/>
            <a:ext cx="288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1: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814562" y="5729558"/>
            <a:ext cx="22340838" cy="78486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1822234" y="7287670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15419" y="2505067"/>
            <a:ext cx="189332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Cho 4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,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endParaRPr lang="en-US" sz="4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endParaRPr lang="en-US" sz="4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        </a:t>
            </a:r>
            <a:r>
              <a:rPr lang="en-US" sz="48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;                      ;                    .      </a:t>
            </a:r>
          </a:p>
        </p:txBody>
      </p:sp>
      <p:grpSp>
        <p:nvGrpSpPr>
          <p:cNvPr id="33" name="Group 26"/>
          <p:cNvGrpSpPr/>
          <p:nvPr/>
        </p:nvGrpSpPr>
        <p:grpSpPr>
          <a:xfrm>
            <a:off x="228600" y="1447800"/>
            <a:ext cx="21640799" cy="902831"/>
            <a:chOff x="7459670" y="7543799"/>
            <a:chExt cx="35747910" cy="902949"/>
          </a:xfrm>
        </p:grpSpPr>
        <p:sp>
          <p:nvSpPr>
            <p:cNvPr id="35" name="TextBox 34"/>
            <p:cNvSpPr txBox="1"/>
            <p:nvPr/>
          </p:nvSpPr>
          <p:spPr>
            <a:xfrm>
              <a:off x="9223867" y="7615642"/>
              <a:ext cx="3398371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ĐIỀU KIỆN ĐỂ HAI VECTƠ CÙNG PHƯƠNG</a:t>
              </a:r>
            </a:p>
          </p:txBody>
        </p:sp>
        <p:grpSp>
          <p:nvGrpSpPr>
            <p:cNvPr id="39" name="Group 27"/>
            <p:cNvGrpSpPr/>
            <p:nvPr/>
          </p:nvGrpSpPr>
          <p:grpSpPr>
            <a:xfrm>
              <a:off x="7459670" y="7543799"/>
              <a:ext cx="1707654" cy="872846"/>
              <a:chOff x="7459669" y="7543800"/>
              <a:chExt cx="1707654" cy="872846"/>
            </a:xfrm>
          </p:grpSpPr>
          <p:sp>
            <p:nvSpPr>
              <p:cNvPr id="4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29"/>
              <p:cNvGrpSpPr/>
              <p:nvPr/>
            </p:nvGrpSpPr>
            <p:grpSpPr>
              <a:xfrm>
                <a:off x="7459669" y="7640053"/>
                <a:ext cx="1707654" cy="776593"/>
                <a:chOff x="7459669" y="7640053"/>
                <a:chExt cx="1707654" cy="776593"/>
              </a:xfrm>
            </p:grpSpPr>
            <p:sp>
              <p:nvSpPr>
                <p:cNvPr id="42" name="Round Same Side Corner Rectangle 4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459669" y="7640053"/>
                  <a:ext cx="170765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</a:t>
                  </a:r>
                </a:p>
              </p:txBody>
            </p:sp>
          </p:grpSp>
        </p:grpSp>
      </p:grp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382353"/>
            <a:ext cx="9144000" cy="14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14800" y="9441807"/>
                <a:ext cx="9067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9441807"/>
                <a:ext cx="90678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30618"/>
              </p:ext>
            </p:extLst>
          </p:nvPr>
        </p:nvGraphicFramePr>
        <p:xfrm>
          <a:off x="6477000" y="2497719"/>
          <a:ext cx="2708884" cy="86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0" y="2497719"/>
                        <a:ext cx="2708884" cy="86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60203"/>
              </p:ext>
            </p:extLst>
          </p:nvPr>
        </p:nvGraphicFramePr>
        <p:xfrm>
          <a:off x="13649213" y="2580242"/>
          <a:ext cx="647812" cy="70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49213" y="2580242"/>
                        <a:ext cx="647812" cy="70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67281"/>
              </p:ext>
            </p:extLst>
          </p:nvPr>
        </p:nvGraphicFramePr>
        <p:xfrm>
          <a:off x="16009096" y="2521929"/>
          <a:ext cx="1079686" cy="70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164880" progId="Equation.DSMT4">
                  <p:embed/>
                </p:oleObj>
              </mc:Choice>
              <mc:Fallback>
                <p:oleObj name="Equation" r:id="rId10" imgW="253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009096" y="2521929"/>
                        <a:ext cx="1079686" cy="70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918453"/>
              </p:ext>
            </p:extLst>
          </p:nvPr>
        </p:nvGraphicFramePr>
        <p:xfrm>
          <a:off x="5281507" y="3203112"/>
          <a:ext cx="1195492" cy="77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999" imgH="695364" progId="Equation.DSMT4">
                  <p:embed/>
                </p:oleObj>
              </mc:Choice>
              <mc:Fallback>
                <p:oleObj name="Equation" r:id="rId12" imgW="1066999" imgH="6953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1507" y="3203112"/>
                        <a:ext cx="1195492" cy="77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37714"/>
              </p:ext>
            </p:extLst>
          </p:nvPr>
        </p:nvGraphicFramePr>
        <p:xfrm>
          <a:off x="18464348" y="2521929"/>
          <a:ext cx="919163" cy="70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464348" y="2521929"/>
                        <a:ext cx="919163" cy="70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697201"/>
              </p:ext>
            </p:extLst>
          </p:nvPr>
        </p:nvGraphicFramePr>
        <p:xfrm>
          <a:off x="8925347" y="3102606"/>
          <a:ext cx="572611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60160" imgH="393480" progId="Equation.DSMT4">
                  <p:embed/>
                </p:oleObj>
              </mc:Choice>
              <mc:Fallback>
                <p:oleObj name="Equation" r:id="rId16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25347" y="3102606"/>
                        <a:ext cx="5726112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01624"/>
              </p:ext>
            </p:extLst>
          </p:nvPr>
        </p:nvGraphicFramePr>
        <p:xfrm>
          <a:off x="7706418" y="4601109"/>
          <a:ext cx="990601" cy="83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203040" progId="Equation.DSMT4">
                  <p:embed/>
                </p:oleObj>
              </mc:Choice>
              <mc:Fallback>
                <p:oleObj name="Equation" r:id="rId18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06418" y="4601109"/>
                        <a:ext cx="990601" cy="83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0542"/>
              </p:ext>
            </p:extLst>
          </p:nvPr>
        </p:nvGraphicFramePr>
        <p:xfrm>
          <a:off x="9437766" y="4620940"/>
          <a:ext cx="1012898" cy="85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437766" y="4620940"/>
                        <a:ext cx="1012898" cy="85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10435"/>
              </p:ext>
            </p:extLst>
          </p:nvPr>
        </p:nvGraphicFramePr>
        <p:xfrm>
          <a:off x="11071943" y="4601109"/>
          <a:ext cx="990601" cy="83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203040" progId="Equation.DSMT4">
                  <p:embed/>
                </p:oleObj>
              </mc:Choice>
              <mc:Fallback>
                <p:oleObj name="Equation" r:id="rId22" imgW="24120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071943" y="4601109"/>
                        <a:ext cx="990601" cy="83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72707"/>
              </p:ext>
            </p:extLst>
          </p:nvPr>
        </p:nvGraphicFramePr>
        <p:xfrm>
          <a:off x="12803291" y="4620940"/>
          <a:ext cx="1012898" cy="85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1200" imgH="203040" progId="Equation.DSMT4">
                  <p:embed/>
                </p:oleObj>
              </mc:Choice>
              <mc:Fallback>
                <p:oleObj name="Equation" r:id="rId24" imgW="24120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2803291" y="4620940"/>
                        <a:ext cx="1012898" cy="85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101111" y="4753767"/>
            <a:ext cx="702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2231"/>
              </p:ext>
            </p:extLst>
          </p:nvPr>
        </p:nvGraphicFramePr>
        <p:xfrm>
          <a:off x="6299200" y="9661524"/>
          <a:ext cx="3440676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38080" imgH="393480" progId="Equation.DSMT4">
                  <p:embed/>
                </p:oleObj>
              </mc:Choice>
              <mc:Fallback>
                <p:oleObj name="Equation" r:id="rId26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299200" y="9661524"/>
                        <a:ext cx="3440676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45268"/>
              </p:ext>
            </p:extLst>
          </p:nvPr>
        </p:nvGraphicFramePr>
        <p:xfrm>
          <a:off x="9944100" y="9704388"/>
          <a:ext cx="2859088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560" imgH="393480" progId="Equation.DSMT4">
                  <p:embed/>
                </p:oleObj>
              </mc:Choice>
              <mc:Fallback>
                <p:oleObj name="Equation" r:id="rId28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944100" y="9704388"/>
                        <a:ext cx="2859088" cy="15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00282"/>
              </p:ext>
            </p:extLst>
          </p:nvPr>
        </p:nvGraphicFramePr>
        <p:xfrm>
          <a:off x="14079921" y="4650410"/>
          <a:ext cx="990601" cy="83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200" imgH="203040" progId="Equation.DSMT4">
                  <p:embed/>
                </p:oleObj>
              </mc:Choice>
              <mc:Fallback>
                <p:oleObj name="Equation" r:id="rId30" imgW="241200" imgH="2030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4079921" y="4650410"/>
                        <a:ext cx="990601" cy="83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559171"/>
              </p:ext>
            </p:extLst>
          </p:nvPr>
        </p:nvGraphicFramePr>
        <p:xfrm>
          <a:off x="15811269" y="4670241"/>
          <a:ext cx="1012898" cy="85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1200" imgH="203040" progId="Equation.DSMT4">
                  <p:embed/>
                </p:oleObj>
              </mc:Choice>
              <mc:Fallback>
                <p:oleObj name="Equation" r:id="rId32" imgW="241200" imgH="2030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11269" y="4670241"/>
                        <a:ext cx="1012898" cy="85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15109089" y="4803068"/>
            <a:ext cx="702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55905"/>
              </p:ext>
            </p:extLst>
          </p:nvPr>
        </p:nvGraphicFramePr>
        <p:xfrm>
          <a:off x="12725400" y="9963150"/>
          <a:ext cx="31353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61760" imgH="215640" progId="Equation.DSMT4">
                  <p:embed/>
                </p:oleObj>
              </mc:Choice>
              <mc:Fallback>
                <p:oleObj name="Equation" r:id="rId34" imgW="761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2725400" y="9963150"/>
                        <a:ext cx="3135313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7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45" grpId="0"/>
      <p:bldP spid="11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7"/>
          <p:cNvGrpSpPr/>
          <p:nvPr/>
        </p:nvGrpSpPr>
        <p:grpSpPr>
          <a:xfrm>
            <a:off x="533400" y="1828800"/>
            <a:ext cx="1399931" cy="872733"/>
            <a:chOff x="7483860" y="7543801"/>
            <a:chExt cx="1251657" cy="872847"/>
          </a:xfrm>
        </p:grpSpPr>
        <p:sp>
          <p:nvSpPr>
            <p:cNvPr id="16" name="Isosceles Triangle 44"/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29"/>
            <p:cNvGrpSpPr/>
            <p:nvPr/>
          </p:nvGrpSpPr>
          <p:grpSpPr>
            <a:xfrm>
              <a:off x="7493378" y="7646473"/>
              <a:ext cx="1242139" cy="770175"/>
              <a:chOff x="7493378" y="7646473"/>
              <a:chExt cx="1242139" cy="770175"/>
            </a:xfrm>
          </p:grpSpPr>
          <p:sp>
            <p:nvSpPr>
              <p:cNvPr id="18" name="Round Same Side Corner Rectangle 17"/>
              <p:cNvSpPr/>
              <p:nvPr/>
            </p:nvSpPr>
            <p:spPr>
              <a:xfrm rot="5400000">
                <a:off x="7748688" y="7429818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40393" y="7646473"/>
                <a:ext cx="778525" cy="7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70269" y="1905000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PHÂN TÍCH MỘT VECTƠ THEO HAI VECTƠ KHÔNG CÙNG PHƯƠNG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238688" y="3960751"/>
            <a:ext cx="21926111" cy="5869049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33331" y="4659525"/>
                <a:ext cx="20621869" cy="6123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Cho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hai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vect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ô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ù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ươ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Khi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đó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vect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đề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í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đượ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ộ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á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duy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ấ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theo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hai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vect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ngh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ĩ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ó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duy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ấ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ặ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 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sao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cho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31" y="4659525"/>
                <a:ext cx="20621869" cy="6123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793200" y="6400800"/>
          <a:ext cx="962406" cy="69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330120" progId="Equation.DSMT4">
                  <p:embed/>
                </p:oleObj>
              </mc:Choice>
              <mc:Fallback>
                <p:oleObj name="Equation" r:id="rId5" imgW="45720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93200" y="6400800"/>
                        <a:ext cx="962406" cy="695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7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561070"/>
            <a:ext cx="288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910398" y="5566444"/>
            <a:ext cx="21821676" cy="75438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1822234" y="7287670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858838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76600" y="2484870"/>
                <a:ext cx="1996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     .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.  </m:t>
                    </m:r>
                  </m:oMath>
                </a14:m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484870"/>
                <a:ext cx="19964400" cy="830997"/>
              </a:xfrm>
              <a:prstGeom prst="rect">
                <a:avLst/>
              </a:prstGeom>
              <a:blipFill>
                <a:blip r:embed="rId4"/>
                <a:stretch>
                  <a:fillRect l="-140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6140" y="3627311"/>
                <a:ext cx="9861867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Ph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â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n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í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ch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𝐵𝑀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v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à 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𝐴𝑀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theo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𝐴𝐵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à 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𝐴𝐶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4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140" y="3627311"/>
                <a:ext cx="9861867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7"/>
          <p:cNvGrpSpPr/>
          <p:nvPr/>
        </p:nvGrpSpPr>
        <p:grpSpPr>
          <a:xfrm>
            <a:off x="533400" y="1447800"/>
            <a:ext cx="1399931" cy="872733"/>
            <a:chOff x="7483860" y="7543801"/>
            <a:chExt cx="1251657" cy="872847"/>
          </a:xfrm>
        </p:grpSpPr>
        <p:sp>
          <p:nvSpPr>
            <p:cNvPr id="23" name="Isosceles Triangle 44"/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7493378" y="7646473"/>
              <a:ext cx="1242139" cy="770175"/>
              <a:chOff x="7493378" y="7646473"/>
              <a:chExt cx="1242139" cy="770175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 rot="5400000">
                <a:off x="7748688" y="7429818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40393" y="7646473"/>
                <a:ext cx="778525" cy="7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370269" y="1600200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PHÂN TÍCH MỘT VECTƠ THEO HAI VECTƠ KHÔNG CÙNG PHƯƠNG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839250" y="7045208"/>
                <a:ext cx="12954000" cy="1136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250" y="7045208"/>
                <a:ext cx="12954000" cy="1136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7251402"/>
            <a:ext cx="6324600" cy="36451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91650" y="8686800"/>
                <a:ext cx="11343350" cy="2519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50" y="8686800"/>
                <a:ext cx="11343350" cy="2519729"/>
              </a:xfrm>
              <a:prstGeom prst="rect">
                <a:avLst/>
              </a:prstGeom>
              <a:blipFill>
                <a:blip r:embed="rId8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94258"/>
              </p:ext>
            </p:extLst>
          </p:nvPr>
        </p:nvGraphicFramePr>
        <p:xfrm>
          <a:off x="6781800" y="2634600"/>
          <a:ext cx="1326092" cy="56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79360" progId="Equation.DSMT4">
                  <p:embed/>
                </p:oleObj>
              </mc:Choice>
              <mc:Fallback>
                <p:oleObj name="Equation" r:id="rId9" imgW="66024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1800" y="2634600"/>
                        <a:ext cx="1326092" cy="56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48374"/>
              </p:ext>
            </p:extLst>
          </p:nvPr>
        </p:nvGraphicFramePr>
        <p:xfrm>
          <a:off x="9677400" y="2623024"/>
          <a:ext cx="669336" cy="52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266400" progId="Equation.DSMT4">
                  <p:embed/>
                </p:oleObj>
              </mc:Choice>
              <mc:Fallback>
                <p:oleObj name="Equation" r:id="rId11" imgW="342720" imgH="266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77400" y="2623024"/>
                        <a:ext cx="669336" cy="520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775251"/>
              </p:ext>
            </p:extLst>
          </p:nvPr>
        </p:nvGraphicFramePr>
        <p:xfrm>
          <a:off x="15163800" y="2623023"/>
          <a:ext cx="818736" cy="5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279360" progId="Equation.DSMT4">
                  <p:embed/>
                </p:oleObj>
              </mc:Choice>
              <mc:Fallback>
                <p:oleObj name="Equation" r:id="rId13" imgW="4572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163800" y="2623023"/>
                        <a:ext cx="818736" cy="50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290423"/>
              </p:ext>
            </p:extLst>
          </p:nvPr>
        </p:nvGraphicFramePr>
        <p:xfrm>
          <a:off x="18450430" y="2605105"/>
          <a:ext cx="2836433" cy="56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9400" imgH="279360" progId="Equation.DSMT4">
                  <p:embed/>
                </p:oleObj>
              </mc:Choice>
              <mc:Fallback>
                <p:oleObj name="Equation" r:id="rId15" imgW="140940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450430" y="2605105"/>
                        <a:ext cx="2836433" cy="562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3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5" grpId="0"/>
      <p:bldP spid="6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667000"/>
            <a:ext cx="288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3: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586279" y="6345279"/>
            <a:ext cx="21821676" cy="75438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1822234" y="7287670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858838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304218" y="2616567"/>
                <a:ext cx="19964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. </m:t>
                    </m:r>
                  </m:oMath>
                </a14:m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18" y="2616567"/>
                <a:ext cx="19964400" cy="1569660"/>
              </a:xfrm>
              <a:prstGeom prst="rect">
                <a:avLst/>
              </a:prstGeom>
              <a:blipFill>
                <a:blip r:embed="rId4"/>
                <a:stretch>
                  <a:fillRect l="-1374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6600" y="4140201"/>
                <a:ext cx="14280128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Ph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â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n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í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ch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   ,       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v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à           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theo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, 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𝐵𝐶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.</m:t>
                    </m:r>
                  </m:oMath>
                </a14:m>
                <a:r>
                  <a:rPr kumimoji="0" lang="en-US" sz="4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140201"/>
                <a:ext cx="14280128" cy="94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7"/>
          <p:cNvGrpSpPr/>
          <p:nvPr/>
        </p:nvGrpSpPr>
        <p:grpSpPr>
          <a:xfrm>
            <a:off x="533400" y="1447800"/>
            <a:ext cx="1399931" cy="872733"/>
            <a:chOff x="7483860" y="7543801"/>
            <a:chExt cx="1251657" cy="872847"/>
          </a:xfrm>
        </p:grpSpPr>
        <p:sp>
          <p:nvSpPr>
            <p:cNvPr id="23" name="Isosceles Triangle 44"/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7493378" y="7646473"/>
              <a:ext cx="1242139" cy="770175"/>
              <a:chOff x="7493378" y="7646473"/>
              <a:chExt cx="1242139" cy="770175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 rot="5400000">
                <a:off x="7748688" y="7429818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40393" y="7646473"/>
                <a:ext cx="778525" cy="7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370269" y="1600200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PHÂN TÍCH MỘT VECTƠ THEO HAI VECTƠ KHÔNG CÙNG PHƯƠNG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75616" y="5144198"/>
                <a:ext cx="119843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b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ứ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minh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ba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đ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ể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           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th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ẳ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16" y="5144198"/>
                <a:ext cx="1198437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5529" y="6629400"/>
            <a:ext cx="7655471" cy="4919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057400" y="7391400"/>
                <a:ext cx="129540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G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ọ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i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    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l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trung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tuy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ế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n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ủ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𝐴𝐵𝐶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391400"/>
                <a:ext cx="12954000" cy="861774"/>
              </a:xfrm>
              <a:prstGeom prst="rect">
                <a:avLst/>
              </a:prstGeom>
              <a:blipFill>
                <a:blip r:embed="rId8"/>
                <a:stretch>
                  <a:fillRect t="-1702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362200" y="8770689"/>
                <a:ext cx="12954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ó: 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𝐴𝑀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𝐵𝑀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𝐵𝐶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;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8770689"/>
                <a:ext cx="12954000" cy="1135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143000" y="10058982"/>
                <a:ext cx="12954000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𝐴𝑀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982"/>
                <a:ext cx="12954000" cy="17520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05000" y="11778779"/>
                <a:ext cx="1810729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𝐵𝐾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𝐴𝐾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𝐴𝐶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𝐵𝐶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−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778779"/>
                <a:ext cx="18107298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729911" y="2724517"/>
          <a:ext cx="1510767" cy="63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14589" imgH="552424" progId="Equation.DSMT4">
                  <p:embed/>
                </p:oleObj>
              </mc:Choice>
              <mc:Fallback>
                <p:oleObj name="Equation" r:id="rId12" imgW="1314589" imgH="552424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29911" y="2724517"/>
                        <a:ext cx="1510767" cy="63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067800" y="2770984"/>
          <a:ext cx="1198317" cy="58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266400" progId="Equation.DSMT4">
                  <p:embed/>
                </p:oleObj>
              </mc:Choice>
              <mc:Fallback>
                <p:oleObj name="Equation" r:id="rId14" imgW="545760" imgH="266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67800" y="2770984"/>
                        <a:ext cx="1198317" cy="58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78552" y="2777528"/>
          <a:ext cx="611386" cy="5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4560" imgH="266400" progId="Equation.DSMT4">
                  <p:embed/>
                </p:oleObj>
              </mc:Choice>
              <mc:Fallback>
                <p:oleObj name="Equation" r:id="rId16" imgW="304560" imgH="26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78552" y="2777528"/>
                        <a:ext cx="611386" cy="5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505251" y="2820531"/>
          <a:ext cx="1057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7314" imgH="514166" progId="Equation.DSMT4">
                  <p:embed/>
                </p:oleObj>
              </mc:Choice>
              <mc:Fallback>
                <p:oleObj name="Equation" r:id="rId18" imgW="1057314" imgH="514166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505251" y="2820531"/>
                        <a:ext cx="10572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604614"/>
              </p:ext>
            </p:extLst>
          </p:nvPr>
        </p:nvGraphicFramePr>
        <p:xfrm>
          <a:off x="22616062" y="2724517"/>
          <a:ext cx="615973" cy="58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360" imgH="266400" progId="Equation.DSMT4">
                  <p:embed/>
                </p:oleObj>
              </mc:Choice>
              <mc:Fallback>
                <p:oleObj name="Equation" r:id="rId20" imgW="27936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616062" y="2724517"/>
                        <a:ext cx="615973" cy="58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365881" y="3451863"/>
          <a:ext cx="970182" cy="57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800" imgH="279360" progId="Equation.DSMT4">
                  <p:embed/>
                </p:oleObj>
              </mc:Choice>
              <mc:Fallback>
                <p:oleObj name="Equation" r:id="rId22" imgW="469800" imgH="2793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65881" y="3451863"/>
                        <a:ext cx="970182" cy="57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954088" y="3501530"/>
          <a:ext cx="2695112" cy="55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58640" imgH="279360" progId="Equation.DSMT4">
                  <p:embed/>
                </p:oleObj>
              </mc:Choice>
              <mc:Fallback>
                <p:oleObj name="Equation" r:id="rId24" imgW="135864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954088" y="3501530"/>
                        <a:ext cx="2695112" cy="55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65881" y="4189227"/>
          <a:ext cx="1073061" cy="75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7960" imgH="355320" progId="Equation.DSMT4">
                  <p:embed/>
                </p:oleObj>
              </mc:Choice>
              <mc:Fallback>
                <p:oleObj name="Equation" r:id="rId26" imgW="507960" imgH="3553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65881" y="4189227"/>
                        <a:ext cx="1073061" cy="751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754455" y="4115267"/>
          <a:ext cx="1084745" cy="82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355320" progId="Equation.DSMT4">
                  <p:embed/>
                </p:oleObj>
              </mc:Choice>
              <mc:Fallback>
                <p:oleObj name="Equation" r:id="rId28" imgW="469800" imgH="35532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754455" y="4115267"/>
                        <a:ext cx="1084745" cy="820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9875442" y="4194523"/>
          <a:ext cx="1031481" cy="74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95000" imgH="355320" progId="Equation.DSMT4">
                  <p:embed/>
                </p:oleObj>
              </mc:Choice>
              <mc:Fallback>
                <p:oleObj name="Equation" r:id="rId30" imgW="495000" imgH="3553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875442" y="4194523"/>
                        <a:ext cx="1031481" cy="74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365006" y="5224046"/>
          <a:ext cx="2052351" cy="693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77760" imgH="330120" progId="Equation.DSMT4">
                  <p:embed/>
                </p:oleObj>
              </mc:Choice>
              <mc:Fallback>
                <p:oleObj name="Equation" r:id="rId32" imgW="977760" imgH="3301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365006" y="5224046"/>
                        <a:ext cx="2052351" cy="693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70640"/>
              </p:ext>
            </p:extLst>
          </p:nvPr>
        </p:nvGraphicFramePr>
        <p:xfrm>
          <a:off x="3845732" y="7567820"/>
          <a:ext cx="1015275" cy="49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760" imgH="266400" progId="Equation.DSMT4">
                  <p:embed/>
                </p:oleObj>
              </mc:Choice>
              <mc:Fallback>
                <p:oleObj name="Equation" r:id="rId34" imgW="545760" imgH="266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845732" y="7567820"/>
                        <a:ext cx="1015275" cy="495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6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5" grpId="0"/>
      <p:bldP spid="37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531222" y="2743200"/>
            <a:ext cx="23471778" cy="10440928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1822234" y="7287670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858838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7"/>
          <p:cNvGrpSpPr/>
          <p:nvPr/>
        </p:nvGrpSpPr>
        <p:grpSpPr>
          <a:xfrm>
            <a:off x="533400" y="1752600"/>
            <a:ext cx="1399931" cy="872733"/>
            <a:chOff x="7483860" y="7543801"/>
            <a:chExt cx="1251657" cy="872847"/>
          </a:xfrm>
        </p:grpSpPr>
        <p:sp>
          <p:nvSpPr>
            <p:cNvPr id="23" name="Isosceles Triangle 44"/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7493378" y="7646473"/>
              <a:ext cx="1242139" cy="770175"/>
              <a:chOff x="7493378" y="7646473"/>
              <a:chExt cx="1242139" cy="770175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 rot="5400000">
                <a:off x="7748688" y="7429818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40393" y="7646473"/>
                <a:ext cx="778525" cy="7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370269" y="1828800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PHÂN TÍCH MỘT VECTƠ THEO HAI VECTƠ KHÔNG CÙNG PHƯƠNG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239" y="3247732"/>
            <a:ext cx="7655471" cy="4919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26357" y="4444335"/>
                <a:ext cx="15018443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57" y="4444335"/>
                <a:ext cx="15018443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238689" y="7309856"/>
                <a:ext cx="980149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𝐵𝐾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89" y="7309856"/>
                <a:ext cx="9801498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563603" y="6172200"/>
                <a:ext cx="735179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ừ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603" y="6172200"/>
                <a:ext cx="7351797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080803" y="9118229"/>
                <a:ext cx="1018246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03" y="9118229"/>
                <a:ext cx="10182468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81200" y="11206844"/>
                <a:ext cx="15468600" cy="1137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𝐵𝐾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𝐵𝐻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206844"/>
                <a:ext cx="15468600" cy="1137556"/>
              </a:xfrm>
              <a:prstGeom prst="rect">
                <a:avLst/>
              </a:prstGeom>
              <a:blipFill>
                <a:blip r:embed="rId9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221405" y="11460054"/>
          <a:ext cx="2047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47677" imgH="685695" progId="Equation.DSMT4">
                  <p:embed/>
                </p:oleObj>
              </mc:Choice>
              <mc:Fallback>
                <p:oleObj name="Equation" r:id="rId10" imgW="2047677" imgH="685695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21405" y="11460054"/>
                        <a:ext cx="20478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4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3" grpId="0"/>
      <p:bldP spid="35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10498" y="7767977"/>
            <a:ext cx="23112739" cy="597886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1295" y="2493300"/>
            <a:ext cx="23391942" cy="511640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76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05256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052566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73408" y="6203966"/>
                <a:ext cx="70986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</m:t>
                      </m:r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08" y="6203966"/>
                <a:ext cx="709860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73408" y="4800600"/>
                <a:ext cx="90815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4800" b="0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kumimoji="0" lang="en-GB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08" y="4800600"/>
                <a:ext cx="9081592" cy="830997"/>
              </a:xfrm>
              <a:prstGeom prst="rect">
                <a:avLst/>
              </a:prstGeom>
              <a:blipFill>
                <a:blip r:embed="rId6"/>
                <a:stretch>
                  <a:fillRect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38610" y="6185396"/>
                <a:ext cx="81010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10" y="6185396"/>
                <a:ext cx="810104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491874" y="4831321"/>
                <a:ext cx="8480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kumimoji="0" lang="en-GB" sz="4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vi-VN" sz="4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74" y="4831321"/>
                <a:ext cx="84809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776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244807" y="477481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87878" y="9308690"/>
                <a:ext cx="223791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Tac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ẳ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ỉ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khi</m:t>
                      </m:r>
                    </m:oMath>
                  </m:oMathPara>
                </a14:m>
                <a:endParaRPr kumimoji="0" lang="en-US" sz="4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78" y="9308690"/>
                <a:ext cx="2237911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288327" y="3022564"/>
            <a:ext cx="18952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Cho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ba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điểm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phân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biệt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             .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Điều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kiện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cần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và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đủ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để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ba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điểm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đó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thẳng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hàng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là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372383" y="3110819"/>
          <a:ext cx="1866060" cy="70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30120" progId="Equation.DSMT4">
                  <p:embed/>
                </p:oleObj>
              </mc:Choice>
              <mc:Fallback>
                <p:oleObj name="Equation" r:id="rId10" imgW="876240" imgH="3301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72383" y="3110819"/>
                        <a:ext cx="1866060" cy="70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94200" y="23622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306720" progId="Equation.DSMT4">
                  <p:embed/>
                </p:oleObj>
              </mc:Choice>
              <mc:Fallback>
                <p:oleObj name="Equation" r:id="rId12" imgW="914400" imgH="306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765449"/>
              </p:ext>
            </p:extLst>
          </p:nvPr>
        </p:nvGraphicFramePr>
        <p:xfrm>
          <a:off x="4884738" y="4843463"/>
          <a:ext cx="46990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11200" imgH="368280" progId="Equation.DSMT4">
                  <p:embed/>
                </p:oleObj>
              </mc:Choice>
              <mc:Fallback>
                <p:oleObj name="Equation" r:id="rId14" imgW="2311200" imgH="368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84738" y="4843463"/>
                        <a:ext cx="46990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760170" y="4795854"/>
          <a:ext cx="6400908" cy="76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85920" imgH="368280" progId="Equation.DSMT4">
                  <p:embed/>
                </p:oleObj>
              </mc:Choice>
              <mc:Fallback>
                <p:oleObj name="Equation" r:id="rId16" imgW="3085920" imgH="368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760170" y="4795854"/>
                        <a:ext cx="6400908" cy="76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73226" y="6127118"/>
          <a:ext cx="5148143" cy="71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6880" imgH="368280" progId="Equation.DSMT4">
                  <p:embed/>
                </p:oleObj>
              </mc:Choice>
              <mc:Fallback>
                <p:oleObj name="Equation" r:id="rId18" imgW="2666880" imgH="3682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73226" y="6127118"/>
                        <a:ext cx="5148143" cy="71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871928" y="6121459"/>
          <a:ext cx="5593003" cy="80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52400" imgH="368280" progId="Equation.DSMT4">
                  <p:embed/>
                </p:oleObj>
              </mc:Choice>
              <mc:Fallback>
                <p:oleObj name="Equation" r:id="rId20" imgW="2552400" imgH="368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871928" y="6121459"/>
                        <a:ext cx="5593003" cy="806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76557"/>
              </p:ext>
            </p:extLst>
          </p:nvPr>
        </p:nvGraphicFramePr>
        <p:xfrm>
          <a:off x="11234625" y="9453887"/>
          <a:ext cx="1857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857352" imgH="685695" progId="Equation.DSMT4">
                  <p:embed/>
                </p:oleObj>
              </mc:Choice>
              <mc:Fallback>
                <p:oleObj name="Equation" r:id="rId22" imgW="1857352" imgH="685695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234625" y="9453887"/>
                        <a:ext cx="18573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98600"/>
              </p:ext>
            </p:extLst>
          </p:nvPr>
        </p:nvGraphicFramePr>
        <p:xfrm>
          <a:off x="4473225" y="10357105"/>
          <a:ext cx="4881789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762334" imgH="742871" progId="Equation.DSMT4">
                  <p:embed/>
                </p:oleObj>
              </mc:Choice>
              <mc:Fallback>
                <p:oleObj name="Equation" r:id="rId24" imgW="4762334" imgH="742871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73225" y="10357105"/>
                        <a:ext cx="4881789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268793" y="10452243"/>
          <a:ext cx="16621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520" imgH="330120" progId="Equation.DSMT4">
                  <p:embed/>
                </p:oleObj>
              </mc:Choice>
              <mc:Fallback>
                <p:oleObj name="Equation" r:id="rId26" imgW="812520" imgH="33012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268793" y="10452243"/>
                        <a:ext cx="1662112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9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7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73320" y="8427453"/>
            <a:ext cx="23123021" cy="551724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1295" y="2493301"/>
            <a:ext cx="23391942" cy="557803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76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940582" y="1251235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582" y="12512359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40289" y="6248400"/>
                <a:ext cx="72234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289" y="6248400"/>
                <a:ext cx="722347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64662" y="4763432"/>
                <a:ext cx="63521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662" y="4763432"/>
                <a:ext cx="635213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391468" y="6041792"/>
                <a:ext cx="75839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8" y="6041792"/>
                <a:ext cx="7583918" cy="830997"/>
              </a:xfrm>
              <a:prstGeom prst="rect">
                <a:avLst/>
              </a:prstGeom>
              <a:blipFill>
                <a:blip r:embed="rId7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348260" y="4807070"/>
                <a:ext cx="68807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/>
                  <a:t>                                .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260" y="4807070"/>
                <a:ext cx="6880726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776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420031" y="6037827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575592" y="9896235"/>
                <a:ext cx="149598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trung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9896235"/>
                <a:ext cx="14959808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88327" y="2743200"/>
                <a:ext cx="18952673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Hãy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chọn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kết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quả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phân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tích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AM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theo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vectơ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AB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v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ABC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trung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tuyến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AM.</a:t>
                </a: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27" y="2743200"/>
                <a:ext cx="18952673" cy="1664110"/>
              </a:xfrm>
              <a:prstGeom prst="rect">
                <a:avLst/>
              </a:prstGeom>
              <a:blipFill>
                <a:blip r:embed="rId10"/>
                <a:stretch>
                  <a:fillRect l="-1447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0" y="8461041"/>
            <a:ext cx="5890171" cy="36478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99859"/>
              </p:ext>
            </p:extLst>
          </p:nvPr>
        </p:nvGraphicFramePr>
        <p:xfrm>
          <a:off x="4143338" y="4599057"/>
          <a:ext cx="4432179" cy="9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920" imgH="215640" progId="Equation.DSMT4">
                  <p:embed/>
                </p:oleObj>
              </mc:Choice>
              <mc:Fallback>
                <p:oleObj name="Equation" r:id="rId12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43338" y="4599057"/>
                        <a:ext cx="4432179" cy="94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64861"/>
              </p:ext>
            </p:extLst>
          </p:nvPr>
        </p:nvGraphicFramePr>
        <p:xfrm>
          <a:off x="14566937" y="4612608"/>
          <a:ext cx="4864063" cy="90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600" imgH="215640" progId="Equation.DSMT4">
                  <p:embed/>
                </p:oleObj>
              </mc:Choice>
              <mc:Fallback>
                <p:oleObj name="Equation" r:id="rId14" imgW="1155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566937" y="4612608"/>
                        <a:ext cx="4864063" cy="90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40877"/>
              </p:ext>
            </p:extLst>
          </p:nvPr>
        </p:nvGraphicFramePr>
        <p:xfrm>
          <a:off x="4211484" y="5746797"/>
          <a:ext cx="5154278" cy="163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393480" progId="Equation.DSMT4">
                  <p:embed/>
                </p:oleObj>
              </mc:Choice>
              <mc:Fallback>
                <p:oleObj name="Equation" r:id="rId16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11484" y="5746797"/>
                        <a:ext cx="5154278" cy="163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9807"/>
              </p:ext>
            </p:extLst>
          </p:nvPr>
        </p:nvGraphicFramePr>
        <p:xfrm>
          <a:off x="14724772" y="5902984"/>
          <a:ext cx="5012484" cy="160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31560" imgH="393480" progId="Equation.DSMT4">
                  <p:embed/>
                </p:oleObj>
              </mc:Choice>
              <mc:Fallback>
                <p:oleObj name="Equation" r:id="rId18" imgW="1231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24772" y="5902984"/>
                        <a:ext cx="5012484" cy="160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78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5176</TotalTime>
  <Words>1865</Words>
  <Application>Microsoft Office PowerPoint</Application>
  <PresentationFormat>Custom</PresentationFormat>
  <Paragraphs>214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Chu Van An</vt:lpstr>
      <vt:lpstr>Tahoma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Trụ vũ</cp:lastModifiedBy>
  <cp:revision>515</cp:revision>
  <dcterms:created xsi:type="dcterms:W3CDTF">2013-08-31T11:42:51Z</dcterms:created>
  <dcterms:modified xsi:type="dcterms:W3CDTF">2021-09-03T13:53:15Z</dcterms:modified>
</cp:coreProperties>
</file>