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9"/>
  </p:notesMasterIdLst>
  <p:sldIdLst>
    <p:sldId id="271" r:id="rId2"/>
    <p:sldId id="323" r:id="rId3"/>
    <p:sldId id="324" r:id="rId4"/>
    <p:sldId id="316" r:id="rId5"/>
    <p:sldId id="338" r:id="rId6"/>
    <p:sldId id="339" r:id="rId7"/>
    <p:sldId id="311" r:id="rId8"/>
    <p:sldId id="340" r:id="rId9"/>
    <p:sldId id="322" r:id="rId10"/>
    <p:sldId id="341" r:id="rId11"/>
    <p:sldId id="342" r:id="rId12"/>
    <p:sldId id="343" r:id="rId13"/>
    <p:sldId id="345" r:id="rId14"/>
    <p:sldId id="344" r:id="rId15"/>
    <p:sldId id="325" r:id="rId16"/>
    <p:sldId id="317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32"/>
    <a:srgbClr val="5E913B"/>
    <a:srgbClr val="000000"/>
    <a:srgbClr val="61953D"/>
    <a:srgbClr val="5C8E3A"/>
    <a:srgbClr val="E36427"/>
    <a:srgbClr val="D98F91"/>
    <a:srgbClr val="E0A4A5"/>
    <a:srgbClr val="CB6466"/>
    <a:srgbClr val="4CB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0" autoAdjust="0"/>
    <p:restoredTop sz="92824" autoAdjust="0"/>
  </p:normalViewPr>
  <p:slideViewPr>
    <p:cSldViewPr snapToGrid="0" showGuides="1">
      <p:cViewPr varScale="1">
        <p:scale>
          <a:sx n="56" d="100"/>
          <a:sy n="56" d="100"/>
        </p:scale>
        <p:origin x="96" y="11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DsjiWWwG80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</a:t>
            </a:r>
            <a:r>
              <a:rPr lang="en-US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www.youtube.com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/</a:t>
            </a:r>
            <a:r>
              <a:rPr lang="en-US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watch?v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=</a:t>
            </a:r>
            <a:r>
              <a:rPr lang="en-US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zDsjiWWwG80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24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41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97324" y="1108260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Complete the sentences using the words in Task 1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13" y="1631480"/>
            <a:ext cx="6191284" cy="49530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94643" y="2941983"/>
            <a:ext cx="27564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i="1" u="sng" dirty="0">
                <a:solidFill>
                  <a:srgbClr val="C00000"/>
                </a:solidFill>
              </a:rPr>
              <a:t>KEY:</a:t>
            </a:r>
          </a:p>
          <a:p>
            <a:pPr lvl="0"/>
            <a:r>
              <a:rPr lang="en-US" sz="3200" b="1" dirty="0">
                <a:solidFill>
                  <a:srgbClr val="C00000"/>
                </a:solidFill>
              </a:rPr>
              <a:t>1. historical</a:t>
            </a:r>
          </a:p>
          <a:p>
            <a:pPr lvl="0"/>
            <a:r>
              <a:rPr lang="en-US" sz="3200" b="1" dirty="0">
                <a:solidFill>
                  <a:srgbClr val="C00000"/>
                </a:solidFill>
              </a:rPr>
              <a:t>2. historic</a:t>
            </a:r>
          </a:p>
          <a:p>
            <a:pPr lvl="0"/>
            <a:r>
              <a:rPr lang="en-US" sz="3200" b="1" dirty="0">
                <a:solidFill>
                  <a:srgbClr val="C00000"/>
                </a:solidFill>
              </a:rPr>
              <a:t>3. restore</a:t>
            </a:r>
          </a:p>
          <a:p>
            <a:pPr lvl="0"/>
            <a:r>
              <a:rPr lang="en-US" sz="3200" b="1" dirty="0">
                <a:solidFill>
                  <a:srgbClr val="C00000"/>
                </a:solidFill>
              </a:rPr>
              <a:t>4. preserve</a:t>
            </a:r>
          </a:p>
          <a:p>
            <a:pPr lvl="0"/>
            <a:r>
              <a:rPr lang="en-US" sz="3200" b="1" dirty="0">
                <a:solidFill>
                  <a:srgbClr val="C00000"/>
                </a:solidFill>
              </a:rPr>
              <a:t>5. folk</a:t>
            </a:r>
          </a:p>
        </p:txBody>
      </p:sp>
    </p:spTree>
    <p:extLst>
      <p:ext uri="{BB962C8B-B14F-4D97-AF65-F5344CB8AC3E}">
        <p14:creationId xmlns:p14="http://schemas.microsoft.com/office/powerpoint/2010/main" val="207732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28057"/>
              </p:ext>
            </p:extLst>
          </p:nvPr>
        </p:nvGraphicFramePr>
        <p:xfrm>
          <a:off x="879231" y="1184285"/>
          <a:ext cx="10410092" cy="52456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842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5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9371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>
                          <a:effectLst/>
                        </a:rPr>
                        <a:t>A to-infinitive clause can be used: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7380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200" b="0" u="none" dirty="0">
                          <a:solidFill>
                            <a:schemeClr val="tx1"/>
                          </a:solidFill>
                          <a:effectLst/>
                        </a:rPr>
                        <a:t>1. to express purpose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200" i="1" u="none">
                          <a:effectLst/>
                        </a:rPr>
                        <a:t>E.g: He studied hard </a:t>
                      </a:r>
                      <a:r>
                        <a:rPr lang="en-US" sz="3200" i="1" u="none">
                          <a:solidFill>
                            <a:srgbClr val="C00000"/>
                          </a:solidFill>
                          <a:effectLst/>
                        </a:rPr>
                        <a:t>to pass the exam.</a:t>
                      </a: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200" i="1" u="none">
                          <a:effectLst/>
                        </a:rPr>
                        <a:t>I bought some souvenirs </a:t>
                      </a:r>
                      <a:r>
                        <a:rPr lang="en-US" sz="3200" i="1" u="none">
                          <a:solidFill>
                            <a:srgbClr val="C00000"/>
                          </a:solidFill>
                          <a:effectLst/>
                        </a:rPr>
                        <a:t>to give to my parents.</a:t>
                      </a:r>
                      <a:endParaRPr lang="en-US" sz="3200" i="1" u="none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492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200" b="0" u="none" dirty="0">
                          <a:solidFill>
                            <a:schemeClr val="tx1"/>
                          </a:solidFill>
                          <a:effectLst/>
                        </a:rPr>
                        <a:t>2. to modify a noun or noun phrase that contain ordinal numbers (the first, the second, etc.), superlatives (the best, the most beautiful, etc.) and next, last, and only.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200" i="1" u="none" dirty="0" err="1">
                          <a:effectLst/>
                        </a:rPr>
                        <a:t>E.g</a:t>
                      </a:r>
                      <a:r>
                        <a:rPr lang="en-US" sz="3200" i="1" u="none" dirty="0">
                          <a:effectLst/>
                        </a:rPr>
                        <a:t>: Ethan is usually </a:t>
                      </a:r>
                      <a:r>
                        <a:rPr lang="en-US" sz="3200" i="1" u="sng" dirty="0">
                          <a:effectLst/>
                        </a:rPr>
                        <a:t>the last </a:t>
                      </a:r>
                      <a:r>
                        <a:rPr lang="en-US" sz="3200" i="1" u="none" dirty="0">
                          <a:effectLst/>
                        </a:rPr>
                        <a:t>person </a:t>
                      </a:r>
                      <a:r>
                        <a:rPr lang="en-US" sz="3200" i="1" u="none" dirty="0">
                          <a:solidFill>
                            <a:srgbClr val="C00000"/>
                          </a:solidFill>
                          <a:effectLst/>
                        </a:rPr>
                        <a:t>to understand the joke.</a:t>
                      </a:r>
                      <a:endParaRPr lang="en-US" sz="3200" i="1" u="non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2541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03385" y="2021825"/>
            <a:ext cx="1115731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US" sz="4000" b="1" dirty="0">
                <a:solidFill>
                  <a:srgbClr val="E36427"/>
                </a:solidFill>
              </a:rPr>
              <a:t>1. </a:t>
            </a:r>
            <a:r>
              <a:rPr lang="en-US" sz="4000" dirty="0" err="1">
                <a:solidFill>
                  <a:srgbClr val="242021"/>
                </a:solidFill>
              </a:rPr>
              <a:t>Lan</a:t>
            </a:r>
            <a:r>
              <a:rPr lang="en-US" sz="4000" dirty="0">
                <a:solidFill>
                  <a:srgbClr val="242021"/>
                </a:solidFill>
              </a:rPr>
              <a:t> went to Hue. She wanted to see the monuments there.</a:t>
            </a:r>
            <a:br>
              <a:rPr lang="en-US" sz="4000" dirty="0">
                <a:solidFill>
                  <a:srgbClr val="242021"/>
                </a:solidFill>
              </a:rPr>
            </a:br>
            <a:r>
              <a:rPr lang="en-US" sz="4000" dirty="0">
                <a:solidFill>
                  <a:srgbClr val="242021"/>
                </a:solidFill>
                <a:sym typeface="Symbol" panose="05050102010706020507" pitchFamily="18" charset="2"/>
              </a:rPr>
              <a:t></a:t>
            </a:r>
            <a:r>
              <a:rPr lang="en-US" sz="4000" dirty="0">
                <a:solidFill>
                  <a:srgbClr val="242021"/>
                </a:solidFill>
              </a:rPr>
              <a:t> </a:t>
            </a:r>
            <a:r>
              <a:rPr lang="en-US" sz="4000" dirty="0" err="1">
                <a:solidFill>
                  <a:srgbClr val="242021"/>
                </a:solidFill>
              </a:rPr>
              <a:t>Lan</a:t>
            </a:r>
            <a:r>
              <a:rPr lang="en-US" sz="4000" dirty="0">
                <a:solidFill>
                  <a:srgbClr val="242021"/>
                </a:solidFill>
              </a:rPr>
              <a:t> </a:t>
            </a:r>
            <a:r>
              <a:rPr lang="en-US" sz="4000" dirty="0">
                <a:solidFill>
                  <a:srgbClr val="949599"/>
                </a:solidFill>
              </a:rPr>
              <a:t>_____________________________________</a:t>
            </a:r>
            <a:r>
              <a:rPr lang="en-US" sz="4000" dirty="0">
                <a:solidFill>
                  <a:srgbClr val="242021"/>
                </a:solidFill>
              </a:rPr>
              <a:t>.</a:t>
            </a:r>
          </a:p>
          <a:p>
            <a:r>
              <a:rPr lang="en-US" sz="4000" b="1">
                <a:solidFill>
                  <a:srgbClr val="E36427"/>
                </a:solidFill>
              </a:rPr>
              <a:t>2</a:t>
            </a:r>
            <a:r>
              <a:rPr lang="en-US" sz="4000" b="1" dirty="0">
                <a:solidFill>
                  <a:srgbClr val="E36427"/>
                </a:solidFill>
              </a:rPr>
              <a:t>. </a:t>
            </a:r>
            <a:r>
              <a:rPr lang="en-US" sz="4000" dirty="0">
                <a:solidFill>
                  <a:srgbClr val="242021"/>
                </a:solidFill>
              </a:rPr>
              <a:t>Minh created a website. He wanted to give more information about local historical sites to visitors.</a:t>
            </a:r>
            <a:br>
              <a:rPr lang="en-US" sz="4000" dirty="0">
                <a:solidFill>
                  <a:srgbClr val="242021"/>
                </a:solidFill>
              </a:rPr>
            </a:br>
            <a:r>
              <a:rPr lang="en-US" sz="4000" dirty="0">
                <a:solidFill>
                  <a:srgbClr val="242021"/>
                </a:solidFill>
                <a:sym typeface="Symbol" panose="05050102010706020507" pitchFamily="18" charset="2"/>
              </a:rPr>
              <a:t></a:t>
            </a:r>
            <a:r>
              <a:rPr lang="en-US" sz="4000" dirty="0">
                <a:solidFill>
                  <a:srgbClr val="242021"/>
                </a:solidFill>
              </a:rPr>
              <a:t> Minh </a:t>
            </a:r>
            <a:r>
              <a:rPr lang="en-US" sz="4000" dirty="0">
                <a:solidFill>
                  <a:srgbClr val="949599"/>
                </a:solidFill>
              </a:rPr>
              <a:t>___________________________________</a:t>
            </a:r>
            <a:r>
              <a:rPr lang="en-US" sz="4000" dirty="0">
                <a:solidFill>
                  <a:srgbClr val="242021"/>
                </a:solidFill>
              </a:rPr>
              <a:t>.</a:t>
            </a:r>
            <a:r>
              <a:rPr lang="en-US" sz="4000" dirty="0"/>
              <a:t>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53538" y="1132188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Combine the sentences using to-infinitive clauses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96270" y="3275100"/>
            <a:ext cx="9080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26532"/>
                </a:solidFill>
              </a:rPr>
              <a:t>went to Hue to see the monuments there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7224" y="5322569"/>
            <a:ext cx="9047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26532"/>
                </a:solidFill>
              </a:rPr>
              <a:t>created a website to give more information about </a:t>
            </a:r>
            <a:r>
              <a:rPr lang="en-US" sz="3600" b="1">
                <a:solidFill>
                  <a:srgbClr val="F26532"/>
                </a:solidFill>
              </a:rPr>
              <a:t>local historical </a:t>
            </a:r>
            <a:r>
              <a:rPr lang="en-US" sz="3600" b="1" dirty="0">
                <a:solidFill>
                  <a:srgbClr val="F26532"/>
                </a:solidFill>
              </a:rPr>
              <a:t>sites to visitors.</a:t>
            </a:r>
          </a:p>
        </p:txBody>
      </p:sp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4438" y="1912703"/>
            <a:ext cx="1135759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E36427"/>
                </a:solidFill>
              </a:rPr>
              <a:t>3. </a:t>
            </a:r>
            <a:r>
              <a:rPr lang="en-US" sz="3600" dirty="0">
                <a:solidFill>
                  <a:srgbClr val="242021"/>
                </a:solidFill>
              </a:rPr>
              <a:t>Peter took a boat trip around the floating market. He wanted to listen to </a:t>
            </a:r>
            <a:r>
              <a:rPr lang="en-US" sz="3600" i="1" dirty="0">
                <a:solidFill>
                  <a:srgbClr val="242021"/>
                </a:solidFill>
              </a:rPr>
              <a:t>don ca tai </a:t>
            </a:r>
            <a:r>
              <a:rPr lang="en-US" sz="3600" i="1" dirty="0" err="1">
                <a:solidFill>
                  <a:srgbClr val="242021"/>
                </a:solidFill>
              </a:rPr>
              <a:t>tu</a:t>
            </a:r>
            <a:r>
              <a:rPr lang="en-US" sz="3600" i="1" dirty="0">
                <a:solidFill>
                  <a:srgbClr val="242021"/>
                </a:solidFill>
              </a:rPr>
              <a:t> </a:t>
            </a:r>
            <a:r>
              <a:rPr lang="en-US" sz="3600" dirty="0">
                <a:solidFill>
                  <a:srgbClr val="242021"/>
                </a:solidFill>
              </a:rPr>
              <a:t>there.</a:t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  <a:sym typeface="Symbol" panose="05050102010706020507" pitchFamily="18" charset="2"/>
              </a:rPr>
              <a:t></a:t>
            </a:r>
            <a:r>
              <a:rPr lang="en-US" sz="3600" dirty="0">
                <a:solidFill>
                  <a:srgbClr val="242021"/>
                </a:solidFill>
              </a:rPr>
              <a:t> Peter </a:t>
            </a:r>
            <a:r>
              <a:rPr lang="en-US" sz="3600" dirty="0">
                <a:solidFill>
                  <a:srgbClr val="949599"/>
                </a:solidFill>
              </a:rPr>
              <a:t>________________________________</a:t>
            </a:r>
            <a:r>
              <a:rPr lang="en-US" sz="3600" dirty="0">
                <a:solidFill>
                  <a:srgbClr val="242021"/>
                </a:solidFill>
              </a:rPr>
              <a:t>.</a:t>
            </a:r>
          </a:p>
          <a:p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b="1" dirty="0">
                <a:solidFill>
                  <a:srgbClr val="E36427"/>
                </a:solidFill>
              </a:rPr>
              <a:t>4. </a:t>
            </a:r>
            <a:r>
              <a:rPr lang="en-US" sz="3600" dirty="0">
                <a:solidFill>
                  <a:srgbClr val="242021"/>
                </a:solidFill>
              </a:rPr>
              <a:t>My sister has opened a small shop behind the museum. She wanted to sell postcards and souvenirs to tourists.</a:t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  <a:sym typeface="Symbol" panose="05050102010706020507" pitchFamily="18" charset="2"/>
              </a:rPr>
              <a:t></a:t>
            </a:r>
            <a:r>
              <a:rPr lang="en-US" sz="3600" dirty="0">
                <a:solidFill>
                  <a:srgbClr val="242021"/>
                </a:solidFill>
              </a:rPr>
              <a:t> My sister </a:t>
            </a:r>
            <a:r>
              <a:rPr lang="en-US" sz="3600" dirty="0">
                <a:solidFill>
                  <a:srgbClr val="949599"/>
                </a:solidFill>
              </a:rPr>
              <a:t>_____________________________</a:t>
            </a:r>
            <a:r>
              <a:rPr lang="en-US" sz="3600" dirty="0">
                <a:solidFill>
                  <a:srgbClr val="242021"/>
                </a:solidFill>
              </a:rPr>
              <a:t>.</a:t>
            </a:r>
            <a:r>
              <a:rPr lang="en-US" sz="3600" dirty="0"/>
              <a:t>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80042" y="1111574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Combine the sentences using to-infinitive clauses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13919" y="2952256"/>
            <a:ext cx="7843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26532"/>
                </a:solidFill>
              </a:rPr>
              <a:t>took a boat trip around the floating market to listen to </a:t>
            </a:r>
            <a:r>
              <a:rPr lang="en-US" sz="3600" b="1" i="1" dirty="0">
                <a:solidFill>
                  <a:srgbClr val="F26532"/>
                </a:solidFill>
              </a:rPr>
              <a:t>don ca tai </a:t>
            </a:r>
            <a:r>
              <a:rPr lang="en-US" sz="3600" b="1" i="1" dirty="0" err="1">
                <a:solidFill>
                  <a:srgbClr val="F26532"/>
                </a:solidFill>
              </a:rPr>
              <a:t>tu</a:t>
            </a:r>
            <a:endParaRPr lang="en-US" sz="3600" b="1" i="1" dirty="0">
              <a:solidFill>
                <a:srgbClr val="F2653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16911" y="5192138"/>
            <a:ext cx="883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26532"/>
                </a:solidFill>
              </a:rPr>
              <a:t>has opened a small shop behind the museum to sell postcards and souvenirs to tourists</a:t>
            </a:r>
          </a:p>
        </p:txBody>
      </p:sp>
    </p:spTree>
    <p:extLst>
      <p:ext uri="{BB962C8B-B14F-4D97-AF65-F5344CB8AC3E}">
        <p14:creationId xmlns:p14="http://schemas.microsoft.com/office/powerpoint/2010/main" val="339175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80042" y="924192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heritage sites of traditions, using to-infinitive clauses.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08213" y="2096672"/>
            <a:ext cx="10179704" cy="4549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200" b="1" i="1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Suggested answer:</a:t>
            </a:r>
            <a:endParaRPr lang="en-US" sz="3200" dirty="0">
              <a:solidFill>
                <a:srgbClr val="C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3200" i="1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1. The only thing </a:t>
            </a:r>
            <a:r>
              <a:rPr lang="en-US" sz="3200" i="1" u="sng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to see</a:t>
            </a:r>
            <a:r>
              <a:rPr lang="en-US" sz="3200" i="1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at the Citadel of the Ho Dynasty is the stone walls.</a:t>
            </a:r>
            <a:endParaRPr lang="en-US" sz="3200" dirty="0">
              <a:solidFill>
                <a:srgbClr val="C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3200" i="1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2. The Complex of Hue Monuments was the first site in Viet Nam </a:t>
            </a:r>
            <a:r>
              <a:rPr lang="en-US" sz="3200" i="1" u="sng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to be </a:t>
            </a:r>
            <a:r>
              <a:rPr lang="en-US" sz="3200" i="1" u="sng" dirty="0" err="1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recognised</a:t>
            </a:r>
            <a:r>
              <a:rPr lang="en-US" sz="3200" i="1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as a World Heritage Site by UNESCO.</a:t>
            </a:r>
            <a:endParaRPr lang="en-US" sz="3200" dirty="0">
              <a:solidFill>
                <a:srgbClr val="C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3200" i="1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3. Bao Dai was the last king of the Nguyen Dynasty </a:t>
            </a:r>
            <a:r>
              <a:rPr lang="en-US" sz="3200" i="1" u="sng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to rule </a:t>
            </a:r>
            <a:r>
              <a:rPr lang="en-US" sz="3200" i="1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Viet Nam.</a:t>
            </a:r>
            <a:endParaRPr lang="en-US" sz="3200" dirty="0">
              <a:solidFill>
                <a:srgbClr val="C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3200" i="1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4. My brother is the youngest person </a:t>
            </a:r>
            <a:r>
              <a:rPr lang="en-US" sz="3200" i="1" u="sng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to win</a:t>
            </a:r>
            <a:r>
              <a:rPr lang="en-US" sz="3200" i="1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a folk song competition.</a:t>
            </a:r>
            <a:endParaRPr lang="en-US" sz="3200" dirty="0">
              <a:solidFill>
                <a:srgbClr val="C0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268763" y="2125262"/>
            <a:ext cx="10124040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 lexical items about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heritage;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Intonation in statements, commands and lists;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To-infinitive clauses.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9253" y="2468781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Calibri 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Calibri "/>
                <a:cs typeface="Arial" panose="020B0604020202020204" pitchFamily="34" charset="0"/>
              </a:rPr>
              <a:t>Prepare for Lesson 3 - Unit 6.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facebook.com/sachmem.vn/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953D78-A0E6-4B83-99F9-27E52582C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943" y="6113722"/>
            <a:ext cx="6487886" cy="48909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  <a:latin typeface="+mn-lt"/>
              </a:rPr>
              <a:t>Website: </a:t>
            </a:r>
            <a:r>
              <a:rPr lang="en-US" sz="1400" b="1" i="1" dirty="0">
                <a:solidFill>
                  <a:srgbClr val="FFFFFF"/>
                </a:solidFill>
                <a:latin typeface="+mn-lt"/>
              </a:rPr>
              <a:t>hoclieu.vn</a:t>
            </a:r>
            <a:br>
              <a:rPr lang="en-US" sz="1400" dirty="0">
                <a:latin typeface="+mn-lt"/>
              </a:rPr>
            </a:br>
            <a:r>
              <a:rPr lang="en-US" sz="1400" b="1" dirty="0" err="1">
                <a:solidFill>
                  <a:srgbClr val="FFFFFF"/>
                </a:solidFill>
                <a:latin typeface="+mn-lt"/>
              </a:rPr>
              <a:t>Fanpage</a:t>
            </a:r>
            <a:r>
              <a:rPr lang="en-US" sz="1400" b="1" dirty="0">
                <a:solidFill>
                  <a:srgbClr val="FFFFFF"/>
                </a:solidFill>
                <a:latin typeface="+mn-lt"/>
              </a:rPr>
              <a:t>: </a:t>
            </a:r>
            <a:r>
              <a:rPr lang="en-US" sz="1400" b="1" i="1" dirty="0">
                <a:solidFill>
                  <a:srgbClr val="FFFFFF"/>
                </a:solidFill>
                <a:latin typeface="+mn-lt"/>
              </a:rPr>
              <a:t>facebook.com/tienganhglobalsuccess.vn/</a:t>
            </a:r>
            <a:br>
              <a:rPr lang="en-US" sz="1400" dirty="0">
                <a:latin typeface="+mn-lt"/>
              </a:rPr>
            </a:b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Facebook K&amp;T" panose="02040603050506020204" pitchFamily="18" charset="0"/>
              </a:rPr>
              <a:t>LANGUAGE</a:t>
            </a:r>
            <a:endParaRPr lang="en-US" sz="3200" dirty="0">
              <a:latin typeface="UTM Facebook K&amp;T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2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Preserving our heritage</a:t>
            </a:r>
            <a:endParaRPr lang="en-US" sz="48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7944EA-5714-484B-B041-C05A428F6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84" y="3672126"/>
            <a:ext cx="10923738" cy="1325563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Intonation in statements, commands, and lists</a:t>
            </a: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47902" y="1157273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300" y="2232284"/>
            <a:ext cx="2066866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PRONUNCIATION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80936" y="3423459"/>
            <a:ext cx="1950733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VOCABULARY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4" y="1147818"/>
            <a:ext cx="4879383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tx1"/>
                </a:solidFill>
              </a:rPr>
              <a:t>Watch a video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007694" y="1976284"/>
            <a:ext cx="4879384" cy="8703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Task 1: Listen and repeat.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Task 2: Listen and mark the intonation.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4" y="2981938"/>
            <a:ext cx="4879385" cy="1028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Task 1: Match the words with their meanings.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Task 2: Complete the sentences.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31669" y="1484975"/>
            <a:ext cx="768064" cy="74730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56304" y="2559985"/>
            <a:ext cx="709997" cy="86347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6" y="4664063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GRAMMAR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07694" y="5622841"/>
            <a:ext cx="4879382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Homework</a:t>
            </a:r>
            <a:endParaRPr lang="en-GB" sz="2000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2389786" y="4997138"/>
            <a:ext cx="560381" cy="77715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298285" y="5774290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331669" y="3778562"/>
            <a:ext cx="709997" cy="88550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5" y="4145821"/>
            <a:ext cx="4879382" cy="13303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Task 1: Combine the sentences.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Task 2. Ask and answer questions about heritage sites </a:t>
            </a:r>
            <a:r>
              <a:rPr lang="en-US" sz="2000">
                <a:solidFill>
                  <a:schemeClr val="tx1"/>
                </a:solidFill>
              </a:rPr>
              <a:t>or traditions.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644085" y="307352"/>
            <a:ext cx="3009261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UTM Facebook K&amp;T" panose="02040603050506020204" pitchFamily="18" charset="0"/>
              </a:rPr>
              <a:t>LANGUAGE</a:t>
            </a:r>
            <a:endParaRPr lang="en-US" sz="2400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589409" y="319867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26532"/>
                </a:solidFill>
                <a:latin typeface="Bookman Old Style" pitchFamily="18" charset="0"/>
              </a:rPr>
              <a:t>LESSON 2</a:t>
            </a:r>
            <a:endParaRPr lang="en-US" dirty="0">
              <a:solidFill>
                <a:srgbClr val="F26532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380837" y="2387066"/>
            <a:ext cx="7913869" cy="35205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Work in 4 groups.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Watch </a:t>
            </a:r>
            <a:r>
              <a:rPr lang="en-US" sz="3200" dirty="0"/>
              <a:t>the video and list out name the destinations and cultural heritage of Vietnam that they see in the video.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Stick the paper on the boards.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The group with the most correct answers is the winner.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03643" y="1470991"/>
            <a:ext cx="4502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31724" y="1017136"/>
            <a:ext cx="4502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5" name="Viet Nam's Cultural Herita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5838" y="1848957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7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93583" y="893201"/>
            <a:ext cx="10939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C00000"/>
                </a:solidFill>
                <a:latin typeface="Berlin Sans FB" panose="020E0602020502020306" pitchFamily="34" charset="0"/>
              </a:rPr>
              <a:t>Destinations and cultural heritage of Vietnam</a:t>
            </a:r>
            <a:endParaRPr lang="en-GB" sz="4000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483977"/>
              </p:ext>
            </p:extLst>
          </p:nvPr>
        </p:nvGraphicFramePr>
        <p:xfrm>
          <a:off x="494437" y="1619559"/>
          <a:ext cx="11410347" cy="523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2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8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32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i="0" dirty="0"/>
                        <a:t>Complex of Hue Monuments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i="0" dirty="0"/>
                        <a:t>Hoi An Ancient Town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32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i="0" dirty="0"/>
                        <a:t>Space of gong Culture (</a:t>
                      </a:r>
                      <a:r>
                        <a:rPr lang="en-US" sz="2600" i="0" dirty="0" err="1"/>
                        <a:t>Không</a:t>
                      </a:r>
                      <a:r>
                        <a:rPr lang="en-US" sz="2600" i="0" dirty="0"/>
                        <a:t> </a:t>
                      </a:r>
                      <a:r>
                        <a:rPr lang="en-US" sz="2600" i="0" dirty="0" err="1"/>
                        <a:t>gian</a:t>
                      </a:r>
                      <a:r>
                        <a:rPr lang="en-US" sz="2600" i="0" dirty="0"/>
                        <a:t> </a:t>
                      </a:r>
                      <a:r>
                        <a:rPr lang="en-US" sz="2600" i="0" dirty="0" err="1"/>
                        <a:t>văn</a:t>
                      </a:r>
                      <a:r>
                        <a:rPr lang="en-US" sz="2600" i="0" dirty="0"/>
                        <a:t> </a:t>
                      </a:r>
                      <a:r>
                        <a:rPr lang="en-US" sz="2600" i="0" dirty="0" err="1"/>
                        <a:t>hoá</a:t>
                      </a:r>
                      <a:r>
                        <a:rPr lang="en-US" sz="2600" i="0" dirty="0"/>
                        <a:t> </a:t>
                      </a:r>
                      <a:r>
                        <a:rPr lang="en-US" sz="2600" i="0" dirty="0" err="1"/>
                        <a:t>Cồng</a:t>
                      </a:r>
                      <a:r>
                        <a:rPr lang="en-US" sz="2600" i="0" dirty="0"/>
                        <a:t> </a:t>
                      </a:r>
                      <a:r>
                        <a:rPr lang="en-US" sz="2600" i="0" dirty="0" err="1"/>
                        <a:t>chiêng</a:t>
                      </a:r>
                      <a:r>
                        <a:rPr lang="en-US" sz="2600" i="0" dirty="0"/>
                        <a:t> </a:t>
                      </a:r>
                      <a:r>
                        <a:rPr lang="en-US" sz="2600" i="0" dirty="0" err="1"/>
                        <a:t>Tây</a:t>
                      </a:r>
                      <a:r>
                        <a:rPr lang="en-US" sz="2600" i="0" dirty="0"/>
                        <a:t> </a:t>
                      </a:r>
                      <a:r>
                        <a:rPr lang="en-US" sz="2600" i="0" dirty="0" err="1"/>
                        <a:t>Nguyên</a:t>
                      </a:r>
                      <a:r>
                        <a:rPr lang="en-US" sz="2600" i="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i="0" dirty="0"/>
                        <a:t>Vietnamese Court Music (</a:t>
                      </a:r>
                      <a:r>
                        <a:rPr lang="en-US" sz="2600" i="0" dirty="0" err="1"/>
                        <a:t>Nhã</a:t>
                      </a:r>
                      <a:r>
                        <a:rPr lang="en-US" sz="2600" i="0" dirty="0"/>
                        <a:t> </a:t>
                      </a:r>
                      <a:r>
                        <a:rPr lang="en-US" sz="2600" i="0" dirty="0" err="1"/>
                        <a:t>Nhạc</a:t>
                      </a:r>
                      <a:r>
                        <a:rPr lang="en-US" sz="2600" i="0" dirty="0"/>
                        <a:t> Cung </a:t>
                      </a:r>
                      <a:r>
                        <a:rPr lang="en-US" sz="2600" i="0" dirty="0" err="1"/>
                        <a:t>Đình</a:t>
                      </a:r>
                      <a:r>
                        <a:rPr lang="en-US" sz="2600" i="0" dirty="0"/>
                        <a:t> </a:t>
                      </a:r>
                      <a:r>
                        <a:rPr lang="en-US" sz="2600" i="0" dirty="0" err="1"/>
                        <a:t>Huế</a:t>
                      </a:r>
                      <a:r>
                        <a:rPr lang="en-US" sz="2600" i="0" dirty="0"/>
                        <a:t> 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32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i="0" dirty="0"/>
                        <a:t>My Son Sanctuary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i="0" dirty="0"/>
                        <a:t>Quan </a:t>
                      </a:r>
                      <a:r>
                        <a:rPr lang="en-US" sz="2600" i="0" dirty="0" err="1"/>
                        <a:t>họ</a:t>
                      </a:r>
                      <a:r>
                        <a:rPr lang="en-US" sz="2600" i="0" dirty="0"/>
                        <a:t> Bac Ninh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3264">
                <a:tc>
                  <a:txBody>
                    <a:bodyPr/>
                    <a:lstStyle/>
                    <a:p>
                      <a:r>
                        <a:rPr lang="en-US" sz="2600" i="0" dirty="0" err="1"/>
                        <a:t>Hạ</a:t>
                      </a:r>
                      <a:r>
                        <a:rPr lang="en-US" sz="2600" i="0" dirty="0"/>
                        <a:t> Long Bay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i="0" dirty="0"/>
                        <a:t>Ca </a:t>
                      </a:r>
                      <a:r>
                        <a:rPr lang="en-US" sz="2600" i="0" dirty="0" err="1"/>
                        <a:t>tru</a:t>
                      </a:r>
                      <a:r>
                        <a:rPr lang="en-US" sz="2600" i="0" dirty="0"/>
                        <a:t> Singing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32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i="0" dirty="0"/>
                        <a:t>Phong </a:t>
                      </a:r>
                      <a:r>
                        <a:rPr lang="en-US" sz="2600" i="0" dirty="0" err="1"/>
                        <a:t>Nha</a:t>
                      </a:r>
                      <a:r>
                        <a:rPr lang="en-US" sz="2600" i="0" dirty="0"/>
                        <a:t> – </a:t>
                      </a:r>
                      <a:r>
                        <a:rPr lang="en-US" sz="2600" i="0" dirty="0" err="1"/>
                        <a:t>Ke</a:t>
                      </a:r>
                      <a:r>
                        <a:rPr lang="en-US" sz="2600" i="0" dirty="0"/>
                        <a:t> Bang National Park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i="0" dirty="0"/>
                        <a:t>Imperial Citadel of Thang Long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32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i="0" dirty="0"/>
                        <a:t>Art of Don ca tai </a:t>
                      </a:r>
                      <a:r>
                        <a:rPr lang="en-US" sz="2600" i="0" dirty="0" err="1"/>
                        <a:t>tu</a:t>
                      </a:r>
                      <a:r>
                        <a:rPr lang="en-US" sz="2600" i="0" dirty="0"/>
                        <a:t> music and song in southern Viet Nam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i="0" dirty="0"/>
                        <a:t>Practices related to Viet beliefs in the Mother Goddesses of Three Realms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i="0" dirty="0"/>
                        <a:t>(</a:t>
                      </a:r>
                      <a:r>
                        <a:rPr lang="en-US" sz="2600" i="0" dirty="0" err="1"/>
                        <a:t>Tín</a:t>
                      </a:r>
                      <a:r>
                        <a:rPr lang="en-US" sz="2600" i="0" dirty="0"/>
                        <a:t> </a:t>
                      </a:r>
                      <a:r>
                        <a:rPr lang="en-US" sz="2600" i="0" dirty="0" err="1"/>
                        <a:t>ngưỡng</a:t>
                      </a:r>
                      <a:r>
                        <a:rPr lang="en-US" sz="2600" i="0" dirty="0"/>
                        <a:t> </a:t>
                      </a:r>
                      <a:r>
                        <a:rPr lang="en-US" sz="2600" i="0" dirty="0" err="1"/>
                        <a:t>thờ</a:t>
                      </a:r>
                      <a:r>
                        <a:rPr lang="en-US" sz="2600" i="0" dirty="0"/>
                        <a:t> </a:t>
                      </a:r>
                      <a:r>
                        <a:rPr lang="en-US" sz="2600" i="0" dirty="0" err="1"/>
                        <a:t>Mẫu</a:t>
                      </a:r>
                      <a:r>
                        <a:rPr lang="en-US" sz="2600" i="0" dirty="0"/>
                        <a:t> Tam </a:t>
                      </a:r>
                      <a:r>
                        <a:rPr lang="en-US" sz="2600" i="0" dirty="0" err="1"/>
                        <a:t>Phủ</a:t>
                      </a:r>
                      <a:r>
                        <a:rPr lang="en-US" sz="2600" i="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3264">
                <a:tc>
                  <a:txBody>
                    <a:bodyPr/>
                    <a:lstStyle/>
                    <a:p>
                      <a:r>
                        <a:rPr lang="en-US" sz="2600" i="0" dirty="0"/>
                        <a:t>Trang An Scenic Landscape Complex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3678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3" y="924023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falling intonation and level-rising intonation in the following sentences.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4737"/>
          <a:stretch/>
        </p:blipFill>
        <p:spPr>
          <a:xfrm>
            <a:off x="494438" y="2444261"/>
            <a:ext cx="11100910" cy="3886201"/>
          </a:xfrm>
          <a:prstGeom prst="rect">
            <a:avLst/>
          </a:prstGeom>
        </p:spPr>
      </p:pic>
      <p:pic>
        <p:nvPicPr>
          <p:cNvPr id="2" name="Track 45">
            <a:hlinkClick r:id="" action="ppaction://media"/>
            <a:extLst>
              <a:ext uri="{FF2B5EF4-FFF2-40B4-BE49-F238E27FC236}">
                <a16:creationId xmlns:a16="http://schemas.microsoft.com/office/drawing/2014/main" id="{A5AF551D-1000-4F7F-8642-014D60032B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7766" y="128944"/>
            <a:ext cx="744278" cy="79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94064" y="994088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Listen and mark the intonation in these sentences, using falling intonation or level-rising intonation.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1852" y="2166568"/>
            <a:ext cx="1063901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Hoi An Ancient Town became a world heritage site in 1999.</a:t>
            </a:r>
          </a:p>
          <a:p>
            <a:pPr lvl="0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Please turn on the light.      It’s dark in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here. </a:t>
            </a:r>
          </a:p>
          <a:p>
            <a:pPr lvl="0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Cultural heritage may include temples,  pagodas      and monuments. </a:t>
            </a:r>
          </a:p>
          <a:p>
            <a:pPr lvl="0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Tourists can visit the pedestrian streets in Ha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601" y="2853685"/>
            <a:ext cx="745556" cy="5207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513" y="3521909"/>
            <a:ext cx="694047" cy="4847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6142" y="3512000"/>
            <a:ext cx="701703" cy="490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0438" y="4726908"/>
            <a:ext cx="686643" cy="488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8555" y="4140245"/>
            <a:ext cx="637842" cy="4538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560" y="4712669"/>
            <a:ext cx="740321" cy="517049"/>
          </a:xfrm>
          <a:prstGeom prst="rect">
            <a:avLst/>
          </a:prstGeom>
        </p:spPr>
      </p:pic>
      <p:pic>
        <p:nvPicPr>
          <p:cNvPr id="3" name="Track 46">
            <a:hlinkClick r:id="" action="ppaction://media"/>
            <a:extLst>
              <a:ext uri="{FF2B5EF4-FFF2-40B4-BE49-F238E27FC236}">
                <a16:creationId xmlns:a16="http://schemas.microsoft.com/office/drawing/2014/main" id="{E0878FDE-FBBB-49C3-952C-388D3C771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60426" y="223734"/>
            <a:ext cx="665716" cy="6657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817" y="5971799"/>
            <a:ext cx="740321" cy="51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1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358033" y="1090960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Match the words with their meanings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503"/>
          <a:stretch/>
        </p:blipFill>
        <p:spPr>
          <a:xfrm>
            <a:off x="1796957" y="1614181"/>
            <a:ext cx="2500221" cy="52438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173" y="1219760"/>
            <a:ext cx="3766691" cy="563824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4255684" y="1863969"/>
            <a:ext cx="3774943" cy="290146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244360" y="1689213"/>
            <a:ext cx="3733449" cy="111564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244360" y="4376531"/>
            <a:ext cx="3786267" cy="163995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255684" y="2620108"/>
            <a:ext cx="3774943" cy="257640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191542" y="3991708"/>
            <a:ext cx="3786267" cy="243674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2888</TotalTime>
  <Words>812</Words>
  <PresentationFormat>Widescreen</PresentationFormat>
  <Paragraphs>118</Paragraphs>
  <Slides>17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Berlin Sans FB</vt:lpstr>
      <vt:lpstr>Berlin Sans FB Demi</vt:lpstr>
      <vt:lpstr>Bookman Old Style</vt:lpstr>
      <vt:lpstr>Calibri</vt:lpstr>
      <vt:lpstr>Calibri </vt:lpstr>
      <vt:lpstr>Calibri Light</vt:lpstr>
      <vt:lpstr>Montserrat Medium</vt:lpstr>
      <vt:lpstr>Myriad Pro</vt:lpstr>
      <vt:lpstr>Times New Roman</vt:lpstr>
      <vt:lpstr>UTM Facebook K&amp;T</vt:lpstr>
      <vt:lpstr>Office Theme</vt:lpstr>
      <vt:lpstr>PowerPoint Presentation</vt:lpstr>
      <vt:lpstr>Intonation in statements, commands, and lists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Website: hoclieu.vn Fanpage: facebook.com/tienganhglobalsuccess.vn/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2023-07-24T04:19:37Z</dcterms:modified>
</cp:coreProperties>
</file>