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14" r:id="rId2"/>
    <p:sldId id="259" r:id="rId3"/>
    <p:sldId id="293" r:id="rId4"/>
    <p:sldId id="292" r:id="rId5"/>
    <p:sldId id="294" r:id="rId6"/>
    <p:sldId id="296" r:id="rId7"/>
    <p:sldId id="298" r:id="rId8"/>
    <p:sldId id="300" r:id="rId9"/>
    <p:sldId id="302" r:id="rId10"/>
    <p:sldId id="303" r:id="rId11"/>
    <p:sldId id="304" r:id="rId12"/>
    <p:sldId id="305" r:id="rId13"/>
    <p:sldId id="306" r:id="rId14"/>
    <p:sldId id="307" r:id="rId15"/>
    <p:sldId id="308" r:id="rId16"/>
    <p:sldId id="309" r:id="rId17"/>
    <p:sldId id="310" r:id="rId18"/>
    <p:sldId id="311" r:id="rId19"/>
    <p:sldId id="312" r:id="rId20"/>
    <p:sldId id="276" r:id="rId21"/>
    <p:sldId id="272" r:id="rId22"/>
    <p:sldId id="313" r:id="rId23"/>
  </p:sldIdLst>
  <p:sldSz cx="12192000" cy="6858000"/>
  <p:notesSz cx="6858000" cy="9144000"/>
  <p:defaultTextStyle>
    <a:defPPr>
      <a:defRPr lang="vi-VN"/>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0" y="5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38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88AE69-6ADE-4ED7-91FB-70C2230835D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vi-VN"/>
          </a:p>
        </p:txBody>
      </p:sp>
      <p:sp>
        <p:nvSpPr>
          <p:cNvPr id="3" name="Date Placeholder 2">
            <a:extLst>
              <a:ext uri="{FF2B5EF4-FFF2-40B4-BE49-F238E27FC236}">
                <a16:creationId xmlns:a16="http://schemas.microsoft.com/office/drawing/2014/main" id="{345E7CA3-DB4B-48B5-901D-676ED976081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C4BABDD-17C4-43FB-8466-D937C1D06D8D}" type="datetimeFigureOut">
              <a:rPr lang="vi-VN"/>
              <a:pPr>
                <a:defRPr/>
              </a:pPr>
              <a:t>02/01/2022</a:t>
            </a:fld>
            <a:endParaRPr lang="vi-VN"/>
          </a:p>
        </p:txBody>
      </p:sp>
      <p:sp>
        <p:nvSpPr>
          <p:cNvPr id="4" name="Slide Image Placeholder 3">
            <a:extLst>
              <a:ext uri="{FF2B5EF4-FFF2-40B4-BE49-F238E27FC236}">
                <a16:creationId xmlns:a16="http://schemas.microsoft.com/office/drawing/2014/main" id="{825F100C-092B-4103-9986-A2F84B867E9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vi-VN" noProof="0"/>
          </a:p>
        </p:txBody>
      </p:sp>
      <p:sp>
        <p:nvSpPr>
          <p:cNvPr id="5" name="Notes Placeholder 4">
            <a:extLst>
              <a:ext uri="{FF2B5EF4-FFF2-40B4-BE49-F238E27FC236}">
                <a16:creationId xmlns:a16="http://schemas.microsoft.com/office/drawing/2014/main" id="{D425269F-EC5B-4DA8-9B77-9E2362B5114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vi-VN" noProof="0"/>
          </a:p>
        </p:txBody>
      </p:sp>
      <p:sp>
        <p:nvSpPr>
          <p:cNvPr id="6" name="Footer Placeholder 5">
            <a:extLst>
              <a:ext uri="{FF2B5EF4-FFF2-40B4-BE49-F238E27FC236}">
                <a16:creationId xmlns:a16="http://schemas.microsoft.com/office/drawing/2014/main" id="{DCAB43D5-7E73-402C-807E-8A2B51850C1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vi-VN"/>
          </a:p>
        </p:txBody>
      </p:sp>
      <p:sp>
        <p:nvSpPr>
          <p:cNvPr id="7" name="Slide Number Placeholder 6">
            <a:extLst>
              <a:ext uri="{FF2B5EF4-FFF2-40B4-BE49-F238E27FC236}">
                <a16:creationId xmlns:a16="http://schemas.microsoft.com/office/drawing/2014/main" id="{305DF24B-5444-4396-B8E8-32E240BD9B2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BF3A0BE-01CE-433E-B431-0FA5C411ECBD}" type="slidenum">
              <a:rPr lang="vi-VN" altLang="en-US"/>
              <a:pPr/>
              <a:t>‹#›</a:t>
            </a:fld>
            <a:endParaRPr lang="vi-V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F3A0BE-01CE-433E-B431-0FA5C411ECBD}" type="slidenum">
              <a:rPr lang="vi-VN" altLang="en-US" smtClean="0"/>
              <a:pPr/>
              <a:t>18</a:t>
            </a:fld>
            <a:endParaRPr lang="vi-VN" altLang="en-US"/>
          </a:p>
        </p:txBody>
      </p:sp>
    </p:spTree>
    <p:extLst>
      <p:ext uri="{BB962C8B-B14F-4D97-AF65-F5344CB8AC3E}">
        <p14:creationId xmlns:p14="http://schemas.microsoft.com/office/powerpoint/2010/main" val="805998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F3A0BE-01CE-433E-B431-0FA5C411ECBD}" type="slidenum">
              <a:rPr lang="vi-VN" altLang="en-US" smtClean="0"/>
              <a:pPr/>
              <a:t>19</a:t>
            </a:fld>
            <a:endParaRPr lang="vi-VN" altLang="en-US"/>
          </a:p>
        </p:txBody>
      </p:sp>
    </p:spTree>
    <p:extLst>
      <p:ext uri="{BB962C8B-B14F-4D97-AF65-F5344CB8AC3E}">
        <p14:creationId xmlns:p14="http://schemas.microsoft.com/office/powerpoint/2010/main" val="355667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6688040-F602-469A-855F-FBAD7C98EE7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EE4F45E9-D3E9-4CF4-A2D3-7150AC25FB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6688040-F602-469A-855F-FBAD7C98EE7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EE4F45E9-D3E9-4CF4-A2D3-7150AC25FB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34326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78CA6F4-B528-46AC-A5DE-43E296947B94}"/>
              </a:ext>
            </a:extLst>
          </p:cNvPr>
          <p:cNvSpPr>
            <a:spLocks noGrp="1"/>
          </p:cNvSpPr>
          <p:nvPr>
            <p:ph type="dt" sz="half" idx="10"/>
          </p:nvPr>
        </p:nvSpPr>
        <p:spPr/>
        <p:txBody>
          <a:bodyPr/>
          <a:lstStyle>
            <a:lvl1pPr>
              <a:defRPr/>
            </a:lvl1pPr>
          </a:lstStyle>
          <a:p>
            <a:pPr>
              <a:defRPr/>
            </a:pPr>
            <a:fld id="{04738053-6FB0-4EA4-885B-0F9AF642D166}" type="datetimeFigureOut">
              <a:rPr lang="vi-VN"/>
              <a:pPr>
                <a:defRPr/>
              </a:pPr>
              <a:t>02/01/2022</a:t>
            </a:fld>
            <a:endParaRPr lang="vi-VN"/>
          </a:p>
        </p:txBody>
      </p:sp>
      <p:sp>
        <p:nvSpPr>
          <p:cNvPr id="5" name="Footer Placeholder 4">
            <a:extLst>
              <a:ext uri="{FF2B5EF4-FFF2-40B4-BE49-F238E27FC236}">
                <a16:creationId xmlns:a16="http://schemas.microsoft.com/office/drawing/2014/main" id="{4665B554-4EF6-4736-B5CA-BF4E0936AA6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2C084A9-5CD1-46A9-A8AF-6F5E261F7F3C}"/>
              </a:ext>
            </a:extLst>
          </p:cNvPr>
          <p:cNvSpPr>
            <a:spLocks noGrp="1"/>
          </p:cNvSpPr>
          <p:nvPr>
            <p:ph type="sldNum" sz="quarter" idx="12"/>
          </p:nvPr>
        </p:nvSpPr>
        <p:spPr/>
        <p:txBody>
          <a:bodyPr/>
          <a:lstStyle>
            <a:lvl1pPr>
              <a:defRPr/>
            </a:lvl1pPr>
          </a:lstStyle>
          <a:p>
            <a:fld id="{9372D4C4-BD73-4D31-A15A-213566DE1B6D}" type="slidenum">
              <a:rPr lang="vi-VN" altLang="en-US"/>
              <a:pPr/>
              <a:t>‹#›</a:t>
            </a:fld>
            <a:endParaRPr lang="vi-VN" altLang="en-US"/>
          </a:p>
        </p:txBody>
      </p:sp>
    </p:spTree>
    <p:extLst>
      <p:ext uri="{BB962C8B-B14F-4D97-AF65-F5344CB8AC3E}">
        <p14:creationId xmlns:p14="http://schemas.microsoft.com/office/powerpoint/2010/main" val="2181594012"/>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ADCB57-585E-42C2-B0C5-FA8460B62D10}"/>
              </a:ext>
            </a:extLst>
          </p:cNvPr>
          <p:cNvSpPr>
            <a:spLocks noGrp="1"/>
          </p:cNvSpPr>
          <p:nvPr>
            <p:ph type="dt" sz="half" idx="10"/>
          </p:nvPr>
        </p:nvSpPr>
        <p:spPr/>
        <p:txBody>
          <a:bodyPr/>
          <a:lstStyle>
            <a:lvl1pPr>
              <a:defRPr/>
            </a:lvl1pPr>
          </a:lstStyle>
          <a:p>
            <a:pPr>
              <a:defRPr/>
            </a:pPr>
            <a:fld id="{EA2B6A2B-F460-49CC-B3F9-4AD7F340FBDB}" type="datetimeFigureOut">
              <a:rPr lang="vi-VN"/>
              <a:pPr>
                <a:defRPr/>
              </a:pPr>
              <a:t>02/01/2022</a:t>
            </a:fld>
            <a:endParaRPr lang="vi-VN"/>
          </a:p>
        </p:txBody>
      </p:sp>
      <p:sp>
        <p:nvSpPr>
          <p:cNvPr id="5" name="Footer Placeholder 4">
            <a:extLst>
              <a:ext uri="{FF2B5EF4-FFF2-40B4-BE49-F238E27FC236}">
                <a16:creationId xmlns:a16="http://schemas.microsoft.com/office/drawing/2014/main" id="{F997B29B-CBFD-46F5-BAA1-83D7E9F0241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FEC49B7-8743-4A7E-A6DB-E414D0E2F155}"/>
              </a:ext>
            </a:extLst>
          </p:cNvPr>
          <p:cNvSpPr>
            <a:spLocks noGrp="1"/>
          </p:cNvSpPr>
          <p:nvPr>
            <p:ph type="sldNum" sz="quarter" idx="12"/>
          </p:nvPr>
        </p:nvSpPr>
        <p:spPr/>
        <p:txBody>
          <a:bodyPr/>
          <a:lstStyle>
            <a:lvl1pPr>
              <a:defRPr/>
            </a:lvl1pPr>
          </a:lstStyle>
          <a:p>
            <a:fld id="{839733DF-0933-4421-A60E-F2EA28424DDE}" type="slidenum">
              <a:rPr lang="vi-VN" altLang="en-US"/>
              <a:pPr/>
              <a:t>‹#›</a:t>
            </a:fld>
            <a:endParaRPr lang="vi-VN" altLang="en-US"/>
          </a:p>
        </p:txBody>
      </p:sp>
    </p:spTree>
    <p:extLst>
      <p:ext uri="{BB962C8B-B14F-4D97-AF65-F5344CB8AC3E}">
        <p14:creationId xmlns:p14="http://schemas.microsoft.com/office/powerpoint/2010/main" val="891289033"/>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3F5603-8FE0-4543-AAD7-8A20DA0DEDE8}"/>
              </a:ext>
            </a:extLst>
          </p:cNvPr>
          <p:cNvSpPr>
            <a:spLocks noGrp="1"/>
          </p:cNvSpPr>
          <p:nvPr>
            <p:ph type="dt" sz="half" idx="10"/>
          </p:nvPr>
        </p:nvSpPr>
        <p:spPr/>
        <p:txBody>
          <a:bodyPr/>
          <a:lstStyle>
            <a:lvl1pPr>
              <a:defRPr/>
            </a:lvl1pPr>
          </a:lstStyle>
          <a:p>
            <a:pPr>
              <a:defRPr/>
            </a:pPr>
            <a:fld id="{1EE61019-CBF9-4E92-B0E9-4EB6BFF44AF1}" type="datetimeFigureOut">
              <a:rPr lang="vi-VN"/>
              <a:pPr>
                <a:defRPr/>
              </a:pPr>
              <a:t>02/01/2022</a:t>
            </a:fld>
            <a:endParaRPr lang="vi-VN"/>
          </a:p>
        </p:txBody>
      </p:sp>
      <p:sp>
        <p:nvSpPr>
          <p:cNvPr id="5" name="Footer Placeholder 4">
            <a:extLst>
              <a:ext uri="{FF2B5EF4-FFF2-40B4-BE49-F238E27FC236}">
                <a16:creationId xmlns:a16="http://schemas.microsoft.com/office/drawing/2014/main" id="{E935DD82-41FC-4782-ACA3-BCA1BB433626}"/>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03679503-5B0A-476E-9B7D-43F1854B0A32}"/>
              </a:ext>
            </a:extLst>
          </p:cNvPr>
          <p:cNvSpPr>
            <a:spLocks noGrp="1"/>
          </p:cNvSpPr>
          <p:nvPr>
            <p:ph type="sldNum" sz="quarter" idx="12"/>
          </p:nvPr>
        </p:nvSpPr>
        <p:spPr/>
        <p:txBody>
          <a:bodyPr/>
          <a:lstStyle>
            <a:lvl1pPr>
              <a:defRPr/>
            </a:lvl1pPr>
          </a:lstStyle>
          <a:p>
            <a:fld id="{147AA36C-CADA-4004-BFF2-2E3632F0B05A}" type="slidenum">
              <a:rPr lang="vi-VN" altLang="en-US"/>
              <a:pPr/>
              <a:t>‹#›</a:t>
            </a:fld>
            <a:endParaRPr lang="vi-VN" altLang="en-US"/>
          </a:p>
        </p:txBody>
      </p:sp>
    </p:spTree>
    <p:extLst>
      <p:ext uri="{BB962C8B-B14F-4D97-AF65-F5344CB8AC3E}">
        <p14:creationId xmlns:p14="http://schemas.microsoft.com/office/powerpoint/2010/main" val="70191566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8C0F85-30AF-4E7C-92D3-DF118D014FA6}"/>
              </a:ext>
            </a:extLst>
          </p:cNvPr>
          <p:cNvSpPr>
            <a:spLocks noGrp="1"/>
          </p:cNvSpPr>
          <p:nvPr>
            <p:ph type="dt" sz="half" idx="10"/>
          </p:nvPr>
        </p:nvSpPr>
        <p:spPr/>
        <p:txBody>
          <a:bodyPr/>
          <a:lstStyle>
            <a:lvl1pPr>
              <a:defRPr/>
            </a:lvl1pPr>
          </a:lstStyle>
          <a:p>
            <a:pPr>
              <a:defRPr/>
            </a:pPr>
            <a:fld id="{7A6BD95E-D64A-4C4B-8359-15053768B542}" type="datetimeFigureOut">
              <a:rPr lang="vi-VN"/>
              <a:pPr>
                <a:defRPr/>
              </a:pPr>
              <a:t>02/01/2022</a:t>
            </a:fld>
            <a:endParaRPr lang="vi-VN"/>
          </a:p>
        </p:txBody>
      </p:sp>
      <p:sp>
        <p:nvSpPr>
          <p:cNvPr id="5" name="Footer Placeholder 4">
            <a:extLst>
              <a:ext uri="{FF2B5EF4-FFF2-40B4-BE49-F238E27FC236}">
                <a16:creationId xmlns:a16="http://schemas.microsoft.com/office/drawing/2014/main" id="{03CC52F9-1F7D-4695-8102-1C3899319C5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2CFF900-FA73-4C67-B0F6-296AB9EDD8AF}"/>
              </a:ext>
            </a:extLst>
          </p:cNvPr>
          <p:cNvSpPr>
            <a:spLocks noGrp="1"/>
          </p:cNvSpPr>
          <p:nvPr>
            <p:ph type="sldNum" sz="quarter" idx="12"/>
          </p:nvPr>
        </p:nvSpPr>
        <p:spPr/>
        <p:txBody>
          <a:bodyPr/>
          <a:lstStyle>
            <a:lvl1pPr>
              <a:defRPr/>
            </a:lvl1pPr>
          </a:lstStyle>
          <a:p>
            <a:fld id="{246E3AB4-E4F9-4E13-B024-3932DEDFD35B}" type="slidenum">
              <a:rPr lang="vi-VN" altLang="en-US"/>
              <a:pPr/>
              <a:t>‹#›</a:t>
            </a:fld>
            <a:endParaRPr lang="vi-VN" altLang="en-US"/>
          </a:p>
        </p:txBody>
      </p:sp>
    </p:spTree>
    <p:extLst>
      <p:ext uri="{BB962C8B-B14F-4D97-AF65-F5344CB8AC3E}">
        <p14:creationId xmlns:p14="http://schemas.microsoft.com/office/powerpoint/2010/main" val="793779397"/>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F0701-44D1-4404-81BB-02785D8B6587}"/>
              </a:ext>
            </a:extLst>
          </p:cNvPr>
          <p:cNvSpPr>
            <a:spLocks noGrp="1"/>
          </p:cNvSpPr>
          <p:nvPr>
            <p:ph type="dt" sz="half" idx="10"/>
          </p:nvPr>
        </p:nvSpPr>
        <p:spPr/>
        <p:txBody>
          <a:bodyPr/>
          <a:lstStyle>
            <a:lvl1pPr>
              <a:defRPr/>
            </a:lvl1pPr>
          </a:lstStyle>
          <a:p>
            <a:pPr>
              <a:defRPr/>
            </a:pPr>
            <a:fld id="{138D47F6-573D-4C42-824A-4872816E1D10}" type="datetimeFigureOut">
              <a:rPr lang="vi-VN"/>
              <a:pPr>
                <a:defRPr/>
              </a:pPr>
              <a:t>02/01/2022</a:t>
            </a:fld>
            <a:endParaRPr lang="vi-VN"/>
          </a:p>
        </p:txBody>
      </p:sp>
      <p:sp>
        <p:nvSpPr>
          <p:cNvPr id="5" name="Footer Placeholder 4">
            <a:extLst>
              <a:ext uri="{FF2B5EF4-FFF2-40B4-BE49-F238E27FC236}">
                <a16:creationId xmlns:a16="http://schemas.microsoft.com/office/drawing/2014/main" id="{11392DBE-7CEA-4590-B7B6-18BBB8C36B2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AA6A244-1C1C-4425-897A-0ECE135DCF8C}"/>
              </a:ext>
            </a:extLst>
          </p:cNvPr>
          <p:cNvSpPr>
            <a:spLocks noGrp="1"/>
          </p:cNvSpPr>
          <p:nvPr>
            <p:ph type="sldNum" sz="quarter" idx="12"/>
          </p:nvPr>
        </p:nvSpPr>
        <p:spPr/>
        <p:txBody>
          <a:bodyPr/>
          <a:lstStyle>
            <a:lvl1pPr>
              <a:defRPr/>
            </a:lvl1pPr>
          </a:lstStyle>
          <a:p>
            <a:fld id="{30BF882C-5CA5-4B34-B977-DBF144D37F94}" type="slidenum">
              <a:rPr lang="vi-VN" altLang="en-US"/>
              <a:pPr/>
              <a:t>‹#›</a:t>
            </a:fld>
            <a:endParaRPr lang="vi-VN" altLang="en-US"/>
          </a:p>
        </p:txBody>
      </p:sp>
    </p:spTree>
    <p:extLst>
      <p:ext uri="{BB962C8B-B14F-4D97-AF65-F5344CB8AC3E}">
        <p14:creationId xmlns:p14="http://schemas.microsoft.com/office/powerpoint/2010/main" val="373341662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47853F32-8D2D-4985-A3FE-292870EEF0C6}"/>
              </a:ext>
            </a:extLst>
          </p:cNvPr>
          <p:cNvSpPr>
            <a:spLocks noGrp="1"/>
          </p:cNvSpPr>
          <p:nvPr>
            <p:ph type="dt" sz="half" idx="10"/>
          </p:nvPr>
        </p:nvSpPr>
        <p:spPr/>
        <p:txBody>
          <a:bodyPr/>
          <a:lstStyle>
            <a:lvl1pPr>
              <a:defRPr/>
            </a:lvl1pPr>
          </a:lstStyle>
          <a:p>
            <a:pPr>
              <a:defRPr/>
            </a:pPr>
            <a:fld id="{F6890F1B-F236-4F3C-90FB-92819AAB20DC}" type="datetimeFigureOut">
              <a:rPr lang="vi-VN"/>
              <a:pPr>
                <a:defRPr/>
              </a:pPr>
              <a:t>02/01/2022</a:t>
            </a:fld>
            <a:endParaRPr lang="vi-VN"/>
          </a:p>
        </p:txBody>
      </p:sp>
      <p:sp>
        <p:nvSpPr>
          <p:cNvPr id="6" name="Footer Placeholder 4">
            <a:extLst>
              <a:ext uri="{FF2B5EF4-FFF2-40B4-BE49-F238E27FC236}">
                <a16:creationId xmlns:a16="http://schemas.microsoft.com/office/drawing/2014/main" id="{5A475A03-4985-44D9-8E99-2112A72B631F}"/>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27BE49A-773B-4FD5-A30F-C552FDA9D5C3}"/>
              </a:ext>
            </a:extLst>
          </p:cNvPr>
          <p:cNvSpPr>
            <a:spLocks noGrp="1"/>
          </p:cNvSpPr>
          <p:nvPr>
            <p:ph type="sldNum" sz="quarter" idx="12"/>
          </p:nvPr>
        </p:nvSpPr>
        <p:spPr/>
        <p:txBody>
          <a:bodyPr/>
          <a:lstStyle>
            <a:lvl1pPr>
              <a:defRPr/>
            </a:lvl1pPr>
          </a:lstStyle>
          <a:p>
            <a:fld id="{F3650922-DC35-4E42-8E40-6521D90D89CC}" type="slidenum">
              <a:rPr lang="vi-VN" altLang="en-US"/>
              <a:pPr/>
              <a:t>‹#›</a:t>
            </a:fld>
            <a:endParaRPr lang="vi-VN" altLang="en-US"/>
          </a:p>
        </p:txBody>
      </p:sp>
    </p:spTree>
    <p:extLst>
      <p:ext uri="{BB962C8B-B14F-4D97-AF65-F5344CB8AC3E}">
        <p14:creationId xmlns:p14="http://schemas.microsoft.com/office/powerpoint/2010/main" val="3710415621"/>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AB601DD2-4383-4889-AA2E-B46B3351E98E}"/>
              </a:ext>
            </a:extLst>
          </p:cNvPr>
          <p:cNvSpPr>
            <a:spLocks noGrp="1"/>
          </p:cNvSpPr>
          <p:nvPr>
            <p:ph type="dt" sz="half" idx="10"/>
          </p:nvPr>
        </p:nvSpPr>
        <p:spPr/>
        <p:txBody>
          <a:bodyPr/>
          <a:lstStyle>
            <a:lvl1pPr>
              <a:defRPr/>
            </a:lvl1pPr>
          </a:lstStyle>
          <a:p>
            <a:pPr>
              <a:defRPr/>
            </a:pPr>
            <a:fld id="{3FBB2246-842E-48BE-825C-44BF92004C89}" type="datetimeFigureOut">
              <a:rPr lang="vi-VN"/>
              <a:pPr>
                <a:defRPr/>
              </a:pPr>
              <a:t>02/01/2022</a:t>
            </a:fld>
            <a:endParaRPr lang="vi-VN"/>
          </a:p>
        </p:txBody>
      </p:sp>
      <p:sp>
        <p:nvSpPr>
          <p:cNvPr id="8" name="Footer Placeholder 4">
            <a:extLst>
              <a:ext uri="{FF2B5EF4-FFF2-40B4-BE49-F238E27FC236}">
                <a16:creationId xmlns:a16="http://schemas.microsoft.com/office/drawing/2014/main" id="{9C13904E-1956-456E-9248-050547A5784A}"/>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BC800CA7-1EB6-428E-9EE2-6A524F097040}"/>
              </a:ext>
            </a:extLst>
          </p:cNvPr>
          <p:cNvSpPr>
            <a:spLocks noGrp="1"/>
          </p:cNvSpPr>
          <p:nvPr>
            <p:ph type="sldNum" sz="quarter" idx="12"/>
          </p:nvPr>
        </p:nvSpPr>
        <p:spPr/>
        <p:txBody>
          <a:bodyPr/>
          <a:lstStyle>
            <a:lvl1pPr>
              <a:defRPr/>
            </a:lvl1pPr>
          </a:lstStyle>
          <a:p>
            <a:fld id="{30EC964E-C849-43B1-9B75-799113D4604C}" type="slidenum">
              <a:rPr lang="vi-VN" altLang="en-US"/>
              <a:pPr/>
              <a:t>‹#›</a:t>
            </a:fld>
            <a:endParaRPr lang="vi-VN" altLang="en-US"/>
          </a:p>
        </p:txBody>
      </p:sp>
    </p:spTree>
    <p:extLst>
      <p:ext uri="{BB962C8B-B14F-4D97-AF65-F5344CB8AC3E}">
        <p14:creationId xmlns:p14="http://schemas.microsoft.com/office/powerpoint/2010/main" val="3787951270"/>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982934C7-5FF0-447A-A3B0-FD84C5DF6D72}"/>
              </a:ext>
            </a:extLst>
          </p:cNvPr>
          <p:cNvSpPr>
            <a:spLocks noGrp="1"/>
          </p:cNvSpPr>
          <p:nvPr>
            <p:ph type="dt" sz="half" idx="10"/>
          </p:nvPr>
        </p:nvSpPr>
        <p:spPr/>
        <p:txBody>
          <a:bodyPr/>
          <a:lstStyle>
            <a:lvl1pPr>
              <a:defRPr/>
            </a:lvl1pPr>
          </a:lstStyle>
          <a:p>
            <a:pPr>
              <a:defRPr/>
            </a:pPr>
            <a:fld id="{DEAB7AD1-00FF-4E36-B670-94B659AB339D}" type="datetimeFigureOut">
              <a:rPr lang="vi-VN"/>
              <a:pPr>
                <a:defRPr/>
              </a:pPr>
              <a:t>02/01/2022</a:t>
            </a:fld>
            <a:endParaRPr lang="vi-VN"/>
          </a:p>
        </p:txBody>
      </p:sp>
      <p:sp>
        <p:nvSpPr>
          <p:cNvPr id="4" name="Footer Placeholder 4">
            <a:extLst>
              <a:ext uri="{FF2B5EF4-FFF2-40B4-BE49-F238E27FC236}">
                <a16:creationId xmlns:a16="http://schemas.microsoft.com/office/drawing/2014/main" id="{04424D0A-E554-4565-90C5-8510AE98171D}"/>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178CBCEA-F148-4CC8-BDD8-F81A869A03F9}"/>
              </a:ext>
            </a:extLst>
          </p:cNvPr>
          <p:cNvSpPr>
            <a:spLocks noGrp="1"/>
          </p:cNvSpPr>
          <p:nvPr>
            <p:ph type="sldNum" sz="quarter" idx="12"/>
          </p:nvPr>
        </p:nvSpPr>
        <p:spPr/>
        <p:txBody>
          <a:bodyPr/>
          <a:lstStyle>
            <a:lvl1pPr>
              <a:defRPr/>
            </a:lvl1pPr>
          </a:lstStyle>
          <a:p>
            <a:fld id="{D8FFDF21-38F5-4398-8DC5-1CB75E8D3C2B}" type="slidenum">
              <a:rPr lang="vi-VN" altLang="en-US"/>
              <a:pPr/>
              <a:t>‹#›</a:t>
            </a:fld>
            <a:endParaRPr lang="vi-VN" altLang="en-US"/>
          </a:p>
        </p:txBody>
      </p:sp>
    </p:spTree>
    <p:extLst>
      <p:ext uri="{BB962C8B-B14F-4D97-AF65-F5344CB8AC3E}">
        <p14:creationId xmlns:p14="http://schemas.microsoft.com/office/powerpoint/2010/main" val="252778497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5DDDE23-F2FF-4D93-B760-BA3E69011CFE}"/>
              </a:ext>
            </a:extLst>
          </p:cNvPr>
          <p:cNvSpPr>
            <a:spLocks noGrp="1"/>
          </p:cNvSpPr>
          <p:nvPr>
            <p:ph type="dt" sz="half" idx="10"/>
          </p:nvPr>
        </p:nvSpPr>
        <p:spPr/>
        <p:txBody>
          <a:bodyPr/>
          <a:lstStyle>
            <a:lvl1pPr>
              <a:defRPr/>
            </a:lvl1pPr>
          </a:lstStyle>
          <a:p>
            <a:pPr>
              <a:defRPr/>
            </a:pPr>
            <a:fld id="{42CD35DD-C1A6-447D-87C1-D2FADA509CAE}" type="datetimeFigureOut">
              <a:rPr lang="vi-VN"/>
              <a:pPr>
                <a:defRPr/>
              </a:pPr>
              <a:t>02/01/2022</a:t>
            </a:fld>
            <a:endParaRPr lang="vi-VN"/>
          </a:p>
        </p:txBody>
      </p:sp>
      <p:sp>
        <p:nvSpPr>
          <p:cNvPr id="3" name="Footer Placeholder 4">
            <a:extLst>
              <a:ext uri="{FF2B5EF4-FFF2-40B4-BE49-F238E27FC236}">
                <a16:creationId xmlns:a16="http://schemas.microsoft.com/office/drawing/2014/main" id="{44ED3A6B-A1A6-4AC5-8D33-FD1B1BA8CE62}"/>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8DF8C2B0-DB89-4A84-B1A7-2924DDD84EF7}"/>
              </a:ext>
            </a:extLst>
          </p:cNvPr>
          <p:cNvSpPr>
            <a:spLocks noGrp="1"/>
          </p:cNvSpPr>
          <p:nvPr>
            <p:ph type="sldNum" sz="quarter" idx="12"/>
          </p:nvPr>
        </p:nvSpPr>
        <p:spPr/>
        <p:txBody>
          <a:bodyPr/>
          <a:lstStyle>
            <a:lvl1pPr>
              <a:defRPr/>
            </a:lvl1pPr>
          </a:lstStyle>
          <a:p>
            <a:fld id="{0537C69E-D08F-44C4-8FA9-798A06A63B43}" type="slidenum">
              <a:rPr lang="vi-VN" altLang="en-US"/>
              <a:pPr/>
              <a:t>‹#›</a:t>
            </a:fld>
            <a:endParaRPr lang="vi-VN" altLang="en-US"/>
          </a:p>
        </p:txBody>
      </p:sp>
    </p:spTree>
    <p:extLst>
      <p:ext uri="{BB962C8B-B14F-4D97-AF65-F5344CB8AC3E}">
        <p14:creationId xmlns:p14="http://schemas.microsoft.com/office/powerpoint/2010/main" val="3262453336"/>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0EA37A-B202-4AE9-A3F8-F40DFD657806}"/>
              </a:ext>
            </a:extLst>
          </p:cNvPr>
          <p:cNvSpPr>
            <a:spLocks noGrp="1"/>
          </p:cNvSpPr>
          <p:nvPr>
            <p:ph type="dt" sz="half" idx="10"/>
          </p:nvPr>
        </p:nvSpPr>
        <p:spPr/>
        <p:txBody>
          <a:bodyPr/>
          <a:lstStyle>
            <a:lvl1pPr>
              <a:defRPr/>
            </a:lvl1pPr>
          </a:lstStyle>
          <a:p>
            <a:pPr>
              <a:defRPr/>
            </a:pPr>
            <a:fld id="{DA8BCE36-6956-4ED3-928A-EF4055A65FA1}" type="datetimeFigureOut">
              <a:rPr lang="vi-VN"/>
              <a:pPr>
                <a:defRPr/>
              </a:pPr>
              <a:t>02/01/2022</a:t>
            </a:fld>
            <a:endParaRPr lang="vi-VN"/>
          </a:p>
        </p:txBody>
      </p:sp>
      <p:sp>
        <p:nvSpPr>
          <p:cNvPr id="6" name="Footer Placeholder 4">
            <a:extLst>
              <a:ext uri="{FF2B5EF4-FFF2-40B4-BE49-F238E27FC236}">
                <a16:creationId xmlns:a16="http://schemas.microsoft.com/office/drawing/2014/main" id="{D0390ADC-A7E7-459D-BD09-65B7F182EEE8}"/>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B37188CD-B344-402F-BB96-FABD3BFCF592}"/>
              </a:ext>
            </a:extLst>
          </p:cNvPr>
          <p:cNvSpPr>
            <a:spLocks noGrp="1"/>
          </p:cNvSpPr>
          <p:nvPr>
            <p:ph type="sldNum" sz="quarter" idx="12"/>
          </p:nvPr>
        </p:nvSpPr>
        <p:spPr/>
        <p:txBody>
          <a:bodyPr/>
          <a:lstStyle>
            <a:lvl1pPr>
              <a:defRPr/>
            </a:lvl1pPr>
          </a:lstStyle>
          <a:p>
            <a:fld id="{CC3E7731-51C9-44D2-8E3F-4DF67CA23852}" type="slidenum">
              <a:rPr lang="vi-VN" altLang="en-US"/>
              <a:pPr/>
              <a:t>‹#›</a:t>
            </a:fld>
            <a:endParaRPr lang="vi-VN" altLang="en-US"/>
          </a:p>
        </p:txBody>
      </p:sp>
    </p:spTree>
    <p:extLst>
      <p:ext uri="{BB962C8B-B14F-4D97-AF65-F5344CB8AC3E}">
        <p14:creationId xmlns:p14="http://schemas.microsoft.com/office/powerpoint/2010/main" val="351248843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2AA44D7-FA70-4A1D-AC4F-8FE8BCB213E4}"/>
              </a:ext>
            </a:extLst>
          </p:cNvPr>
          <p:cNvSpPr>
            <a:spLocks noGrp="1"/>
          </p:cNvSpPr>
          <p:nvPr>
            <p:ph type="dt" sz="half" idx="10"/>
          </p:nvPr>
        </p:nvSpPr>
        <p:spPr/>
        <p:txBody>
          <a:bodyPr/>
          <a:lstStyle>
            <a:lvl1pPr>
              <a:defRPr/>
            </a:lvl1pPr>
          </a:lstStyle>
          <a:p>
            <a:pPr>
              <a:defRPr/>
            </a:pPr>
            <a:fld id="{E7A54994-66EF-4118-AAB8-39F77983CE1D}" type="datetimeFigureOut">
              <a:rPr lang="vi-VN"/>
              <a:pPr>
                <a:defRPr/>
              </a:pPr>
              <a:t>02/01/2022</a:t>
            </a:fld>
            <a:endParaRPr lang="vi-VN"/>
          </a:p>
        </p:txBody>
      </p:sp>
      <p:sp>
        <p:nvSpPr>
          <p:cNvPr id="6" name="Footer Placeholder 4">
            <a:extLst>
              <a:ext uri="{FF2B5EF4-FFF2-40B4-BE49-F238E27FC236}">
                <a16:creationId xmlns:a16="http://schemas.microsoft.com/office/drawing/2014/main" id="{20817AA7-53D3-4372-828A-BD9FD894256C}"/>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F2AAAA11-2D12-4899-B776-8E0C4F3434BB}"/>
              </a:ext>
            </a:extLst>
          </p:cNvPr>
          <p:cNvSpPr>
            <a:spLocks noGrp="1"/>
          </p:cNvSpPr>
          <p:nvPr>
            <p:ph type="sldNum" sz="quarter" idx="12"/>
          </p:nvPr>
        </p:nvSpPr>
        <p:spPr/>
        <p:txBody>
          <a:bodyPr/>
          <a:lstStyle>
            <a:lvl1pPr>
              <a:defRPr/>
            </a:lvl1pPr>
          </a:lstStyle>
          <a:p>
            <a:fld id="{1F469128-2A7A-4948-885D-925E283EAD4F}" type="slidenum">
              <a:rPr lang="vi-VN" altLang="en-US"/>
              <a:pPr/>
              <a:t>‹#›</a:t>
            </a:fld>
            <a:endParaRPr lang="vi-VN" altLang="en-US"/>
          </a:p>
        </p:txBody>
      </p:sp>
    </p:spTree>
    <p:extLst>
      <p:ext uri="{BB962C8B-B14F-4D97-AF65-F5344CB8AC3E}">
        <p14:creationId xmlns:p14="http://schemas.microsoft.com/office/powerpoint/2010/main" val="62476696"/>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236FFE7-24B9-42FA-ADB7-6582B6ADBB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2051" name="Text Placeholder 2">
            <a:extLst>
              <a:ext uri="{FF2B5EF4-FFF2-40B4-BE49-F238E27FC236}">
                <a16:creationId xmlns:a16="http://schemas.microsoft.com/office/drawing/2014/main" id="{2C9B66EC-0F20-4134-9ADA-316CC73D69B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2AD959B8-E6C5-4754-8C44-A2EBB72FA27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C92E253-B8E0-4D9F-B6E8-733376607714}" type="datetimeFigureOut">
              <a:rPr lang="vi-VN"/>
              <a:pPr>
                <a:defRPr/>
              </a:pPr>
              <a:t>02/01/2022</a:t>
            </a:fld>
            <a:endParaRPr lang="vi-VN"/>
          </a:p>
        </p:txBody>
      </p:sp>
      <p:sp>
        <p:nvSpPr>
          <p:cNvPr id="5" name="Footer Placeholder 4">
            <a:extLst>
              <a:ext uri="{FF2B5EF4-FFF2-40B4-BE49-F238E27FC236}">
                <a16:creationId xmlns:a16="http://schemas.microsoft.com/office/drawing/2014/main" id="{A7312462-AC23-46AB-848C-7173FE6612B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1E73B682-DC72-4004-B1E0-CC9B256DE284}"/>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235E390-9DE3-4DB1-AC2D-01091279441A}" type="slidenum">
              <a:rPr lang="vi-VN" altLang="en-US"/>
              <a:pPr/>
              <a:t>‹#›</a:t>
            </a:fld>
            <a:endParaRPr lang="vi-V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advClick="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Times New Roman" panose="02020603050405020304" pitchFamily="18" charset="0"/>
        </a:defRPr>
      </a:lvl2pPr>
      <a:lvl3pPr algn="ctr" rtl="0" fontAlgn="base">
        <a:spcBef>
          <a:spcPct val="0"/>
        </a:spcBef>
        <a:spcAft>
          <a:spcPct val="0"/>
        </a:spcAft>
        <a:defRPr sz="4400">
          <a:solidFill>
            <a:schemeClr val="tx1"/>
          </a:solidFill>
          <a:latin typeface="Times New Roman" panose="02020603050405020304" pitchFamily="18" charset="0"/>
        </a:defRPr>
      </a:lvl3pPr>
      <a:lvl4pPr algn="ctr" rtl="0" fontAlgn="base">
        <a:spcBef>
          <a:spcPct val="0"/>
        </a:spcBef>
        <a:spcAft>
          <a:spcPct val="0"/>
        </a:spcAft>
        <a:defRPr sz="4400">
          <a:solidFill>
            <a:schemeClr val="tx1"/>
          </a:solidFill>
          <a:latin typeface="Times New Roman" panose="02020603050405020304" pitchFamily="18" charset="0"/>
        </a:defRPr>
      </a:lvl4pPr>
      <a:lvl5pPr algn="ctr" rtl="0" fontAlgn="base">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hyperlink" Target="http://tmjpainandtreatment.com/2014/09/answers-to-questions-about-tmj-disord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0.jpeg"/><Relationship Id="rId4" Type="http://schemas.openxmlformats.org/officeDocument/2006/relationships/hyperlink" Target="http://tmjpainandtreatment.com/2014/09/answers-to-questions-about-tmj-disorder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12.gi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house&#10;&#10;Description automatically generated with low confidence">
            <a:extLst>
              <a:ext uri="{FF2B5EF4-FFF2-40B4-BE49-F238E27FC236}">
                <a16:creationId xmlns:a16="http://schemas.microsoft.com/office/drawing/2014/main" id="{D1EE9486-6E47-4C4D-95DE-6172DEA13277}"/>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317" r="7558" b="-1"/>
          <a:stretch/>
        </p:blipFill>
        <p:spPr>
          <a:xfrm>
            <a:off x="20" y="1282"/>
            <a:ext cx="12191980" cy="6856718"/>
          </a:xfrm>
          <a:prstGeom prst="rect">
            <a:avLst/>
          </a:prstGeom>
        </p:spPr>
      </p:pic>
      <p:sp>
        <p:nvSpPr>
          <p:cNvPr id="5" name="Rectangle 8">
            <a:extLst>
              <a:ext uri="{FF2B5EF4-FFF2-40B4-BE49-F238E27FC236}">
                <a16:creationId xmlns:a16="http://schemas.microsoft.com/office/drawing/2014/main" id="{59132E0C-3AB1-47EA-A004-21C7F928D40F}"/>
              </a:ext>
            </a:extLst>
          </p:cNvPr>
          <p:cNvSpPr>
            <a:spLocks noChangeArrowheads="1"/>
          </p:cNvSpPr>
          <p:nvPr/>
        </p:nvSpPr>
        <p:spPr bwMode="auto">
          <a:xfrm>
            <a:off x="-32243" y="2319695"/>
            <a:ext cx="12176335" cy="1570694"/>
          </a:xfrm>
          <a:prstGeom prst="rect">
            <a:avLst/>
          </a:prstGeom>
          <a:solidFill>
            <a:schemeClr val="bg1">
              <a:alpha val="77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1F418888-0114-4618-A4CD-337659072B7A}"/>
              </a:ext>
            </a:extLst>
          </p:cNvPr>
          <p:cNvSpPr>
            <a:spLocks noChangeArrowheads="1"/>
          </p:cNvSpPr>
          <p:nvPr>
            <p:custDataLst>
              <p:tags r:id="rId1"/>
            </p:custDataLst>
          </p:nvPr>
        </p:nvSpPr>
        <p:spPr bwMode="auto">
          <a:xfrm>
            <a:off x="21" y="2789096"/>
            <a:ext cx="12191979"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ja-JP" sz="4000" b="1">
                <a:solidFill>
                  <a:srgbClr val="002060"/>
                </a:solidFill>
                <a:ea typeface="ＭＳ Ｐゴシック" panose="020B0600070205080204" pitchFamily="50" charset="-128"/>
              </a:rPr>
              <a:t>Tia hồng ngoại và tia tử ngoại</a:t>
            </a:r>
            <a:endParaRPr lang="en-US" altLang="en-US" sz="4000" b="1">
              <a:solidFill>
                <a:srgbClr val="002060"/>
              </a:solidFill>
            </a:endParaRPr>
          </a:p>
        </p:txBody>
      </p:sp>
      <p:sp>
        <p:nvSpPr>
          <p:cNvPr id="7" name="TextBox 11">
            <a:extLst>
              <a:ext uri="{FF2B5EF4-FFF2-40B4-BE49-F238E27FC236}">
                <a16:creationId xmlns:a16="http://schemas.microsoft.com/office/drawing/2014/main" id="{375F4650-9817-40CC-8DCD-5F17561DEC77}"/>
              </a:ext>
            </a:extLst>
          </p:cNvPr>
          <p:cNvSpPr>
            <a:spLocks noChangeArrowheads="1"/>
          </p:cNvSpPr>
          <p:nvPr>
            <p:custDataLst>
              <p:tags r:id="rId2"/>
            </p:custDataLst>
          </p:nvPr>
        </p:nvSpPr>
        <p:spPr bwMode="auto">
          <a:xfrm>
            <a:off x="-528736" y="2340191"/>
            <a:ext cx="3109389" cy="61293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000" b="1" i="1">
                <a:solidFill>
                  <a:srgbClr val="C00000"/>
                </a:solidFill>
                <a:latin typeface="Times New Roman" panose="02020603050405020304" pitchFamily="18" charset="0"/>
                <a:cs typeface="Times New Roman" panose="02020603050405020304" pitchFamily="18" charset="0"/>
              </a:rPr>
              <a:t>Bài 27</a:t>
            </a:r>
          </a:p>
        </p:txBody>
      </p:sp>
    </p:spTree>
    <p:extLst>
      <p:ext uri="{BB962C8B-B14F-4D97-AF65-F5344CB8AC3E}">
        <p14:creationId xmlns:p14="http://schemas.microsoft.com/office/powerpoint/2010/main" val="419235811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59" y="1181680"/>
            <a:ext cx="12276145" cy="11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861774"/>
          </a:xfrm>
          <a:prstGeom prst="rect">
            <a:avLst/>
          </a:prstGeom>
          <a:noFill/>
        </p:spPr>
        <p:txBody>
          <a:bodyPr wrap="square">
            <a:spAutoFit/>
          </a:bodyPr>
          <a:lstStyle/>
          <a:p>
            <a:pPr>
              <a:spcBef>
                <a:spcPct val="20000"/>
              </a:spcBef>
            </a:pPr>
            <a:r>
              <a:rPr lang="en-US" altLang="en-US" sz="2500" b="1">
                <a:solidFill>
                  <a:srgbClr val="7030A0"/>
                </a:solidFill>
              </a:rPr>
              <a:t>Tia hồng ngoại có tác dụng nhiệt rất mạnh</a:t>
            </a:r>
            <a:r>
              <a:rPr lang="en-US" altLang="en-US" sz="2500"/>
              <a:t>. Tia hồng ngoại dễ bị các vật hấp thụ, năng lượng của nó chuyển hóa thành nhiệt năng khiến vật nóng lên</a:t>
            </a:r>
          </a:p>
        </p:txBody>
      </p:sp>
      <p:pic>
        <p:nvPicPr>
          <p:cNvPr id="3" name="Picture 2" descr="A picture containing red&#10;&#10;Description automatically generated">
            <a:extLst>
              <a:ext uri="{FF2B5EF4-FFF2-40B4-BE49-F238E27FC236}">
                <a16:creationId xmlns:a16="http://schemas.microsoft.com/office/drawing/2014/main" id="{E0FA67D0-ACE0-4CCC-9170-B866AAE5D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392" y="3429000"/>
            <a:ext cx="2763487" cy="3142480"/>
          </a:xfrm>
          <a:prstGeom prst="rect">
            <a:avLst/>
          </a:prstGeom>
          <a:ln>
            <a:noFill/>
          </a:ln>
          <a:effectLst>
            <a:softEdge rad="112500"/>
          </a:effectLst>
        </p:spPr>
      </p:pic>
      <p:pic>
        <p:nvPicPr>
          <p:cNvPr id="5" name="Picture 4" descr="A picture containing indoor&#10;&#10;Description automatically generated">
            <a:extLst>
              <a:ext uri="{FF2B5EF4-FFF2-40B4-BE49-F238E27FC236}">
                <a16:creationId xmlns:a16="http://schemas.microsoft.com/office/drawing/2014/main" id="{947EFA13-11C8-4C71-A695-C68242BF7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112" y="3429000"/>
            <a:ext cx="3254047" cy="3142480"/>
          </a:xfrm>
          <a:prstGeom prst="rect">
            <a:avLst/>
          </a:prstGeom>
          <a:ln>
            <a:noFill/>
          </a:ln>
          <a:effectLst>
            <a:softEdge rad="112500"/>
          </a:effectLst>
        </p:spPr>
      </p:pic>
      <p:sp>
        <p:nvSpPr>
          <p:cNvPr id="18" name="TextBox 17">
            <a:extLst>
              <a:ext uri="{FF2B5EF4-FFF2-40B4-BE49-F238E27FC236}">
                <a16:creationId xmlns:a16="http://schemas.microsoft.com/office/drawing/2014/main" id="{35B894BB-970E-41D4-8638-3D04043A4D54}"/>
              </a:ext>
            </a:extLst>
          </p:cNvPr>
          <p:cNvSpPr txBox="1"/>
          <p:nvPr/>
        </p:nvSpPr>
        <p:spPr>
          <a:xfrm>
            <a:off x="728093" y="2420480"/>
            <a:ext cx="10702163" cy="861774"/>
          </a:xfrm>
          <a:prstGeom prst="rect">
            <a:avLst/>
          </a:prstGeom>
          <a:noFill/>
        </p:spPr>
        <p:txBody>
          <a:bodyPr wrap="square">
            <a:spAutoFit/>
          </a:bodyPr>
          <a:lstStyle/>
          <a:p>
            <a:pPr>
              <a:spcBef>
                <a:spcPct val="20000"/>
              </a:spcBef>
            </a:pPr>
            <a:r>
              <a:rPr lang="en-US" altLang="en-US" sz="2500" i="1">
                <a:sym typeface="Symbol" panose="05050102010706020507" pitchFamily="18" charset="2"/>
              </a:rPr>
              <a:t> </a:t>
            </a:r>
            <a:r>
              <a:rPr lang="en-US" altLang="en-US" sz="2500" i="1"/>
              <a:t>Do đó trong các nhà máy, ô tô, toa xe để sơn mau khô người ta chiếu vào vật vừa sơn một chùm tia hồng ngoại có bước sóng thích hợp</a:t>
            </a:r>
          </a:p>
        </p:txBody>
      </p:sp>
    </p:spTree>
    <p:extLst>
      <p:ext uri="{BB962C8B-B14F-4D97-AF65-F5344CB8AC3E}">
        <p14:creationId xmlns:p14="http://schemas.microsoft.com/office/powerpoint/2010/main" val="18292051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59" y="1181680"/>
            <a:ext cx="12276145" cy="159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1246495"/>
          </a:xfrm>
          <a:prstGeom prst="rect">
            <a:avLst/>
          </a:prstGeom>
          <a:noFill/>
        </p:spPr>
        <p:txBody>
          <a:bodyPr wrap="square">
            <a:spAutoFit/>
          </a:bodyPr>
          <a:lstStyle/>
          <a:p>
            <a:pPr>
              <a:spcBef>
                <a:spcPct val="20000"/>
              </a:spcBef>
            </a:pPr>
            <a:r>
              <a:rPr lang="en-US" altLang="en-US" sz="2500" b="1">
                <a:solidFill>
                  <a:srgbClr val="7030A0"/>
                </a:solidFill>
              </a:rPr>
              <a:t>Tia hồng ngoại có khả năng gây ra một số phản ứng hóa học.</a:t>
            </a:r>
            <a:r>
              <a:rPr lang="en-US" altLang="en-US" sz="2500"/>
              <a:t> Nhờ đó người ta chế tạo được phim ảnh có thể chụp được tia hồng ngoại để chụp ảnh ban đêm, chụp ảnh hồng ngoại của nhiều thiên thể</a:t>
            </a:r>
          </a:p>
        </p:txBody>
      </p:sp>
      <p:pic>
        <p:nvPicPr>
          <p:cNvPr id="4" name="Picture 3" descr="A dog looking at a cell phone&#10;&#10;Description automatically generated with medium confidence">
            <a:extLst>
              <a:ext uri="{FF2B5EF4-FFF2-40B4-BE49-F238E27FC236}">
                <a16:creationId xmlns:a16="http://schemas.microsoft.com/office/drawing/2014/main" id="{AE836F25-95D9-4FFB-8DFB-2C1AAD154E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480" y="3276820"/>
            <a:ext cx="5705868" cy="2991258"/>
          </a:xfrm>
          <a:prstGeom prst="rect">
            <a:avLst/>
          </a:prstGeom>
          <a:ln>
            <a:noFill/>
          </a:ln>
          <a:effectLst>
            <a:softEdge rad="112500"/>
          </a:effectLst>
        </p:spPr>
      </p:pic>
      <p:pic>
        <p:nvPicPr>
          <p:cNvPr id="14" name="Picture 13" descr="A hand holding a smart phone&#10;&#10;Description automatically generated with low confidence">
            <a:extLst>
              <a:ext uri="{FF2B5EF4-FFF2-40B4-BE49-F238E27FC236}">
                <a16:creationId xmlns:a16="http://schemas.microsoft.com/office/drawing/2014/main" id="{58F02FFD-E412-4098-A4B1-306FAF4A9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064" y="3283415"/>
            <a:ext cx="4054588" cy="3042462"/>
          </a:xfrm>
          <a:prstGeom prst="rect">
            <a:avLst/>
          </a:prstGeom>
          <a:ln>
            <a:noFill/>
          </a:ln>
          <a:effectLst>
            <a:softEdge rad="112500"/>
          </a:effectLst>
        </p:spPr>
      </p:pic>
    </p:spTree>
    <p:extLst>
      <p:ext uri="{BB962C8B-B14F-4D97-AF65-F5344CB8AC3E}">
        <p14:creationId xmlns:p14="http://schemas.microsoft.com/office/powerpoint/2010/main" val="55258728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59" y="1181680"/>
            <a:ext cx="12276145" cy="159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1246495"/>
          </a:xfrm>
          <a:prstGeom prst="rect">
            <a:avLst/>
          </a:prstGeom>
          <a:noFill/>
        </p:spPr>
        <p:txBody>
          <a:bodyPr wrap="square">
            <a:spAutoFit/>
          </a:bodyPr>
          <a:lstStyle/>
          <a:p>
            <a:pPr>
              <a:spcBef>
                <a:spcPct val="20000"/>
              </a:spcBef>
            </a:pPr>
            <a:r>
              <a:rPr lang="en-US" altLang="en-US" sz="2500" b="1">
                <a:solidFill>
                  <a:srgbClr val="7030A0"/>
                </a:solidFill>
              </a:rPr>
              <a:t>Tia hồng ngoại cũng có thể biến điệu được như sóng điện từ cao tần..</a:t>
            </a:r>
            <a:r>
              <a:rPr lang="en-US" altLang="en-US" sz="2500"/>
              <a:t> Tính chất này cho phép chế tạo các bộ điều khiển từ xa dùng tia hồng ngoại như remote tivi, đóng mở quạt, máy điều hòa, đóng mở cửa nhà…</a:t>
            </a:r>
          </a:p>
        </p:txBody>
      </p:sp>
      <p:pic>
        <p:nvPicPr>
          <p:cNvPr id="3" name="Picture 2" descr="A picture containing text, person, holding, indoor&#10;&#10;Description automatically generated">
            <a:extLst>
              <a:ext uri="{FF2B5EF4-FFF2-40B4-BE49-F238E27FC236}">
                <a16:creationId xmlns:a16="http://schemas.microsoft.com/office/drawing/2014/main" id="{412244FE-DF2D-43E1-9044-6C22E82855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257" y="3140968"/>
            <a:ext cx="3298747" cy="2777545"/>
          </a:xfrm>
          <a:prstGeom prst="rect">
            <a:avLst/>
          </a:prstGeom>
          <a:ln>
            <a:noFill/>
          </a:ln>
          <a:effectLst>
            <a:softEdge rad="112500"/>
          </a:effectLst>
        </p:spPr>
      </p:pic>
      <p:pic>
        <p:nvPicPr>
          <p:cNvPr id="12" name="Picture 11" descr="A person holds a remote control&#10;&#10;Description automatically generated with medium confidence">
            <a:extLst>
              <a:ext uri="{FF2B5EF4-FFF2-40B4-BE49-F238E27FC236}">
                <a16:creationId xmlns:a16="http://schemas.microsoft.com/office/drawing/2014/main" id="{6B29C413-BDD3-4E65-8612-4E23DA0E6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945" y="3150629"/>
            <a:ext cx="4016300" cy="2677533"/>
          </a:xfrm>
          <a:prstGeom prst="rect">
            <a:avLst/>
          </a:prstGeom>
          <a:ln>
            <a:noFill/>
          </a:ln>
          <a:effectLst>
            <a:softEdge rad="112500"/>
          </a:effectLst>
        </p:spPr>
      </p:pic>
      <p:pic>
        <p:nvPicPr>
          <p:cNvPr id="15" name="Picture 14" descr="A picture containing building&#10;&#10;Description automatically generated">
            <a:extLst>
              <a:ext uri="{FF2B5EF4-FFF2-40B4-BE49-F238E27FC236}">
                <a16:creationId xmlns:a16="http://schemas.microsoft.com/office/drawing/2014/main" id="{2E73376E-2EE7-4767-A0B7-89911D861619}"/>
              </a:ext>
            </a:extLst>
          </p:cNvPr>
          <p:cNvPicPr>
            <a:picLocks noChangeAspect="1"/>
          </p:cNvPicPr>
          <p:nvPr/>
        </p:nvPicPr>
        <p:blipFill rotWithShape="1">
          <a:blip r:embed="rId7">
            <a:extLst>
              <a:ext uri="{28A0092B-C50C-407E-A947-70E740481C1C}">
                <a14:useLocalDpi xmlns:a14="http://schemas.microsoft.com/office/drawing/2010/main" val="0"/>
              </a:ext>
            </a:extLst>
          </a:blip>
          <a:srcRect l="23497" b="18315"/>
          <a:stretch/>
        </p:blipFill>
        <p:spPr>
          <a:xfrm>
            <a:off x="8102028" y="3068960"/>
            <a:ext cx="4089972" cy="2969577"/>
          </a:xfrm>
          <a:prstGeom prst="rect">
            <a:avLst/>
          </a:prstGeom>
          <a:ln>
            <a:noFill/>
          </a:ln>
          <a:effectLst>
            <a:softEdge rad="112500"/>
          </a:effectLst>
        </p:spPr>
      </p:pic>
    </p:spTree>
    <p:extLst>
      <p:ext uri="{BB962C8B-B14F-4D97-AF65-F5344CB8AC3E}">
        <p14:creationId xmlns:p14="http://schemas.microsoft.com/office/powerpoint/2010/main" val="25182594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59" y="1181680"/>
            <a:ext cx="12276145" cy="1599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1246495"/>
          </a:xfrm>
          <a:prstGeom prst="rect">
            <a:avLst/>
          </a:prstGeom>
          <a:noFill/>
        </p:spPr>
        <p:txBody>
          <a:bodyPr wrap="square">
            <a:spAutoFit/>
          </a:bodyPr>
          <a:lstStyle/>
          <a:p>
            <a:pPr>
              <a:spcBef>
                <a:spcPct val="20000"/>
              </a:spcBef>
            </a:pPr>
            <a:r>
              <a:rPr lang="en-US" altLang="en-US" sz="2500" b="1">
                <a:solidFill>
                  <a:srgbClr val="7030A0"/>
                </a:solidFill>
              </a:rPr>
              <a:t>Tia hồng ngoại được ứng dụng rất đa dạng trong quân sự như: </a:t>
            </a:r>
            <a:r>
              <a:rPr lang="en-US" altLang="en-US" sz="2500"/>
              <a:t>ống nhòm hồng ngoại để quan sát và lái xe ban đêm, camera hồng ngoại, tên lửa tự động tìm mục tiêu dựa vào tia hồng ngoại do mục tiêu phát ra…</a:t>
            </a:r>
          </a:p>
        </p:txBody>
      </p:sp>
      <p:pic>
        <p:nvPicPr>
          <p:cNvPr id="12" name="Picture 11" descr="A picture containing smoke, flying, orange&#10;&#10;Description automatically generated">
            <a:extLst>
              <a:ext uri="{FF2B5EF4-FFF2-40B4-BE49-F238E27FC236}">
                <a16:creationId xmlns:a16="http://schemas.microsoft.com/office/drawing/2014/main" id="{A5390EAA-E75A-4192-B30A-B85D3746B07A}"/>
              </a:ext>
            </a:extLst>
          </p:cNvPr>
          <p:cNvPicPr>
            <a:picLocks noChangeAspect="1"/>
          </p:cNvPicPr>
          <p:nvPr/>
        </p:nvPicPr>
        <p:blipFill rotWithShape="1">
          <a:blip r:embed="rId5">
            <a:extLst>
              <a:ext uri="{28A0092B-C50C-407E-A947-70E740481C1C}">
                <a14:useLocalDpi xmlns:a14="http://schemas.microsoft.com/office/drawing/2010/main" val="0"/>
              </a:ext>
            </a:extLst>
          </a:blip>
          <a:srcRect l="22929"/>
          <a:stretch/>
        </p:blipFill>
        <p:spPr>
          <a:xfrm>
            <a:off x="8089507" y="3110164"/>
            <a:ext cx="3754423" cy="2548058"/>
          </a:xfrm>
          <a:prstGeom prst="rect">
            <a:avLst/>
          </a:prstGeom>
        </p:spPr>
      </p:pic>
      <p:pic>
        <p:nvPicPr>
          <p:cNvPr id="15" name="Picture 14" descr="A picture containing outdoor&#10;&#10;Description automatically generated">
            <a:extLst>
              <a:ext uri="{FF2B5EF4-FFF2-40B4-BE49-F238E27FC236}">
                <a16:creationId xmlns:a16="http://schemas.microsoft.com/office/drawing/2014/main" id="{BB77CBA0-70A2-444F-9A9B-28D6BE1350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8780" y="3126494"/>
            <a:ext cx="3594440" cy="2548059"/>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C1ED5808-514C-482B-A53A-33E452DE77CC}"/>
              </a:ext>
            </a:extLst>
          </p:cNvPr>
          <p:cNvPicPr>
            <a:picLocks noChangeAspect="1"/>
          </p:cNvPicPr>
          <p:nvPr/>
        </p:nvPicPr>
        <p:blipFill rotWithShape="1">
          <a:blip r:embed="rId7">
            <a:extLst>
              <a:ext uri="{28A0092B-C50C-407E-A947-70E740481C1C}">
                <a14:useLocalDpi xmlns:a14="http://schemas.microsoft.com/office/drawing/2010/main" val="0"/>
              </a:ext>
            </a:extLst>
          </a:blip>
          <a:srcRect l="13512" t="-1" r="14236" b="2653"/>
          <a:stretch/>
        </p:blipFill>
        <p:spPr>
          <a:xfrm>
            <a:off x="536516" y="3110164"/>
            <a:ext cx="3384376" cy="2564389"/>
          </a:xfrm>
          <a:prstGeom prst="rect">
            <a:avLst/>
          </a:prstGeom>
        </p:spPr>
      </p:pic>
    </p:spTree>
    <p:extLst>
      <p:ext uri="{BB962C8B-B14F-4D97-AF65-F5344CB8AC3E}">
        <p14:creationId xmlns:p14="http://schemas.microsoft.com/office/powerpoint/2010/main" val="139006115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5338"/>
            <a:ext cx="12097345" cy="220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376495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1. Nguồn tia tử ngoại</a:t>
            </a:r>
          </a:p>
        </p:txBody>
      </p:sp>
      <p:sp>
        <p:nvSpPr>
          <p:cNvPr id="20" name="TextBox 19">
            <a:extLst>
              <a:ext uri="{FF2B5EF4-FFF2-40B4-BE49-F238E27FC236}">
                <a16:creationId xmlns:a16="http://schemas.microsoft.com/office/drawing/2014/main" id="{41D48851-3E1D-4452-8E22-09DF8C511A35}"/>
              </a:ext>
            </a:extLst>
          </p:cNvPr>
          <p:cNvSpPr txBox="1"/>
          <p:nvPr/>
        </p:nvSpPr>
        <p:spPr>
          <a:xfrm>
            <a:off x="853512" y="1287834"/>
            <a:ext cx="10586130" cy="1246495"/>
          </a:xfrm>
          <a:prstGeom prst="rect">
            <a:avLst/>
          </a:prstGeom>
          <a:noFill/>
        </p:spPr>
        <p:txBody>
          <a:bodyPr wrap="square">
            <a:spAutoFit/>
          </a:bodyPr>
          <a:lstStyle/>
          <a:p>
            <a:pPr>
              <a:spcBef>
                <a:spcPts val="0"/>
              </a:spcBef>
            </a:pPr>
            <a:r>
              <a:rPr lang="en-US" altLang="en-US" sz="2500"/>
              <a:t>Những vật có nhiệt độ cao (từ 2000</a:t>
            </a:r>
            <a:r>
              <a:rPr lang="en-US" altLang="en-US" sz="2500" baseline="30000"/>
              <a:t>o</a:t>
            </a:r>
            <a:r>
              <a:rPr lang="en-US" altLang="en-US" sz="2500"/>
              <a:t>C trở lên) đều phát ra tia tử ngoại. Nhiệt độ của vật càng cao thì phổ tử ngoại của vật càng kéo dài hơn về phía bước sóng ngắn. </a:t>
            </a:r>
          </a:p>
        </p:txBody>
      </p:sp>
      <p:sp>
        <p:nvSpPr>
          <p:cNvPr id="13" name="TextBox 12">
            <a:extLst>
              <a:ext uri="{FF2B5EF4-FFF2-40B4-BE49-F238E27FC236}">
                <a16:creationId xmlns:a16="http://schemas.microsoft.com/office/drawing/2014/main" id="{F41328FA-73CA-403F-9270-5344E56429C1}"/>
              </a:ext>
            </a:extLst>
          </p:cNvPr>
          <p:cNvSpPr txBox="1"/>
          <p:nvPr/>
        </p:nvSpPr>
        <p:spPr>
          <a:xfrm>
            <a:off x="853512" y="2448744"/>
            <a:ext cx="10715095" cy="861774"/>
          </a:xfrm>
          <a:prstGeom prst="rect">
            <a:avLst/>
          </a:prstGeom>
          <a:noFill/>
        </p:spPr>
        <p:txBody>
          <a:bodyPr wrap="square">
            <a:spAutoFit/>
          </a:bodyPr>
          <a:lstStyle/>
          <a:p>
            <a:pPr>
              <a:spcBef>
                <a:spcPts val="0"/>
              </a:spcBef>
            </a:pPr>
            <a:r>
              <a:rPr lang="en-US" altLang="en-US" sz="2500"/>
              <a:t>Nguồn tử ngoại phổ biến trong các phòng thí nghiệm, nhà máy thực phẩm, bệnh viện là đèn hơi thủy ngân</a:t>
            </a:r>
          </a:p>
        </p:txBody>
      </p:sp>
      <p:pic>
        <p:nvPicPr>
          <p:cNvPr id="14" name="Picture 13">
            <a:extLst>
              <a:ext uri="{FF2B5EF4-FFF2-40B4-BE49-F238E27FC236}">
                <a16:creationId xmlns:a16="http://schemas.microsoft.com/office/drawing/2014/main" id="{BF01A6B7-EE31-4079-B181-2124D9EDCA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73" y="3695239"/>
            <a:ext cx="3512300" cy="2403730"/>
          </a:xfrm>
          <a:prstGeom prst="rect">
            <a:avLst/>
          </a:prstGeom>
          <a:ln>
            <a:noFill/>
          </a:ln>
          <a:effectLst>
            <a:softEdge rad="112500"/>
          </a:effectLst>
        </p:spPr>
      </p:pic>
      <p:pic>
        <p:nvPicPr>
          <p:cNvPr id="18" name="Picture 17" descr="A picture containing invertebrate&#10;&#10;Description automatically generated">
            <a:extLst>
              <a:ext uri="{FF2B5EF4-FFF2-40B4-BE49-F238E27FC236}">
                <a16:creationId xmlns:a16="http://schemas.microsoft.com/office/drawing/2014/main" id="{6D40D63B-1C3C-4780-93D3-35017FEA7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6204" y="3674521"/>
            <a:ext cx="2517867" cy="2517867"/>
          </a:xfrm>
          <a:prstGeom prst="rect">
            <a:avLst/>
          </a:prstGeom>
          <a:ln>
            <a:noFill/>
          </a:ln>
          <a:effectLst>
            <a:softEdge rad="112500"/>
          </a:effectLst>
        </p:spPr>
      </p:pic>
      <p:pic>
        <p:nvPicPr>
          <p:cNvPr id="23" name="Picture 22" descr="A bright light in the dark&#10;&#10;Description automatically generated with low confidence">
            <a:extLst>
              <a:ext uri="{FF2B5EF4-FFF2-40B4-BE49-F238E27FC236}">
                <a16:creationId xmlns:a16="http://schemas.microsoft.com/office/drawing/2014/main" id="{42B11371-F9FF-4D1B-9174-4F5EFCEC4F04}"/>
              </a:ext>
            </a:extLst>
          </p:cNvPr>
          <p:cNvPicPr>
            <a:picLocks noChangeAspect="1"/>
          </p:cNvPicPr>
          <p:nvPr/>
        </p:nvPicPr>
        <p:blipFill rotWithShape="1">
          <a:blip r:embed="rId7">
            <a:extLst>
              <a:ext uri="{28A0092B-C50C-407E-A947-70E740481C1C}">
                <a14:useLocalDpi xmlns:a14="http://schemas.microsoft.com/office/drawing/2010/main" val="0"/>
              </a:ext>
            </a:extLst>
          </a:blip>
          <a:srcRect l="2633" t="25957" r="259" b="4258"/>
          <a:stretch/>
        </p:blipFill>
        <p:spPr>
          <a:xfrm>
            <a:off x="7752184" y="3760235"/>
            <a:ext cx="3384377" cy="2432153"/>
          </a:xfrm>
          <a:prstGeom prst="rect">
            <a:avLst/>
          </a:prstGeom>
          <a:ln>
            <a:noFill/>
          </a:ln>
          <a:effectLst>
            <a:softEdge rad="112500"/>
          </a:effectLst>
        </p:spPr>
      </p:pic>
      <p:sp>
        <p:nvSpPr>
          <p:cNvPr id="25" name="TextBox 24">
            <a:extLst>
              <a:ext uri="{FF2B5EF4-FFF2-40B4-BE49-F238E27FC236}">
                <a16:creationId xmlns:a16="http://schemas.microsoft.com/office/drawing/2014/main" id="{1559F5E8-AC94-42CC-85B0-B5043F3B5BC9}"/>
              </a:ext>
            </a:extLst>
          </p:cNvPr>
          <p:cNvSpPr txBox="1"/>
          <p:nvPr/>
        </p:nvSpPr>
        <p:spPr>
          <a:xfrm>
            <a:off x="649126" y="6149530"/>
            <a:ext cx="2808312" cy="646331"/>
          </a:xfrm>
          <a:prstGeom prst="rect">
            <a:avLst/>
          </a:prstGeom>
          <a:noFill/>
        </p:spPr>
        <p:txBody>
          <a:bodyPr wrap="square">
            <a:spAutoFit/>
          </a:bodyPr>
          <a:lstStyle/>
          <a:p>
            <a:pPr algn="ctr"/>
            <a:r>
              <a:rPr lang="en-US" altLang="en-US" sz="1800"/>
              <a:t>Hồ quang điện 2000</a:t>
            </a:r>
            <a:r>
              <a:rPr lang="en-US" altLang="en-US" sz="1800" baseline="30000"/>
              <a:t>o</a:t>
            </a:r>
            <a:r>
              <a:rPr lang="en-US" altLang="en-US" sz="1800"/>
              <a:t>C là một nguồn tử ngoại mạnh </a:t>
            </a:r>
            <a:endParaRPr lang="en-US"/>
          </a:p>
        </p:txBody>
      </p:sp>
      <p:sp>
        <p:nvSpPr>
          <p:cNvPr id="26" name="TextBox 25">
            <a:extLst>
              <a:ext uri="{FF2B5EF4-FFF2-40B4-BE49-F238E27FC236}">
                <a16:creationId xmlns:a16="http://schemas.microsoft.com/office/drawing/2014/main" id="{D737B27B-C8FC-4497-B42C-23002504870E}"/>
              </a:ext>
            </a:extLst>
          </p:cNvPr>
          <p:cNvSpPr txBox="1"/>
          <p:nvPr/>
        </p:nvSpPr>
        <p:spPr>
          <a:xfrm>
            <a:off x="3879720" y="6149530"/>
            <a:ext cx="3383171" cy="646331"/>
          </a:xfrm>
          <a:prstGeom prst="rect">
            <a:avLst/>
          </a:prstGeom>
          <a:noFill/>
        </p:spPr>
        <p:txBody>
          <a:bodyPr wrap="square">
            <a:spAutoFit/>
          </a:bodyPr>
          <a:lstStyle/>
          <a:p>
            <a:pPr algn="ctr"/>
            <a:r>
              <a:rPr lang="en-US" altLang="en-US" sz="1800"/>
              <a:t>Bề mặt mặt trời 6000</a:t>
            </a:r>
            <a:r>
              <a:rPr lang="en-US" altLang="en-US" sz="1800" baseline="30000"/>
              <a:t>o</a:t>
            </a:r>
            <a:r>
              <a:rPr lang="en-US" altLang="en-US" sz="1800"/>
              <a:t>K là một nguồn tử ngoại rất mạnh </a:t>
            </a:r>
            <a:endParaRPr lang="en-US"/>
          </a:p>
        </p:txBody>
      </p:sp>
      <p:sp>
        <p:nvSpPr>
          <p:cNvPr id="27" name="TextBox 26">
            <a:extLst>
              <a:ext uri="{FF2B5EF4-FFF2-40B4-BE49-F238E27FC236}">
                <a16:creationId xmlns:a16="http://schemas.microsoft.com/office/drawing/2014/main" id="{90A53405-4FD2-45D1-B143-27B851D60B67}"/>
              </a:ext>
            </a:extLst>
          </p:cNvPr>
          <p:cNvSpPr txBox="1"/>
          <p:nvPr/>
        </p:nvSpPr>
        <p:spPr>
          <a:xfrm>
            <a:off x="8010906" y="6098969"/>
            <a:ext cx="3383171" cy="646331"/>
          </a:xfrm>
          <a:prstGeom prst="rect">
            <a:avLst/>
          </a:prstGeom>
          <a:noFill/>
        </p:spPr>
        <p:txBody>
          <a:bodyPr wrap="square">
            <a:spAutoFit/>
          </a:bodyPr>
          <a:lstStyle/>
          <a:p>
            <a:pPr algn="ctr"/>
            <a:r>
              <a:rPr lang="en-US"/>
              <a:t>Đèn tử ngoại (UV) hơi thủy ngân</a:t>
            </a:r>
          </a:p>
        </p:txBody>
      </p:sp>
    </p:spTree>
    <p:extLst>
      <p:ext uri="{BB962C8B-B14F-4D97-AF65-F5344CB8AC3E}">
        <p14:creationId xmlns:p14="http://schemas.microsoft.com/office/powerpoint/2010/main" val="24041417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9" y="1181680"/>
            <a:ext cx="12276145" cy="19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861774"/>
          </a:xfrm>
          <a:prstGeom prst="rect">
            <a:avLst/>
          </a:prstGeom>
          <a:noFill/>
        </p:spPr>
        <p:txBody>
          <a:bodyPr wrap="square">
            <a:spAutoFit/>
          </a:bodyPr>
          <a:lstStyle/>
          <a:p>
            <a:pPr>
              <a:spcBef>
                <a:spcPct val="20000"/>
              </a:spcBef>
            </a:pPr>
            <a:r>
              <a:rPr lang="en-US" altLang="en-US" sz="2500" b="1">
                <a:solidFill>
                  <a:srgbClr val="7030A0"/>
                </a:solidFill>
              </a:rPr>
              <a:t>a)Tia tử ngoại tác dụng lên phim ảnh</a:t>
            </a:r>
            <a:r>
              <a:rPr lang="en-US" altLang="en-US" sz="2500"/>
              <a:t>. Do đó để nghiên cứu tia tử ngoại người ta thường dùng phim ảnh</a:t>
            </a:r>
          </a:p>
        </p:txBody>
      </p:sp>
      <p:grpSp>
        <p:nvGrpSpPr>
          <p:cNvPr id="14" name="Group 13">
            <a:extLst>
              <a:ext uri="{FF2B5EF4-FFF2-40B4-BE49-F238E27FC236}">
                <a16:creationId xmlns:a16="http://schemas.microsoft.com/office/drawing/2014/main" id="{E894AAE1-5492-465C-84D7-7C8F4BB5E93B}"/>
              </a:ext>
            </a:extLst>
          </p:cNvPr>
          <p:cNvGrpSpPr/>
          <p:nvPr/>
        </p:nvGrpSpPr>
        <p:grpSpPr>
          <a:xfrm>
            <a:off x="-131295" y="182600"/>
            <a:ext cx="10061861" cy="503188"/>
            <a:chOff x="38033" y="2294628"/>
            <a:chExt cx="12519839" cy="702414"/>
          </a:xfrm>
        </p:grpSpPr>
        <p:grpSp>
          <p:nvGrpSpPr>
            <p:cNvPr id="15" name="Group 70">
              <a:extLst>
                <a:ext uri="{FF2B5EF4-FFF2-40B4-BE49-F238E27FC236}">
                  <a16:creationId xmlns:a16="http://schemas.microsoft.com/office/drawing/2014/main" id="{5CE2E2DE-A967-48AA-A449-98874998B830}"/>
                </a:ext>
              </a:extLst>
            </p:cNvPr>
            <p:cNvGrpSpPr>
              <a:grpSpLocks/>
            </p:cNvGrpSpPr>
            <p:nvPr/>
          </p:nvGrpSpPr>
          <p:grpSpPr bwMode="auto">
            <a:xfrm>
              <a:off x="368185" y="2294628"/>
              <a:ext cx="5268023" cy="693208"/>
              <a:chOff x="607013" y="3430752"/>
              <a:chExt cx="2712786" cy="1335216"/>
            </a:xfrm>
          </p:grpSpPr>
          <p:pic>
            <p:nvPicPr>
              <p:cNvPr id="20" name="Picture 19" descr="empty-green-rectangle">
                <a:extLst>
                  <a:ext uri="{FF2B5EF4-FFF2-40B4-BE49-F238E27FC236}">
                    <a16:creationId xmlns:a16="http://schemas.microsoft.com/office/drawing/2014/main" id="{18F00E70-10B4-4CA8-BD7C-69C463A79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FBEBD75E-FF3E-463C-9D79-AADB8D8C5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C79C1B4-29E2-4AEE-BBDB-FA02715CF88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CD2E5D66-B8C4-4F4F-AA28-A5EA4E066FEE}"/>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sp>
        <p:nvSpPr>
          <p:cNvPr id="24" name="TextBox 23">
            <a:extLst>
              <a:ext uri="{FF2B5EF4-FFF2-40B4-BE49-F238E27FC236}">
                <a16:creationId xmlns:a16="http://schemas.microsoft.com/office/drawing/2014/main" id="{B785A488-9128-48DA-890C-FF30DCF84496}"/>
              </a:ext>
            </a:extLst>
          </p:cNvPr>
          <p:cNvSpPr txBox="1"/>
          <p:nvPr/>
        </p:nvSpPr>
        <p:spPr>
          <a:xfrm>
            <a:off x="728720" y="2218397"/>
            <a:ext cx="11305256" cy="861774"/>
          </a:xfrm>
          <a:prstGeom prst="rect">
            <a:avLst/>
          </a:prstGeom>
          <a:noFill/>
        </p:spPr>
        <p:txBody>
          <a:bodyPr wrap="square">
            <a:spAutoFit/>
          </a:bodyPr>
          <a:lstStyle/>
          <a:p>
            <a:pPr>
              <a:spcBef>
                <a:spcPct val="20000"/>
              </a:spcBef>
            </a:pPr>
            <a:r>
              <a:rPr lang="en-US" altLang="en-US" sz="2500" b="1">
                <a:solidFill>
                  <a:srgbClr val="7030A0"/>
                </a:solidFill>
              </a:rPr>
              <a:t>b)Tia tử ngoại kích thích sự phát quang của nhiều chất.</a:t>
            </a:r>
            <a:r>
              <a:rPr lang="en-US" altLang="en-US" sz="2500"/>
              <a:t>. Do đó được dùng trong đèn huỳnh quang</a:t>
            </a:r>
          </a:p>
        </p:txBody>
      </p:sp>
      <p:pic>
        <p:nvPicPr>
          <p:cNvPr id="4" name="Picture 3" descr="Diagram&#10;&#10;Description automatically generated">
            <a:extLst>
              <a:ext uri="{FF2B5EF4-FFF2-40B4-BE49-F238E27FC236}">
                <a16:creationId xmlns:a16="http://schemas.microsoft.com/office/drawing/2014/main" id="{3DC48E72-1AB9-45AE-B7A7-6E08AE8B5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397" y="3759736"/>
            <a:ext cx="5244468" cy="2152417"/>
          </a:xfrm>
          <a:prstGeom prst="rect">
            <a:avLst/>
          </a:prstGeom>
        </p:spPr>
      </p:pic>
      <p:pic>
        <p:nvPicPr>
          <p:cNvPr id="13" name="Picture 12" descr="Diagram&#10;&#10;Description automatically generated">
            <a:extLst>
              <a:ext uri="{FF2B5EF4-FFF2-40B4-BE49-F238E27FC236}">
                <a16:creationId xmlns:a16="http://schemas.microsoft.com/office/drawing/2014/main" id="{534D2D9A-78E7-4E05-867A-98FA1B51DF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119" y="3801930"/>
            <a:ext cx="5740566" cy="2068030"/>
          </a:xfrm>
          <a:prstGeom prst="rect">
            <a:avLst/>
          </a:prstGeom>
        </p:spPr>
      </p:pic>
      <p:sp>
        <p:nvSpPr>
          <p:cNvPr id="25" name="TextBox 24">
            <a:extLst>
              <a:ext uri="{FF2B5EF4-FFF2-40B4-BE49-F238E27FC236}">
                <a16:creationId xmlns:a16="http://schemas.microsoft.com/office/drawing/2014/main" id="{CF06526E-1464-4013-9567-8DEF1A4E73FA}"/>
              </a:ext>
            </a:extLst>
          </p:cNvPr>
          <p:cNvSpPr txBox="1"/>
          <p:nvPr/>
        </p:nvSpPr>
        <p:spPr>
          <a:xfrm>
            <a:off x="3531386" y="6228234"/>
            <a:ext cx="5129227" cy="369332"/>
          </a:xfrm>
          <a:prstGeom prst="rect">
            <a:avLst/>
          </a:prstGeom>
          <a:noFill/>
        </p:spPr>
        <p:txBody>
          <a:bodyPr wrap="square">
            <a:spAutoFit/>
          </a:bodyPr>
          <a:lstStyle/>
          <a:p>
            <a:pPr algn="ctr"/>
            <a:r>
              <a:rPr lang="en-US"/>
              <a:t>Nguyên lý đèn huỳnh quang</a:t>
            </a:r>
          </a:p>
        </p:txBody>
      </p:sp>
    </p:spTree>
    <p:extLst>
      <p:ext uri="{BB962C8B-B14F-4D97-AF65-F5344CB8AC3E}">
        <p14:creationId xmlns:p14="http://schemas.microsoft.com/office/powerpoint/2010/main" val="16437615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9" y="1181680"/>
            <a:ext cx="12276145" cy="231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861774"/>
          </a:xfrm>
          <a:prstGeom prst="rect">
            <a:avLst/>
          </a:prstGeom>
          <a:noFill/>
        </p:spPr>
        <p:txBody>
          <a:bodyPr wrap="square">
            <a:spAutoFit/>
          </a:bodyPr>
          <a:lstStyle/>
          <a:p>
            <a:pPr>
              <a:spcBef>
                <a:spcPct val="20000"/>
              </a:spcBef>
            </a:pPr>
            <a:r>
              <a:rPr lang="en-US" altLang="en-US" sz="2500" b="1">
                <a:solidFill>
                  <a:srgbClr val="7030A0"/>
                </a:solidFill>
              </a:rPr>
              <a:t>c)Tia tử ngoại kích thích nhiều phản ứng hóa học: </a:t>
            </a:r>
            <a:r>
              <a:rPr lang="en-US" altLang="en-US" sz="2500"/>
              <a:t>tổng hợp H</a:t>
            </a:r>
            <a:r>
              <a:rPr lang="en-US" altLang="en-US" sz="2500" baseline="-25000"/>
              <a:t>2</a:t>
            </a:r>
            <a:r>
              <a:rPr lang="en-US" altLang="en-US" sz="2500"/>
              <a:t> và Cl</a:t>
            </a:r>
            <a:r>
              <a:rPr lang="en-US" altLang="en-US" sz="2500" baseline="-25000"/>
              <a:t>2</a:t>
            </a:r>
            <a:r>
              <a:rPr lang="en-US" altLang="en-US" sz="2500"/>
              <a:t>, O</a:t>
            </a:r>
            <a:r>
              <a:rPr lang="en-US" altLang="en-US" sz="2500" baseline="-25000"/>
              <a:t>2</a:t>
            </a:r>
            <a:r>
              <a:rPr lang="en-US" altLang="en-US" sz="2500"/>
              <a:t> </a:t>
            </a:r>
            <a:r>
              <a:rPr lang="en-US" altLang="en-US" sz="2500">
                <a:sym typeface="Symbol" panose="05050102010706020507" pitchFamily="18" charset="2"/>
              </a:rPr>
              <a:t></a:t>
            </a:r>
            <a:r>
              <a:rPr lang="en-US" altLang="en-US" sz="2500"/>
              <a:t> O</a:t>
            </a:r>
            <a:r>
              <a:rPr lang="en-US" altLang="en-US" sz="2500" baseline="-25000"/>
              <a:t>3</a:t>
            </a:r>
            <a:r>
              <a:rPr lang="en-US" altLang="en-US" sz="2500"/>
              <a:t>, tổng hợp vitamin D…</a:t>
            </a:r>
          </a:p>
        </p:txBody>
      </p:sp>
      <p:grpSp>
        <p:nvGrpSpPr>
          <p:cNvPr id="14" name="Group 13">
            <a:extLst>
              <a:ext uri="{FF2B5EF4-FFF2-40B4-BE49-F238E27FC236}">
                <a16:creationId xmlns:a16="http://schemas.microsoft.com/office/drawing/2014/main" id="{E894AAE1-5492-465C-84D7-7C8F4BB5E93B}"/>
              </a:ext>
            </a:extLst>
          </p:cNvPr>
          <p:cNvGrpSpPr/>
          <p:nvPr/>
        </p:nvGrpSpPr>
        <p:grpSpPr>
          <a:xfrm>
            <a:off x="-131295" y="182600"/>
            <a:ext cx="10061861" cy="503188"/>
            <a:chOff x="38033" y="2294628"/>
            <a:chExt cx="12519839" cy="702414"/>
          </a:xfrm>
        </p:grpSpPr>
        <p:grpSp>
          <p:nvGrpSpPr>
            <p:cNvPr id="15" name="Group 70">
              <a:extLst>
                <a:ext uri="{FF2B5EF4-FFF2-40B4-BE49-F238E27FC236}">
                  <a16:creationId xmlns:a16="http://schemas.microsoft.com/office/drawing/2014/main" id="{5CE2E2DE-A967-48AA-A449-98874998B830}"/>
                </a:ext>
              </a:extLst>
            </p:cNvPr>
            <p:cNvGrpSpPr>
              <a:grpSpLocks/>
            </p:cNvGrpSpPr>
            <p:nvPr/>
          </p:nvGrpSpPr>
          <p:grpSpPr bwMode="auto">
            <a:xfrm>
              <a:off x="368185" y="2294628"/>
              <a:ext cx="5268023" cy="693208"/>
              <a:chOff x="607013" y="3430752"/>
              <a:chExt cx="2712786" cy="1335216"/>
            </a:xfrm>
          </p:grpSpPr>
          <p:pic>
            <p:nvPicPr>
              <p:cNvPr id="20" name="Picture 19" descr="empty-green-rectangle">
                <a:extLst>
                  <a:ext uri="{FF2B5EF4-FFF2-40B4-BE49-F238E27FC236}">
                    <a16:creationId xmlns:a16="http://schemas.microsoft.com/office/drawing/2014/main" id="{18F00E70-10B4-4CA8-BD7C-69C463A79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FBEBD75E-FF3E-463C-9D79-AADB8D8C5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C79C1B4-29E2-4AEE-BBDB-FA02715CF88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CD2E5D66-B8C4-4F4F-AA28-A5EA4E066FEE}"/>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sp>
        <p:nvSpPr>
          <p:cNvPr id="24" name="TextBox 23">
            <a:extLst>
              <a:ext uri="{FF2B5EF4-FFF2-40B4-BE49-F238E27FC236}">
                <a16:creationId xmlns:a16="http://schemas.microsoft.com/office/drawing/2014/main" id="{B785A488-9128-48DA-890C-FF30DCF84496}"/>
              </a:ext>
            </a:extLst>
          </p:cNvPr>
          <p:cNvSpPr txBox="1"/>
          <p:nvPr/>
        </p:nvSpPr>
        <p:spPr>
          <a:xfrm>
            <a:off x="728720" y="2110613"/>
            <a:ext cx="11305256" cy="1246495"/>
          </a:xfrm>
          <a:prstGeom prst="rect">
            <a:avLst/>
          </a:prstGeom>
          <a:noFill/>
        </p:spPr>
        <p:txBody>
          <a:bodyPr wrap="square">
            <a:spAutoFit/>
          </a:bodyPr>
          <a:lstStyle/>
          <a:p>
            <a:pPr>
              <a:spcBef>
                <a:spcPct val="20000"/>
              </a:spcBef>
            </a:pPr>
            <a:r>
              <a:rPr lang="en-US" altLang="en-US" sz="2500" b="1">
                <a:solidFill>
                  <a:srgbClr val="7030A0"/>
                </a:solidFill>
              </a:rPr>
              <a:t>d)Tia tử ngoại làn ion hóa không khí và các chất khí khác</a:t>
            </a:r>
            <a:r>
              <a:rPr lang="en-US" altLang="en-US" sz="2500"/>
              <a:t>. Chiếu vào kim loại, tia tử ngoại gây ra hiệu ứng quang điện, chiếu giữa hai bản tụ điện thì tụ điện mất điện tích rất nhanh</a:t>
            </a:r>
          </a:p>
        </p:txBody>
      </p:sp>
      <p:pic>
        <p:nvPicPr>
          <p:cNvPr id="5" name="Picture 4" descr="Schematic&#10;&#10;Description automatically generated">
            <a:extLst>
              <a:ext uri="{FF2B5EF4-FFF2-40B4-BE49-F238E27FC236}">
                <a16:creationId xmlns:a16="http://schemas.microsoft.com/office/drawing/2014/main" id="{56AD815C-E25C-464B-A05E-AA47E7750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960" y="3727551"/>
            <a:ext cx="3810000" cy="2857500"/>
          </a:xfrm>
          <a:prstGeom prst="rect">
            <a:avLst/>
          </a:prstGeom>
        </p:spPr>
      </p:pic>
      <p:pic>
        <p:nvPicPr>
          <p:cNvPr id="7" name="Picture 6" descr="A close-up of a circuit board&#10;&#10;Description automatically generated with low confidence">
            <a:extLst>
              <a:ext uri="{FF2B5EF4-FFF2-40B4-BE49-F238E27FC236}">
                <a16:creationId xmlns:a16="http://schemas.microsoft.com/office/drawing/2014/main" id="{E12ACFC2-A8F3-470B-B078-33AFF26DF9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439" y="3727551"/>
            <a:ext cx="3683946" cy="2921750"/>
          </a:xfrm>
          <a:prstGeom prst="rect">
            <a:avLst/>
          </a:prstGeom>
        </p:spPr>
      </p:pic>
      <p:sp>
        <p:nvSpPr>
          <p:cNvPr id="18" name="TextBox 17">
            <a:extLst>
              <a:ext uri="{FF2B5EF4-FFF2-40B4-BE49-F238E27FC236}">
                <a16:creationId xmlns:a16="http://schemas.microsoft.com/office/drawing/2014/main" id="{EC936B14-C9C7-4AAA-B2A6-F55A9F8B6795}"/>
              </a:ext>
            </a:extLst>
          </p:cNvPr>
          <p:cNvSpPr txBox="1"/>
          <p:nvPr/>
        </p:nvSpPr>
        <p:spPr>
          <a:xfrm>
            <a:off x="9696400" y="4725144"/>
            <a:ext cx="2139963" cy="646331"/>
          </a:xfrm>
          <a:prstGeom prst="rect">
            <a:avLst/>
          </a:prstGeom>
          <a:noFill/>
        </p:spPr>
        <p:txBody>
          <a:bodyPr wrap="square">
            <a:spAutoFit/>
          </a:bodyPr>
          <a:lstStyle/>
          <a:p>
            <a:pPr algn="ctr"/>
            <a:r>
              <a:rPr lang="en-US"/>
              <a:t>Hiệu ứng quang điện do tia tử ngoại</a:t>
            </a:r>
          </a:p>
        </p:txBody>
      </p:sp>
    </p:spTree>
    <p:extLst>
      <p:ext uri="{BB962C8B-B14F-4D97-AF65-F5344CB8AC3E}">
        <p14:creationId xmlns:p14="http://schemas.microsoft.com/office/powerpoint/2010/main" val="400131242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và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9" y="1181680"/>
            <a:ext cx="12276145" cy="203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861774"/>
          </a:xfrm>
          <a:prstGeom prst="rect">
            <a:avLst/>
          </a:prstGeom>
          <a:noFill/>
        </p:spPr>
        <p:txBody>
          <a:bodyPr wrap="square">
            <a:spAutoFit/>
          </a:bodyPr>
          <a:lstStyle/>
          <a:p>
            <a:pPr>
              <a:spcBef>
                <a:spcPct val="20000"/>
              </a:spcBef>
            </a:pPr>
            <a:r>
              <a:rPr lang="en-US" altLang="en-US" sz="2500" b="1">
                <a:solidFill>
                  <a:srgbClr val="7030A0"/>
                </a:solidFill>
              </a:rPr>
              <a:t>e)Tia tử ngoại có tác dụng sinh học: </a:t>
            </a:r>
            <a:r>
              <a:rPr lang="en-US" altLang="en-US" sz="2500"/>
              <a:t>hủy diệt tế bào da (do đó bị cháy nắng, tế bào võng mạc, diệt khuẩn, nấm mốc…</a:t>
            </a:r>
          </a:p>
        </p:txBody>
      </p:sp>
      <p:grpSp>
        <p:nvGrpSpPr>
          <p:cNvPr id="14" name="Group 13">
            <a:extLst>
              <a:ext uri="{FF2B5EF4-FFF2-40B4-BE49-F238E27FC236}">
                <a16:creationId xmlns:a16="http://schemas.microsoft.com/office/drawing/2014/main" id="{E894AAE1-5492-465C-84D7-7C8F4BB5E93B}"/>
              </a:ext>
            </a:extLst>
          </p:cNvPr>
          <p:cNvGrpSpPr/>
          <p:nvPr/>
        </p:nvGrpSpPr>
        <p:grpSpPr>
          <a:xfrm>
            <a:off x="-131295" y="182600"/>
            <a:ext cx="10061861" cy="503188"/>
            <a:chOff x="38033" y="2294628"/>
            <a:chExt cx="12519839" cy="702414"/>
          </a:xfrm>
        </p:grpSpPr>
        <p:grpSp>
          <p:nvGrpSpPr>
            <p:cNvPr id="15" name="Group 70">
              <a:extLst>
                <a:ext uri="{FF2B5EF4-FFF2-40B4-BE49-F238E27FC236}">
                  <a16:creationId xmlns:a16="http://schemas.microsoft.com/office/drawing/2014/main" id="{5CE2E2DE-A967-48AA-A449-98874998B830}"/>
                </a:ext>
              </a:extLst>
            </p:cNvPr>
            <p:cNvGrpSpPr>
              <a:grpSpLocks/>
            </p:cNvGrpSpPr>
            <p:nvPr/>
          </p:nvGrpSpPr>
          <p:grpSpPr bwMode="auto">
            <a:xfrm>
              <a:off x="368185" y="2294628"/>
              <a:ext cx="5268023" cy="693208"/>
              <a:chOff x="607013" y="3430752"/>
              <a:chExt cx="2712786" cy="1335216"/>
            </a:xfrm>
          </p:grpSpPr>
          <p:pic>
            <p:nvPicPr>
              <p:cNvPr id="20" name="Picture 19" descr="empty-green-rectangle">
                <a:extLst>
                  <a:ext uri="{FF2B5EF4-FFF2-40B4-BE49-F238E27FC236}">
                    <a16:creationId xmlns:a16="http://schemas.microsoft.com/office/drawing/2014/main" id="{18F00E70-10B4-4CA8-BD7C-69C463A79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FBEBD75E-FF3E-463C-9D79-AADB8D8C5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C79C1B4-29E2-4AEE-BBDB-FA02715CF88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CD2E5D66-B8C4-4F4F-AA28-A5EA4E066FEE}"/>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sp>
        <p:nvSpPr>
          <p:cNvPr id="24" name="TextBox 23">
            <a:extLst>
              <a:ext uri="{FF2B5EF4-FFF2-40B4-BE49-F238E27FC236}">
                <a16:creationId xmlns:a16="http://schemas.microsoft.com/office/drawing/2014/main" id="{B785A488-9128-48DA-890C-FF30DCF84496}"/>
              </a:ext>
            </a:extLst>
          </p:cNvPr>
          <p:cNvSpPr txBox="1"/>
          <p:nvPr/>
        </p:nvSpPr>
        <p:spPr>
          <a:xfrm>
            <a:off x="798716" y="2160109"/>
            <a:ext cx="11305256" cy="861774"/>
          </a:xfrm>
          <a:prstGeom prst="rect">
            <a:avLst/>
          </a:prstGeom>
          <a:noFill/>
        </p:spPr>
        <p:txBody>
          <a:bodyPr wrap="square">
            <a:spAutoFit/>
          </a:bodyPr>
          <a:lstStyle/>
          <a:p>
            <a:pPr>
              <a:spcBef>
                <a:spcPct val="20000"/>
              </a:spcBef>
            </a:pPr>
            <a:r>
              <a:rPr lang="en-US" altLang="en-US" sz="2500" b="1">
                <a:solidFill>
                  <a:srgbClr val="7030A0"/>
                </a:solidFill>
              </a:rPr>
              <a:t>f)Tia tử ngoại bị nước, thủy tinh… hấp thụ mạnh nhưng có thể truyền qua thạch anh </a:t>
            </a:r>
          </a:p>
        </p:txBody>
      </p:sp>
      <p:pic>
        <p:nvPicPr>
          <p:cNvPr id="3" name="Picture 2" descr="A picture containing hat&#10;&#10;Description automatically generated">
            <a:extLst>
              <a:ext uri="{FF2B5EF4-FFF2-40B4-BE49-F238E27FC236}">
                <a16:creationId xmlns:a16="http://schemas.microsoft.com/office/drawing/2014/main" id="{0EF3EC64-4F22-4205-BA53-2FB3BB05B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435" y="3473952"/>
            <a:ext cx="4964264" cy="2757924"/>
          </a:xfrm>
          <a:prstGeom prst="rect">
            <a:avLst/>
          </a:prstGeom>
        </p:spPr>
      </p:pic>
      <p:pic>
        <p:nvPicPr>
          <p:cNvPr id="7" name="Picture 6">
            <a:extLst>
              <a:ext uri="{FF2B5EF4-FFF2-40B4-BE49-F238E27FC236}">
                <a16:creationId xmlns:a16="http://schemas.microsoft.com/office/drawing/2014/main" id="{002E81E2-4D35-43FB-90C5-B407CAA6D19B}"/>
              </a:ext>
            </a:extLst>
          </p:cNvPr>
          <p:cNvPicPr>
            <a:picLocks noChangeAspect="1"/>
          </p:cNvPicPr>
          <p:nvPr/>
        </p:nvPicPr>
        <p:blipFill>
          <a:blip r:embed="rId6"/>
          <a:stretch>
            <a:fillRect/>
          </a:stretch>
        </p:blipFill>
        <p:spPr>
          <a:xfrm>
            <a:off x="6816080" y="3456947"/>
            <a:ext cx="3866250" cy="2753412"/>
          </a:xfrm>
          <a:prstGeom prst="rect">
            <a:avLst/>
          </a:prstGeom>
        </p:spPr>
      </p:pic>
      <p:sp>
        <p:nvSpPr>
          <p:cNvPr id="26" name="TextBox 25">
            <a:extLst>
              <a:ext uri="{FF2B5EF4-FFF2-40B4-BE49-F238E27FC236}">
                <a16:creationId xmlns:a16="http://schemas.microsoft.com/office/drawing/2014/main" id="{C011C6D7-318F-41A9-B0C2-E4047714C8A3}"/>
              </a:ext>
            </a:extLst>
          </p:cNvPr>
          <p:cNvSpPr txBox="1"/>
          <p:nvPr/>
        </p:nvSpPr>
        <p:spPr>
          <a:xfrm>
            <a:off x="7112126" y="6269664"/>
            <a:ext cx="3600400" cy="369332"/>
          </a:xfrm>
          <a:prstGeom prst="rect">
            <a:avLst/>
          </a:prstGeom>
          <a:noFill/>
        </p:spPr>
        <p:txBody>
          <a:bodyPr wrap="square">
            <a:spAutoFit/>
          </a:bodyPr>
          <a:lstStyle/>
          <a:p>
            <a:pPr algn="ctr"/>
            <a:r>
              <a:rPr lang="en-US"/>
              <a:t>Đèn cực tím (UV) diệt khuẩn</a:t>
            </a:r>
          </a:p>
        </p:txBody>
      </p:sp>
      <p:sp>
        <p:nvSpPr>
          <p:cNvPr id="27" name="TextBox 26">
            <a:extLst>
              <a:ext uri="{FF2B5EF4-FFF2-40B4-BE49-F238E27FC236}">
                <a16:creationId xmlns:a16="http://schemas.microsoft.com/office/drawing/2014/main" id="{611C5FC0-9DED-42C1-A789-9699BC994110}"/>
              </a:ext>
            </a:extLst>
          </p:cNvPr>
          <p:cNvSpPr txBox="1"/>
          <p:nvPr/>
        </p:nvSpPr>
        <p:spPr>
          <a:xfrm>
            <a:off x="1114435" y="6257691"/>
            <a:ext cx="4964263" cy="369332"/>
          </a:xfrm>
          <a:prstGeom prst="rect">
            <a:avLst/>
          </a:prstGeom>
          <a:noFill/>
        </p:spPr>
        <p:txBody>
          <a:bodyPr wrap="square">
            <a:spAutoFit/>
          </a:bodyPr>
          <a:lstStyle/>
          <a:p>
            <a:pPr algn="ctr"/>
            <a:r>
              <a:rPr lang="en-US"/>
              <a:t>Da bị rám nắng do tia UV của mặt trời</a:t>
            </a:r>
          </a:p>
        </p:txBody>
      </p:sp>
    </p:spTree>
    <p:extLst>
      <p:ext uri="{BB962C8B-B14F-4D97-AF65-F5344CB8AC3E}">
        <p14:creationId xmlns:p14="http://schemas.microsoft.com/office/powerpoint/2010/main" val="414849034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3. Sự hấp thu tia tử ngoại</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59" y="1181680"/>
            <a:ext cx="12276145" cy="231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28720" y="1295826"/>
            <a:ext cx="11305256" cy="1246495"/>
          </a:xfrm>
          <a:prstGeom prst="rect">
            <a:avLst/>
          </a:prstGeom>
          <a:noFill/>
        </p:spPr>
        <p:txBody>
          <a:bodyPr wrap="square">
            <a:spAutoFit/>
          </a:bodyPr>
          <a:lstStyle/>
          <a:p>
            <a:pPr>
              <a:spcBef>
                <a:spcPct val="20000"/>
              </a:spcBef>
            </a:pPr>
            <a:r>
              <a:rPr lang="en-US" altLang="en-US" sz="2500"/>
              <a:t>Thủy tinh thông thường trong suốt với ánh sáng khả kiến nhưng hấp thụ mạnh tia tử ngoại. Thạch anh, nước và không khí đều trong suốt đối với các bước sóng trên 200nm, và hấp thụ mạnh các tia có bước sóng ngắn hơn</a:t>
            </a:r>
          </a:p>
        </p:txBody>
      </p:sp>
      <p:grpSp>
        <p:nvGrpSpPr>
          <p:cNvPr id="14" name="Group 13">
            <a:extLst>
              <a:ext uri="{FF2B5EF4-FFF2-40B4-BE49-F238E27FC236}">
                <a16:creationId xmlns:a16="http://schemas.microsoft.com/office/drawing/2014/main" id="{E894AAE1-5492-465C-84D7-7C8F4BB5E93B}"/>
              </a:ext>
            </a:extLst>
          </p:cNvPr>
          <p:cNvGrpSpPr/>
          <p:nvPr/>
        </p:nvGrpSpPr>
        <p:grpSpPr>
          <a:xfrm>
            <a:off x="-131295" y="182600"/>
            <a:ext cx="10061861" cy="503188"/>
            <a:chOff x="38033" y="2294628"/>
            <a:chExt cx="12519839" cy="702414"/>
          </a:xfrm>
        </p:grpSpPr>
        <p:grpSp>
          <p:nvGrpSpPr>
            <p:cNvPr id="15" name="Group 70">
              <a:extLst>
                <a:ext uri="{FF2B5EF4-FFF2-40B4-BE49-F238E27FC236}">
                  <a16:creationId xmlns:a16="http://schemas.microsoft.com/office/drawing/2014/main" id="{5CE2E2DE-A967-48AA-A449-98874998B830}"/>
                </a:ext>
              </a:extLst>
            </p:cNvPr>
            <p:cNvGrpSpPr>
              <a:grpSpLocks/>
            </p:cNvGrpSpPr>
            <p:nvPr/>
          </p:nvGrpSpPr>
          <p:grpSpPr bwMode="auto">
            <a:xfrm>
              <a:off x="368185" y="2294628"/>
              <a:ext cx="5268023" cy="693208"/>
              <a:chOff x="607013" y="3430752"/>
              <a:chExt cx="2712786" cy="1335216"/>
            </a:xfrm>
          </p:grpSpPr>
          <p:pic>
            <p:nvPicPr>
              <p:cNvPr id="20" name="Picture 19" descr="empty-green-rectangle">
                <a:extLst>
                  <a:ext uri="{FF2B5EF4-FFF2-40B4-BE49-F238E27FC236}">
                    <a16:creationId xmlns:a16="http://schemas.microsoft.com/office/drawing/2014/main" id="{18F00E70-10B4-4CA8-BD7C-69C463A79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FBEBD75E-FF3E-463C-9D79-AADB8D8C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C79C1B4-29E2-4AEE-BBDB-FA02715CF88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CD2E5D66-B8C4-4F4F-AA28-A5EA4E066FEE}"/>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sp>
        <p:nvSpPr>
          <p:cNvPr id="24" name="TextBox 23">
            <a:extLst>
              <a:ext uri="{FF2B5EF4-FFF2-40B4-BE49-F238E27FC236}">
                <a16:creationId xmlns:a16="http://schemas.microsoft.com/office/drawing/2014/main" id="{B785A488-9128-48DA-890C-FF30DCF84496}"/>
              </a:ext>
            </a:extLst>
          </p:cNvPr>
          <p:cNvSpPr txBox="1"/>
          <p:nvPr/>
        </p:nvSpPr>
        <p:spPr>
          <a:xfrm>
            <a:off x="642003" y="2542321"/>
            <a:ext cx="11305256" cy="861774"/>
          </a:xfrm>
          <a:prstGeom prst="rect">
            <a:avLst/>
          </a:prstGeom>
          <a:noFill/>
        </p:spPr>
        <p:txBody>
          <a:bodyPr wrap="square">
            <a:spAutoFit/>
          </a:bodyPr>
          <a:lstStyle/>
          <a:p>
            <a:pPr>
              <a:spcBef>
                <a:spcPct val="20000"/>
              </a:spcBef>
            </a:pPr>
            <a:r>
              <a:rPr lang="en-US" altLang="en-US" sz="2500"/>
              <a:t>Tầng ozon hấp thụ hầu hết các tia có bước sóng dưới 300nm là tấm áo giáp bảo vệ con người và sinh vật khỏi tia tử ngoại của mặt trời</a:t>
            </a:r>
          </a:p>
        </p:txBody>
      </p:sp>
      <p:pic>
        <p:nvPicPr>
          <p:cNvPr id="3" name="Picture 2" descr="Chart&#10;&#10;Description automatically generated with medium confidence">
            <a:extLst>
              <a:ext uri="{FF2B5EF4-FFF2-40B4-BE49-F238E27FC236}">
                <a16:creationId xmlns:a16="http://schemas.microsoft.com/office/drawing/2014/main" id="{6C16E7FD-85A3-400F-97F3-224089321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1666" y="3671819"/>
            <a:ext cx="3454417" cy="2980525"/>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80E8A2E6-6675-4CAC-AF04-4AFCE6C53190}"/>
              </a:ext>
            </a:extLst>
          </p:cNvPr>
          <p:cNvPicPr>
            <a:picLocks noChangeAspect="1"/>
          </p:cNvPicPr>
          <p:nvPr/>
        </p:nvPicPr>
        <p:blipFill rotWithShape="1">
          <a:blip r:embed="rId7">
            <a:extLst>
              <a:ext uri="{28A0092B-C50C-407E-A947-70E740481C1C}">
                <a14:useLocalDpi xmlns:a14="http://schemas.microsoft.com/office/drawing/2010/main" val="0"/>
              </a:ext>
            </a:extLst>
          </a:blip>
          <a:srcRect l="-835" t="-3743" r="-793" b="14688"/>
          <a:stretch/>
        </p:blipFill>
        <p:spPr>
          <a:xfrm>
            <a:off x="509113" y="3534252"/>
            <a:ext cx="3319017" cy="3141148"/>
          </a:xfrm>
          <a:prstGeom prst="rect">
            <a:avLst/>
          </a:prstGeom>
        </p:spPr>
      </p:pic>
      <p:pic>
        <p:nvPicPr>
          <p:cNvPr id="25" name="Picture 9" descr="120909_34572_VN_can_20_trieu_USD_de_chong_suy_giam_tang_ozon_org">
            <a:extLst>
              <a:ext uri="{FF2B5EF4-FFF2-40B4-BE49-F238E27FC236}">
                <a16:creationId xmlns:a16="http://schemas.microsoft.com/office/drawing/2014/main" id="{F37FAC43-D632-4174-BA73-6A218A62A9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4683" y="3709639"/>
            <a:ext cx="3794331" cy="290488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4">
            <a:extLst>
              <a:ext uri="{FF2B5EF4-FFF2-40B4-BE49-F238E27FC236}">
                <a16:creationId xmlns:a16="http://schemas.microsoft.com/office/drawing/2014/main" id="{BBAF1790-8D78-4073-82B3-60DB967CBE9C}"/>
              </a:ext>
            </a:extLst>
          </p:cNvPr>
          <p:cNvSpPr>
            <a:spLocks noChangeArrowheads="1"/>
          </p:cNvSpPr>
          <p:nvPr/>
        </p:nvSpPr>
        <p:spPr bwMode="auto">
          <a:xfrm>
            <a:off x="7112669" y="6541248"/>
            <a:ext cx="49213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600"/>
              <a:t>Ảnh chụp lỗ hổng tầng ozon phía trên Nam Cực </a:t>
            </a:r>
          </a:p>
        </p:txBody>
      </p:sp>
    </p:spTree>
    <p:extLst>
      <p:ext uri="{BB962C8B-B14F-4D97-AF65-F5344CB8AC3E}">
        <p14:creationId xmlns:p14="http://schemas.microsoft.com/office/powerpoint/2010/main" val="206717393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5925196"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4. Công dụng</a:t>
            </a:r>
          </a:p>
        </p:txBody>
      </p:sp>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94" y="1154109"/>
            <a:ext cx="12563998" cy="184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471993" y="1296938"/>
            <a:ext cx="11703984" cy="430887"/>
          </a:xfrm>
          <a:prstGeom prst="rect">
            <a:avLst/>
          </a:prstGeom>
          <a:noFill/>
        </p:spPr>
        <p:txBody>
          <a:bodyPr wrap="square">
            <a:spAutoFit/>
          </a:bodyPr>
          <a:lstStyle/>
          <a:p>
            <a:pPr>
              <a:spcBef>
                <a:spcPct val="20000"/>
              </a:spcBef>
            </a:pPr>
            <a:r>
              <a:rPr lang="en-US" altLang="en-US" sz="2200"/>
              <a:t>Tia tử ngoại được dùng để tiệt trùng dụng cụ phẫu thuật, chữa một số bệnh (vd:còi xương)</a:t>
            </a:r>
          </a:p>
        </p:txBody>
      </p:sp>
      <p:grpSp>
        <p:nvGrpSpPr>
          <p:cNvPr id="14" name="Group 13">
            <a:extLst>
              <a:ext uri="{FF2B5EF4-FFF2-40B4-BE49-F238E27FC236}">
                <a16:creationId xmlns:a16="http://schemas.microsoft.com/office/drawing/2014/main" id="{E894AAE1-5492-465C-84D7-7C8F4BB5E93B}"/>
              </a:ext>
            </a:extLst>
          </p:cNvPr>
          <p:cNvGrpSpPr/>
          <p:nvPr/>
        </p:nvGrpSpPr>
        <p:grpSpPr>
          <a:xfrm>
            <a:off x="-131295" y="182600"/>
            <a:ext cx="10061861" cy="503188"/>
            <a:chOff x="38033" y="2294628"/>
            <a:chExt cx="12519839" cy="702414"/>
          </a:xfrm>
        </p:grpSpPr>
        <p:grpSp>
          <p:nvGrpSpPr>
            <p:cNvPr id="15" name="Group 70">
              <a:extLst>
                <a:ext uri="{FF2B5EF4-FFF2-40B4-BE49-F238E27FC236}">
                  <a16:creationId xmlns:a16="http://schemas.microsoft.com/office/drawing/2014/main" id="{5CE2E2DE-A967-48AA-A449-98874998B830}"/>
                </a:ext>
              </a:extLst>
            </p:cNvPr>
            <p:cNvGrpSpPr>
              <a:grpSpLocks/>
            </p:cNvGrpSpPr>
            <p:nvPr/>
          </p:nvGrpSpPr>
          <p:grpSpPr bwMode="auto">
            <a:xfrm>
              <a:off x="368185" y="2294628"/>
              <a:ext cx="5268023" cy="693208"/>
              <a:chOff x="607013" y="3430752"/>
              <a:chExt cx="2712786" cy="1335216"/>
            </a:xfrm>
          </p:grpSpPr>
          <p:pic>
            <p:nvPicPr>
              <p:cNvPr id="20" name="Picture 19" descr="empty-green-rectangle">
                <a:extLst>
                  <a:ext uri="{FF2B5EF4-FFF2-40B4-BE49-F238E27FC236}">
                    <a16:creationId xmlns:a16="http://schemas.microsoft.com/office/drawing/2014/main" id="{18F00E70-10B4-4CA8-BD7C-69C463A79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green-top-faded">
                <a:extLst>
                  <a:ext uri="{FF2B5EF4-FFF2-40B4-BE49-F238E27FC236}">
                    <a16:creationId xmlns:a16="http://schemas.microsoft.com/office/drawing/2014/main" id="{FBEBD75E-FF3E-463C-9D79-AADB8D8C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a:extLst>
                <a:ext uri="{FF2B5EF4-FFF2-40B4-BE49-F238E27FC236}">
                  <a16:creationId xmlns:a16="http://schemas.microsoft.com/office/drawing/2014/main" id="{0C79C1B4-29E2-4AEE-BBDB-FA02715CF886}"/>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CD2E5D66-B8C4-4F4F-AA28-A5EA4E066FEE}"/>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tử ngoại</a:t>
              </a:r>
            </a:p>
          </p:txBody>
        </p:sp>
      </p:grpSp>
      <p:sp>
        <p:nvSpPr>
          <p:cNvPr id="24" name="TextBox 23">
            <a:extLst>
              <a:ext uri="{FF2B5EF4-FFF2-40B4-BE49-F238E27FC236}">
                <a16:creationId xmlns:a16="http://schemas.microsoft.com/office/drawing/2014/main" id="{B785A488-9128-48DA-890C-FF30DCF84496}"/>
              </a:ext>
            </a:extLst>
          </p:cNvPr>
          <p:cNvSpPr txBox="1"/>
          <p:nvPr/>
        </p:nvSpPr>
        <p:spPr>
          <a:xfrm>
            <a:off x="500926" y="1846664"/>
            <a:ext cx="11305256" cy="430887"/>
          </a:xfrm>
          <a:prstGeom prst="rect">
            <a:avLst/>
          </a:prstGeom>
          <a:noFill/>
        </p:spPr>
        <p:txBody>
          <a:bodyPr wrap="square">
            <a:spAutoFit/>
          </a:bodyPr>
          <a:lstStyle/>
          <a:p>
            <a:pPr>
              <a:spcBef>
                <a:spcPct val="20000"/>
              </a:spcBef>
            </a:pPr>
            <a:r>
              <a:rPr lang="en-US" altLang="en-US" sz="2200"/>
              <a:t>Trong công nghiệp: tia tử ngoại được dùng để tiệt trùng thực phẩm trước khi đóng gói</a:t>
            </a:r>
          </a:p>
        </p:txBody>
      </p:sp>
      <p:sp>
        <p:nvSpPr>
          <p:cNvPr id="26" name="Rectangle 24">
            <a:extLst>
              <a:ext uri="{FF2B5EF4-FFF2-40B4-BE49-F238E27FC236}">
                <a16:creationId xmlns:a16="http://schemas.microsoft.com/office/drawing/2014/main" id="{BBAF1790-8D78-4073-82B3-60DB967CBE9C}"/>
              </a:ext>
            </a:extLst>
          </p:cNvPr>
          <p:cNvSpPr>
            <a:spLocks noChangeArrowheads="1"/>
          </p:cNvSpPr>
          <p:nvPr/>
        </p:nvSpPr>
        <p:spPr bwMode="auto">
          <a:xfrm>
            <a:off x="79421" y="6381509"/>
            <a:ext cx="49213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600"/>
              <a:t>Máy tiệt trùng (bình sữa) bằng tia UV</a:t>
            </a:r>
          </a:p>
        </p:txBody>
      </p:sp>
      <p:sp>
        <p:nvSpPr>
          <p:cNvPr id="18" name="TextBox 17">
            <a:extLst>
              <a:ext uri="{FF2B5EF4-FFF2-40B4-BE49-F238E27FC236}">
                <a16:creationId xmlns:a16="http://schemas.microsoft.com/office/drawing/2014/main" id="{CF094CC6-5143-4666-B106-FBFB4B434C67}"/>
              </a:ext>
            </a:extLst>
          </p:cNvPr>
          <p:cNvSpPr txBox="1"/>
          <p:nvPr/>
        </p:nvSpPr>
        <p:spPr>
          <a:xfrm>
            <a:off x="2999656" y="2277551"/>
            <a:ext cx="11305256" cy="430887"/>
          </a:xfrm>
          <a:prstGeom prst="rect">
            <a:avLst/>
          </a:prstGeom>
          <a:noFill/>
        </p:spPr>
        <p:txBody>
          <a:bodyPr wrap="square">
            <a:spAutoFit/>
          </a:bodyPr>
          <a:lstStyle/>
          <a:p>
            <a:pPr>
              <a:spcBef>
                <a:spcPct val="20000"/>
              </a:spcBef>
            </a:pPr>
            <a:r>
              <a:rPr lang="en-US" altLang="en-US" sz="2200"/>
              <a:t>tia tử ngoại được dùng để kiểm tra vết nứt trên bề mặt kim loại</a:t>
            </a:r>
          </a:p>
        </p:txBody>
      </p:sp>
      <p:pic>
        <p:nvPicPr>
          <p:cNvPr id="6" name="Picture 5" descr="A picture containing text, indoor, plastic&#10;&#10;Description automatically generated">
            <a:extLst>
              <a:ext uri="{FF2B5EF4-FFF2-40B4-BE49-F238E27FC236}">
                <a16:creationId xmlns:a16="http://schemas.microsoft.com/office/drawing/2014/main" id="{ECE255A5-7F61-443B-B6C7-B3E6D087CC60}"/>
              </a:ext>
            </a:extLst>
          </p:cNvPr>
          <p:cNvPicPr>
            <a:picLocks noChangeAspect="1"/>
          </p:cNvPicPr>
          <p:nvPr/>
        </p:nvPicPr>
        <p:blipFill rotWithShape="1">
          <a:blip r:embed="rId6">
            <a:extLst>
              <a:ext uri="{28A0092B-C50C-407E-A947-70E740481C1C}">
                <a14:useLocalDpi xmlns:a14="http://schemas.microsoft.com/office/drawing/2010/main" val="0"/>
              </a:ext>
            </a:extLst>
          </a:blip>
          <a:srcRect t="6845"/>
          <a:stretch/>
        </p:blipFill>
        <p:spPr>
          <a:xfrm>
            <a:off x="474065" y="3260782"/>
            <a:ext cx="4103435" cy="3026174"/>
          </a:xfrm>
          <a:prstGeom prst="rect">
            <a:avLst/>
          </a:prstGeom>
        </p:spPr>
      </p:pic>
      <p:sp>
        <p:nvSpPr>
          <p:cNvPr id="28" name="Rectangle 24">
            <a:extLst>
              <a:ext uri="{FF2B5EF4-FFF2-40B4-BE49-F238E27FC236}">
                <a16:creationId xmlns:a16="http://schemas.microsoft.com/office/drawing/2014/main" id="{804E4741-0EDB-43C2-869E-7B2DE909D4FA}"/>
              </a:ext>
            </a:extLst>
          </p:cNvPr>
          <p:cNvSpPr>
            <a:spLocks noChangeArrowheads="1"/>
          </p:cNvSpPr>
          <p:nvPr/>
        </p:nvSpPr>
        <p:spPr bwMode="auto">
          <a:xfrm>
            <a:off x="6096000" y="6483067"/>
            <a:ext cx="49213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600"/>
              <a:t>Kiểm tra vết nứt bằng mực huỳnh quang và tia UV</a:t>
            </a:r>
          </a:p>
        </p:txBody>
      </p:sp>
      <p:sp>
        <p:nvSpPr>
          <p:cNvPr id="29" name="Rectangle 24">
            <a:extLst>
              <a:ext uri="{FF2B5EF4-FFF2-40B4-BE49-F238E27FC236}">
                <a16:creationId xmlns:a16="http://schemas.microsoft.com/office/drawing/2014/main" id="{DEACFDB1-5CE8-4CAA-B19D-D15D40395BE6}"/>
              </a:ext>
            </a:extLst>
          </p:cNvPr>
          <p:cNvSpPr>
            <a:spLocks noChangeArrowheads="1"/>
          </p:cNvSpPr>
          <p:nvPr/>
        </p:nvSpPr>
        <p:spPr bwMode="auto">
          <a:xfrm>
            <a:off x="5231817" y="5633265"/>
            <a:ext cx="61569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US" sz="1600"/>
              <a:t>Xoa một lớp dung dịch phát quang lên bề mặt vật, chất đó ngấm vào kẽ nứt. Khi chiếu tia tử ngoại vào, những chỗ đó sẽ sáng lên</a:t>
            </a:r>
          </a:p>
        </p:txBody>
      </p:sp>
      <p:pic>
        <p:nvPicPr>
          <p:cNvPr id="8" name="Picture 7" descr="A picture containing light&#10;&#10;Description automatically generated">
            <a:extLst>
              <a:ext uri="{FF2B5EF4-FFF2-40B4-BE49-F238E27FC236}">
                <a16:creationId xmlns:a16="http://schemas.microsoft.com/office/drawing/2014/main" id="{258CAF2B-A385-483C-B0C6-7840F2B2D941}"/>
              </a:ext>
            </a:extLst>
          </p:cNvPr>
          <p:cNvPicPr>
            <a:picLocks noChangeAspect="1"/>
          </p:cNvPicPr>
          <p:nvPr/>
        </p:nvPicPr>
        <p:blipFill rotWithShape="1">
          <a:blip r:embed="rId7">
            <a:extLst>
              <a:ext uri="{28A0092B-C50C-407E-A947-70E740481C1C}">
                <a14:useLocalDpi xmlns:a14="http://schemas.microsoft.com/office/drawing/2010/main" val="0"/>
              </a:ext>
            </a:extLst>
          </a:blip>
          <a:srcRect t="-1219" r="18202"/>
          <a:stretch/>
        </p:blipFill>
        <p:spPr>
          <a:xfrm>
            <a:off x="5000728" y="3191867"/>
            <a:ext cx="4665489" cy="2379258"/>
          </a:xfrm>
          <a:prstGeom prst="rect">
            <a:avLst/>
          </a:prstGeom>
        </p:spPr>
      </p:pic>
      <p:pic>
        <p:nvPicPr>
          <p:cNvPr id="11" name="Picture 10" descr="A picture containing worm, invertebrate, dewdrop&#10;&#10;Description automatically generated">
            <a:extLst>
              <a:ext uri="{FF2B5EF4-FFF2-40B4-BE49-F238E27FC236}">
                <a16:creationId xmlns:a16="http://schemas.microsoft.com/office/drawing/2014/main" id="{4BF985FB-FFFA-4369-8B75-5D9E107ED4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9190" y="3281765"/>
            <a:ext cx="1729235" cy="2305647"/>
          </a:xfrm>
          <a:prstGeom prst="rect">
            <a:avLst/>
          </a:prstGeom>
        </p:spPr>
      </p:pic>
    </p:spTree>
    <p:extLst>
      <p:ext uri="{BB962C8B-B14F-4D97-AF65-F5344CB8AC3E}">
        <p14:creationId xmlns:p14="http://schemas.microsoft.com/office/powerpoint/2010/main" val="419108445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18" grpId="0"/>
      <p:bldP spid="28"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52400" y="179103"/>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1" y="2294628"/>
              <a:ext cx="11711313" cy="693208"/>
              <a:chOff x="607011" y="3430752"/>
              <a:chExt cx="6030780"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6030780"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Phát hiện tia hồng ngoại và tia tử ngoại</a:t>
              </a:r>
            </a:p>
          </p:txBody>
        </p:sp>
      </p:grpSp>
      <p:grpSp>
        <p:nvGrpSpPr>
          <p:cNvPr id="15" name="Group 14">
            <a:extLst>
              <a:ext uri="{FF2B5EF4-FFF2-40B4-BE49-F238E27FC236}">
                <a16:creationId xmlns:a16="http://schemas.microsoft.com/office/drawing/2014/main" id="{E4FF8374-22B8-4CD4-A135-7A44A91B2205}"/>
              </a:ext>
            </a:extLst>
          </p:cNvPr>
          <p:cNvGrpSpPr/>
          <p:nvPr/>
        </p:nvGrpSpPr>
        <p:grpSpPr>
          <a:xfrm>
            <a:off x="328883" y="3940178"/>
            <a:ext cx="11901860" cy="2694744"/>
            <a:chOff x="-1171230" y="1098636"/>
            <a:chExt cx="13446445" cy="5379393"/>
          </a:xfrm>
        </p:grpSpPr>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230" y="1098636"/>
              <a:ext cx="13446445" cy="537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026060">
              <a:extLst>
                <a:ext uri="{FF2B5EF4-FFF2-40B4-BE49-F238E27FC236}">
                  <a16:creationId xmlns:a16="http://schemas.microsoft.com/office/drawing/2014/main" id="{834EEDA1-ECAE-40E3-838E-2A206E9699F8}"/>
                </a:ext>
              </a:extLst>
            </p:cNvPr>
            <p:cNvSpPr>
              <a:spLocks noChangeArrowheads="1"/>
            </p:cNvSpPr>
            <p:nvPr/>
          </p:nvSpPr>
          <p:spPr bwMode="auto">
            <a:xfrm>
              <a:off x="-627776" y="1426439"/>
              <a:ext cx="12359536" cy="1476487"/>
            </a:xfrm>
            <a:prstGeom prst="rect">
              <a:avLst/>
            </a:prstGeom>
            <a:noFill/>
            <a:ln w="9525" algn="ctr">
              <a:noFill/>
              <a:miter lim="800000"/>
              <a:headEnd/>
              <a:tailEnd/>
            </a:ln>
          </p:spPr>
          <p:txBody>
            <a:bodyPr wrap="square" lIns="109728" tIns="54864" rIns="109728" bIns="54864">
              <a:spAutoFit/>
            </a:bodyPr>
            <a:lstStyle/>
            <a:p>
              <a:pPr marL="342900" indent="-342900">
                <a:buFont typeface="Wingdings" panose="05000000000000000000" pitchFamily="2" charset="2"/>
                <a:buChar char="§"/>
              </a:pPr>
              <a:r>
                <a:rPr lang="en-US" altLang="en-US" sz="2300">
                  <a:latin typeface="Arial" panose="020B0604020202020204" pitchFamily="34" charset="0"/>
                  <a:cs typeface="Arial" panose="020B0604020202020204" pitchFamily="34" charset="0"/>
                </a:rPr>
                <a:t>Đưa mối hàn H của cặp nhiệt điện từ đầu đỏ Đ đến đầu tím T của quang phổ, kim điện kế bị lệch</a:t>
              </a:r>
              <a:r>
                <a:rPr lang="en-US" altLang="en-US" sz="2300">
                  <a:latin typeface="Arial" panose="020B0604020202020204" pitchFamily="34" charset="0"/>
                  <a:cs typeface="Arial" panose="020B0604020202020204" pitchFamily="34" charset="0"/>
                  <a:sym typeface="Symbol" panose="05050102010706020507" pitchFamily="18" charset="2"/>
                </a:rPr>
                <a:t> quang phổ mặt trời làm nóng mối hàn</a:t>
              </a:r>
              <a:endParaRPr lang="en-US" altLang="en-US" sz="2300">
                <a:latin typeface="Arial" panose="020B0604020202020204" pitchFamily="34" charset="0"/>
                <a:cs typeface="Arial" panose="020B0604020202020204" pitchFamily="34" charset="0"/>
              </a:endParaRPr>
            </a:p>
          </p:txBody>
        </p:sp>
      </p:grpSp>
      <p:sp>
        <p:nvSpPr>
          <p:cNvPr id="18" name="Rectangle 1026060">
            <a:extLst>
              <a:ext uri="{FF2B5EF4-FFF2-40B4-BE49-F238E27FC236}">
                <a16:creationId xmlns:a16="http://schemas.microsoft.com/office/drawing/2014/main" id="{401D3F97-3F39-40B4-8226-17979F3C3A61}"/>
              </a:ext>
            </a:extLst>
          </p:cNvPr>
          <p:cNvSpPr>
            <a:spLocks noChangeArrowheads="1"/>
          </p:cNvSpPr>
          <p:nvPr/>
        </p:nvSpPr>
        <p:spPr bwMode="auto">
          <a:xfrm>
            <a:off x="786130" y="5317012"/>
            <a:ext cx="10681374" cy="464743"/>
          </a:xfrm>
          <a:prstGeom prst="rect">
            <a:avLst/>
          </a:prstGeom>
          <a:noFill/>
          <a:ln w="9525" algn="ctr">
            <a:noFill/>
            <a:miter lim="800000"/>
            <a:headEnd/>
            <a:tailEnd/>
          </a:ln>
        </p:spPr>
        <p:txBody>
          <a:bodyPr wrap="square" lIns="109728" tIns="54864" rIns="109728" bIns="54864">
            <a:spAutoFit/>
          </a:bodyPr>
          <a:lstStyle/>
          <a:p>
            <a:pPr marL="342900" indent="-342900">
              <a:buFont typeface="Wingdings" panose="05000000000000000000" pitchFamily="2" charset="2"/>
              <a:buChar char="§"/>
            </a:pPr>
            <a:r>
              <a:rPr lang="en-US" altLang="en-US" sz="2300">
                <a:latin typeface="Arial" panose="020B0604020202020204" pitchFamily="34" charset="0"/>
                <a:cs typeface="Arial" panose="020B0604020202020204" pitchFamily="34" charset="0"/>
              </a:rPr>
              <a:t>Đưa mối hàn đến B: kim điện kế vẫn bị lệch tuy bị lệch ít hơn</a:t>
            </a:r>
          </a:p>
        </p:txBody>
      </p:sp>
      <p:sp>
        <p:nvSpPr>
          <p:cNvPr id="19" name="Rectangle 1026060">
            <a:extLst>
              <a:ext uri="{FF2B5EF4-FFF2-40B4-BE49-F238E27FC236}">
                <a16:creationId xmlns:a16="http://schemas.microsoft.com/office/drawing/2014/main" id="{D12061EB-064A-41CE-A128-577990CD8456}"/>
              </a:ext>
            </a:extLst>
          </p:cNvPr>
          <p:cNvSpPr>
            <a:spLocks noChangeArrowheads="1"/>
          </p:cNvSpPr>
          <p:nvPr/>
        </p:nvSpPr>
        <p:spPr bwMode="auto">
          <a:xfrm>
            <a:off x="788839" y="4856900"/>
            <a:ext cx="11322920" cy="464743"/>
          </a:xfrm>
          <a:prstGeom prst="rect">
            <a:avLst/>
          </a:prstGeom>
          <a:noFill/>
          <a:ln w="9525" algn="ctr">
            <a:noFill/>
            <a:miter lim="800000"/>
            <a:headEnd/>
            <a:tailEnd/>
          </a:ln>
        </p:spPr>
        <p:txBody>
          <a:bodyPr wrap="square" lIns="109728" tIns="54864" rIns="109728" bIns="54864">
            <a:spAutoFit/>
          </a:bodyPr>
          <a:lstStyle/>
          <a:p>
            <a:pPr marL="342900" indent="-342900">
              <a:buFont typeface="Wingdings" panose="05000000000000000000" pitchFamily="2" charset="2"/>
              <a:buChar char="§"/>
            </a:pPr>
            <a:r>
              <a:rPr lang="en-US" altLang="en-US" sz="2300">
                <a:latin typeface="Arial" panose="020B0604020202020204" pitchFamily="34" charset="0"/>
                <a:cs typeface="Arial" panose="020B0604020202020204" pitchFamily="34" charset="0"/>
              </a:rPr>
              <a:t>Đưa mối hàn đến A:  kim điện kế lệch nhiều hơn</a:t>
            </a:r>
          </a:p>
        </p:txBody>
      </p:sp>
      <p:sp>
        <p:nvSpPr>
          <p:cNvPr id="20" name="Rectangle 1026060">
            <a:extLst>
              <a:ext uri="{FF2B5EF4-FFF2-40B4-BE49-F238E27FC236}">
                <a16:creationId xmlns:a16="http://schemas.microsoft.com/office/drawing/2014/main" id="{5AA2A3E2-79A0-4687-B77F-AC1ADC9B97C8}"/>
              </a:ext>
            </a:extLst>
          </p:cNvPr>
          <p:cNvSpPr>
            <a:spLocks noChangeArrowheads="1"/>
          </p:cNvSpPr>
          <p:nvPr/>
        </p:nvSpPr>
        <p:spPr bwMode="auto">
          <a:xfrm>
            <a:off x="755313" y="5736768"/>
            <a:ext cx="10681374" cy="818686"/>
          </a:xfrm>
          <a:prstGeom prst="rect">
            <a:avLst/>
          </a:prstGeom>
          <a:noFill/>
          <a:ln w="9525" algn="ctr">
            <a:noFill/>
            <a:miter lim="800000"/>
            <a:headEnd/>
            <a:tailEnd/>
          </a:ln>
        </p:spPr>
        <p:txBody>
          <a:bodyPr wrap="square" lIns="109728" tIns="54864" rIns="109728" bIns="54864">
            <a:spAutoFit/>
          </a:bodyPr>
          <a:lstStyle/>
          <a:p>
            <a:pPr marL="342900" indent="-342900">
              <a:buFont typeface="Wingdings" panose="05000000000000000000" pitchFamily="2" charset="2"/>
              <a:buChar char="§"/>
            </a:pPr>
            <a:r>
              <a:rPr lang="en-US" altLang="en-US" sz="2300"/>
              <a:t>Thay màn M bằng tấm bìa phủ huỳnh quang thì phần màu tím và ngoài màu tím làm bột huỳnh quang phát sáng mạnh</a:t>
            </a:r>
          </a:p>
        </p:txBody>
      </p:sp>
      <p:pic>
        <p:nvPicPr>
          <p:cNvPr id="3" name="Picture 2">
            <a:extLst>
              <a:ext uri="{FF2B5EF4-FFF2-40B4-BE49-F238E27FC236}">
                <a16:creationId xmlns:a16="http://schemas.microsoft.com/office/drawing/2014/main" id="{272EBA87-970A-4A30-9D6E-616195EB1E55}"/>
              </a:ext>
            </a:extLst>
          </p:cNvPr>
          <p:cNvPicPr>
            <a:picLocks noChangeAspect="1"/>
          </p:cNvPicPr>
          <p:nvPr/>
        </p:nvPicPr>
        <p:blipFill>
          <a:blip r:embed="rId5"/>
          <a:stretch>
            <a:fillRect/>
          </a:stretch>
        </p:blipFill>
        <p:spPr>
          <a:xfrm>
            <a:off x="1415480" y="838669"/>
            <a:ext cx="8280920" cy="3022041"/>
          </a:xfrm>
          <a:prstGeom prst="rect">
            <a:avLst/>
          </a:prstGeom>
        </p:spPr>
      </p:pic>
      <p:pic>
        <p:nvPicPr>
          <p:cNvPr id="22" name="Picture 45">
            <a:extLst>
              <a:ext uri="{FF2B5EF4-FFF2-40B4-BE49-F238E27FC236}">
                <a16:creationId xmlns:a16="http://schemas.microsoft.com/office/drawing/2014/main" id="{93A518A3-1382-4E23-B641-2C458D2533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20" y="2301598"/>
            <a:ext cx="275965" cy="6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yellow circle with a black background&#10;&#10;Description automatically generated with low confidence">
            <a:extLst>
              <a:ext uri="{FF2B5EF4-FFF2-40B4-BE49-F238E27FC236}">
                <a16:creationId xmlns:a16="http://schemas.microsoft.com/office/drawing/2014/main" id="{AC4D8E8E-3CC6-4806-9300-E8E724F33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5480" y="1184394"/>
            <a:ext cx="836712" cy="8367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9">
            <a:extLst>
              <a:ext uri="{FF2B5EF4-FFF2-40B4-BE49-F238E27FC236}">
                <a16:creationId xmlns:a16="http://schemas.microsoft.com/office/drawing/2014/main" id="{17785DF7-FBE2-4DF4-BB55-24F3754B67BB}"/>
              </a:ext>
            </a:extLst>
          </p:cNvPr>
          <p:cNvSpPr txBox="1">
            <a:spLocks noChangeArrowheads="1"/>
          </p:cNvSpPr>
          <p:nvPr/>
        </p:nvSpPr>
        <p:spPr bwMode="auto">
          <a:xfrm>
            <a:off x="1196732" y="908720"/>
            <a:ext cx="10587900"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500" i="1">
                <a:solidFill>
                  <a:srgbClr val="0070C0"/>
                </a:solidFill>
              </a:rPr>
              <a:t>vì sao các vòi nước tự động có thể tự động mở khi có ai đó đưa tay vào? </a:t>
            </a:r>
          </a:p>
        </p:txBody>
      </p:sp>
      <p:pic>
        <p:nvPicPr>
          <p:cNvPr id="8" name="Picture 14" descr="http://tmjpainandtreatment.com/wp-content/uploads/2014/09/little-man-with-red-question-mark.jpg">
            <a:hlinkClick r:id="rId3"/>
            <a:extLst>
              <a:ext uri="{FF2B5EF4-FFF2-40B4-BE49-F238E27FC236}">
                <a16:creationId xmlns:a16="http://schemas.microsoft.com/office/drawing/2014/main" id="{F20ACBBC-0688-426A-9881-81907903F2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64" y="729818"/>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56">
            <a:extLst>
              <a:ext uri="{FF2B5EF4-FFF2-40B4-BE49-F238E27FC236}">
                <a16:creationId xmlns:a16="http://schemas.microsoft.com/office/drawing/2014/main" id="{D3407A15-BBFB-4701-8ABD-9346251794DE}"/>
              </a:ext>
            </a:extLst>
          </p:cNvPr>
          <p:cNvGrpSpPr/>
          <p:nvPr/>
        </p:nvGrpSpPr>
        <p:grpSpPr>
          <a:xfrm>
            <a:off x="4310391" y="177103"/>
            <a:ext cx="3283628"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FB2DFF4B-0A1C-4D61-9DE4-FFB3BD48FCFA}"/>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F9951C2D-7230-4683-A845-255C2F5BF90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pic>
        <p:nvPicPr>
          <p:cNvPr id="5" name="Picture 4" descr="A hand holding a faucet&#10;&#10;Description automatically generated with medium confidence">
            <a:extLst>
              <a:ext uri="{FF2B5EF4-FFF2-40B4-BE49-F238E27FC236}">
                <a16:creationId xmlns:a16="http://schemas.microsoft.com/office/drawing/2014/main" id="{332DE8DE-0483-47CF-9773-34EB1C8FC9BA}"/>
              </a:ext>
            </a:extLst>
          </p:cNvPr>
          <p:cNvPicPr>
            <a:picLocks noChangeAspect="1"/>
          </p:cNvPicPr>
          <p:nvPr/>
        </p:nvPicPr>
        <p:blipFill rotWithShape="1">
          <a:blip r:embed="rId5">
            <a:extLst>
              <a:ext uri="{28A0092B-C50C-407E-A947-70E740481C1C}">
                <a14:useLocalDpi xmlns:a14="http://schemas.microsoft.com/office/drawing/2010/main" val="0"/>
              </a:ext>
            </a:extLst>
          </a:blip>
          <a:srcRect l="8890" r="8608"/>
          <a:stretch/>
        </p:blipFill>
        <p:spPr>
          <a:xfrm>
            <a:off x="1087890" y="2074919"/>
            <a:ext cx="5544616" cy="378037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093E7C3-0903-4DD0-B420-3BFB0E259B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6884" y="2237731"/>
            <a:ext cx="4824536" cy="3615884"/>
          </a:xfrm>
          <a:prstGeom prst="rect">
            <a:avLst/>
          </a:prstGeom>
        </p:spPr>
      </p:pic>
      <p:sp>
        <p:nvSpPr>
          <p:cNvPr id="12" name="TextBox 11">
            <a:extLst>
              <a:ext uri="{FF2B5EF4-FFF2-40B4-BE49-F238E27FC236}">
                <a16:creationId xmlns:a16="http://schemas.microsoft.com/office/drawing/2014/main" id="{A75DB0A7-7F15-49FC-A75E-D14E6D12FF9D}"/>
              </a:ext>
            </a:extLst>
          </p:cNvPr>
          <p:cNvSpPr txBox="1"/>
          <p:nvPr/>
        </p:nvSpPr>
        <p:spPr>
          <a:xfrm>
            <a:off x="1559496" y="6076266"/>
            <a:ext cx="9361040" cy="477054"/>
          </a:xfrm>
          <a:prstGeom prst="rect">
            <a:avLst/>
          </a:prstGeom>
          <a:noFill/>
        </p:spPr>
        <p:txBody>
          <a:bodyPr wrap="square">
            <a:spAutoFit/>
          </a:bodyPr>
          <a:lstStyle/>
          <a:p>
            <a:r>
              <a:rPr lang="en-US" altLang="en-US" sz="2500" i="1"/>
              <a:t>Cảm biến thu nhận tia hồng ngoại phát ra từ tay người để mở vòi</a:t>
            </a:r>
            <a:endParaRPr lang="en-US" sz="2500"/>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7" name="Picture 5" descr="alligator_vis">
            <a:extLst>
              <a:ext uri="{FF2B5EF4-FFF2-40B4-BE49-F238E27FC236}">
                <a16:creationId xmlns:a16="http://schemas.microsoft.com/office/drawing/2014/main" id="{92108F4C-CAB9-4588-A462-AEE0F807B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90700"/>
            <a:ext cx="411480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6" descr="alligator1_ir">
            <a:extLst>
              <a:ext uri="{FF2B5EF4-FFF2-40B4-BE49-F238E27FC236}">
                <a16:creationId xmlns:a16="http://schemas.microsoft.com/office/drawing/2014/main" id="{00D3733C-A233-48D0-BDF4-9CF61261B4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5" r="18739"/>
          <a:stretch/>
        </p:blipFill>
        <p:spPr bwMode="auto">
          <a:xfrm>
            <a:off x="5980001" y="1736936"/>
            <a:ext cx="390100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7">
            <a:extLst>
              <a:ext uri="{FF2B5EF4-FFF2-40B4-BE49-F238E27FC236}">
                <a16:creationId xmlns:a16="http://schemas.microsoft.com/office/drawing/2014/main" id="{488523F1-3C93-4CD3-82CC-7C9AA2932BBE}"/>
              </a:ext>
            </a:extLst>
          </p:cNvPr>
          <p:cNvSpPr>
            <a:spLocks noGrp="1" noChangeArrowheads="1"/>
          </p:cNvSpPr>
          <p:nvPr>
            <p:ph type="body" sz="half" idx="1"/>
          </p:nvPr>
        </p:nvSpPr>
        <p:spPr>
          <a:xfrm>
            <a:off x="263352" y="4788500"/>
            <a:ext cx="11665296" cy="2094323"/>
          </a:xfrm>
        </p:spPr>
        <p:txBody>
          <a:bodyPr/>
          <a:lstStyle/>
          <a:p>
            <a:r>
              <a:rPr lang="en-US" altLang="en-US" sz="2000">
                <a:latin typeface="Arial" panose="020B0604020202020204" pitchFamily="34" charset="0"/>
                <a:cs typeface="Arial" panose="020B0604020202020204" pitchFamily="34" charset="0"/>
              </a:rPr>
              <a:t>Nhiệt độ cơ thể con người cỡ 37</a:t>
            </a:r>
            <a:r>
              <a:rPr lang="en-US" altLang="en-US" sz="2000" baseline="30000">
                <a:latin typeface="Arial" panose="020B0604020202020204" pitchFamily="34" charset="0"/>
                <a:cs typeface="Arial" panose="020B0604020202020204" pitchFamily="34" charset="0"/>
              </a:rPr>
              <a:t>o</a:t>
            </a:r>
            <a:r>
              <a:rPr lang="en-US" altLang="en-US" sz="2000">
                <a:latin typeface="Arial" panose="020B0604020202020204" pitchFamily="34" charset="0"/>
                <a:cs typeface="Arial" panose="020B0604020202020204" pitchFamily="34" charset="0"/>
              </a:rPr>
              <a:t>C  cao hơn nhiệt độ môi trường nên rất dễ để phân biệt tia hồng ngoại do con người phát ra, hình ảnh rất rõ. </a:t>
            </a:r>
            <a:r>
              <a:rPr lang="en-US" altLang="en-US" sz="2000" i="1">
                <a:latin typeface="Arial" panose="020B0604020202020204" pitchFamily="34" charset="0"/>
                <a:cs typeface="Arial" panose="020B0604020202020204" pitchFamily="34" charset="0"/>
              </a:rPr>
              <a:t>(*con người là động vật máu nóng nhiệt độ không phụ thuộc môi trường) </a:t>
            </a:r>
          </a:p>
          <a:p>
            <a:r>
              <a:rPr lang="en-US" altLang="en-US" sz="2000">
                <a:latin typeface="Arial" panose="020B0604020202020204" pitchFamily="34" charset="0"/>
                <a:cs typeface="Arial" panose="020B0604020202020204" pitchFamily="34" charset="0"/>
              </a:rPr>
              <a:t>Nhiệt độ cơ thể cá sấu gần bằng môi trường nên rất khó phân biệt tia hồng ngoại do cá sấu phát ra, ảnh hồng ngoại không rõ, ở đây ta thoáng nhìn thấy được do tương quan với ảnh của người cầm giữ. (*</a:t>
            </a:r>
            <a:r>
              <a:rPr lang="en-US" altLang="en-US" sz="2000" i="1">
                <a:latin typeface="Arial" panose="020B0604020202020204" pitchFamily="34" charset="0"/>
                <a:cs typeface="Arial" panose="020B0604020202020204" pitchFamily="34" charset="0"/>
              </a:rPr>
              <a:t>cá sấu là loài động vật máu lạnh, nhiệt độ thay đổi tùy thuộc nhiệt độ môi trường</a:t>
            </a:r>
            <a:r>
              <a:rPr lang="en-US" altLang="en-US" sz="2000">
                <a:latin typeface="Arial" panose="020B0604020202020204" pitchFamily="34" charset="0"/>
                <a:cs typeface="Arial" panose="020B0604020202020204" pitchFamily="34" charset="0"/>
              </a:rPr>
              <a:t>) </a:t>
            </a:r>
          </a:p>
        </p:txBody>
      </p:sp>
      <p:sp>
        <p:nvSpPr>
          <p:cNvPr id="6" name="Text Box 29">
            <a:extLst>
              <a:ext uri="{FF2B5EF4-FFF2-40B4-BE49-F238E27FC236}">
                <a16:creationId xmlns:a16="http://schemas.microsoft.com/office/drawing/2014/main" id="{C7B352CE-CA10-4FAD-917A-FD0742633A66}"/>
              </a:ext>
            </a:extLst>
          </p:cNvPr>
          <p:cNvSpPr txBox="1">
            <a:spLocks noChangeArrowheads="1"/>
          </p:cNvSpPr>
          <p:nvPr/>
        </p:nvSpPr>
        <p:spPr bwMode="auto">
          <a:xfrm>
            <a:off x="1049551" y="745807"/>
            <a:ext cx="1110806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500" i="1">
                <a:solidFill>
                  <a:srgbClr val="0070C0"/>
                </a:solidFill>
              </a:rPr>
              <a:t>Hình chụp hồng ngoại một con cá sấu và một người đang giữ nó. Bạn có nhận xét gì về sự khác biệt giữa hình chụp con cá sấu và người đang giữ nó?</a:t>
            </a:r>
          </a:p>
        </p:txBody>
      </p:sp>
      <p:pic>
        <p:nvPicPr>
          <p:cNvPr id="7" name="Picture 14" descr="http://tmjpainandtreatment.com/wp-content/uploads/2014/09/little-man-with-red-question-mark.jpg">
            <a:hlinkClick r:id="rId4"/>
            <a:extLst>
              <a:ext uri="{FF2B5EF4-FFF2-40B4-BE49-F238E27FC236}">
                <a16:creationId xmlns:a16="http://schemas.microsoft.com/office/drawing/2014/main" id="{F9AA6498-2424-4C14-A3F8-D33FB4E2DE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564" y="437802"/>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6">
            <a:extLst>
              <a:ext uri="{FF2B5EF4-FFF2-40B4-BE49-F238E27FC236}">
                <a16:creationId xmlns:a16="http://schemas.microsoft.com/office/drawing/2014/main" id="{2E982E41-4A02-4B9B-A386-1586B8496E7F}"/>
              </a:ext>
            </a:extLst>
          </p:cNvPr>
          <p:cNvGrpSpPr/>
          <p:nvPr/>
        </p:nvGrpSpPr>
        <p:grpSpPr>
          <a:xfrm>
            <a:off x="4310391" y="177103"/>
            <a:ext cx="3283628" cy="581082"/>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61A2BC76-DE8C-47C9-B84B-ACAD36A93EE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619B8650-FBC2-446E-B380-3378D88208C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spTree>
    <p:extLst>
      <p:ext uri="{BB962C8B-B14F-4D97-AF65-F5344CB8AC3E}">
        <p14:creationId xmlns:p14="http://schemas.microsoft.com/office/powerpoint/2010/main" val="293931929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5479">
                                            <p:txEl>
                                              <p:pRg st="0" end="0"/>
                                            </p:txEl>
                                          </p:spTgt>
                                        </p:tgtEl>
                                        <p:attrNameLst>
                                          <p:attrName>style.visibility</p:attrName>
                                        </p:attrNameLst>
                                      </p:cBhvr>
                                      <p:to>
                                        <p:strVal val="visible"/>
                                      </p:to>
                                    </p:set>
                                    <p:animEffect transition="in" filter="blinds(horizontal)">
                                      <p:cBhvr>
                                        <p:cTn id="7" dur="500"/>
                                        <p:tgtEl>
                                          <p:spTgt spid="1054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5479">
                                            <p:txEl>
                                              <p:pRg st="1" end="1"/>
                                            </p:txEl>
                                          </p:spTgt>
                                        </p:tgtEl>
                                        <p:attrNameLst>
                                          <p:attrName>style.visibility</p:attrName>
                                        </p:attrNameLst>
                                      </p:cBhvr>
                                      <p:to>
                                        <p:strVal val="visible"/>
                                      </p:to>
                                    </p:set>
                                    <p:animEffect transition="in" filter="blinds(horizontal)">
                                      <p:cBhvr>
                                        <p:cTn id="12" dur="500"/>
                                        <p:tgtEl>
                                          <p:spTgt spid="1054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6" descr="Soi tien bang tia tu ngoai">
            <a:extLst>
              <a:ext uri="{FF2B5EF4-FFF2-40B4-BE49-F238E27FC236}">
                <a16:creationId xmlns:a16="http://schemas.microsoft.com/office/drawing/2014/main" id="{E9C87729-1132-49F0-AC10-DFFD373FD034}"/>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663952" y="1988839"/>
            <a:ext cx="5331178" cy="3990001"/>
          </a:xfrm>
          <a:prstGeom prst="rect">
            <a:avLst/>
          </a:prstGeom>
          <a:ln>
            <a:noFill/>
          </a:ln>
          <a:effectLst>
            <a:softEdge rad="112500"/>
          </a:effectLst>
        </p:spPr>
      </p:pic>
      <p:sp>
        <p:nvSpPr>
          <p:cNvPr id="7" name="Text Box 29">
            <a:extLst>
              <a:ext uri="{FF2B5EF4-FFF2-40B4-BE49-F238E27FC236}">
                <a16:creationId xmlns:a16="http://schemas.microsoft.com/office/drawing/2014/main" id="{17785DF7-FBE2-4DF4-BB55-24F3754B67BB}"/>
              </a:ext>
            </a:extLst>
          </p:cNvPr>
          <p:cNvSpPr txBox="1">
            <a:spLocks noChangeArrowheads="1"/>
          </p:cNvSpPr>
          <p:nvPr/>
        </p:nvSpPr>
        <p:spPr bwMode="auto">
          <a:xfrm>
            <a:off x="767408" y="1032981"/>
            <a:ext cx="11108066"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500" i="1">
                <a:solidFill>
                  <a:srgbClr val="0070C0"/>
                </a:solidFill>
              </a:rPr>
              <a:t>Các đèn UV soi tiền giả sử dụng tính chất nào của tia tử ngoại? </a:t>
            </a:r>
          </a:p>
        </p:txBody>
      </p:sp>
      <p:pic>
        <p:nvPicPr>
          <p:cNvPr id="8" name="Picture 14" descr="http://tmjpainandtreatment.com/wp-content/uploads/2014/09/little-man-with-red-question-mark.jpg">
            <a:hlinkClick r:id="rId4"/>
            <a:extLst>
              <a:ext uri="{FF2B5EF4-FFF2-40B4-BE49-F238E27FC236}">
                <a16:creationId xmlns:a16="http://schemas.microsoft.com/office/drawing/2014/main" id="{F20ACBBC-0688-426A-9881-81907903F2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564" y="437802"/>
            <a:ext cx="847968" cy="119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56">
            <a:extLst>
              <a:ext uri="{FF2B5EF4-FFF2-40B4-BE49-F238E27FC236}">
                <a16:creationId xmlns:a16="http://schemas.microsoft.com/office/drawing/2014/main" id="{D3407A15-BBFB-4701-8ABD-9346251794DE}"/>
              </a:ext>
            </a:extLst>
          </p:cNvPr>
          <p:cNvGrpSpPr/>
          <p:nvPr/>
        </p:nvGrpSpPr>
        <p:grpSpPr>
          <a:xfrm>
            <a:off x="4310391" y="177103"/>
            <a:ext cx="3283628" cy="581082"/>
            <a:chOff x="2193" y="0"/>
            <a:chExt cx="2245706" cy="1239104"/>
          </a:xfrm>
          <a:solidFill>
            <a:srgbClr val="002060"/>
          </a:solidFill>
          <a:scene3d>
            <a:camera prst="orthographicFront"/>
            <a:lightRig rig="threePt" dir="t">
              <a:rot lat="0" lon="0" rev="7500000"/>
            </a:lightRig>
          </a:scene3d>
        </p:grpSpPr>
        <p:sp>
          <p:nvSpPr>
            <p:cNvPr id="10" name="Rounded Rectangle 57">
              <a:extLst>
                <a:ext uri="{FF2B5EF4-FFF2-40B4-BE49-F238E27FC236}">
                  <a16:creationId xmlns:a16="http://schemas.microsoft.com/office/drawing/2014/main" id="{FB2DFF4B-0A1C-4D61-9DE4-FFB3BD48FCFA}"/>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F9951C2D-7230-4683-A845-255C2F5BF90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Củng cố</a:t>
              </a:r>
            </a:p>
          </p:txBody>
        </p:sp>
      </p:grpSp>
      <p:sp>
        <p:nvSpPr>
          <p:cNvPr id="12" name="TextBox 11">
            <a:extLst>
              <a:ext uri="{FF2B5EF4-FFF2-40B4-BE49-F238E27FC236}">
                <a16:creationId xmlns:a16="http://schemas.microsoft.com/office/drawing/2014/main" id="{DE850962-FB16-4A20-81A2-ECDD2CD2DAAE}"/>
              </a:ext>
            </a:extLst>
          </p:cNvPr>
          <p:cNvSpPr txBox="1"/>
          <p:nvPr/>
        </p:nvSpPr>
        <p:spPr>
          <a:xfrm>
            <a:off x="1418016" y="6203843"/>
            <a:ext cx="8792345" cy="477054"/>
          </a:xfrm>
          <a:prstGeom prst="rect">
            <a:avLst/>
          </a:prstGeom>
          <a:noFill/>
        </p:spPr>
        <p:txBody>
          <a:bodyPr wrap="square">
            <a:spAutoFit/>
          </a:bodyPr>
          <a:lstStyle/>
          <a:p>
            <a:pPr algn="ctr"/>
            <a:r>
              <a:rPr lang="en-US" altLang="en-US" sz="2500" i="1"/>
              <a:t>Dựa trên tính chất làm phát quang của tia tử ngoại</a:t>
            </a:r>
            <a:endParaRPr lang="en-US" sz="2500"/>
          </a:p>
        </p:txBody>
      </p:sp>
      <p:pic>
        <p:nvPicPr>
          <p:cNvPr id="3" name="Picture 2">
            <a:extLst>
              <a:ext uri="{FF2B5EF4-FFF2-40B4-BE49-F238E27FC236}">
                <a16:creationId xmlns:a16="http://schemas.microsoft.com/office/drawing/2014/main" id="{DAD34063-DF1D-4465-BBB3-2743939A4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5480" y="1934900"/>
            <a:ext cx="4035034" cy="4035034"/>
          </a:xfrm>
          <a:prstGeom prst="rect">
            <a:avLst/>
          </a:prstGeom>
          <a:ln>
            <a:noFill/>
          </a:ln>
          <a:effectLst>
            <a:softEdge rad="112500"/>
          </a:effectLst>
        </p:spPr>
      </p:pic>
    </p:spTree>
    <p:extLst>
      <p:ext uri="{BB962C8B-B14F-4D97-AF65-F5344CB8AC3E}">
        <p14:creationId xmlns:p14="http://schemas.microsoft.com/office/powerpoint/2010/main" val="11298869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52400" y="179103"/>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1" y="2294628"/>
              <a:ext cx="11711313" cy="693208"/>
              <a:chOff x="607011" y="3430752"/>
              <a:chExt cx="6030780"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6030780"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Phát hiện tia hồng ngoại và tia tử ngoại</a:t>
              </a:r>
            </a:p>
          </p:txBody>
        </p:sp>
      </p:grpSp>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56" y="4359149"/>
            <a:ext cx="11901860" cy="240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72EBA87-970A-4A30-9D6E-616195EB1E55}"/>
              </a:ext>
            </a:extLst>
          </p:cNvPr>
          <p:cNvPicPr>
            <a:picLocks noChangeAspect="1"/>
          </p:cNvPicPr>
          <p:nvPr/>
        </p:nvPicPr>
        <p:blipFill rotWithShape="1">
          <a:blip r:embed="rId5"/>
          <a:srcRect t="-11438" r="19324"/>
          <a:stretch/>
        </p:blipFill>
        <p:spPr>
          <a:xfrm>
            <a:off x="623392" y="526399"/>
            <a:ext cx="6680741" cy="3367698"/>
          </a:xfrm>
          <a:prstGeom prst="rect">
            <a:avLst/>
          </a:prstGeom>
        </p:spPr>
      </p:pic>
      <p:pic>
        <p:nvPicPr>
          <p:cNvPr id="22" name="Picture 45">
            <a:extLst>
              <a:ext uri="{FF2B5EF4-FFF2-40B4-BE49-F238E27FC236}">
                <a16:creationId xmlns:a16="http://schemas.microsoft.com/office/drawing/2014/main" id="{93A518A3-1382-4E23-B641-2C458D2533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032" y="2334984"/>
            <a:ext cx="275965" cy="6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yellow circle with a black background&#10;&#10;Description automatically generated with low confidence">
            <a:extLst>
              <a:ext uri="{FF2B5EF4-FFF2-40B4-BE49-F238E27FC236}">
                <a16:creationId xmlns:a16="http://schemas.microsoft.com/office/drawing/2014/main" id="{AC4D8E8E-3CC6-4806-9300-E8E724F33E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392" y="1217780"/>
            <a:ext cx="836712" cy="836712"/>
          </a:xfrm>
          <a:prstGeom prst="rect">
            <a:avLst/>
          </a:prstGeom>
        </p:spPr>
      </p:pic>
      <p:sp>
        <p:nvSpPr>
          <p:cNvPr id="26" name="TextBox 25">
            <a:extLst>
              <a:ext uri="{FF2B5EF4-FFF2-40B4-BE49-F238E27FC236}">
                <a16:creationId xmlns:a16="http://schemas.microsoft.com/office/drawing/2014/main" id="{A59CD994-582C-42EA-B795-00D7C1BE7C36}"/>
              </a:ext>
            </a:extLst>
          </p:cNvPr>
          <p:cNvSpPr txBox="1"/>
          <p:nvPr/>
        </p:nvSpPr>
        <p:spPr>
          <a:xfrm>
            <a:off x="1018062" y="4590631"/>
            <a:ext cx="9859243" cy="861774"/>
          </a:xfrm>
          <a:prstGeom prst="rect">
            <a:avLst/>
          </a:prstGeom>
          <a:noFill/>
        </p:spPr>
        <p:txBody>
          <a:bodyPr wrap="square">
            <a:spAutoFit/>
          </a:bodyPr>
          <a:lstStyle/>
          <a:p>
            <a:r>
              <a:rPr lang="en-US" altLang="en-US" sz="2500"/>
              <a:t>Bức xạ không trông thấy ở ngoài vùng màu đỏ của quang phổ (điểm A) gọi là bức xạ hồng ngoại</a:t>
            </a:r>
          </a:p>
        </p:txBody>
      </p:sp>
      <p:sp>
        <p:nvSpPr>
          <p:cNvPr id="27" name="TextBox 26">
            <a:extLst>
              <a:ext uri="{FF2B5EF4-FFF2-40B4-BE49-F238E27FC236}">
                <a16:creationId xmlns:a16="http://schemas.microsoft.com/office/drawing/2014/main" id="{95C54BBC-9B55-400E-9C69-07F21C221943}"/>
              </a:ext>
            </a:extLst>
          </p:cNvPr>
          <p:cNvSpPr txBox="1"/>
          <p:nvPr/>
        </p:nvSpPr>
        <p:spPr>
          <a:xfrm>
            <a:off x="1018061" y="5533291"/>
            <a:ext cx="9859243" cy="861774"/>
          </a:xfrm>
          <a:prstGeom prst="rect">
            <a:avLst/>
          </a:prstGeom>
          <a:noFill/>
        </p:spPr>
        <p:txBody>
          <a:bodyPr wrap="square">
            <a:spAutoFit/>
          </a:bodyPr>
          <a:lstStyle/>
          <a:p>
            <a:r>
              <a:rPr lang="en-US" altLang="en-US" sz="2500"/>
              <a:t>Bức xạ không trông thấy ở ngoài vùng màu tím của quang phổ (điểm B) gọi là bức xạ tử ngoại</a:t>
            </a:r>
          </a:p>
        </p:txBody>
      </p:sp>
      <p:sp>
        <p:nvSpPr>
          <p:cNvPr id="28" name="Rectangle 1026060">
            <a:extLst>
              <a:ext uri="{FF2B5EF4-FFF2-40B4-BE49-F238E27FC236}">
                <a16:creationId xmlns:a16="http://schemas.microsoft.com/office/drawing/2014/main" id="{56C4385A-C02B-4F5A-B45C-5FE176F96651}"/>
              </a:ext>
            </a:extLst>
          </p:cNvPr>
          <p:cNvSpPr>
            <a:spLocks noChangeArrowheads="1"/>
          </p:cNvSpPr>
          <p:nvPr/>
        </p:nvSpPr>
        <p:spPr bwMode="auto">
          <a:xfrm>
            <a:off x="8361941" y="1085694"/>
            <a:ext cx="3728413" cy="2819233"/>
          </a:xfrm>
          <a:prstGeom prst="rect">
            <a:avLst/>
          </a:prstGeom>
          <a:noFill/>
          <a:ln w="9525" algn="ctr">
            <a:noFill/>
            <a:miter lim="800000"/>
            <a:headEnd/>
            <a:tailEnd/>
          </a:ln>
        </p:spPr>
        <p:txBody>
          <a:bodyPr wrap="square" lIns="109728" tIns="54864" rIns="109728" bIns="54864">
            <a:spAutoFit/>
          </a:bodyPr>
          <a:lstStyle/>
          <a:p>
            <a:pPr algn="just"/>
            <a:r>
              <a:rPr lang="en-US" altLang="en-US" sz="2200" i="1">
                <a:latin typeface="Arial" panose="020B0604020202020204" pitchFamily="34" charset="0"/>
                <a:cs typeface="Arial" panose="020B0604020202020204" pitchFamily="34" charset="0"/>
              </a:rPr>
              <a:t>Ở ngoài quang phổ ánh sáng nhìn thấy được, ở cả hai đầu đỏ và tím, còn có những bức xạ mà mắt không nhìn thấy được, nhưng nhờ mối hàn của cặp nhiệt điện và bột huỳnh quang mà ta phát hiện được</a:t>
            </a:r>
          </a:p>
        </p:txBody>
      </p:sp>
      <p:cxnSp>
        <p:nvCxnSpPr>
          <p:cNvPr id="5" name="Straight Arrow Connector 4">
            <a:extLst>
              <a:ext uri="{FF2B5EF4-FFF2-40B4-BE49-F238E27FC236}">
                <a16:creationId xmlns:a16="http://schemas.microsoft.com/office/drawing/2014/main" id="{99CFFAE8-5EA2-4817-AEB3-165AD8FFBCC7}"/>
              </a:ext>
            </a:extLst>
          </p:cNvPr>
          <p:cNvCxnSpPr>
            <a:cxnSpLocks/>
          </p:cNvCxnSpPr>
          <p:nvPr/>
        </p:nvCxnSpPr>
        <p:spPr>
          <a:xfrm flipH="1">
            <a:off x="7680176" y="1700808"/>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7464BF9-8B5A-4009-BFFB-DB39C679F35C}"/>
              </a:ext>
            </a:extLst>
          </p:cNvPr>
          <p:cNvCxnSpPr>
            <a:cxnSpLocks/>
          </p:cNvCxnSpPr>
          <p:nvPr/>
        </p:nvCxnSpPr>
        <p:spPr>
          <a:xfrm flipH="1">
            <a:off x="7824192" y="3422586"/>
            <a:ext cx="6355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93CC68C-038E-4277-985E-78BE1308BD09}"/>
              </a:ext>
            </a:extLst>
          </p:cNvPr>
          <p:cNvSpPr txBox="1"/>
          <p:nvPr/>
        </p:nvSpPr>
        <p:spPr>
          <a:xfrm>
            <a:off x="6964633" y="1241762"/>
            <a:ext cx="792088" cy="658023"/>
          </a:xfrm>
          <a:prstGeom prst="rect">
            <a:avLst/>
          </a:prstGeom>
          <a:noFill/>
        </p:spPr>
        <p:txBody>
          <a:bodyPr wrap="square">
            <a:spAutoFit/>
          </a:bodyPr>
          <a:lstStyle/>
          <a:p>
            <a:r>
              <a:rPr lang="en-US" altLang="en-US" sz="1800">
                <a:solidFill>
                  <a:srgbClr val="C00000"/>
                </a:solidFill>
              </a:rPr>
              <a:t>hồng ngoại</a:t>
            </a:r>
            <a:endParaRPr lang="en-US">
              <a:solidFill>
                <a:srgbClr val="C00000"/>
              </a:solidFill>
            </a:endParaRPr>
          </a:p>
        </p:txBody>
      </p:sp>
      <p:sp>
        <p:nvSpPr>
          <p:cNvPr id="31" name="TextBox 30">
            <a:extLst>
              <a:ext uri="{FF2B5EF4-FFF2-40B4-BE49-F238E27FC236}">
                <a16:creationId xmlns:a16="http://schemas.microsoft.com/office/drawing/2014/main" id="{5B6735C7-3C33-45F4-BE35-98EE1F0DC0C4}"/>
              </a:ext>
            </a:extLst>
          </p:cNvPr>
          <p:cNvSpPr txBox="1"/>
          <p:nvPr/>
        </p:nvSpPr>
        <p:spPr>
          <a:xfrm>
            <a:off x="7032104" y="3206631"/>
            <a:ext cx="792088" cy="658023"/>
          </a:xfrm>
          <a:prstGeom prst="rect">
            <a:avLst/>
          </a:prstGeom>
          <a:noFill/>
        </p:spPr>
        <p:txBody>
          <a:bodyPr wrap="square">
            <a:spAutoFit/>
          </a:bodyPr>
          <a:lstStyle/>
          <a:p>
            <a:pPr algn="ctr"/>
            <a:r>
              <a:rPr lang="en-US" altLang="en-US" sz="1800">
                <a:solidFill>
                  <a:srgbClr val="7030A0"/>
                </a:solidFill>
              </a:rPr>
              <a:t>Tử ngoại</a:t>
            </a:r>
            <a:endParaRPr lang="en-US">
              <a:solidFill>
                <a:srgbClr val="7030A0"/>
              </a:solidFill>
            </a:endParaRPr>
          </a:p>
        </p:txBody>
      </p:sp>
    </p:spTree>
    <p:extLst>
      <p:ext uri="{BB962C8B-B14F-4D97-AF65-F5344CB8AC3E}">
        <p14:creationId xmlns:p14="http://schemas.microsoft.com/office/powerpoint/2010/main" val="56434552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0" grpId="0"/>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52400" y="179103"/>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1" y="2294628"/>
              <a:ext cx="11711313" cy="693208"/>
              <a:chOff x="607011" y="3430752"/>
              <a:chExt cx="6030780"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1" y="3430752"/>
                <a:ext cx="6030780"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Phát hiện tia hồng ngoại và tia tử ngoại</a:t>
              </a:r>
            </a:p>
          </p:txBody>
        </p:sp>
      </p:grpSp>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7665"/>
            <a:ext cx="11620703" cy="198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38C424B9-A5AA-4986-B47C-933A4B4F17F8}"/>
              </a:ext>
            </a:extLst>
          </p:cNvPr>
          <p:cNvSpPr txBox="1"/>
          <p:nvPr/>
        </p:nvSpPr>
        <p:spPr>
          <a:xfrm>
            <a:off x="695400" y="1052736"/>
            <a:ext cx="10242457" cy="861774"/>
          </a:xfrm>
          <a:prstGeom prst="rect">
            <a:avLst/>
          </a:prstGeom>
          <a:noFill/>
        </p:spPr>
        <p:txBody>
          <a:bodyPr wrap="square">
            <a:spAutoFit/>
          </a:bodyPr>
          <a:lstStyle/>
          <a:p>
            <a:pPr>
              <a:spcBef>
                <a:spcPct val="20000"/>
              </a:spcBef>
            </a:pPr>
            <a:r>
              <a:rPr lang="en-US" altLang="en-US" sz="2500"/>
              <a:t>Bức xạ (hay tia) hồng ngoại là bức xạ mà mắt không trông thấy và ở ngoài vùng màu đỏ của quang phổ</a:t>
            </a:r>
          </a:p>
        </p:txBody>
      </p:sp>
      <p:sp>
        <p:nvSpPr>
          <p:cNvPr id="23" name="TextBox 22">
            <a:extLst>
              <a:ext uri="{FF2B5EF4-FFF2-40B4-BE49-F238E27FC236}">
                <a16:creationId xmlns:a16="http://schemas.microsoft.com/office/drawing/2014/main" id="{457483E7-E734-43AF-B349-8CD20B6AD796}"/>
              </a:ext>
            </a:extLst>
          </p:cNvPr>
          <p:cNvSpPr txBox="1"/>
          <p:nvPr/>
        </p:nvSpPr>
        <p:spPr>
          <a:xfrm>
            <a:off x="697150" y="1899876"/>
            <a:ext cx="10226399" cy="861774"/>
          </a:xfrm>
          <a:prstGeom prst="rect">
            <a:avLst/>
          </a:prstGeom>
          <a:noFill/>
        </p:spPr>
        <p:txBody>
          <a:bodyPr wrap="square">
            <a:spAutoFit/>
          </a:bodyPr>
          <a:lstStyle/>
          <a:p>
            <a:pPr>
              <a:spcBef>
                <a:spcPct val="20000"/>
              </a:spcBef>
            </a:pPr>
            <a:r>
              <a:rPr lang="en-US" altLang="en-US" sz="2500"/>
              <a:t>Bức xạ (hay tia) tử ngoại là bức xạ mà mắt không trông thấy và ở ngoài vùng màu tím của quang phổ    </a:t>
            </a:r>
          </a:p>
        </p:txBody>
      </p:sp>
      <p:pic>
        <p:nvPicPr>
          <p:cNvPr id="24" name="Content Placeholder 4" descr="Diagram&#10;&#10;Description automatically generated with low confidence">
            <a:extLst>
              <a:ext uri="{FF2B5EF4-FFF2-40B4-BE49-F238E27FC236}">
                <a16:creationId xmlns:a16="http://schemas.microsoft.com/office/drawing/2014/main" id="{B6F7D286-FAD7-4BE6-A1D7-2B1A45E070D8}"/>
              </a:ext>
            </a:extLst>
          </p:cNvPr>
          <p:cNvPicPr>
            <a:picLocks noChangeAspect="1"/>
          </p:cNvPicPr>
          <p:nvPr/>
        </p:nvPicPr>
        <p:blipFill rotWithShape="1">
          <a:blip r:embed="rId5">
            <a:extLst>
              <a:ext uri="{28A0092B-C50C-407E-A947-70E740481C1C}">
                <a14:useLocalDpi xmlns:a14="http://schemas.microsoft.com/office/drawing/2010/main" val="0"/>
              </a:ext>
            </a:extLst>
          </a:blip>
          <a:srcRect l="62198" t="51285"/>
          <a:stretch/>
        </p:blipFill>
        <p:spPr>
          <a:xfrm>
            <a:off x="3359696" y="2943168"/>
            <a:ext cx="4896544" cy="3694119"/>
          </a:xfrm>
          <a:prstGeom prst="rect">
            <a:avLst/>
          </a:prstGeom>
        </p:spPr>
      </p:pic>
    </p:spTree>
    <p:extLst>
      <p:ext uri="{BB962C8B-B14F-4D97-AF65-F5344CB8AC3E}">
        <p14:creationId xmlns:p14="http://schemas.microsoft.com/office/powerpoint/2010/main" val="41741489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3" y="2294628"/>
              <a:ext cx="11719123" cy="693208"/>
              <a:chOff x="607012" y="3430752"/>
              <a:chExt cx="6034802"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2" y="3430752"/>
                <a:ext cx="603480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Bản chất và tính chất của tia hồng ngoại và tia tử ngoại</a:t>
              </a:r>
            </a:p>
          </p:txBody>
        </p:sp>
      </p:grpSp>
      <p:sp>
        <p:nvSpPr>
          <p:cNvPr id="22" name="TextBox 21">
            <a:extLst>
              <a:ext uri="{FF2B5EF4-FFF2-40B4-BE49-F238E27FC236}">
                <a16:creationId xmlns:a16="http://schemas.microsoft.com/office/drawing/2014/main" id="{38C424B9-A5AA-4986-B47C-933A4B4F17F8}"/>
              </a:ext>
            </a:extLst>
          </p:cNvPr>
          <p:cNvSpPr txBox="1"/>
          <p:nvPr/>
        </p:nvSpPr>
        <p:spPr>
          <a:xfrm>
            <a:off x="6025860" y="1504024"/>
            <a:ext cx="4798946" cy="1323439"/>
          </a:xfrm>
          <a:prstGeom prst="rect">
            <a:avLst/>
          </a:prstGeom>
          <a:noFill/>
        </p:spPr>
        <p:txBody>
          <a:bodyPr wrap="square">
            <a:spAutoFit/>
          </a:bodyPr>
          <a:lstStyle/>
          <a:p>
            <a:pPr algn="ctr">
              <a:spcBef>
                <a:spcPct val="20000"/>
              </a:spcBef>
            </a:pPr>
            <a:r>
              <a:rPr lang="en-US" altLang="en-US" sz="2000" i="1"/>
              <a:t>Thí nghiệm cho thấy, tia hồng ngoại và tia tử ngoại thu được cùng với tia sáng thông thường được phát hiện bằng cùng một dụng cụ (mối hàn cặp nhiệt điện) </a:t>
            </a:r>
          </a:p>
        </p:txBody>
      </p:sp>
      <p:grpSp>
        <p:nvGrpSpPr>
          <p:cNvPr id="3" name="Group 2">
            <a:extLst>
              <a:ext uri="{FF2B5EF4-FFF2-40B4-BE49-F238E27FC236}">
                <a16:creationId xmlns:a16="http://schemas.microsoft.com/office/drawing/2014/main" id="{1627404C-0EF9-455C-9233-34349DF6D597}"/>
              </a:ext>
            </a:extLst>
          </p:cNvPr>
          <p:cNvGrpSpPr/>
          <p:nvPr/>
        </p:nvGrpSpPr>
        <p:grpSpPr>
          <a:xfrm>
            <a:off x="337228" y="3460094"/>
            <a:ext cx="11377264" cy="1029311"/>
            <a:chOff x="450888" y="4509120"/>
            <a:chExt cx="6890472" cy="1831725"/>
          </a:xfrm>
        </p:grpSpPr>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88" y="4509120"/>
              <a:ext cx="6890472" cy="1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57483E7-E734-43AF-B349-8CD20B6AD796}"/>
                </a:ext>
              </a:extLst>
            </p:cNvPr>
            <p:cNvSpPr txBox="1"/>
            <p:nvPr/>
          </p:nvSpPr>
          <p:spPr>
            <a:xfrm>
              <a:off x="897879" y="4594103"/>
              <a:ext cx="5904656" cy="1292661"/>
            </a:xfrm>
            <a:prstGeom prst="rect">
              <a:avLst/>
            </a:prstGeom>
            <a:noFill/>
          </p:spPr>
          <p:txBody>
            <a:bodyPr wrap="square">
              <a:spAutoFit/>
            </a:bodyPr>
            <a:lstStyle/>
            <a:p>
              <a:pPr algn="ctr">
                <a:spcBef>
                  <a:spcPct val="20000"/>
                </a:spcBef>
              </a:pPr>
              <a:r>
                <a:rPr lang="en-US" altLang="en-US" sz="2600"/>
                <a:t>Tia hồng ngoại và tia tử ngoại có cùng bản chất với ánh sáng thông thường và đều là sóng điện từ.</a:t>
              </a:r>
              <a:endParaRPr lang="vi-VN" altLang="en-US" sz="2600"/>
            </a:p>
          </p:txBody>
        </p:sp>
      </p:grpSp>
      <p:grpSp>
        <p:nvGrpSpPr>
          <p:cNvPr id="2" name="Group 1">
            <a:extLst>
              <a:ext uri="{FF2B5EF4-FFF2-40B4-BE49-F238E27FC236}">
                <a16:creationId xmlns:a16="http://schemas.microsoft.com/office/drawing/2014/main" id="{15437C9C-8DC5-4C62-97E0-F465908A13A9}"/>
              </a:ext>
            </a:extLst>
          </p:cNvPr>
          <p:cNvGrpSpPr/>
          <p:nvPr/>
        </p:nvGrpSpPr>
        <p:grpSpPr>
          <a:xfrm>
            <a:off x="860601" y="1021337"/>
            <a:ext cx="4708292" cy="2263226"/>
            <a:chOff x="1031288" y="715469"/>
            <a:chExt cx="4708292" cy="2263226"/>
          </a:xfrm>
        </p:grpSpPr>
        <p:pic>
          <p:nvPicPr>
            <p:cNvPr id="13" name="Picture 12">
              <a:extLst>
                <a:ext uri="{FF2B5EF4-FFF2-40B4-BE49-F238E27FC236}">
                  <a16:creationId xmlns:a16="http://schemas.microsoft.com/office/drawing/2014/main" id="{5CDE3570-E4AF-468A-8003-13EDF03D16CD}"/>
                </a:ext>
              </a:extLst>
            </p:cNvPr>
            <p:cNvPicPr>
              <a:picLocks noChangeAspect="1"/>
            </p:cNvPicPr>
            <p:nvPr/>
          </p:nvPicPr>
          <p:blipFill rotWithShape="1">
            <a:blip r:embed="rId5"/>
            <a:srcRect t="-11438" r="19324"/>
            <a:stretch/>
          </p:blipFill>
          <p:spPr>
            <a:xfrm>
              <a:off x="1031288" y="715469"/>
              <a:ext cx="4296261" cy="2165704"/>
            </a:xfrm>
            <a:prstGeom prst="rect">
              <a:avLst/>
            </a:prstGeom>
          </p:spPr>
        </p:pic>
        <p:sp>
          <p:nvSpPr>
            <p:cNvPr id="14" name="TextBox 13">
              <a:extLst>
                <a:ext uri="{FF2B5EF4-FFF2-40B4-BE49-F238E27FC236}">
                  <a16:creationId xmlns:a16="http://schemas.microsoft.com/office/drawing/2014/main" id="{BFB1BF81-0684-45C3-84EE-49EC577454B8}"/>
                </a:ext>
              </a:extLst>
            </p:cNvPr>
            <p:cNvSpPr txBox="1"/>
            <p:nvPr/>
          </p:nvSpPr>
          <p:spPr>
            <a:xfrm>
              <a:off x="4947492" y="1063924"/>
              <a:ext cx="792088" cy="584775"/>
            </a:xfrm>
            <a:prstGeom prst="rect">
              <a:avLst/>
            </a:prstGeom>
            <a:noFill/>
          </p:spPr>
          <p:txBody>
            <a:bodyPr wrap="square">
              <a:spAutoFit/>
            </a:bodyPr>
            <a:lstStyle/>
            <a:p>
              <a:r>
                <a:rPr lang="en-US" altLang="en-US" sz="1600">
                  <a:solidFill>
                    <a:srgbClr val="C00000"/>
                  </a:solidFill>
                </a:rPr>
                <a:t>hồng ngoại</a:t>
              </a:r>
              <a:endParaRPr lang="en-US" sz="1600">
                <a:solidFill>
                  <a:srgbClr val="C00000"/>
                </a:solidFill>
              </a:endParaRPr>
            </a:p>
          </p:txBody>
        </p:sp>
        <p:sp>
          <p:nvSpPr>
            <p:cNvPr id="15" name="TextBox 14">
              <a:extLst>
                <a:ext uri="{FF2B5EF4-FFF2-40B4-BE49-F238E27FC236}">
                  <a16:creationId xmlns:a16="http://schemas.microsoft.com/office/drawing/2014/main" id="{4FDF07CB-2CA4-4BCD-8D61-64BD5B06C68C}"/>
                </a:ext>
              </a:extLst>
            </p:cNvPr>
            <p:cNvSpPr txBox="1"/>
            <p:nvPr/>
          </p:nvSpPr>
          <p:spPr>
            <a:xfrm>
              <a:off x="4947492" y="2393920"/>
              <a:ext cx="792088" cy="584775"/>
            </a:xfrm>
            <a:prstGeom prst="rect">
              <a:avLst/>
            </a:prstGeom>
            <a:noFill/>
          </p:spPr>
          <p:txBody>
            <a:bodyPr wrap="square">
              <a:spAutoFit/>
            </a:bodyPr>
            <a:lstStyle/>
            <a:p>
              <a:pPr algn="ctr"/>
              <a:r>
                <a:rPr lang="en-US" altLang="en-US" sz="1600">
                  <a:solidFill>
                    <a:srgbClr val="7030A0"/>
                  </a:solidFill>
                </a:rPr>
                <a:t>Tử ngoại</a:t>
              </a:r>
              <a:endParaRPr lang="en-US" sz="1600">
                <a:solidFill>
                  <a:srgbClr val="7030A0"/>
                </a:solidFill>
              </a:endParaRP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2312322" cy="492443"/>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1. Bản chất</a:t>
            </a:r>
          </a:p>
        </p:txBody>
      </p:sp>
      <p:pic>
        <p:nvPicPr>
          <p:cNvPr id="21" name="Picture 20" descr="Chart&#10;&#10;Description automatically generated">
            <a:extLst>
              <a:ext uri="{FF2B5EF4-FFF2-40B4-BE49-F238E27FC236}">
                <a16:creationId xmlns:a16="http://schemas.microsoft.com/office/drawing/2014/main" id="{FD2EE82A-1E98-463D-8497-B3912D5B11D4}"/>
              </a:ext>
            </a:extLst>
          </p:cNvPr>
          <p:cNvPicPr>
            <a:picLocks noChangeAspect="1"/>
          </p:cNvPicPr>
          <p:nvPr/>
        </p:nvPicPr>
        <p:blipFill rotWithShape="1">
          <a:blip r:embed="rId6">
            <a:extLst>
              <a:ext uri="{28A0092B-C50C-407E-A947-70E740481C1C}">
                <a14:useLocalDpi xmlns:a14="http://schemas.microsoft.com/office/drawing/2010/main" val="0"/>
              </a:ext>
            </a:extLst>
          </a:blip>
          <a:srcRect l="-221" t="31271" r="-1"/>
          <a:stretch/>
        </p:blipFill>
        <p:spPr>
          <a:xfrm>
            <a:off x="2601671" y="4543068"/>
            <a:ext cx="6696744" cy="2165704"/>
          </a:xfrm>
          <a:prstGeom prst="rect">
            <a:avLst/>
          </a:prstGeom>
        </p:spPr>
      </p:pic>
    </p:spTree>
    <p:extLst>
      <p:ext uri="{BB962C8B-B14F-4D97-AF65-F5344CB8AC3E}">
        <p14:creationId xmlns:p14="http://schemas.microsoft.com/office/powerpoint/2010/main" val="57896324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3" y="2294628"/>
              <a:ext cx="11719123" cy="693208"/>
              <a:chOff x="607012" y="3430752"/>
              <a:chExt cx="6034802"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2" y="3430752"/>
                <a:ext cx="603480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Bản chất và tính chất của tia hồng ngoại và tia tử ngoại</a:t>
              </a:r>
            </a:p>
          </p:txBody>
        </p:sp>
      </p:grpSp>
      <p:grpSp>
        <p:nvGrpSpPr>
          <p:cNvPr id="3" name="Group 2">
            <a:extLst>
              <a:ext uri="{FF2B5EF4-FFF2-40B4-BE49-F238E27FC236}">
                <a16:creationId xmlns:a16="http://schemas.microsoft.com/office/drawing/2014/main" id="{1627404C-0EF9-455C-9233-34349DF6D597}"/>
              </a:ext>
            </a:extLst>
          </p:cNvPr>
          <p:cNvGrpSpPr/>
          <p:nvPr/>
        </p:nvGrpSpPr>
        <p:grpSpPr>
          <a:xfrm>
            <a:off x="-19531" y="1225338"/>
            <a:ext cx="12040727" cy="1831725"/>
            <a:chOff x="95997" y="876537"/>
            <a:chExt cx="11688799" cy="1831725"/>
          </a:xfrm>
        </p:grpSpPr>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97" y="876537"/>
              <a:ext cx="11688799" cy="1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57483E7-E734-43AF-B349-8CD20B6AD796}"/>
                </a:ext>
              </a:extLst>
            </p:cNvPr>
            <p:cNvSpPr txBox="1"/>
            <p:nvPr/>
          </p:nvSpPr>
          <p:spPr>
            <a:xfrm>
              <a:off x="638260" y="1107370"/>
              <a:ext cx="10911413" cy="1292662"/>
            </a:xfrm>
            <a:prstGeom prst="rect">
              <a:avLst/>
            </a:prstGeom>
            <a:noFill/>
          </p:spPr>
          <p:txBody>
            <a:bodyPr wrap="square">
              <a:spAutoFit/>
            </a:bodyPr>
            <a:lstStyle/>
            <a:p>
              <a:pPr algn="ctr">
                <a:spcBef>
                  <a:spcPct val="20000"/>
                </a:spcBef>
              </a:pPr>
              <a:r>
                <a:rPr lang="en-US" altLang="en-US" sz="2600"/>
                <a:t>Tia hồng ngoại và tia tử ngoại cũng tuân theo các định luật: truyền thẳng, phản xạ, khúc xạ, và cũng gây được các hiện tượng nhiễu xạ, giao thoa như ánh sáng thông thường</a:t>
              </a:r>
            </a:p>
          </p:txBody>
        </p:sp>
      </p:grpSp>
      <p:pic>
        <p:nvPicPr>
          <p:cNvPr id="25" name="Content Placeholder 4" descr="Diagram&#10;&#10;Description automatically generated with low confidence">
            <a:extLst>
              <a:ext uri="{FF2B5EF4-FFF2-40B4-BE49-F238E27FC236}">
                <a16:creationId xmlns:a16="http://schemas.microsoft.com/office/drawing/2014/main" id="{64244BF2-A770-4AC3-B194-0769D702DA60}"/>
              </a:ext>
            </a:extLst>
          </p:cNvPr>
          <p:cNvPicPr>
            <a:picLocks noChangeAspect="1"/>
          </p:cNvPicPr>
          <p:nvPr/>
        </p:nvPicPr>
        <p:blipFill rotWithShape="1">
          <a:blip r:embed="rId5">
            <a:extLst>
              <a:ext uri="{28A0092B-C50C-407E-A947-70E740481C1C}">
                <a14:useLocalDpi xmlns:a14="http://schemas.microsoft.com/office/drawing/2010/main" val="0"/>
              </a:ext>
            </a:extLst>
          </a:blip>
          <a:srcRect l="18261" t="10554" r="57520" b="27723"/>
          <a:stretch/>
        </p:blipFill>
        <p:spPr>
          <a:xfrm>
            <a:off x="865181" y="3425105"/>
            <a:ext cx="2008693" cy="2996901"/>
          </a:xfrm>
          <a:prstGeom prst="rect">
            <a:avLst/>
          </a:prstGeom>
        </p:spPr>
      </p:pic>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2312322"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a:t>
            </a:r>
          </a:p>
        </p:txBody>
      </p:sp>
      <p:pic>
        <p:nvPicPr>
          <p:cNvPr id="5" name="Picture 4" descr="A hand holding a remote control&#10;&#10;Description automatically generated with medium confidence">
            <a:extLst>
              <a:ext uri="{FF2B5EF4-FFF2-40B4-BE49-F238E27FC236}">
                <a16:creationId xmlns:a16="http://schemas.microsoft.com/office/drawing/2014/main" id="{D79B925C-CEFE-4880-83E0-7CA76A08C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0632" y="3573089"/>
            <a:ext cx="4248472" cy="2700932"/>
          </a:xfrm>
          <a:prstGeom prst="rect">
            <a:avLst/>
          </a:prstGeom>
        </p:spPr>
      </p:pic>
      <p:sp>
        <p:nvSpPr>
          <p:cNvPr id="12" name="TextBox 11">
            <a:extLst>
              <a:ext uri="{FF2B5EF4-FFF2-40B4-BE49-F238E27FC236}">
                <a16:creationId xmlns:a16="http://schemas.microsoft.com/office/drawing/2014/main" id="{D48270F4-4820-4F02-B87F-230522328E78}"/>
              </a:ext>
            </a:extLst>
          </p:cNvPr>
          <p:cNvSpPr txBox="1"/>
          <p:nvPr/>
        </p:nvSpPr>
        <p:spPr>
          <a:xfrm>
            <a:off x="8241915" y="3822279"/>
            <a:ext cx="2620940" cy="2308324"/>
          </a:xfrm>
          <a:prstGeom prst="rect">
            <a:avLst/>
          </a:prstGeom>
          <a:noFill/>
        </p:spPr>
        <p:txBody>
          <a:bodyPr wrap="square" rtlCol="0">
            <a:spAutoFit/>
          </a:bodyPr>
          <a:lstStyle/>
          <a:p>
            <a:r>
              <a:rPr lang="en-US" i="1"/>
              <a:t>VD: do tia hồng ngoại truyền thẳng nên khi sử dụng remote TV nếu ta không chĩa remote hướng về TV thì thì đầu thu của TV không nhận được tín hiệu và không phản ứng</a:t>
            </a:r>
          </a:p>
        </p:txBody>
      </p:sp>
    </p:spTree>
    <p:extLst>
      <p:ext uri="{BB962C8B-B14F-4D97-AF65-F5344CB8AC3E}">
        <p14:creationId xmlns:p14="http://schemas.microsoft.com/office/powerpoint/2010/main" val="39105797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3" y="2294628"/>
              <a:ext cx="11719123" cy="693208"/>
              <a:chOff x="607012" y="3430752"/>
              <a:chExt cx="6034802"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2" y="3430752"/>
                <a:ext cx="6034802"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Bản chất và tính chất của tia hồng ngoại và tia tử ngoại</a:t>
              </a:r>
            </a:p>
          </p:txBody>
        </p:sp>
      </p:grpSp>
      <p:grpSp>
        <p:nvGrpSpPr>
          <p:cNvPr id="3" name="Group 2">
            <a:extLst>
              <a:ext uri="{FF2B5EF4-FFF2-40B4-BE49-F238E27FC236}">
                <a16:creationId xmlns:a16="http://schemas.microsoft.com/office/drawing/2014/main" id="{1627404C-0EF9-455C-9233-34349DF6D597}"/>
              </a:ext>
            </a:extLst>
          </p:cNvPr>
          <p:cNvGrpSpPr/>
          <p:nvPr/>
        </p:nvGrpSpPr>
        <p:grpSpPr>
          <a:xfrm>
            <a:off x="-19531" y="1225338"/>
            <a:ext cx="11688799" cy="2298277"/>
            <a:chOff x="95997" y="876537"/>
            <a:chExt cx="11688799" cy="1831725"/>
          </a:xfrm>
        </p:grpSpPr>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97" y="876537"/>
              <a:ext cx="11688799" cy="183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57483E7-E734-43AF-B349-8CD20B6AD796}"/>
                </a:ext>
              </a:extLst>
            </p:cNvPr>
            <p:cNvSpPr txBox="1"/>
            <p:nvPr/>
          </p:nvSpPr>
          <p:spPr>
            <a:xfrm>
              <a:off x="596172" y="1025881"/>
              <a:ext cx="10911413" cy="892552"/>
            </a:xfrm>
            <a:prstGeom prst="rect">
              <a:avLst/>
            </a:prstGeom>
            <a:noFill/>
          </p:spPr>
          <p:txBody>
            <a:bodyPr wrap="square">
              <a:spAutoFit/>
            </a:bodyPr>
            <a:lstStyle/>
            <a:p>
              <a:pPr algn="ctr">
                <a:spcBef>
                  <a:spcPct val="20000"/>
                </a:spcBef>
              </a:pPr>
              <a:r>
                <a:rPr lang="en-US" altLang="en-US" sz="2600"/>
                <a:t>Tia hồng ngoại có bước sóng lớn hơn bước sóng ánh sáng đỏ, tia tử ngoại có bước sóng nhỏ hơn bước sóng ánh sáng tím.</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2312322"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2. Tính chất </a:t>
            </a:r>
          </a:p>
        </p:txBody>
      </p:sp>
      <p:sp>
        <p:nvSpPr>
          <p:cNvPr id="18" name="TextBox 17">
            <a:extLst>
              <a:ext uri="{FF2B5EF4-FFF2-40B4-BE49-F238E27FC236}">
                <a16:creationId xmlns:a16="http://schemas.microsoft.com/office/drawing/2014/main" id="{FD54B307-01D0-4BC0-8127-9BFE8BFBABFC}"/>
              </a:ext>
            </a:extLst>
          </p:cNvPr>
          <p:cNvSpPr txBox="1"/>
          <p:nvPr/>
        </p:nvSpPr>
        <p:spPr>
          <a:xfrm>
            <a:off x="862065" y="2348723"/>
            <a:ext cx="6164494" cy="477054"/>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altLang="en-US" sz="2500"/>
              <a:t>Miền hồng ngoại: 760nm – vài mm</a:t>
            </a:r>
          </a:p>
        </p:txBody>
      </p:sp>
      <p:pic>
        <p:nvPicPr>
          <p:cNvPr id="19" name="Picture 18" descr="A picture containing diagram&#10;&#10;Description automatically generated">
            <a:extLst>
              <a:ext uri="{FF2B5EF4-FFF2-40B4-BE49-F238E27FC236}">
                <a16:creationId xmlns:a16="http://schemas.microsoft.com/office/drawing/2014/main" id="{68E855F8-8DEF-4BA1-91CE-0AEC31E868DE}"/>
              </a:ext>
            </a:extLst>
          </p:cNvPr>
          <p:cNvPicPr>
            <a:picLocks noChangeAspect="1"/>
          </p:cNvPicPr>
          <p:nvPr/>
        </p:nvPicPr>
        <p:blipFill rotWithShape="1">
          <a:blip r:embed="rId5">
            <a:extLst>
              <a:ext uri="{28A0092B-C50C-407E-A947-70E740481C1C}">
                <a14:useLocalDpi xmlns:a14="http://schemas.microsoft.com/office/drawing/2010/main" val="0"/>
              </a:ext>
            </a:extLst>
          </a:blip>
          <a:srcRect l="-1" r="-1410" b="10462"/>
          <a:stretch/>
        </p:blipFill>
        <p:spPr>
          <a:xfrm>
            <a:off x="1199456" y="3523615"/>
            <a:ext cx="9145016" cy="3108635"/>
          </a:xfrm>
          <a:prstGeom prst="rect">
            <a:avLst/>
          </a:prstGeom>
        </p:spPr>
      </p:pic>
      <p:sp>
        <p:nvSpPr>
          <p:cNvPr id="14" name="TextBox 13">
            <a:extLst>
              <a:ext uri="{FF2B5EF4-FFF2-40B4-BE49-F238E27FC236}">
                <a16:creationId xmlns:a16="http://schemas.microsoft.com/office/drawing/2014/main" id="{378AC777-E925-40F0-BA28-A43E5592D2AD}"/>
              </a:ext>
            </a:extLst>
          </p:cNvPr>
          <p:cNvSpPr txBox="1"/>
          <p:nvPr/>
        </p:nvSpPr>
        <p:spPr>
          <a:xfrm>
            <a:off x="862065" y="2888273"/>
            <a:ext cx="6164494" cy="477054"/>
          </a:xfrm>
          <a:prstGeom prst="rect">
            <a:avLst/>
          </a:prstGeom>
          <a:noFill/>
        </p:spPr>
        <p:txBody>
          <a:bodyPr wrap="square">
            <a:spAutoFit/>
          </a:bodyPr>
          <a:lstStyle/>
          <a:p>
            <a:pPr marL="342900" indent="-342900">
              <a:spcBef>
                <a:spcPct val="20000"/>
              </a:spcBef>
              <a:buFont typeface="Arial" panose="020B0604020202020204" pitchFamily="34" charset="0"/>
              <a:buChar char="•"/>
            </a:pPr>
            <a:r>
              <a:rPr lang="en-US" altLang="en-US" sz="2500"/>
              <a:t>Miền tử ngoại: vài nm - 380 nm  </a:t>
            </a:r>
          </a:p>
        </p:txBody>
      </p:sp>
    </p:spTree>
    <p:extLst>
      <p:ext uri="{BB962C8B-B14F-4D97-AF65-F5344CB8AC3E}">
        <p14:creationId xmlns:p14="http://schemas.microsoft.com/office/powerpoint/2010/main" val="26542540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pic>
        <p:nvPicPr>
          <p:cNvPr id="16" name="Picture 5" descr="empty-blue-rectangle">
            <a:extLst>
              <a:ext uri="{FF2B5EF4-FFF2-40B4-BE49-F238E27FC236}">
                <a16:creationId xmlns:a16="http://schemas.microsoft.com/office/drawing/2014/main" id="{9CD34457-15A0-465C-85BF-9D9660E2B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5338"/>
            <a:ext cx="12097345" cy="184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2312322"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1. Cách tạo ra</a:t>
            </a:r>
          </a:p>
        </p:txBody>
      </p:sp>
      <p:pic>
        <p:nvPicPr>
          <p:cNvPr id="4" name="Picture 3">
            <a:extLst>
              <a:ext uri="{FF2B5EF4-FFF2-40B4-BE49-F238E27FC236}">
                <a16:creationId xmlns:a16="http://schemas.microsoft.com/office/drawing/2014/main" id="{0BDD169A-5E0C-495D-A117-5B1DCB17FD76}"/>
              </a:ext>
            </a:extLst>
          </p:cNvPr>
          <p:cNvPicPr>
            <a:picLocks noChangeAspect="1"/>
          </p:cNvPicPr>
          <p:nvPr/>
        </p:nvPicPr>
        <p:blipFill rotWithShape="1">
          <a:blip r:embed="rId5">
            <a:extLst>
              <a:ext uri="{28A0092B-C50C-407E-A947-70E740481C1C}">
                <a14:useLocalDpi xmlns:a14="http://schemas.microsoft.com/office/drawing/2010/main" val="0"/>
              </a:ext>
            </a:extLst>
          </a:blip>
          <a:srcRect t="-558" r="17029" b="-1660"/>
          <a:stretch/>
        </p:blipFill>
        <p:spPr>
          <a:xfrm>
            <a:off x="7212090" y="3173583"/>
            <a:ext cx="4217957" cy="2779412"/>
          </a:xfrm>
          <a:prstGeom prst="rect">
            <a:avLst/>
          </a:prstGeom>
          <a:ln>
            <a:noFill/>
          </a:ln>
          <a:effectLst>
            <a:softEdge rad="112500"/>
          </a:effectLst>
        </p:spPr>
      </p:pic>
      <p:sp>
        <p:nvSpPr>
          <p:cNvPr id="20" name="TextBox 19">
            <a:extLst>
              <a:ext uri="{FF2B5EF4-FFF2-40B4-BE49-F238E27FC236}">
                <a16:creationId xmlns:a16="http://schemas.microsoft.com/office/drawing/2014/main" id="{41D48851-3E1D-4452-8E22-09DF8C511A35}"/>
              </a:ext>
            </a:extLst>
          </p:cNvPr>
          <p:cNvSpPr txBox="1"/>
          <p:nvPr/>
        </p:nvSpPr>
        <p:spPr>
          <a:xfrm>
            <a:off x="807947" y="1236085"/>
            <a:ext cx="10586130" cy="477054"/>
          </a:xfrm>
          <a:prstGeom prst="rect">
            <a:avLst/>
          </a:prstGeom>
          <a:noFill/>
        </p:spPr>
        <p:txBody>
          <a:bodyPr wrap="square">
            <a:spAutoFit/>
          </a:bodyPr>
          <a:lstStyle/>
          <a:p>
            <a:pPr>
              <a:spcBef>
                <a:spcPts val="0"/>
              </a:spcBef>
            </a:pPr>
            <a:r>
              <a:rPr lang="en-US" altLang="en-US" sz="2500"/>
              <a:t>Mọi vật có nhiệt độ cao hơn 0K đều phát ra tia hồng ngoại. </a:t>
            </a:r>
          </a:p>
        </p:txBody>
      </p:sp>
      <p:pic>
        <p:nvPicPr>
          <p:cNvPr id="15" name="Picture 14" descr="A cartoon of a house&#10;&#10;Description automatically generated with low confidence">
            <a:extLst>
              <a:ext uri="{FF2B5EF4-FFF2-40B4-BE49-F238E27FC236}">
                <a16:creationId xmlns:a16="http://schemas.microsoft.com/office/drawing/2014/main" id="{211D939D-9E9B-495C-9F46-A40762AA8AA7}"/>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1009" t="-1" r="274" b="-1"/>
          <a:stretch/>
        </p:blipFill>
        <p:spPr>
          <a:xfrm>
            <a:off x="335359" y="3165433"/>
            <a:ext cx="6859387" cy="2779412"/>
          </a:xfrm>
          <a:prstGeom prst="rect">
            <a:avLst/>
          </a:prstGeom>
          <a:ln>
            <a:noFill/>
          </a:ln>
          <a:effectLst>
            <a:softEdge rad="112500"/>
          </a:effectLst>
        </p:spPr>
      </p:pic>
      <p:sp>
        <p:nvSpPr>
          <p:cNvPr id="13" name="TextBox 12">
            <a:extLst>
              <a:ext uri="{FF2B5EF4-FFF2-40B4-BE49-F238E27FC236}">
                <a16:creationId xmlns:a16="http://schemas.microsoft.com/office/drawing/2014/main" id="{14DEC308-CD6D-46C5-8580-60D0BE98999F}"/>
              </a:ext>
            </a:extLst>
          </p:cNvPr>
          <p:cNvSpPr txBox="1"/>
          <p:nvPr/>
        </p:nvSpPr>
        <p:spPr>
          <a:xfrm>
            <a:off x="797923" y="1666329"/>
            <a:ext cx="10586130" cy="477054"/>
          </a:xfrm>
          <a:prstGeom prst="rect">
            <a:avLst/>
          </a:prstGeom>
          <a:noFill/>
        </p:spPr>
        <p:txBody>
          <a:bodyPr wrap="square">
            <a:spAutoFit/>
          </a:bodyPr>
          <a:lstStyle/>
          <a:p>
            <a:pPr>
              <a:spcBef>
                <a:spcPts val="0"/>
              </a:spcBef>
            </a:pPr>
            <a:r>
              <a:rPr lang="en-US" altLang="en-US" sz="2500"/>
              <a:t>Môi trường cũng cao hơn 0K nên cũng phát ra tia hồng ngoại.</a:t>
            </a:r>
          </a:p>
        </p:txBody>
      </p:sp>
      <p:sp>
        <p:nvSpPr>
          <p:cNvPr id="14" name="TextBox 13">
            <a:extLst>
              <a:ext uri="{FF2B5EF4-FFF2-40B4-BE49-F238E27FC236}">
                <a16:creationId xmlns:a16="http://schemas.microsoft.com/office/drawing/2014/main" id="{A0043C9C-4EBD-4968-BDE5-A39CE048E7C7}"/>
              </a:ext>
            </a:extLst>
          </p:cNvPr>
          <p:cNvSpPr txBox="1"/>
          <p:nvPr/>
        </p:nvSpPr>
        <p:spPr>
          <a:xfrm>
            <a:off x="752532" y="2080095"/>
            <a:ext cx="9231900" cy="861774"/>
          </a:xfrm>
          <a:prstGeom prst="rect">
            <a:avLst/>
          </a:prstGeom>
          <a:noFill/>
        </p:spPr>
        <p:txBody>
          <a:bodyPr wrap="square">
            <a:spAutoFit/>
          </a:bodyPr>
          <a:lstStyle/>
          <a:p>
            <a:pPr>
              <a:spcBef>
                <a:spcPts val="0"/>
              </a:spcBef>
            </a:pPr>
            <a:r>
              <a:rPr lang="en-US" altLang="en-US" sz="2500">
                <a:sym typeface="Symbol" panose="05050102010706020507" pitchFamily="18" charset="2"/>
              </a:rPr>
              <a:t></a:t>
            </a:r>
            <a:r>
              <a:rPr lang="en-US" altLang="en-US" sz="2500"/>
              <a:t> Để phân biệt được tia hồng ngoại do vật phát ra thì vật phải có nhiệt độ cao hơn môi trường        </a:t>
            </a:r>
          </a:p>
        </p:txBody>
      </p:sp>
    </p:spTree>
    <p:extLst>
      <p:ext uri="{BB962C8B-B14F-4D97-AF65-F5344CB8AC3E}">
        <p14:creationId xmlns:p14="http://schemas.microsoft.com/office/powerpoint/2010/main" val="358003067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156DA1-DFE5-423E-8CC5-858D29755C93}"/>
              </a:ext>
            </a:extLst>
          </p:cNvPr>
          <p:cNvGrpSpPr/>
          <p:nvPr/>
        </p:nvGrpSpPr>
        <p:grpSpPr>
          <a:xfrm>
            <a:off x="-131295" y="182600"/>
            <a:ext cx="10061861" cy="503188"/>
            <a:chOff x="38033" y="2294628"/>
            <a:chExt cx="12519839" cy="702414"/>
          </a:xfrm>
        </p:grpSpPr>
        <p:grpSp>
          <p:nvGrpSpPr>
            <p:cNvPr id="7" name="Group 70">
              <a:extLst>
                <a:ext uri="{FF2B5EF4-FFF2-40B4-BE49-F238E27FC236}">
                  <a16:creationId xmlns:a16="http://schemas.microsoft.com/office/drawing/2014/main" id="{A692FFA7-2D7E-4EAB-9008-8A1AFE5A6F09}"/>
                </a:ext>
              </a:extLst>
            </p:cNvPr>
            <p:cNvGrpSpPr>
              <a:grpSpLocks/>
            </p:cNvGrpSpPr>
            <p:nvPr/>
          </p:nvGrpSpPr>
          <p:grpSpPr bwMode="auto">
            <a:xfrm>
              <a:off x="368185" y="2294628"/>
              <a:ext cx="5268023" cy="693208"/>
              <a:chOff x="607013" y="3430752"/>
              <a:chExt cx="2712786" cy="1335216"/>
            </a:xfrm>
          </p:grpSpPr>
          <p:pic>
            <p:nvPicPr>
              <p:cNvPr id="10" name="Picture 9" descr="empty-green-rectangle">
                <a:extLst>
                  <a:ext uri="{FF2B5EF4-FFF2-40B4-BE49-F238E27FC236}">
                    <a16:creationId xmlns:a16="http://schemas.microsoft.com/office/drawing/2014/main" id="{453D5D6A-D11D-4EF9-AFF7-BA371C78C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13" y="3430752"/>
                <a:ext cx="2712786" cy="133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C6AABF11-12EC-44FC-9242-1BBEDD4B3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FFA31A0A-67AC-443B-92E2-FCD5F162DDF4}"/>
                </a:ext>
              </a:extLst>
            </p:cNvPr>
            <p:cNvSpPr txBox="1"/>
            <p:nvPr/>
          </p:nvSpPr>
          <p:spPr bwMode="auto">
            <a:xfrm>
              <a:off x="38033" y="2294628"/>
              <a:ext cx="1501326" cy="687412"/>
            </a:xfrm>
            <a:prstGeom prst="rect">
              <a:avLst/>
            </a:prstGeom>
            <a:noFill/>
          </p:spPr>
          <p:txBody>
            <a:bodyPr wrap="square">
              <a:spAutoFit/>
            </a:bodyPr>
            <a:lstStyle/>
            <a:p>
              <a:pPr algn="ctr">
                <a:buNone/>
                <a:defRPr/>
              </a:pPr>
              <a:r>
                <a:rPr lang="en-US" sz="25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5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DCC29553-EC85-4BBD-A8AE-5A87E9FBD6E4}"/>
                </a:ext>
              </a:extLst>
            </p:cNvPr>
            <p:cNvSpPr>
              <a:spLocks noChangeArrowheads="1"/>
            </p:cNvSpPr>
            <p:nvPr/>
          </p:nvSpPr>
          <p:spPr bwMode="auto">
            <a:xfrm>
              <a:off x="1195233" y="2326813"/>
              <a:ext cx="11362639" cy="670229"/>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eaLnBrk="1" hangingPunct="1">
                <a:buFontTx/>
                <a:buNone/>
              </a:pPr>
              <a:r>
                <a:rPr lang="en-US" altLang="en-US" sz="2400" i="1"/>
                <a:t>Tia hồng ngoại</a:t>
              </a:r>
            </a:p>
          </p:txBody>
        </p:sp>
      </p:grpSp>
      <p:sp>
        <p:nvSpPr>
          <p:cNvPr id="17" name="TextBox 16">
            <a:extLst>
              <a:ext uri="{FF2B5EF4-FFF2-40B4-BE49-F238E27FC236}">
                <a16:creationId xmlns:a16="http://schemas.microsoft.com/office/drawing/2014/main" id="{CBA29DBA-C9F5-4122-AE41-81740E096654}"/>
              </a:ext>
            </a:extLst>
          </p:cNvPr>
          <p:cNvSpPr txBox="1"/>
          <p:nvPr/>
        </p:nvSpPr>
        <p:spPr>
          <a:xfrm>
            <a:off x="170804" y="748284"/>
            <a:ext cx="2312322" cy="477054"/>
          </a:xfrm>
          <a:prstGeom prst="rect">
            <a:avLst/>
          </a:prstGeom>
          <a:noFill/>
        </p:spPr>
        <p:txBody>
          <a:bodyPr wrap="square">
            <a:spAutoFit/>
          </a:bodyPr>
          <a:lstStyle/>
          <a:p>
            <a:pPr>
              <a:defRPr/>
            </a:pPr>
            <a:r>
              <a:rPr lang="en-US" sz="2500" i="1">
                <a:solidFill>
                  <a:srgbClr val="0070C0"/>
                </a:solidFill>
                <a:latin typeface="Arial" panose="020B0604020202020204" pitchFamily="34" charset="0"/>
                <a:cs typeface="Arial" panose="020B0604020202020204" pitchFamily="34" charset="0"/>
              </a:rPr>
              <a:t>1. Cách tạo ra</a:t>
            </a:r>
          </a:p>
        </p:txBody>
      </p:sp>
      <p:pic>
        <p:nvPicPr>
          <p:cNvPr id="14" name="Picture 13">
            <a:extLst>
              <a:ext uri="{FF2B5EF4-FFF2-40B4-BE49-F238E27FC236}">
                <a16:creationId xmlns:a16="http://schemas.microsoft.com/office/drawing/2014/main" id="{BAC89556-F12A-4D1E-99DB-326758329C1E}"/>
              </a:ext>
            </a:extLst>
          </p:cNvPr>
          <p:cNvPicPr>
            <a:picLocks noChangeAspect="1"/>
          </p:cNvPicPr>
          <p:nvPr/>
        </p:nvPicPr>
        <p:blipFill rotWithShape="1">
          <a:blip r:embed="rId4">
            <a:extLst>
              <a:ext uri="{28A0092B-C50C-407E-A947-70E740481C1C}">
                <a14:useLocalDpi xmlns:a14="http://schemas.microsoft.com/office/drawing/2010/main" val="0"/>
              </a:ext>
            </a:extLst>
          </a:blip>
          <a:srcRect r="2022" b="7602"/>
          <a:stretch/>
        </p:blipFill>
        <p:spPr>
          <a:xfrm>
            <a:off x="5970970" y="3304780"/>
            <a:ext cx="3501930" cy="3302470"/>
          </a:xfrm>
          <a:prstGeom prst="rect">
            <a:avLst/>
          </a:prstGeom>
          <a:ln>
            <a:noFill/>
          </a:ln>
          <a:effectLst>
            <a:softEdge rad="112500"/>
          </a:effectLst>
        </p:spPr>
      </p:pic>
      <p:pic>
        <p:nvPicPr>
          <p:cNvPr id="21" name="Picture 5" descr="empty-blue-rectangle">
            <a:extLst>
              <a:ext uri="{FF2B5EF4-FFF2-40B4-BE49-F238E27FC236}">
                <a16:creationId xmlns:a16="http://schemas.microsoft.com/office/drawing/2014/main" id="{131D891F-9F54-417B-A273-E1AAD6299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59" y="1181680"/>
            <a:ext cx="12276145" cy="19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B14D1549-1AB3-4322-BB46-08B37BE482D9}"/>
              </a:ext>
            </a:extLst>
          </p:cNvPr>
          <p:cNvSpPr txBox="1"/>
          <p:nvPr/>
        </p:nvSpPr>
        <p:spPr>
          <a:xfrm>
            <a:off x="730185" y="1307244"/>
            <a:ext cx="11305256" cy="1708160"/>
          </a:xfrm>
          <a:prstGeom prst="rect">
            <a:avLst/>
          </a:prstGeom>
          <a:noFill/>
        </p:spPr>
        <p:txBody>
          <a:bodyPr wrap="square">
            <a:spAutoFit/>
          </a:bodyPr>
          <a:lstStyle/>
          <a:p>
            <a:pPr>
              <a:spcBef>
                <a:spcPct val="20000"/>
              </a:spcBef>
            </a:pPr>
            <a:r>
              <a:rPr lang="en-US" altLang="en-US" sz="2500"/>
              <a:t>Bếp ga, bếp than là những nguồn phát tia hồng ngoại để đun nấu sưởi ấm, sấy khô</a:t>
            </a:r>
          </a:p>
          <a:p>
            <a:pPr>
              <a:spcBef>
                <a:spcPct val="20000"/>
              </a:spcBef>
            </a:pPr>
            <a:r>
              <a:rPr lang="en-US" altLang="en-US" sz="2500"/>
              <a:t>Để tạo những chùm tia hồng ngoại định hướng, dùng trong kĩ thuật người ta thường dùng đèn điện dây tóc nhiệt độ thấp và diode phát quang hồng ngoại</a:t>
            </a:r>
          </a:p>
        </p:txBody>
      </p:sp>
      <p:pic>
        <p:nvPicPr>
          <p:cNvPr id="24" name="Picture 23" descr="A picture containing light&#10;&#10;Description automatically generated">
            <a:extLst>
              <a:ext uri="{FF2B5EF4-FFF2-40B4-BE49-F238E27FC236}">
                <a16:creationId xmlns:a16="http://schemas.microsoft.com/office/drawing/2014/main" id="{299ED86F-F248-47D5-B21C-BF9E4604D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265" y="3266532"/>
            <a:ext cx="3384376" cy="3384376"/>
          </a:xfrm>
          <a:prstGeom prst="rect">
            <a:avLst/>
          </a:prstGeom>
          <a:ln>
            <a:noFill/>
          </a:ln>
          <a:effectLst>
            <a:softEdge rad="112500"/>
          </a:effectLst>
        </p:spPr>
      </p:pic>
    </p:spTree>
    <p:extLst>
      <p:ext uri="{BB962C8B-B14F-4D97-AF65-F5344CB8AC3E}">
        <p14:creationId xmlns:p14="http://schemas.microsoft.com/office/powerpoint/2010/main" val="250831407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TotalTime>
  <Words>1672</Words>
  <PresentationFormat>Widescreen</PresentationFormat>
  <Paragraphs>119</Paragraphs>
  <Slides>22</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2013-01-26T09:16:14Z</dcterms:created>
  <dcterms:modified xsi:type="dcterms:W3CDTF">2022-01-02T10:31:04Z</dcterms:modified>
</cp:coreProperties>
</file>