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sldIdLst>
    <p:sldId id="256" r:id="rId5"/>
    <p:sldId id="290" r:id="rId6"/>
    <p:sldId id="308" r:id="rId7"/>
    <p:sldId id="291" r:id="rId8"/>
    <p:sldId id="292" r:id="rId9"/>
    <p:sldId id="293" r:id="rId10"/>
    <p:sldId id="294" r:id="rId11"/>
    <p:sldId id="295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5" r:id="rId25"/>
    <p:sldId id="321" r:id="rId26"/>
    <p:sldId id="322" r:id="rId27"/>
    <p:sldId id="32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2A"/>
    <a:srgbClr val="FAED3B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75" autoAdjust="0"/>
    <p:restoredTop sz="84902" autoAdjust="0"/>
  </p:normalViewPr>
  <p:slideViewPr>
    <p:cSldViewPr snapToGrid="0">
      <p:cViewPr varScale="1">
        <p:scale>
          <a:sx n="85" d="100"/>
          <a:sy n="85" d="100"/>
        </p:scale>
        <p:origin x="51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51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29DEF65F-051F-46CE-831C-3FE1F435D3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D00CB408-44CA-441B-B345-38D63BB60B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1AF729CB-61D5-472A-B5CA-14AFAADB32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83" indent="-285724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898" indent="-22858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057" indent="-22858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217" indent="-22858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5463AFB-5DE8-4A7F-B6B2-1103F5335B71}" type="slidenum">
              <a:rPr lang="en-US" altLang="en-US" sz="1200">
                <a:solidFill>
                  <a:prstClr val="black"/>
                </a:solidFill>
              </a:rPr>
              <a:pPr/>
              <a:t>14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99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29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0C938-35F0-49F5-8167-50B8FD7B137C}" type="datetime1">
              <a:rPr lang="en-US" smtClean="0"/>
              <a:t>8/22/2021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47E4-4D86-4D30-86EA-691EE810C685}" type="datetime1">
              <a:rPr lang="en-US" smtClean="0"/>
              <a:t>8/22/2021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F98D-4670-45BA-B0C0-EF12D788196E}" type="datetime1">
              <a:rPr lang="en-US" smtClean="0"/>
              <a:t>8/22/2021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4D14-C7AC-42D0-B047-0BDDD6FFC937}" type="datetime1">
              <a:rPr lang="en-US" smtClean="0"/>
              <a:t>8/22/2021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8A67-CCDD-4996-A0CE-118A9CF8E8EE}" type="datetime1">
              <a:rPr lang="en-US" smtClean="0"/>
              <a:t>8/22/2021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6766-1047-402D-A9A5-54762432D3B1}" type="datetime1">
              <a:rPr lang="en-US" smtClean="0"/>
              <a:t>8/22/2021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E9E3-F8DF-44A6-B8C3-33520DA9671B}" type="datetime1">
              <a:rPr lang="en-US" smtClean="0"/>
              <a:t>8/22/2021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51962-0C84-4002-A341-1B309D1080BA}" type="datetime1">
              <a:rPr lang="en-US" smtClean="0"/>
              <a:t>8/22/2021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5A9F-6C95-4CC8-94B9-A28E2396EAFA}" type="datetime1">
              <a:rPr lang="en-US" smtClean="0"/>
              <a:t>8/22/2021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FD193-6062-40F2-B228-6FB042EB3E4A}" type="datetime1">
              <a:rPr lang="en-US" smtClean="0"/>
              <a:t>8/22/2021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18.wmf"/><Relationship Id="rId7" Type="http://schemas.openxmlformats.org/officeDocument/2006/relationships/oleObject" Target="../embeddings/oleObject12.bin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6.wmf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20.bin"/><Relationship Id="rId3" Type="http://schemas.openxmlformats.org/officeDocument/2006/relationships/image" Target="../media/image18.wmf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9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8.wmf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3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png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18.wmf"/><Relationship Id="rId7" Type="http://schemas.openxmlformats.org/officeDocument/2006/relationships/oleObject" Target="../embeddings/oleObject27.bin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4.png"/><Relationship Id="rId11" Type="http://schemas.openxmlformats.org/officeDocument/2006/relationships/oleObject" Target="../embeddings/oleObject30.bin"/><Relationship Id="rId5" Type="http://schemas.openxmlformats.org/officeDocument/2006/relationships/image" Target="../media/image33.png"/><Relationship Id="rId10" Type="http://schemas.openxmlformats.org/officeDocument/2006/relationships/image" Target="../media/image36.wmf"/><Relationship Id="rId4" Type="http://schemas.openxmlformats.org/officeDocument/2006/relationships/image" Target="../media/image32.png"/><Relationship Id="rId9" Type="http://schemas.openxmlformats.org/officeDocument/2006/relationships/oleObject" Target="../embeddings/oleObject29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37.bin"/><Relationship Id="rId3" Type="http://schemas.openxmlformats.org/officeDocument/2006/relationships/image" Target="../media/image18.wmf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40.wmf"/><Relationship Id="rId2" Type="http://schemas.openxmlformats.org/officeDocument/2006/relationships/oleObject" Target="../embeddings/oleObject31.bin"/><Relationship Id="rId16" Type="http://schemas.openxmlformats.org/officeDocument/2006/relationships/image" Target="../media/image4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5" Type="http://schemas.openxmlformats.org/officeDocument/2006/relationships/oleObject" Target="../embeddings/oleObject38.bin"/><Relationship Id="rId10" Type="http://schemas.openxmlformats.org/officeDocument/2006/relationships/image" Target="../media/image39.wmf"/><Relationship Id="rId4" Type="http://schemas.openxmlformats.org/officeDocument/2006/relationships/oleObject" Target="../embeddings/oleObject32.bin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4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slide" Target="slide20.xml"/><Relationship Id="rId7" Type="http://schemas.openxmlformats.org/officeDocument/2006/relationships/image" Target="../media/image45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3.xml"/><Relationship Id="rId4" Type="http://schemas.openxmlformats.org/officeDocument/2006/relationships/slide" Target="slide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39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slide" Target="slide1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slide" Target="slide16.xml"/><Relationship Id="rId4" Type="http://schemas.openxmlformats.org/officeDocument/2006/relationships/image" Target="../media/image9.gif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40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7.jpeg"/><Relationship Id="rId7" Type="http://schemas.openxmlformats.org/officeDocument/2006/relationships/oleObject" Target="../embeddings/oleObject43.bin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4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44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50.bin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57.wm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10" Type="http://schemas.openxmlformats.org/officeDocument/2006/relationships/image" Target="../media/image56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58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3.png"/><Relationship Id="rId3" Type="http://schemas.openxmlformats.org/officeDocument/2006/relationships/slide" Target="slide9.xml"/><Relationship Id="rId7" Type="http://schemas.openxmlformats.org/officeDocument/2006/relationships/image" Target="../media/image10.png"/><Relationship Id="rId12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image" Target="../media/image12.png"/><Relationship Id="rId5" Type="http://schemas.openxmlformats.org/officeDocument/2006/relationships/image" Target="../media/image9.gif"/><Relationship Id="rId15" Type="http://schemas.openxmlformats.org/officeDocument/2006/relationships/image" Target="../media/image14.png"/><Relationship Id="rId10" Type="http://schemas.openxmlformats.org/officeDocument/2006/relationships/slide" Target="slide4.xml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7.bin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11" Type="http://schemas.openxmlformats.org/officeDocument/2006/relationships/image" Target="../media/image22.png"/><Relationship Id="rId5" Type="http://schemas.openxmlformats.org/officeDocument/2006/relationships/oleObject" Target="../embeddings/oleObject4.bin"/><Relationship Id="rId15" Type="http://schemas.openxmlformats.org/officeDocument/2006/relationships/image" Target="../media/image24.wmf"/><Relationship Id="rId10" Type="http://schemas.openxmlformats.org/officeDocument/2006/relationships/image" Target="../media/image21.wmf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b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II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viên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:……………………………</a:t>
            </a: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   PHÒNG GD&amp;ĐT………..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TRƯỜNG THCS ………….……</a:t>
            </a: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397104" y="2138683"/>
            <a:ext cx="6762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S6-C2-T…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889582" y="447873"/>
            <a:ext cx="101484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u="sng" dirty="0">
                <a:solidFill>
                  <a:srgbClr val="002060"/>
                </a:solidFill>
              </a:rPr>
              <a:t>Dạng 3: Tìm x</a:t>
            </a:r>
            <a:endParaRPr lang="en-US" sz="2800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56360" y="1143000"/>
            <a:ext cx="694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6.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x,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 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941286"/>
              </p:ext>
            </p:extLst>
          </p:nvPr>
        </p:nvGraphicFramePr>
        <p:xfrm>
          <a:off x="1531938" y="13335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720" imgH="190440" progId="Equation.DSMT4">
                  <p:embed/>
                </p:oleObj>
              </mc:Choice>
              <mc:Fallback>
                <p:oleObj name="Equation" r:id="rId2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333500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638361"/>
              </p:ext>
            </p:extLst>
          </p:nvPr>
        </p:nvGraphicFramePr>
        <p:xfrm>
          <a:off x="1531938" y="13335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190440" progId="Equation.DSMT4">
                  <p:embed/>
                </p:oleObj>
              </mc:Choice>
              <mc:Fallback>
                <p:oleObj name="Equation" r:id="rId4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333500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033616"/>
              </p:ext>
            </p:extLst>
          </p:nvPr>
        </p:nvGraphicFramePr>
        <p:xfrm>
          <a:off x="4694238" y="2579688"/>
          <a:ext cx="1714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0440" imgH="330120" progId="Equation.DSMT4">
                  <p:embed/>
                </p:oleObj>
              </mc:Choice>
              <mc:Fallback>
                <p:oleObj name="Equation" r:id="rId5" imgW="1904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38" y="2579688"/>
                        <a:ext cx="171450" cy="330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5197766" y="1821319"/>
            <a:ext cx="0" cy="4944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447095"/>
              </p:ext>
            </p:extLst>
          </p:nvPr>
        </p:nvGraphicFramePr>
        <p:xfrm>
          <a:off x="481330" y="1927855"/>
          <a:ext cx="4349750" cy="3665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187440" imgH="2539800" progId="Equation.DSMT4">
                  <p:embed/>
                </p:oleObj>
              </mc:Choice>
              <mc:Fallback>
                <p:oleObj name="Equation" r:id="rId7" imgW="3187440" imgH="253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330" y="1927855"/>
                        <a:ext cx="4349750" cy="36652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466660"/>
              </p:ext>
            </p:extLst>
          </p:nvPr>
        </p:nvGraphicFramePr>
        <p:xfrm>
          <a:off x="5329238" y="1950720"/>
          <a:ext cx="4226242" cy="3474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736880" imgH="2590560" progId="Equation.DSMT4">
                  <p:embed/>
                </p:oleObj>
              </mc:Choice>
              <mc:Fallback>
                <p:oleObj name="Equation" r:id="rId9" imgW="4736880" imgH="259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9238" y="1950720"/>
                        <a:ext cx="4226242" cy="3474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551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889582" y="447873"/>
            <a:ext cx="101484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u="sng" dirty="0">
                <a:solidFill>
                  <a:srgbClr val="002060"/>
                </a:solidFill>
              </a:rPr>
              <a:t>Dạng 3: Tìm x</a:t>
            </a:r>
            <a:endParaRPr lang="en-US" sz="2800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56360" y="1143000"/>
            <a:ext cx="694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6.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x,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 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937765"/>
              </p:ext>
            </p:extLst>
          </p:nvPr>
        </p:nvGraphicFramePr>
        <p:xfrm>
          <a:off x="1531938" y="13335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720" imgH="190440" progId="Equation.DSMT4">
                  <p:embed/>
                </p:oleObj>
              </mc:Choice>
              <mc:Fallback>
                <p:oleObj name="Equation" r:id="rId2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333500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006145"/>
              </p:ext>
            </p:extLst>
          </p:nvPr>
        </p:nvGraphicFramePr>
        <p:xfrm>
          <a:off x="1531938" y="13335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190440" progId="Equation.DSMT4">
                  <p:embed/>
                </p:oleObj>
              </mc:Choice>
              <mc:Fallback>
                <p:oleObj name="Equation" r:id="rId4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333500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177433"/>
              </p:ext>
            </p:extLst>
          </p:nvPr>
        </p:nvGraphicFramePr>
        <p:xfrm>
          <a:off x="4694238" y="2579688"/>
          <a:ext cx="1714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0440" imgH="330120" progId="Equation.DSMT4">
                  <p:embed/>
                </p:oleObj>
              </mc:Choice>
              <mc:Fallback>
                <p:oleObj name="Equation" r:id="rId5" imgW="1904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38" y="2579688"/>
                        <a:ext cx="171450" cy="330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5197766" y="1821319"/>
            <a:ext cx="0" cy="4944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Rectangle 3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074178"/>
              </p:ext>
            </p:extLst>
          </p:nvPr>
        </p:nvGraphicFramePr>
        <p:xfrm>
          <a:off x="889582" y="2232799"/>
          <a:ext cx="3910012" cy="356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263760" imgH="2527200" progId="Equation.DSMT4">
                  <p:embed/>
                </p:oleObj>
              </mc:Choice>
              <mc:Fallback>
                <p:oleObj name="Equation" r:id="rId7" imgW="3263760" imgH="252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582" y="2232799"/>
                        <a:ext cx="3910012" cy="356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5213006" y="2247265"/>
            <a:ext cx="4605047" cy="1229924"/>
            <a:chOff x="5213006" y="2247265"/>
            <a:chExt cx="4605047" cy="1229924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10782605"/>
                </p:ext>
              </p:extLst>
            </p:nvPr>
          </p:nvGraphicFramePr>
          <p:xfrm>
            <a:off x="5349875" y="2247265"/>
            <a:ext cx="1492250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244520" imgH="469800" progId="Equation.DSMT4">
                    <p:embed/>
                  </p:oleObj>
                </mc:Choice>
                <mc:Fallback>
                  <p:oleObj name="Equation" r:id="rId9" imgW="1244520" imgH="469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9875" y="2247265"/>
                          <a:ext cx="1492250" cy="609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3" name="Group 12"/>
            <p:cNvGrpSpPr/>
            <p:nvPr/>
          </p:nvGrpSpPr>
          <p:grpSpPr>
            <a:xfrm>
              <a:off x="5213006" y="2899906"/>
              <a:ext cx="4605047" cy="577283"/>
              <a:chOff x="5441606" y="2980308"/>
              <a:chExt cx="4605047" cy="577283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6681788" y="2998914"/>
                <a:ext cx="3364865" cy="558677"/>
                <a:chOff x="1297325" y="5189409"/>
                <a:chExt cx="3151749" cy="558677"/>
              </a:xfrm>
            </p:grpSpPr>
            <p:graphicFrame>
              <p:nvGraphicFramePr>
                <p:cNvPr id="38" name="Object 3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652561259"/>
                    </p:ext>
                  </p:extLst>
                </p:nvPr>
              </p:nvGraphicFramePr>
              <p:xfrm>
                <a:off x="3577716" y="5245437"/>
                <a:ext cx="871358" cy="41116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1" imgW="736560" imgH="317160" progId="Equation.DSMT4">
                        <p:embed/>
                      </p:oleObj>
                    </mc:Choice>
                    <mc:Fallback>
                      <p:oleObj name="Equation" r:id="rId11" imgW="736560" imgH="31716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77716" y="5245437"/>
                              <a:ext cx="871358" cy="411163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42" name="Group 41"/>
                <p:cNvGrpSpPr/>
                <p:nvPr/>
              </p:nvGrpSpPr>
              <p:grpSpPr>
                <a:xfrm>
                  <a:off x="1297325" y="5189409"/>
                  <a:ext cx="2238880" cy="558677"/>
                  <a:chOff x="1655791" y="5257010"/>
                  <a:chExt cx="1933030" cy="546501"/>
                </a:xfrm>
              </p:grpSpPr>
              <p:graphicFrame>
                <p:nvGraphicFramePr>
                  <p:cNvPr id="43" name="Object 42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563876924"/>
                      </p:ext>
                    </p:extLst>
                  </p:nvPr>
                </p:nvGraphicFramePr>
                <p:xfrm>
                  <a:off x="1655791" y="5278630"/>
                  <a:ext cx="1041184" cy="524881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quation" r:id="rId13" imgW="927000" imgH="393480" progId="Equation.DSMT4">
                          <p:embed/>
                        </p:oleObj>
                      </mc:Choice>
                      <mc:Fallback>
                        <p:oleObj name="Equation" r:id="rId13" imgW="927000" imgH="39348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4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655791" y="5278630"/>
                                <a:ext cx="1041184" cy="524881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44" name="Rectangle 43"/>
                  <p:cNvSpPr/>
                  <p:nvPr/>
                </p:nvSpPr>
                <p:spPr>
                  <a:xfrm>
                    <a:off x="2727774" y="5257010"/>
                    <a:ext cx="861047" cy="51181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800" dirty="0" err="1">
                        <a:latin typeface="Arial" pitchFamily="34" charset="0"/>
                        <a:cs typeface="Arial" pitchFamily="34" charset="0"/>
                      </a:rPr>
                      <a:t>hoặc</a:t>
                    </a:r>
                    <a:r>
                      <a:rPr lang="vi-VN" sz="2800" dirty="0"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en-US" sz="28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45" name="Rectangle 44"/>
              <p:cNvSpPr/>
              <p:nvPr/>
            </p:nvSpPr>
            <p:spPr>
              <a:xfrm>
                <a:off x="5441606" y="2980308"/>
                <a:ext cx="13227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err="1">
                    <a:latin typeface="Arial" pitchFamily="34" charset="0"/>
                    <a:cs typeface="Arial" pitchFamily="34" charset="0"/>
                  </a:rPr>
                  <a:t>Suy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" pitchFamily="34" charset="0"/>
                    <a:cs typeface="Arial" pitchFamily="34" charset="0"/>
                  </a:rPr>
                  <a:t>ra</a:t>
                </a:r>
                <a:r>
                  <a:rPr lang="vi-VN" sz="2800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28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92988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666533" y="417396"/>
            <a:ext cx="101484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u="sng" dirty="0"/>
              <a:t>Dạng 4: Bài toán thực tế</a:t>
            </a:r>
            <a:endParaRPr lang="en-US" sz="2800" u="sng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66533" y="922262"/>
            <a:ext cx="108356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7.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An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lợi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nhuận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tháng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4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tháng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đầu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năm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-70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triệu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8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tháng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tiếp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lợi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nhuận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tháng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60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triệu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12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tháng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kinh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doanh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lợi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nhuận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An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?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634462"/>
              </p:ext>
            </p:extLst>
          </p:nvPr>
        </p:nvGraphicFramePr>
        <p:xfrm>
          <a:off x="1531938" y="13335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720" imgH="190440" progId="Equation.DSMT4">
                  <p:embed/>
                </p:oleObj>
              </mc:Choice>
              <mc:Fallback>
                <p:oleObj name="Equation" r:id="rId2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333500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193258"/>
              </p:ext>
            </p:extLst>
          </p:nvPr>
        </p:nvGraphicFramePr>
        <p:xfrm>
          <a:off x="1531938" y="13335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190440" progId="Equation.DSMT4">
                  <p:embed/>
                </p:oleObj>
              </mc:Choice>
              <mc:Fallback>
                <p:oleObj name="Equation" r:id="rId4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333500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48280"/>
              </p:ext>
            </p:extLst>
          </p:nvPr>
        </p:nvGraphicFramePr>
        <p:xfrm>
          <a:off x="4694238" y="2579688"/>
          <a:ext cx="1714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0440" imgH="330120" progId="Equation.DSMT4">
                  <p:embed/>
                </p:oleObj>
              </mc:Choice>
              <mc:Fallback>
                <p:oleObj name="Equation" r:id="rId5" imgW="1904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38" y="2579688"/>
                        <a:ext cx="171450" cy="330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124141" y="3727936"/>
            <a:ext cx="4404360" cy="10740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nhân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6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467601" y="3425173"/>
            <a:ext cx="2606040" cy="232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517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46678" y="441076"/>
            <a:ext cx="101484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u="sng" dirty="0"/>
              <a:t>Dạng 4: Bài toán thực tế</a:t>
            </a:r>
            <a:endParaRPr lang="en-US" sz="2800" u="sng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09600" y="1143000"/>
            <a:ext cx="108356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7.</a:t>
            </a:r>
            <a:r>
              <a:rPr lang="vi-VN" sz="2800" b="1" dirty="0"/>
              <a:t> </a:t>
            </a:r>
            <a:r>
              <a:rPr lang="vi-VN" sz="2800" dirty="0"/>
              <a:t>Sau 12 tháng kinh doanh, lợi nhuận của công ty An Bình là:</a:t>
            </a:r>
            <a:endParaRPr lang="en-US" sz="2800" dirty="0"/>
          </a:p>
          <a:p>
            <a:r>
              <a:rPr lang="vi-VN" sz="2800" dirty="0"/>
              <a:t> </a:t>
            </a:r>
            <a:r>
              <a:rPr lang="en-US" sz="2800" dirty="0"/>
              <a:t>                                                                </a:t>
            </a:r>
            <a:r>
              <a:rPr lang="vi-VN" sz="2800" dirty="0"/>
              <a:t>(triệu đồng)</a:t>
            </a:r>
            <a:endParaRPr lang="en-US" sz="2800" dirty="0"/>
          </a:p>
          <a:p>
            <a:r>
              <a:rPr lang="vi-VN" sz="2800" dirty="0"/>
              <a:t>* Kết luận: Sau 12 tháng kinh doanh, lợi nhuận của công ty An Bình là</a:t>
            </a:r>
            <a:r>
              <a:rPr lang="en-US" sz="2800" dirty="0"/>
              <a:t> 200</a:t>
            </a:r>
            <a:r>
              <a:rPr lang="vi-VN" sz="2800" dirty="0"/>
              <a:t> triệu đồng.</a:t>
            </a:r>
            <a:endParaRPr lang="en-US" sz="2800" dirty="0"/>
          </a:p>
          <a:p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084774"/>
              </p:ext>
            </p:extLst>
          </p:nvPr>
        </p:nvGraphicFramePr>
        <p:xfrm>
          <a:off x="1531938" y="13335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720" imgH="190440" progId="Equation.DSMT4">
                  <p:embed/>
                </p:oleObj>
              </mc:Choice>
              <mc:Fallback>
                <p:oleObj name="Equation" r:id="rId2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333500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048483"/>
              </p:ext>
            </p:extLst>
          </p:nvPr>
        </p:nvGraphicFramePr>
        <p:xfrm>
          <a:off x="1531938" y="13335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190440" progId="Equation.DSMT4">
                  <p:embed/>
                </p:oleObj>
              </mc:Choice>
              <mc:Fallback>
                <p:oleObj name="Equation" r:id="rId4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333500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379820"/>
              </p:ext>
            </p:extLst>
          </p:nvPr>
        </p:nvGraphicFramePr>
        <p:xfrm>
          <a:off x="4694238" y="2579688"/>
          <a:ext cx="1714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0440" imgH="330120" progId="Equation.DSMT4">
                  <p:embed/>
                </p:oleObj>
              </mc:Choice>
              <mc:Fallback>
                <p:oleObj name="Equation" r:id="rId5" imgW="1904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38" y="2579688"/>
                        <a:ext cx="171450" cy="330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6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148546"/>
              </p:ext>
            </p:extLst>
          </p:nvPr>
        </p:nvGraphicFramePr>
        <p:xfrm>
          <a:off x="1746119" y="1973828"/>
          <a:ext cx="4038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038480" imgH="507960" progId="Equation.DSMT4">
                  <p:embed/>
                </p:oleObj>
              </mc:Choice>
              <mc:Fallback>
                <p:oleObj name="Equation" r:id="rId7" imgW="40384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46119" y="1973828"/>
                        <a:ext cx="40386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1612163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2999027" y="3447797"/>
            <a:ext cx="7712518" cy="559104"/>
            <a:chOff x="843194" y="1352268"/>
            <a:chExt cx="7712518" cy="807873"/>
          </a:xfrm>
        </p:grpSpPr>
        <p:pic>
          <p:nvPicPr>
            <p:cNvPr id="18" name="ĐỒNG HỒ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94" y="1352268"/>
              <a:ext cx="556981" cy="74941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A83199A-4B6C-47F1-B1D5-73F450521DA3}"/>
                </a:ext>
              </a:extLst>
            </p:cNvPr>
            <p:cNvSpPr txBox="1"/>
            <p:nvPr/>
          </p:nvSpPr>
          <p:spPr>
            <a:xfrm>
              <a:off x="1589670" y="1404118"/>
              <a:ext cx="6966042" cy="7560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Thời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gian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phút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. </a:t>
              </a:r>
            </a:p>
          </p:txBody>
        </p:sp>
      </p:grpSp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0" y="1358237"/>
            <a:ext cx="2119091" cy="21190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9479" y="187238"/>
            <a:ext cx="2332521" cy="15953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870FAF6-8F6F-4E0B-BEF0-F1AC4F4D1F6B}"/>
              </a:ext>
            </a:extLst>
          </p:cNvPr>
          <p:cNvSpPr txBox="1"/>
          <p:nvPr/>
        </p:nvSpPr>
        <p:spPr>
          <a:xfrm>
            <a:off x="2345677" y="4054216"/>
            <a:ext cx="6629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THANG ĐÁNH GIÁ HOẠT ĐỘNG NHÓM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419387"/>
              </p:ext>
            </p:extLst>
          </p:nvPr>
        </p:nvGraphicFramePr>
        <p:xfrm>
          <a:off x="126323" y="4532814"/>
          <a:ext cx="11920537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9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3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7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06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Thái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nhiệm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vụ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trao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đổi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chia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đánh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nhận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xét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khác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hoạt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Tập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10 đ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Tự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tin,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chính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xác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10 đ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bày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đúng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lời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giải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10 đ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Đôi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chưa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tập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8đ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trao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đổi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nhưng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chưa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tự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tin: 8đ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bày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thiếu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ý : 7 đ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Ít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tập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5 đ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trao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đổi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2đ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mỗi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3 đ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46678" y="94224"/>
            <a:ext cx="101484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u="sng" dirty="0"/>
              <a:t>Dạng 4: Bài toán thực tế</a:t>
            </a:r>
            <a:endParaRPr lang="en-US" sz="2800" u="sng" dirty="0"/>
          </a:p>
        </p:txBody>
      </p:sp>
      <p:grpSp>
        <p:nvGrpSpPr>
          <p:cNvPr id="22" name="Group 21"/>
          <p:cNvGrpSpPr/>
          <p:nvPr/>
        </p:nvGrpSpPr>
        <p:grpSpPr>
          <a:xfrm>
            <a:off x="209864" y="568940"/>
            <a:ext cx="9442136" cy="3108543"/>
            <a:chOff x="728024" y="1163300"/>
            <a:chExt cx="10835640" cy="3108543"/>
          </a:xfrm>
        </p:grpSpPr>
        <p:sp>
          <p:nvSpPr>
            <p:cNvPr id="23" name="TextBox 22"/>
            <p:cNvSpPr txBox="1"/>
            <p:nvPr/>
          </p:nvSpPr>
          <p:spPr>
            <a:xfrm>
              <a:off x="728024" y="1163300"/>
              <a:ext cx="10835640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</a:t>
              </a:r>
              <a:r>
                <a:rPr lang="en-US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tập</a:t>
              </a:r>
              <a:r>
                <a:rPr lang="en-US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8.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Người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ta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sử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dụng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biểu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thức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                        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để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biểu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diễn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tiền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tiết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kiệm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trung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bình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mỗi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tháng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một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người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đó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   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tổng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tu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nhập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   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tổng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chi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phí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một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năm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người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đó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Bác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Dũng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tiên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tiết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kiệm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trung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bình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mỗi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tháng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3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triệu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đồng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tổng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chi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phí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cả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năm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84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triệu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đồng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Tính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tổng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thu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nhập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cả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năm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bác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Dũng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.     </a:t>
              </a:r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9595755"/>
                </p:ext>
              </p:extLst>
            </p:nvPr>
          </p:nvGraphicFramePr>
          <p:xfrm>
            <a:off x="3774322" y="2133139"/>
            <a:ext cx="32004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203040" imgH="291960" progId="Equation.DSMT4">
                    <p:embed/>
                  </p:oleObj>
                </mc:Choice>
                <mc:Fallback>
                  <p:oleObj name="Equation" r:id="rId7" imgW="203040" imgH="291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774322" y="2133139"/>
                          <a:ext cx="320040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9423602"/>
                </p:ext>
              </p:extLst>
            </p:nvPr>
          </p:nvGraphicFramePr>
          <p:xfrm>
            <a:off x="7529585" y="2148379"/>
            <a:ext cx="441325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79360" imgH="291960" progId="Equation.DSMT4">
                    <p:embed/>
                  </p:oleObj>
                </mc:Choice>
                <mc:Fallback>
                  <p:oleObj name="Equation" r:id="rId9" imgW="279360" imgH="291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9585" y="2148379"/>
                          <a:ext cx="441325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5097679"/>
                </p:ext>
              </p:extLst>
            </p:nvPr>
          </p:nvGraphicFramePr>
          <p:xfrm>
            <a:off x="7983841" y="1257508"/>
            <a:ext cx="2292219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2247840" imgH="393480" progId="Equation.DSMT4">
                    <p:embed/>
                  </p:oleObj>
                </mc:Choice>
                <mc:Fallback>
                  <p:oleObj name="Equation" r:id="rId11" imgW="224784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83841" y="1257508"/>
                          <a:ext cx="2292219" cy="393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1"/>
    </p:custDataLst>
    <p:extLst>
      <p:ext uri="{BB962C8B-B14F-4D97-AF65-F5344CB8AC3E}">
        <p14:creationId xmlns:p14="http://schemas.microsoft.com/office/powerpoint/2010/main" val="2843433956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946589" y="4785148"/>
            <a:ext cx="3265782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415241" y="244850"/>
            <a:ext cx="105673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Dạng 4: Bài toán thực tế</a:t>
            </a:r>
            <a:endParaRPr lang="en-US" sz="2800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96883" y="3205040"/>
            <a:ext cx="6891247" cy="680667"/>
            <a:chOff x="4871257" y="83128"/>
            <a:chExt cx="7501722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1" y="182880"/>
              <a:ext cx="710424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LUYỆN TẬP</a:t>
              </a:r>
              <a:endPara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60001" y="850610"/>
            <a:ext cx="11282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8.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-33010"/>
            <a:ext cx="1923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-33010"/>
            <a:ext cx="1923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754467"/>
              </p:ext>
            </p:extLst>
          </p:nvPr>
        </p:nvGraphicFramePr>
        <p:xfrm>
          <a:off x="1531938" y="1333500"/>
          <a:ext cx="132242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720" imgH="190440" progId="Equation.DSMT4">
                  <p:embed/>
                </p:oleObj>
              </mc:Choice>
              <mc:Fallback>
                <p:oleObj name="Equation" r:id="rId2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333500"/>
                        <a:ext cx="132242" cy="190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-33010"/>
            <a:ext cx="1923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046504"/>
              </p:ext>
            </p:extLst>
          </p:nvPr>
        </p:nvGraphicFramePr>
        <p:xfrm>
          <a:off x="1531938" y="1333500"/>
          <a:ext cx="132242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190440" progId="Equation.DSMT4">
                  <p:embed/>
                </p:oleObj>
              </mc:Choice>
              <mc:Fallback>
                <p:oleObj name="Equation" r:id="rId4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333500"/>
                        <a:ext cx="132242" cy="190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-33010"/>
            <a:ext cx="1923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728024" y="901690"/>
            <a:ext cx="1923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655096"/>
              </p:ext>
            </p:extLst>
          </p:nvPr>
        </p:nvGraphicFramePr>
        <p:xfrm>
          <a:off x="4694237" y="2579688"/>
          <a:ext cx="17852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0440" imgH="330120" progId="Equation.DSMT4">
                  <p:embed/>
                </p:oleObj>
              </mc:Choice>
              <mc:Fallback>
                <p:oleObj name="Equation" r:id="rId5" imgW="1904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37" y="2579688"/>
                        <a:ext cx="178527" cy="330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-261610"/>
            <a:ext cx="1923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62"/>
          <p:cNvSpPr>
            <a:spLocks noChangeArrowheads="1"/>
          </p:cNvSpPr>
          <p:nvPr/>
        </p:nvSpPr>
        <p:spPr bwMode="auto">
          <a:xfrm>
            <a:off x="0" y="-261610"/>
            <a:ext cx="1923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7993" y="1305684"/>
            <a:ext cx="91556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Arial" pitchFamily="34" charset="0"/>
                <a:cs typeface="Arial" pitchFamily="34" charset="0"/>
              </a:rPr>
              <a:t>- Tổng số tiền tiết kiệm của Bác Dũng trong 12 tháng: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0" y="-261610"/>
            <a:ext cx="1923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072937"/>
              </p:ext>
            </p:extLst>
          </p:nvPr>
        </p:nvGraphicFramePr>
        <p:xfrm>
          <a:off x="8574838" y="1430234"/>
          <a:ext cx="107116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28520" imgH="317160" progId="Equation.DSMT4">
                  <p:embed/>
                </p:oleObj>
              </mc:Choice>
              <mc:Fallback>
                <p:oleObj name="Equation" r:id="rId7" imgW="102852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4838" y="1430234"/>
                        <a:ext cx="1071162" cy="317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9609552" y="1351404"/>
            <a:ext cx="2110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Arial" pitchFamily="34" charset="0"/>
                <a:cs typeface="Arial" pitchFamily="34" charset="0"/>
              </a:rPr>
              <a:t>(triệu đồng)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-19018" y="1758150"/>
            <a:ext cx="63264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Arial" pitchFamily="34" charset="0"/>
                <a:cs typeface="Arial" pitchFamily="34" charset="0"/>
              </a:rPr>
              <a:t>- Tổng chi phí cả năm của bác Dũng: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0" y="-261610"/>
            <a:ext cx="1923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206796"/>
              </p:ext>
            </p:extLst>
          </p:nvPr>
        </p:nvGraphicFramePr>
        <p:xfrm>
          <a:off x="5946159" y="1863214"/>
          <a:ext cx="1216628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68200" imgH="317160" progId="Equation.DSMT4">
                  <p:embed/>
                </p:oleObj>
              </mc:Choice>
              <mc:Fallback>
                <p:oleObj name="Equation" r:id="rId9" imgW="116820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6159" y="1863214"/>
                        <a:ext cx="1216628" cy="317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/>
          <p:cNvSpPr/>
          <p:nvPr/>
        </p:nvSpPr>
        <p:spPr>
          <a:xfrm>
            <a:off x="7154818" y="1743962"/>
            <a:ext cx="2110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Arial" pitchFamily="34" charset="0"/>
                <a:cs typeface="Arial" pitchFamily="34" charset="0"/>
              </a:rPr>
              <a:t>(triệu đồng)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209320" y="2302930"/>
            <a:ext cx="30766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 có biểu thức: 	</a:t>
            </a:r>
            <a:endParaRPr kumimoji="0" lang="vi-V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003398"/>
              </p:ext>
            </p:extLst>
          </p:nvPr>
        </p:nvGraphicFramePr>
        <p:xfrm>
          <a:off x="3035485" y="2347695"/>
          <a:ext cx="2906712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793960" imgH="507960" progId="Equation.DSMT4">
                  <p:embed/>
                </p:oleObj>
              </mc:Choice>
              <mc:Fallback>
                <p:oleObj name="Equation" r:id="rId11" imgW="27939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5485" y="2347695"/>
                        <a:ext cx="2906712" cy="496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0" y="481340"/>
            <a:ext cx="192356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13"/>
          <p:cNvSpPr>
            <a:spLocks noChangeArrowheads="1"/>
          </p:cNvSpPr>
          <p:nvPr/>
        </p:nvSpPr>
        <p:spPr bwMode="auto">
          <a:xfrm>
            <a:off x="280450" y="2891888"/>
            <a:ext cx="1153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Thay:	</a:t>
            </a:r>
            <a:endParaRPr kumimoji="0" lang="vi-V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691534"/>
              </p:ext>
            </p:extLst>
          </p:nvPr>
        </p:nvGraphicFramePr>
        <p:xfrm>
          <a:off x="1293329" y="2981979"/>
          <a:ext cx="2513013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412720" imgH="368280" progId="Equation.DSMT4">
                  <p:embed/>
                </p:oleObj>
              </mc:Choice>
              <mc:Fallback>
                <p:oleObj name="Equation" r:id="rId13" imgW="2412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329" y="2981979"/>
                        <a:ext cx="2513013" cy="373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43"/>
          <p:cNvSpPr/>
          <p:nvPr/>
        </p:nvSpPr>
        <p:spPr>
          <a:xfrm>
            <a:off x="3841771" y="2829478"/>
            <a:ext cx="40797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Arial" pitchFamily="34" charset="0"/>
                <a:cs typeface="Arial" pitchFamily="34" charset="0"/>
              </a:rPr>
              <a:t>vào biểu thức ta được: 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16"/>
          <p:cNvSpPr>
            <a:spLocks noChangeArrowheads="1"/>
          </p:cNvSpPr>
          <p:nvPr/>
        </p:nvSpPr>
        <p:spPr bwMode="auto">
          <a:xfrm>
            <a:off x="0" y="-261610"/>
            <a:ext cx="1923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573531"/>
              </p:ext>
            </p:extLst>
          </p:nvPr>
        </p:nvGraphicFramePr>
        <p:xfrm>
          <a:off x="2901369" y="3302668"/>
          <a:ext cx="3411537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288960" imgH="2590560" progId="Equation.DSMT4">
                  <p:embed/>
                </p:oleObj>
              </mc:Choice>
              <mc:Fallback>
                <p:oleObj name="Equation" r:id="rId15" imgW="3288960" imgH="259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369" y="3302668"/>
                        <a:ext cx="3411537" cy="2590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46"/>
          <p:cNvSpPr/>
          <p:nvPr/>
        </p:nvSpPr>
        <p:spPr>
          <a:xfrm>
            <a:off x="5952" y="5702933"/>
            <a:ext cx="108225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*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luận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Tổng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nhập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cả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năm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Dũng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48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triệu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726889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máº£nh ghÃ©p bÃ­ áº©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85800"/>
            <a:ext cx="7696200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ình chữ nhật 3"/>
          <p:cNvSpPr/>
          <p:nvPr/>
        </p:nvSpPr>
        <p:spPr>
          <a:xfrm>
            <a:off x="4071696" y="224136"/>
            <a:ext cx="44296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MẢNH GHÉP BÍ ẨN</a:t>
            </a:r>
            <a:endParaRPr lang="vi-VN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Káº¿t quáº£ hÃ¬nh áº£nh cho play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202" y="5281315"/>
            <a:ext cx="3136799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43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CÁCH CHƠI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24000"/>
            <a:ext cx="10515600" cy="457200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hãy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lật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mảnh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ghép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cách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trả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lời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đúng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hỏi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tương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ứng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mảnh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ghép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đoán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xem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chủ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đề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phía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mảnh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ghép</a:t>
            </a:r>
            <a:r>
              <a:rPr lang="en-US" dirty="0">
                <a:latin typeface="Arial" pitchFamily="34" charset="0"/>
                <a:cs typeface="Arial" pitchFamily="34" charset="0"/>
              </a:rPr>
              <a:t>: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nói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điều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?</a:t>
            </a:r>
          </a:p>
          <a:p>
            <a:pPr algn="just">
              <a:lnSpc>
                <a:spcPct val="120000"/>
              </a:lnSpc>
            </a:pPr>
            <a:r>
              <a:rPr lang="en-US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dirty="0">
                <a:latin typeface="Arial" pitchFamily="34" charset="0"/>
                <a:cs typeface="Arial" pitchFamily="34" charset="0"/>
              </a:rPr>
              <a:t> 4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mảnh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ghép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ứng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dirty="0">
                <a:latin typeface="Arial" pitchFamily="34" charset="0"/>
                <a:cs typeface="Arial" pitchFamily="34" charset="0"/>
              </a:rPr>
              <a:t> 4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hỏi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hỏi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thời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suy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nghĩ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dirty="0">
                <a:latin typeface="Arial" pitchFamily="34" charset="0"/>
                <a:cs typeface="Arial" pitchFamily="34" charset="0"/>
              </a:rPr>
              <a:t> 10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giây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dirty="0" err="1">
                <a:latin typeface="Arial" pitchFamily="34" charset="0"/>
                <a:cs typeface="Arial" pitchFamily="34" charset="0"/>
              </a:rPr>
              <a:t>Trả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lời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đúng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hỏi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mở</a:t>
            </a:r>
            <a:r>
              <a:rPr lang="en-US" dirty="0">
                <a:latin typeface="Arial" pitchFamily="34" charset="0"/>
                <a:cs typeface="Arial" pitchFamily="34" charset="0"/>
              </a:rPr>
              <a:t> 1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mảnh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ghép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nhận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phần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quà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632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1"/>
          <p:cNvSpPr/>
          <p:nvPr/>
        </p:nvSpPr>
        <p:spPr>
          <a:xfrm>
            <a:off x="10096500" y="1523999"/>
            <a:ext cx="381000" cy="38100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hlinkClick r:id="rId2" action="ppaction://hlinksldjump"/>
              </a:rPr>
              <a:t>1</a:t>
            </a:r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30" name="2">
            <a:hlinkClick r:id="rId3" action="ppaction://hlinksldjump"/>
          </p:cNvPr>
          <p:cNvSpPr/>
          <p:nvPr/>
        </p:nvSpPr>
        <p:spPr>
          <a:xfrm>
            <a:off x="10120135" y="2667000"/>
            <a:ext cx="381000" cy="38100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vi-VN" dirty="0"/>
          </a:p>
        </p:txBody>
      </p:sp>
      <p:sp>
        <p:nvSpPr>
          <p:cNvPr id="131" name="3">
            <a:hlinkClick r:id="rId4" action="ppaction://hlinksldjump"/>
          </p:cNvPr>
          <p:cNvSpPr/>
          <p:nvPr/>
        </p:nvSpPr>
        <p:spPr>
          <a:xfrm>
            <a:off x="10120135" y="3962400"/>
            <a:ext cx="381000" cy="38100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32" name="4">
            <a:hlinkClick r:id="rId5" action="ppaction://hlinksldjump"/>
          </p:cNvPr>
          <p:cNvSpPr/>
          <p:nvPr/>
        </p:nvSpPr>
        <p:spPr>
          <a:xfrm>
            <a:off x="10120135" y="5105400"/>
            <a:ext cx="381000" cy="38100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vi-VN" dirty="0"/>
          </a:p>
        </p:txBody>
      </p:sp>
      <p:sp>
        <p:nvSpPr>
          <p:cNvPr id="139" name="AI"/>
          <p:cNvSpPr/>
          <p:nvPr/>
        </p:nvSpPr>
        <p:spPr>
          <a:xfrm>
            <a:off x="10120135" y="446315"/>
            <a:ext cx="381000" cy="38100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vi-VN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1" name="Picture 2" descr="Káº¿t quáº£ hÃ¬nh áº£nh cho máº£nh ghÃ©p bÃ­ áº©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BF9FE"/>
              </a:clrFrom>
              <a:clrTo>
                <a:srgbClr val="FBF9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6019800"/>
            <a:ext cx="762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USAID giúp trẻ khuyết tật thích ứng với việc thay đổi hành vi do COVID-19  thông qua chiến dịch truyền thông vui nhộn bằng hình ảnh | Câu chuyện thành  công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5" descr="C:\Users\Admin\Desktop\picture5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336" y="301257"/>
            <a:ext cx="6649277" cy="610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829576" y="324395"/>
            <a:ext cx="3352799" cy="3068108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28800" y="3352800"/>
            <a:ext cx="3352799" cy="30681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81600" y="304800"/>
            <a:ext cx="3352799" cy="306810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81601" y="3352800"/>
            <a:ext cx="3352799" cy="30681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4729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máº£nh ghÃ©p bÃ­ áº©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9FE"/>
              </a:clrFrom>
              <a:clrTo>
                <a:srgbClr val="FBF9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2650"/>
            <a:ext cx="1597025" cy="119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Nhóm 38"/>
          <p:cNvGrpSpPr/>
          <p:nvPr/>
        </p:nvGrpSpPr>
        <p:grpSpPr>
          <a:xfrm>
            <a:off x="1866900" y="3890158"/>
            <a:ext cx="9639300" cy="2510642"/>
            <a:chOff x="323850" y="1195119"/>
            <a:chExt cx="8477250" cy="2057400"/>
          </a:xfrm>
        </p:grpSpPr>
        <p:sp>
          <p:nvSpPr>
            <p:cNvPr id="40" name="Rectangle 3"/>
            <p:cNvSpPr/>
            <p:nvPr/>
          </p:nvSpPr>
          <p:spPr>
            <a:xfrm>
              <a:off x="323850" y="1195119"/>
              <a:ext cx="8477250" cy="20574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37"/>
            <p:cNvSpPr txBox="1"/>
            <p:nvPr/>
          </p:nvSpPr>
          <p:spPr>
            <a:xfrm>
              <a:off x="457200" y="1728519"/>
              <a:ext cx="8210550" cy="781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nguyên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x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-5; -4; -3; -2; -1; 0; 1; 2; 3</a:t>
              </a:r>
            </a:p>
            <a:p>
              <a:r>
                <a:rPr lang="en-US" sz="2800" dirty="0" err="1">
                  <a:ln w="0"/>
                  <a:latin typeface="Arial" pitchFamily="34" charset="0"/>
                  <a:cs typeface="Arial" pitchFamily="34" charset="0"/>
                </a:rPr>
                <a:t>Tổng</a:t>
              </a:r>
              <a:r>
                <a:rPr lang="en-US" sz="2800" dirty="0">
                  <a:ln w="0"/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n w="0"/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800" dirty="0">
                  <a:ln w="0"/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n w="0"/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800" dirty="0">
                  <a:ln w="0"/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n w="0"/>
                  <a:latin typeface="Arial" pitchFamily="34" charset="0"/>
                  <a:cs typeface="Arial" pitchFamily="34" charset="0"/>
                </a:rPr>
                <a:t>nguyên</a:t>
              </a:r>
              <a:r>
                <a:rPr lang="en-US" sz="2800" dirty="0">
                  <a:ln w="0"/>
                  <a:latin typeface="Arial" pitchFamily="34" charset="0"/>
                  <a:cs typeface="Arial" pitchFamily="34" charset="0"/>
                </a:rPr>
                <a:t> x </a:t>
              </a:r>
              <a:r>
                <a:rPr lang="en-US" sz="2800" dirty="0" err="1">
                  <a:ln w="0"/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2800" dirty="0">
                  <a:ln w="0"/>
                  <a:latin typeface="Arial" pitchFamily="34" charset="0"/>
                  <a:cs typeface="Arial" pitchFamily="34" charset="0"/>
                </a:rPr>
                <a:t>: -9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47850" y="1142999"/>
            <a:ext cx="9658350" cy="2514601"/>
            <a:chOff x="1847850" y="1142999"/>
            <a:chExt cx="8477250" cy="2514601"/>
          </a:xfrm>
        </p:grpSpPr>
        <p:grpSp>
          <p:nvGrpSpPr>
            <p:cNvPr id="3" name="Nhóm 2"/>
            <p:cNvGrpSpPr/>
            <p:nvPr/>
          </p:nvGrpSpPr>
          <p:grpSpPr>
            <a:xfrm>
              <a:off x="1847850" y="1142999"/>
              <a:ext cx="8477250" cy="2514601"/>
              <a:chOff x="323850" y="1143000"/>
              <a:chExt cx="8477250" cy="2057400"/>
            </a:xfrm>
            <a:solidFill>
              <a:srgbClr val="66FFFF"/>
            </a:solidFill>
          </p:grpSpPr>
          <p:sp>
            <p:nvSpPr>
              <p:cNvPr id="4" name="Rectangle 3"/>
              <p:cNvSpPr/>
              <p:nvPr/>
            </p:nvSpPr>
            <p:spPr>
              <a:xfrm>
                <a:off x="323850" y="1143000"/>
                <a:ext cx="8477250" cy="2057400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76250" y="1364571"/>
                <a:ext cx="8210550" cy="78063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err="1">
                    <a:latin typeface="Arial" pitchFamily="34" charset="0"/>
                    <a:cs typeface="Arial" pitchFamily="34" charset="0"/>
                  </a:rPr>
                  <a:t>Câu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 1: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" pitchFamily="34" charset="0"/>
                    <a:cs typeface="Arial" pitchFamily="34" charset="0"/>
                  </a:rPr>
                  <a:t>Liệt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" pitchFamily="34" charset="0"/>
                    <a:cs typeface="Arial" pitchFamily="34" charset="0"/>
                  </a:rPr>
                  <a:t>kê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" pitchFamily="34" charset="0"/>
                    <a:cs typeface="Arial" pitchFamily="34" charset="0"/>
                  </a:rPr>
                  <a:t>và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" pitchFamily="34" charset="0"/>
                    <a:cs typeface="Arial" pitchFamily="34" charset="0"/>
                  </a:rPr>
                  <a:t>tính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" pitchFamily="34" charset="0"/>
                    <a:cs typeface="Arial" pitchFamily="34" charset="0"/>
                  </a:rPr>
                  <a:t>tổng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" pitchFamily="34" charset="0"/>
                    <a:cs typeface="Arial" pitchFamily="34" charset="0"/>
                  </a:rPr>
                  <a:t>tất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" pitchFamily="34" charset="0"/>
                    <a:cs typeface="Arial" pitchFamily="34" charset="0"/>
                  </a:rPr>
                  <a:t>cả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" pitchFamily="34" charset="0"/>
                    <a:cs typeface="Arial" pitchFamily="34" charset="0"/>
                  </a:rPr>
                  <a:t>các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" pitchFamily="34" charset="0"/>
                    <a:cs typeface="Arial" pitchFamily="34" charset="0"/>
                  </a:rPr>
                  <a:t>nguyên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" pitchFamily="34" charset="0"/>
                    <a:cs typeface="Arial" pitchFamily="34" charset="0"/>
                  </a:rPr>
                  <a:t>thỏa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" pitchFamily="34" charset="0"/>
                    <a:cs typeface="Arial" pitchFamily="34" charset="0"/>
                  </a:rPr>
                  <a:t>mãn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p:grp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86190182"/>
                </p:ext>
              </p:extLst>
            </p:nvPr>
          </p:nvGraphicFramePr>
          <p:xfrm>
            <a:off x="5295900" y="2133600"/>
            <a:ext cx="16383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638000" imgH="330120" progId="Equation.DSMT4">
                    <p:embed/>
                  </p:oleObj>
                </mc:Choice>
                <mc:Fallback>
                  <p:oleObj name="Equation" r:id="rId4" imgW="1638000" imgH="3301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295900" y="2133600"/>
                          <a:ext cx="1638300" cy="330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5017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029200"/>
            <a:ext cx="12192000" cy="1843088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775855 h 1842655"/>
              <a:gd name="connsiteX1" fmla="*/ 4156364 w 9144000"/>
              <a:gd name="connsiteY1" fmla="*/ 0 h 1842655"/>
              <a:gd name="connsiteX2" fmla="*/ 9144000 w 9144000"/>
              <a:gd name="connsiteY2" fmla="*/ 775855 h 1842655"/>
              <a:gd name="connsiteX3" fmla="*/ 9144000 w 9144000"/>
              <a:gd name="connsiteY3" fmla="*/ 1842655 h 1842655"/>
              <a:gd name="connsiteX4" fmla="*/ 0 w 9144000"/>
              <a:gd name="connsiteY4" fmla="*/ 1842655 h 1842655"/>
              <a:gd name="connsiteX5" fmla="*/ 0 w 9144000"/>
              <a:gd name="connsiteY5" fmla="*/ 775855 h 184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1842655">
                <a:moveTo>
                  <a:pt x="0" y="775855"/>
                </a:moveTo>
                <a:cubicBezTo>
                  <a:pt x="1413164" y="771237"/>
                  <a:pt x="2743200" y="4618"/>
                  <a:pt x="4156364" y="0"/>
                </a:cubicBezTo>
                <a:lnTo>
                  <a:pt x="9144000" y="775855"/>
                </a:lnTo>
                <a:lnTo>
                  <a:pt x="9144000" y="1842655"/>
                </a:lnTo>
                <a:lnTo>
                  <a:pt x="0" y="1842655"/>
                </a:lnTo>
                <a:lnTo>
                  <a:pt x="0" y="775855"/>
                </a:lnTo>
                <a:close/>
              </a:path>
            </a:pathLst>
          </a:custGeom>
          <a:solidFill>
            <a:srgbClr val="48D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5363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0752" y="344487"/>
            <a:ext cx="6745817" cy="630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6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29185" y="5749925"/>
            <a:ext cx="181398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>
          <a:xfrm>
            <a:off x="7788275" y="509627"/>
            <a:ext cx="37421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táo</a:t>
            </a:r>
            <a:endParaRPr lang="en-US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7367" y="2111375"/>
            <a:ext cx="268181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1684" y="1349375"/>
            <a:ext cx="2681816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92967" y="3284538"/>
            <a:ext cx="267335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1" y="3495675"/>
            <a:ext cx="2681817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84500" y="1993900"/>
            <a:ext cx="2650067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84501" y="3284538"/>
            <a:ext cx="268181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1684" y="1349375"/>
            <a:ext cx="2681816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84501" y="1993900"/>
            <a:ext cx="2681817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7367" y="2111375"/>
            <a:ext cx="268181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83301" y="3495675"/>
            <a:ext cx="2681817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ular Callout 15"/>
          <p:cNvSpPr/>
          <p:nvPr/>
        </p:nvSpPr>
        <p:spPr>
          <a:xfrm>
            <a:off x="91440" y="3459480"/>
            <a:ext cx="9067800" cy="3352800"/>
          </a:xfrm>
          <a:prstGeom prst="wedgeRect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Luật chơi – Cách chơi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vi-VN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vi-VN" sz="2800" b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Có mộ</a:t>
            </a:r>
            <a:r>
              <a:rPr lang="en-US" sz="2800" b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vi-VN" sz="2800" b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táo</a:t>
            </a:r>
            <a:r>
              <a:rPr 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chín</a:t>
            </a:r>
            <a:r>
              <a:rPr 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vi-VN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Hãy </a:t>
            </a:r>
            <a:r>
              <a:rPr 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nông</a:t>
            </a:r>
            <a:r>
              <a:rPr 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thu</a:t>
            </a:r>
            <a:r>
              <a:rPr 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hoạch</a:t>
            </a:r>
            <a:r>
              <a:rPr 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táo</a:t>
            </a:r>
            <a:r>
              <a:rPr 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bằng cách chọn các </a:t>
            </a:r>
            <a:r>
              <a:rPr 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táo</a:t>
            </a:r>
            <a:r>
              <a:rPr 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tương ứng với các</a:t>
            </a:r>
            <a:r>
              <a:rPr 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vi-VN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vượt qua các câu hỏi được đưa ra</a:t>
            </a:r>
            <a:r>
              <a:rPr 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nhé</a:t>
            </a:r>
            <a:r>
              <a:rPr 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vi-VN" sz="28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13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/>
          <p:cNvGrpSpPr/>
          <p:nvPr/>
        </p:nvGrpSpPr>
        <p:grpSpPr>
          <a:xfrm>
            <a:off x="1847850" y="1143000"/>
            <a:ext cx="9048750" cy="2514601"/>
            <a:chOff x="323850" y="1143000"/>
            <a:chExt cx="8477250" cy="2057400"/>
          </a:xfrm>
          <a:solidFill>
            <a:srgbClr val="66FFFF"/>
          </a:solidFill>
        </p:grpSpPr>
        <p:sp>
          <p:nvSpPr>
            <p:cNvPr id="4" name="Rectangle 3"/>
            <p:cNvSpPr/>
            <p:nvPr/>
          </p:nvSpPr>
          <p:spPr>
            <a:xfrm>
              <a:off x="323850" y="1143000"/>
              <a:ext cx="8477250" cy="2057400"/>
            </a:xfrm>
            <a:prstGeom prst="rect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76250" y="1392382"/>
              <a:ext cx="8210550" cy="78063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2: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Tìm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bội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6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lớn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hơn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-19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nhỏ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hơn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19</a:t>
              </a:r>
            </a:p>
          </p:txBody>
        </p:sp>
      </p:grpSp>
      <p:pic>
        <p:nvPicPr>
          <p:cNvPr id="1026" name="Picture 2" descr="Káº¿t quáº£ hÃ¬nh áº£nh cho máº£nh ghÃ©p bÃ­ áº©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9FE"/>
              </a:clrFrom>
              <a:clrTo>
                <a:srgbClr val="FBF9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2650"/>
            <a:ext cx="1597025" cy="119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866900" y="3890158"/>
            <a:ext cx="9029700" cy="1672442"/>
            <a:chOff x="1866900" y="3890158"/>
            <a:chExt cx="9029700" cy="2510642"/>
          </a:xfrm>
        </p:grpSpPr>
        <p:grpSp>
          <p:nvGrpSpPr>
            <p:cNvPr id="39" name="Nhóm 38"/>
            <p:cNvGrpSpPr/>
            <p:nvPr/>
          </p:nvGrpSpPr>
          <p:grpSpPr>
            <a:xfrm>
              <a:off x="1866900" y="3890158"/>
              <a:ext cx="9029700" cy="2510642"/>
              <a:chOff x="323850" y="1195119"/>
              <a:chExt cx="8477250" cy="2057400"/>
            </a:xfrm>
          </p:grpSpPr>
          <p:sp>
            <p:nvSpPr>
              <p:cNvPr id="40" name="Rectangle 3"/>
              <p:cNvSpPr/>
              <p:nvPr/>
            </p:nvSpPr>
            <p:spPr>
              <a:xfrm>
                <a:off x="323850" y="1195119"/>
                <a:ext cx="8477250" cy="20574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TextBox 37"/>
              <p:cNvSpPr txBox="1"/>
              <p:nvPr/>
            </p:nvSpPr>
            <p:spPr>
              <a:xfrm>
                <a:off x="438150" y="1728519"/>
                <a:ext cx="8210550" cy="428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2210093" y="4196349"/>
              <a:ext cx="7250703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bội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6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lớn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hơn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-19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nhỏ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hơn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19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:</a:t>
              </a:r>
            </a:p>
            <a:p>
              <a:pPr algn="ctr"/>
              <a:r>
                <a:rPr lang="en-US" sz="2800" dirty="0">
                  <a:latin typeface="Arial" pitchFamily="34" charset="0"/>
                  <a:cs typeface="Arial" pitchFamily="34" charset="0"/>
                </a:rPr>
                <a:t>-18; -12;-6;0;6;12;18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915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/>
          <p:cNvGrpSpPr/>
          <p:nvPr/>
        </p:nvGrpSpPr>
        <p:grpSpPr>
          <a:xfrm>
            <a:off x="1847850" y="1143000"/>
            <a:ext cx="9048750" cy="2514601"/>
            <a:chOff x="323850" y="1143000"/>
            <a:chExt cx="8477250" cy="2057400"/>
          </a:xfrm>
          <a:solidFill>
            <a:srgbClr val="66FFFF"/>
          </a:solidFill>
        </p:grpSpPr>
        <p:sp>
          <p:nvSpPr>
            <p:cNvPr id="4" name="Rectangle 3"/>
            <p:cNvSpPr/>
            <p:nvPr/>
          </p:nvSpPr>
          <p:spPr>
            <a:xfrm>
              <a:off x="323850" y="1143000"/>
              <a:ext cx="8477250" cy="2057400"/>
            </a:xfrm>
            <a:prstGeom prst="rect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76250" y="1392382"/>
              <a:ext cx="8210550" cy="78063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2: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Tìm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bội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6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lớn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hơn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-19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nhỏ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hơn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19</a:t>
              </a:r>
            </a:p>
          </p:txBody>
        </p:sp>
      </p:grpSp>
      <p:pic>
        <p:nvPicPr>
          <p:cNvPr id="1026" name="Picture 2" descr="Káº¿t quáº£ hÃ¬nh áº£nh cho máº£nh ghÃ©p bÃ­ áº©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9FE"/>
              </a:clrFrom>
              <a:clrTo>
                <a:srgbClr val="FBF9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2650"/>
            <a:ext cx="1597025" cy="119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866900" y="3890158"/>
            <a:ext cx="9029700" cy="2510642"/>
            <a:chOff x="1866900" y="3890158"/>
            <a:chExt cx="9029700" cy="2510642"/>
          </a:xfrm>
        </p:grpSpPr>
        <p:grpSp>
          <p:nvGrpSpPr>
            <p:cNvPr id="39" name="Nhóm 38"/>
            <p:cNvGrpSpPr/>
            <p:nvPr/>
          </p:nvGrpSpPr>
          <p:grpSpPr>
            <a:xfrm>
              <a:off x="1866900" y="3890158"/>
              <a:ext cx="9029700" cy="2510642"/>
              <a:chOff x="323850" y="1195119"/>
              <a:chExt cx="8477250" cy="2057400"/>
            </a:xfrm>
          </p:grpSpPr>
          <p:sp>
            <p:nvSpPr>
              <p:cNvPr id="40" name="Rectangle 3"/>
              <p:cNvSpPr/>
              <p:nvPr/>
            </p:nvSpPr>
            <p:spPr>
              <a:xfrm>
                <a:off x="323850" y="1195119"/>
                <a:ext cx="8477250" cy="20574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TextBox 37"/>
              <p:cNvSpPr txBox="1"/>
              <p:nvPr/>
            </p:nvSpPr>
            <p:spPr>
              <a:xfrm>
                <a:off x="438150" y="1728519"/>
                <a:ext cx="8210550" cy="428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160397" y="4196349"/>
              <a:ext cx="7350089" cy="1145589"/>
              <a:chOff x="2160397" y="4196349"/>
              <a:chExt cx="7350089" cy="1145589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2160397" y="4196349"/>
                <a:ext cx="73500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 err="1">
                    <a:latin typeface="Arial" pitchFamily="34" charset="0"/>
                    <a:cs typeface="Arial" pitchFamily="34" charset="0"/>
                  </a:rPr>
                  <a:t>Các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" pitchFamily="34" charset="0"/>
                    <a:cs typeface="Arial" pitchFamily="34" charset="0"/>
                  </a:rPr>
                  <a:t>bội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6 </a:t>
                </a:r>
                <a:r>
                  <a:rPr lang="en-US" sz="2800" dirty="0" err="1">
                    <a:latin typeface="Arial" pitchFamily="34" charset="0"/>
                    <a:cs typeface="Arial" pitchFamily="34" charset="0"/>
                  </a:rPr>
                  <a:t>lớn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" pitchFamily="34" charset="0"/>
                    <a:cs typeface="Arial" pitchFamily="34" charset="0"/>
                  </a:rPr>
                  <a:t>hơn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-19 </a:t>
                </a:r>
                <a:r>
                  <a:rPr lang="en-US" sz="2800" dirty="0" err="1">
                    <a:latin typeface="Arial" pitchFamily="34" charset="0"/>
                    <a:cs typeface="Arial" pitchFamily="34" charset="0"/>
                  </a:rPr>
                  <a:t>và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" pitchFamily="34" charset="0"/>
                    <a:cs typeface="Arial" pitchFamily="34" charset="0"/>
                  </a:rPr>
                  <a:t>nhỏ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" pitchFamily="34" charset="0"/>
                    <a:cs typeface="Arial" pitchFamily="34" charset="0"/>
                  </a:rPr>
                  <a:t>hơn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19 </a:t>
                </a:r>
                <a:r>
                  <a:rPr lang="en-US" sz="2800" dirty="0" err="1"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: </a:t>
                </a:r>
              </a:p>
            </p:txBody>
          </p:sp>
          <p:graphicFrame>
            <p:nvGraphicFramePr>
              <p:cNvPr id="5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17874507"/>
                  </p:ext>
                </p:extLst>
              </p:nvPr>
            </p:nvGraphicFramePr>
            <p:xfrm>
              <a:off x="4378325" y="4948238"/>
              <a:ext cx="3416300" cy="393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3416040" imgH="393480" progId="Equation.DSMT4">
                      <p:embed/>
                    </p:oleObj>
                  </mc:Choice>
                  <mc:Fallback>
                    <p:oleObj name="Equation" r:id="rId4" imgW="3416040" imgH="3934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4378325" y="4948238"/>
                            <a:ext cx="3416300" cy="3937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35916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/>
          <p:cNvGrpSpPr/>
          <p:nvPr/>
        </p:nvGrpSpPr>
        <p:grpSpPr>
          <a:xfrm>
            <a:off x="1847850" y="1143000"/>
            <a:ext cx="8477250" cy="2514601"/>
            <a:chOff x="323850" y="1143000"/>
            <a:chExt cx="8477250" cy="2057400"/>
          </a:xfrm>
          <a:solidFill>
            <a:srgbClr val="66FFFF"/>
          </a:solidFill>
        </p:grpSpPr>
        <p:sp>
          <p:nvSpPr>
            <p:cNvPr id="4" name="Rectangle 3"/>
            <p:cNvSpPr/>
            <p:nvPr/>
          </p:nvSpPr>
          <p:spPr>
            <a:xfrm>
              <a:off x="323850" y="1143000"/>
              <a:ext cx="8477250" cy="2057400"/>
            </a:xfrm>
            <a:prstGeom prst="rect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76250" y="1556477"/>
              <a:ext cx="8210550" cy="42808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itchFamily="34" charset="0"/>
                  <a:cs typeface="Arial" pitchFamily="34" charset="0"/>
                </a:rPr>
                <a:t>            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3: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Tính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</p:grpSp>
      <p:pic>
        <p:nvPicPr>
          <p:cNvPr id="1026" name="Picture 2" descr="Káº¿t quáº£ hÃ¬nh áº£nh cho máº£nh ghÃ©p bÃ­ áº©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9FE"/>
              </a:clrFrom>
              <a:clrTo>
                <a:srgbClr val="FBF9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2650"/>
            <a:ext cx="1597025" cy="119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648594"/>
              </p:ext>
            </p:extLst>
          </p:nvPr>
        </p:nvGraphicFramePr>
        <p:xfrm>
          <a:off x="5372100" y="1752600"/>
          <a:ext cx="2171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71520" imgH="393480" progId="Equation.DSMT4">
                  <p:embed/>
                </p:oleObj>
              </mc:Choice>
              <mc:Fallback>
                <p:oleObj name="Equation" r:id="rId4" imgW="21715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72100" y="1752600"/>
                        <a:ext cx="21717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809750" y="1173259"/>
            <a:ext cx="8477250" cy="2514601"/>
            <a:chOff x="1733550" y="1173259"/>
            <a:chExt cx="8477250" cy="2514601"/>
          </a:xfrm>
        </p:grpSpPr>
        <p:grpSp>
          <p:nvGrpSpPr>
            <p:cNvPr id="11" name="Nhóm 2"/>
            <p:cNvGrpSpPr/>
            <p:nvPr/>
          </p:nvGrpSpPr>
          <p:grpSpPr>
            <a:xfrm>
              <a:off x="1733550" y="1173259"/>
              <a:ext cx="8477250" cy="2514601"/>
              <a:chOff x="323850" y="1143000"/>
              <a:chExt cx="8477250" cy="2057400"/>
            </a:xfrm>
            <a:solidFill>
              <a:srgbClr val="66FFFF"/>
            </a:solidFill>
          </p:grpSpPr>
          <p:sp>
            <p:nvSpPr>
              <p:cNvPr id="12" name="Rectangle 11"/>
              <p:cNvSpPr/>
              <p:nvPr/>
            </p:nvSpPr>
            <p:spPr>
              <a:xfrm>
                <a:off x="323850" y="1143000"/>
                <a:ext cx="8477250" cy="2057400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76250" y="1556477"/>
                <a:ext cx="8210550" cy="42808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             </a:t>
                </a:r>
                <a:r>
                  <a:rPr lang="en-US" sz="2800" b="1" dirty="0" err="1">
                    <a:latin typeface="Arial" pitchFamily="34" charset="0"/>
                    <a:cs typeface="Arial" pitchFamily="34" charset="0"/>
                  </a:rPr>
                  <a:t>Câu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 3: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atin typeface="Arial" pitchFamily="34" charset="0"/>
                    <a:cs typeface="Arial" pitchFamily="34" charset="0"/>
                  </a:rPr>
                  <a:t>Tính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p:grp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4695283"/>
                </p:ext>
              </p:extLst>
            </p:nvPr>
          </p:nvGraphicFramePr>
          <p:xfrm>
            <a:off x="5257800" y="1782859"/>
            <a:ext cx="21717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171520" imgH="393480" progId="Equation.DSMT4">
                    <p:embed/>
                  </p:oleObj>
                </mc:Choice>
                <mc:Fallback>
                  <p:oleObj name="Equation" r:id="rId6" imgW="217152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257800" y="1782859"/>
                          <a:ext cx="21717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"/>
          <p:cNvGrpSpPr/>
          <p:nvPr/>
        </p:nvGrpSpPr>
        <p:grpSpPr>
          <a:xfrm>
            <a:off x="1866900" y="3890158"/>
            <a:ext cx="8477250" cy="2510642"/>
            <a:chOff x="1866900" y="3890158"/>
            <a:chExt cx="8477250" cy="2510642"/>
          </a:xfrm>
        </p:grpSpPr>
        <p:sp>
          <p:nvSpPr>
            <p:cNvPr id="40" name="Rectangle 3"/>
            <p:cNvSpPr/>
            <p:nvPr/>
          </p:nvSpPr>
          <p:spPr>
            <a:xfrm>
              <a:off x="1866900" y="3890158"/>
              <a:ext cx="8477250" cy="251064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18981351"/>
                </p:ext>
              </p:extLst>
            </p:nvPr>
          </p:nvGraphicFramePr>
          <p:xfrm>
            <a:off x="4648200" y="4179888"/>
            <a:ext cx="2286000" cy="1930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2286000" imgH="1930320" progId="Equation.DSMT4">
                    <p:embed/>
                  </p:oleObj>
                </mc:Choice>
                <mc:Fallback>
                  <p:oleObj name="Equation" r:id="rId7" imgW="2286000" imgH="19303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648200" y="4179888"/>
                          <a:ext cx="2286000" cy="1930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5813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/>
          <p:cNvGrpSpPr/>
          <p:nvPr/>
        </p:nvGrpSpPr>
        <p:grpSpPr>
          <a:xfrm>
            <a:off x="857250" y="1142999"/>
            <a:ext cx="10191750" cy="2331721"/>
            <a:chOff x="323850" y="1143000"/>
            <a:chExt cx="8477250" cy="2057400"/>
          </a:xfrm>
          <a:solidFill>
            <a:srgbClr val="66FFFF"/>
          </a:solidFill>
        </p:grpSpPr>
        <p:sp>
          <p:nvSpPr>
            <p:cNvPr id="4" name="Rectangle 3"/>
            <p:cNvSpPr/>
            <p:nvPr/>
          </p:nvSpPr>
          <p:spPr>
            <a:xfrm>
              <a:off x="323850" y="1143000"/>
              <a:ext cx="8477250" cy="2057400"/>
            </a:xfrm>
            <a:prstGeom prst="rect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76250" y="1249427"/>
              <a:ext cx="8210550" cy="122205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4: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Pythagoras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sinh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ra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vào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khoảng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582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trước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Công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nguyên</a:t>
              </a:r>
              <a:r>
                <a:rPr lang="en-US" sz="280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I</a:t>
              </a:r>
              <a:r>
                <a:rPr lang="en-US" sz="2800">
                  <a:latin typeface="Arial" pitchFamily="34" charset="0"/>
                  <a:cs typeface="Arial" pitchFamily="34" charset="0"/>
                </a:rPr>
                <a:t>saac 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Newton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sinh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năm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1643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Công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nguyên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Họ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sinh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ra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cách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nhau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bao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nhiêu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năm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1026" name="Picture 2" descr="Káº¿t quáº£ hÃ¬nh áº£nh cho máº£nh ghÃ©p bÃ­ áº©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9FE"/>
              </a:clrFrom>
              <a:clrTo>
                <a:srgbClr val="FBF9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2650"/>
            <a:ext cx="1597025" cy="119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866900" y="3890158"/>
            <a:ext cx="8477250" cy="2160122"/>
            <a:chOff x="1866900" y="3890158"/>
            <a:chExt cx="8477250" cy="2510642"/>
          </a:xfrm>
        </p:grpSpPr>
        <p:grpSp>
          <p:nvGrpSpPr>
            <p:cNvPr id="39" name="Nhóm 38"/>
            <p:cNvGrpSpPr/>
            <p:nvPr/>
          </p:nvGrpSpPr>
          <p:grpSpPr>
            <a:xfrm>
              <a:off x="1866900" y="3890158"/>
              <a:ext cx="8477250" cy="2510642"/>
              <a:chOff x="323850" y="1195119"/>
              <a:chExt cx="8477250" cy="2057400"/>
            </a:xfrm>
          </p:grpSpPr>
          <p:sp>
            <p:nvSpPr>
              <p:cNvPr id="40" name="Rectangle 3"/>
              <p:cNvSpPr/>
              <p:nvPr/>
            </p:nvSpPr>
            <p:spPr>
              <a:xfrm>
                <a:off x="323850" y="1195119"/>
                <a:ext cx="8477250" cy="20574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TextBox 37"/>
              <p:cNvSpPr txBox="1"/>
              <p:nvPr/>
            </p:nvSpPr>
            <p:spPr>
              <a:xfrm>
                <a:off x="438150" y="1728519"/>
                <a:ext cx="8210550" cy="498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ln w="0"/>
                    <a:latin typeface="Arial" pitchFamily="34" charset="0"/>
                    <a:cs typeface="Arial" pitchFamily="34" charset="0"/>
                  </a:rPr>
                  <a:t>Họ</a:t>
                </a:r>
                <a:r>
                  <a:rPr lang="en-US" sz="2800" dirty="0">
                    <a:ln w="0"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n w="0"/>
                    <a:latin typeface="Arial" pitchFamily="34" charset="0"/>
                    <a:cs typeface="Arial" pitchFamily="34" charset="0"/>
                  </a:rPr>
                  <a:t>sinh</a:t>
                </a:r>
                <a:r>
                  <a:rPr lang="en-US" sz="2800" dirty="0">
                    <a:ln w="0"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n w="0"/>
                    <a:latin typeface="Arial" pitchFamily="34" charset="0"/>
                    <a:cs typeface="Arial" pitchFamily="34" charset="0"/>
                  </a:rPr>
                  <a:t>ra</a:t>
                </a:r>
                <a:r>
                  <a:rPr lang="en-US" sz="2800" dirty="0">
                    <a:ln w="0"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n w="0"/>
                    <a:latin typeface="Arial" pitchFamily="34" charset="0"/>
                    <a:cs typeface="Arial" pitchFamily="34" charset="0"/>
                  </a:rPr>
                  <a:t>cách</a:t>
                </a:r>
                <a:r>
                  <a:rPr lang="en-US" sz="2800" dirty="0">
                    <a:ln w="0"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n w="0"/>
                    <a:latin typeface="Arial" pitchFamily="34" charset="0"/>
                    <a:cs typeface="Arial" pitchFamily="34" charset="0"/>
                  </a:rPr>
                  <a:t>nhau</a:t>
                </a:r>
                <a:r>
                  <a:rPr lang="en-US" sz="2800" dirty="0">
                    <a:ln w="0"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n w="0"/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2800" dirty="0">
                    <a:ln w="0"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n w="0"/>
                    <a:latin typeface="Arial" pitchFamily="34" charset="0"/>
                    <a:cs typeface="Arial" pitchFamily="34" charset="0"/>
                  </a:rPr>
                  <a:t>năm</a:t>
                </a:r>
                <a:r>
                  <a:rPr lang="en-US" sz="2800" dirty="0">
                    <a:ln w="0"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ln w="0"/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sz="2800" dirty="0">
                    <a:ln w="0"/>
                    <a:latin typeface="Arial" pitchFamily="34" charset="0"/>
                    <a:cs typeface="Arial" pitchFamily="34" charset="0"/>
                  </a:rPr>
                  <a:t>: </a:t>
                </a:r>
              </a:p>
            </p:txBody>
          </p:sp>
        </p:grp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3963454"/>
                </p:ext>
              </p:extLst>
            </p:nvPr>
          </p:nvGraphicFramePr>
          <p:xfrm>
            <a:off x="5078730" y="5344031"/>
            <a:ext cx="32258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225600" imgH="393480" progId="Equation.DSMT4">
                    <p:embed/>
                  </p:oleObj>
                </mc:Choice>
                <mc:Fallback>
                  <p:oleObj name="Equation" r:id="rId4" imgW="322560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078730" y="5344031"/>
                          <a:ext cx="32258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51025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97076" y="381000"/>
            <a:ext cx="3921265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HƯỚNG DẪN VỀ NHÀ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200" y="1219200"/>
            <a:ext cx="9829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latin typeface="Arial" pitchFamily="34" charset="0"/>
                <a:cs typeface="Arial" pitchFamily="34" charset="0"/>
              </a:rPr>
              <a:t>- Đọc lại toàn bộ nội dung bài đã học.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- 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Xem trước chủ đề 1 “Đầu tư kinh doanh”.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6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18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40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42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544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2179320"/>
            <a:ext cx="7076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Arial" pitchFamily="34" charset="0"/>
                <a:cs typeface="Arial" pitchFamily="34" charset="0"/>
              </a:rPr>
              <a:t>- Bài tập bổ sung: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64920" y="2819400"/>
            <a:ext cx="7223760" cy="3535369"/>
            <a:chOff x="1264920" y="2819400"/>
            <a:chExt cx="7223760" cy="3535369"/>
          </a:xfrm>
        </p:grpSpPr>
        <p:sp>
          <p:nvSpPr>
            <p:cNvPr id="33" name="TextBox 32"/>
            <p:cNvSpPr txBox="1"/>
            <p:nvPr/>
          </p:nvSpPr>
          <p:spPr>
            <a:xfrm>
              <a:off x="1264920" y="2819400"/>
              <a:ext cx="7223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itchFamily="34" charset="0"/>
                  <a:cs typeface="Arial" pitchFamily="34" charset="0"/>
                </a:rPr>
                <a:t>1</a:t>
              </a:r>
              <a:r>
                <a:rPr lang="vi-VN" sz="2800" dirty="0">
                  <a:latin typeface="Arial" pitchFamily="34" charset="0"/>
                  <a:cs typeface="Arial" pitchFamily="34" charset="0"/>
                </a:rPr>
                <a:t>. Tìm số nguyên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x,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sao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cho</a:t>
              </a:r>
              <a:r>
                <a:rPr lang="vi-VN" sz="2800" dirty="0">
                  <a:latin typeface="Arial" pitchFamily="34" charset="0"/>
                  <a:cs typeface="Arial" pitchFamily="34" charset="0"/>
                </a:rPr>
                <a:t>: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612900" y="3494396"/>
              <a:ext cx="4082326" cy="548964"/>
              <a:chOff x="760524" y="5189406"/>
              <a:chExt cx="3823779" cy="548964"/>
            </a:xfrm>
          </p:grpSpPr>
          <p:graphicFrame>
            <p:nvGraphicFramePr>
              <p:cNvPr id="26" name="Object 2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18420412"/>
                  </p:ext>
                </p:extLst>
              </p:nvPr>
            </p:nvGraphicFramePr>
            <p:xfrm>
              <a:off x="3742685" y="5230810"/>
              <a:ext cx="841618" cy="411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" imgW="711000" imgH="317160" progId="Equation.DSMT4">
                      <p:embed/>
                    </p:oleObj>
                  </mc:Choice>
                  <mc:Fallback>
                    <p:oleObj name="Equation" r:id="rId3" imgW="711000" imgH="31716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42685" y="5230810"/>
                            <a:ext cx="841618" cy="411163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27" name="Group 26"/>
              <p:cNvGrpSpPr/>
              <p:nvPr/>
            </p:nvGrpSpPr>
            <p:grpSpPr>
              <a:xfrm>
                <a:off x="760524" y="5189406"/>
                <a:ext cx="3274081" cy="548964"/>
                <a:chOff x="1192318" y="5257010"/>
                <a:chExt cx="2826816" cy="537000"/>
              </a:xfrm>
            </p:grpSpPr>
            <p:graphicFrame>
              <p:nvGraphicFramePr>
                <p:cNvPr id="28" name="Object 2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987021834"/>
                    </p:ext>
                  </p:extLst>
                </p:nvPr>
              </p:nvGraphicFramePr>
              <p:xfrm>
                <a:off x="1192318" y="5286211"/>
                <a:ext cx="884558" cy="50779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5" imgW="787320" imgH="380880" progId="Equation.DSMT4">
                        <p:embed/>
                      </p:oleObj>
                    </mc:Choice>
                    <mc:Fallback>
                      <p:oleObj name="Equation" r:id="rId5" imgW="787320" imgH="38088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92318" y="5286211"/>
                              <a:ext cx="884558" cy="5077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2" name="Rectangle 31"/>
                <p:cNvSpPr/>
                <p:nvPr/>
              </p:nvSpPr>
              <p:spPr>
                <a:xfrm>
                  <a:off x="2099221" y="5257010"/>
                  <a:ext cx="1919913" cy="5118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vi-VN" sz="2800" dirty="0">
                      <a:latin typeface="Arial" pitchFamily="34" charset="0"/>
                      <a:cs typeface="Arial" pitchFamily="34" charset="0"/>
                    </a:rPr>
                    <a:t>chia hết cho </a:t>
                  </a:r>
                  <a:endParaRPr lang="en-US" sz="28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369139"/>
                </p:ext>
              </p:extLst>
            </p:nvPr>
          </p:nvGraphicFramePr>
          <p:xfrm>
            <a:off x="1541463" y="4144963"/>
            <a:ext cx="4719637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3225600" imgH="393480" progId="Equation.DSMT4">
                    <p:embed/>
                  </p:oleObj>
                </mc:Choice>
                <mc:Fallback>
                  <p:oleObj name="Equation" r:id="rId7" imgW="322560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1463" y="4144963"/>
                          <a:ext cx="4719637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65867231"/>
                </p:ext>
              </p:extLst>
            </p:nvPr>
          </p:nvGraphicFramePr>
          <p:xfrm>
            <a:off x="1564958" y="4738370"/>
            <a:ext cx="3754437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565360" imgH="393480" progId="Equation.DSMT4">
                    <p:embed/>
                  </p:oleObj>
                </mc:Choice>
                <mc:Fallback>
                  <p:oleObj name="Equation" r:id="rId9" imgW="256536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4958" y="4738370"/>
                          <a:ext cx="3754437" cy="495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6047132"/>
                </p:ext>
              </p:extLst>
            </p:nvPr>
          </p:nvGraphicFramePr>
          <p:xfrm>
            <a:off x="1580198" y="5240338"/>
            <a:ext cx="3663950" cy="590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2501640" imgH="469800" progId="Equation.DSMT4">
                    <p:embed/>
                  </p:oleObj>
                </mc:Choice>
                <mc:Fallback>
                  <p:oleObj name="Equation" r:id="rId11" imgW="2501640" imgH="469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0198" y="5240338"/>
                          <a:ext cx="3663950" cy="590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6" name="Group 35"/>
            <p:cNvGrpSpPr/>
            <p:nvPr/>
          </p:nvGrpSpPr>
          <p:grpSpPr>
            <a:xfrm>
              <a:off x="1600518" y="5795641"/>
              <a:ext cx="4557712" cy="559128"/>
              <a:chOff x="563354" y="5189411"/>
              <a:chExt cx="4269059" cy="559128"/>
            </a:xfrm>
          </p:grpSpPr>
          <p:graphicFrame>
            <p:nvGraphicFramePr>
              <p:cNvPr id="37" name="Object 3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60575430"/>
                  </p:ext>
                </p:extLst>
              </p:nvPr>
            </p:nvGraphicFramePr>
            <p:xfrm>
              <a:off x="3781133" y="5231008"/>
              <a:ext cx="1051280" cy="4111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3" imgW="888840" imgH="317160" progId="Equation.DSMT4">
                      <p:embed/>
                    </p:oleObj>
                  </mc:Choice>
                  <mc:Fallback>
                    <p:oleObj name="Equation" r:id="rId13" imgW="888840" imgH="31716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81133" y="5231008"/>
                            <a:ext cx="1051280" cy="41116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42" name="Group 41"/>
              <p:cNvGrpSpPr/>
              <p:nvPr/>
            </p:nvGrpSpPr>
            <p:grpSpPr>
              <a:xfrm>
                <a:off x="563354" y="5189411"/>
                <a:ext cx="3441698" cy="559128"/>
                <a:chOff x="1022083" y="5257010"/>
                <a:chExt cx="2971533" cy="546942"/>
              </a:xfrm>
            </p:grpSpPr>
            <p:graphicFrame>
              <p:nvGraphicFramePr>
                <p:cNvPr id="47" name="Object 4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422565571"/>
                    </p:ext>
                  </p:extLst>
                </p:nvPr>
              </p:nvGraphicFramePr>
              <p:xfrm>
                <a:off x="1022083" y="5279071"/>
                <a:ext cx="1227340" cy="52488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5" imgW="1091880" imgH="393480" progId="Equation.DSMT4">
                        <p:embed/>
                      </p:oleObj>
                    </mc:Choice>
                    <mc:Fallback>
                      <p:oleObj name="Equation" r:id="rId15" imgW="1091880" imgH="39348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022083" y="5279071"/>
                              <a:ext cx="1227340" cy="524881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8" name="Rectangle 47"/>
                <p:cNvSpPr/>
                <p:nvPr/>
              </p:nvSpPr>
              <p:spPr>
                <a:xfrm>
                  <a:off x="2296414" y="5257010"/>
                  <a:ext cx="1697202" cy="5118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800" dirty="0" err="1">
                      <a:latin typeface="Arial" pitchFamily="34" charset="0"/>
                      <a:cs typeface="Arial" pitchFamily="34" charset="0"/>
                    </a:rPr>
                    <a:t>là</a:t>
                  </a:r>
                  <a:r>
                    <a:rPr lang="en-US" sz="2800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800" dirty="0" err="1">
                      <a:latin typeface="Arial" pitchFamily="34" charset="0"/>
                      <a:cs typeface="Arial" pitchFamily="34" charset="0"/>
                    </a:rPr>
                    <a:t>ước</a:t>
                  </a:r>
                  <a:r>
                    <a:rPr lang="en-US" sz="2800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800" dirty="0" err="1">
                      <a:latin typeface="Arial" pitchFamily="34" charset="0"/>
                      <a:cs typeface="Arial" pitchFamily="34" charset="0"/>
                    </a:rPr>
                    <a:t>của</a:t>
                  </a:r>
                  <a:r>
                    <a:rPr lang="en-US" sz="2800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vi-VN" sz="2800" dirty="0">
                      <a:latin typeface="Arial" pitchFamily="34" charset="0"/>
                      <a:cs typeface="Arial" pitchFamily="34" charset="0"/>
                    </a:rPr>
                    <a:t> </a:t>
                  </a:r>
                  <a:endParaRPr lang="en-US" sz="28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956564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029200"/>
            <a:ext cx="12192000" cy="1843088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775855 h 1842655"/>
              <a:gd name="connsiteX1" fmla="*/ 4156364 w 9144000"/>
              <a:gd name="connsiteY1" fmla="*/ 0 h 1842655"/>
              <a:gd name="connsiteX2" fmla="*/ 9144000 w 9144000"/>
              <a:gd name="connsiteY2" fmla="*/ 775855 h 1842655"/>
              <a:gd name="connsiteX3" fmla="*/ 9144000 w 9144000"/>
              <a:gd name="connsiteY3" fmla="*/ 1842655 h 1842655"/>
              <a:gd name="connsiteX4" fmla="*/ 0 w 9144000"/>
              <a:gd name="connsiteY4" fmla="*/ 1842655 h 1842655"/>
              <a:gd name="connsiteX5" fmla="*/ 0 w 9144000"/>
              <a:gd name="connsiteY5" fmla="*/ 775855 h 184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1842655">
                <a:moveTo>
                  <a:pt x="0" y="775855"/>
                </a:moveTo>
                <a:cubicBezTo>
                  <a:pt x="1413164" y="771237"/>
                  <a:pt x="2743200" y="4618"/>
                  <a:pt x="4156364" y="0"/>
                </a:cubicBezTo>
                <a:lnTo>
                  <a:pt x="9144000" y="775855"/>
                </a:lnTo>
                <a:lnTo>
                  <a:pt x="9144000" y="1842655"/>
                </a:lnTo>
                <a:lnTo>
                  <a:pt x="0" y="1842655"/>
                </a:lnTo>
                <a:lnTo>
                  <a:pt x="0" y="775855"/>
                </a:lnTo>
                <a:close/>
              </a:path>
            </a:pathLst>
          </a:custGeom>
          <a:solidFill>
            <a:srgbClr val="48D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5363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0752" y="344487"/>
            <a:ext cx="6745817" cy="630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6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29185" y="5749925"/>
            <a:ext cx="181398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>
          <a:xfrm>
            <a:off x="7788275" y="509627"/>
            <a:ext cx="374211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táo</a:t>
            </a:r>
            <a:endParaRPr lang="en-US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7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47367" y="2111375"/>
            <a:ext cx="268181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1684" y="1349375"/>
            <a:ext cx="2681816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92967" y="3284538"/>
            <a:ext cx="267335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96001" y="3495675"/>
            <a:ext cx="2681817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984500" y="1993900"/>
            <a:ext cx="2650067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927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nodeType="clickEffect">
                                  <p:stCondLst>
                                    <p:cond delay="2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1087967" y="84139"/>
            <a:ext cx="883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altLang="en-US" sz="28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altLang="en-US" sz="28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</a:t>
            </a:r>
          </a:p>
        </p:txBody>
      </p:sp>
      <p:pic>
        <p:nvPicPr>
          <p:cNvPr id="16387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22611" y="4724400"/>
            <a:ext cx="142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12801" y="765175"/>
            <a:ext cx="11140017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sai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FontTx/>
              <a:buAutoNum type="alphaUcPeriod"/>
              <a:defRPr/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Tổng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dương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dương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FontTx/>
              <a:buAutoNum type="alphaUcPeriod"/>
              <a:defRPr/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Tổng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âm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FontTx/>
              <a:buAutoNum type="alphaUcPeriod"/>
              <a:defRPr/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Tổng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dương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dương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FontTx/>
              <a:buAutoNum type="alphaUcPeriod"/>
              <a:defRPr/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Tổng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0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âm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35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55600" y="188913"/>
            <a:ext cx="10972800" cy="4525962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en-US" altLang="en-US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altLang="en-US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altLang="en-US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</a:t>
            </a:r>
          </a:p>
        </p:txBody>
      </p:sp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431800" y="1052513"/>
            <a:ext cx="11616267" cy="345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en-US" sz="2800" dirty="0">
                <a:latin typeface="Arial" pitchFamily="34" charset="0"/>
                <a:cs typeface="Arial" pitchFamily="34" charset="0"/>
              </a:rPr>
              <a:t>Kết quả của phép tính  (-551) + 400 + (-449)</a:t>
            </a:r>
          </a:p>
          <a:p>
            <a:pPr eaLnBrk="1" hangingPunct="1"/>
            <a:endParaRPr lang="pt-BR" altLang="en-US" sz="2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pt-BR" altLang="en-US" sz="2800" b="1" dirty="0">
                <a:latin typeface="Arial" pitchFamily="34" charset="0"/>
                <a:cs typeface="Arial" pitchFamily="34" charset="0"/>
              </a:rPr>
              <a:t>	A.</a:t>
            </a:r>
            <a:r>
              <a:rPr lang="pt-BR" altLang="en-US" sz="2800" dirty="0">
                <a:latin typeface="Arial" pitchFamily="34" charset="0"/>
                <a:cs typeface="Arial" pitchFamily="34" charset="0"/>
              </a:rPr>
              <a:t> -600              </a:t>
            </a:r>
          </a:p>
          <a:p>
            <a:pPr eaLnBrk="1" hangingPunct="1">
              <a:lnSpc>
                <a:spcPct val="150000"/>
              </a:lnSpc>
            </a:pPr>
            <a:r>
              <a:rPr lang="pt-BR" altLang="en-US" sz="2800" b="1" dirty="0">
                <a:latin typeface="Arial" pitchFamily="34" charset="0"/>
                <a:cs typeface="Arial" pitchFamily="34" charset="0"/>
              </a:rPr>
              <a:t>	B.</a:t>
            </a:r>
            <a:r>
              <a:rPr lang="pt-BR" altLang="en-US" sz="2800" dirty="0">
                <a:latin typeface="Arial" pitchFamily="34" charset="0"/>
                <a:cs typeface="Arial" pitchFamily="34" charset="0"/>
              </a:rPr>
              <a:t> -1450    </a:t>
            </a:r>
          </a:p>
          <a:p>
            <a:pPr eaLnBrk="1" hangingPunct="1">
              <a:lnSpc>
                <a:spcPct val="150000"/>
              </a:lnSpc>
            </a:pPr>
            <a:r>
              <a:rPr lang="pt-BR" altLang="en-US" sz="2800" b="1" dirty="0">
                <a:latin typeface="Arial" pitchFamily="34" charset="0"/>
                <a:cs typeface="Arial" pitchFamily="34" charset="0"/>
              </a:rPr>
              <a:t>	C.</a:t>
            </a:r>
            <a:r>
              <a:rPr lang="pt-BR" altLang="en-US" sz="2800" dirty="0">
                <a:latin typeface="Arial" pitchFamily="34" charset="0"/>
                <a:cs typeface="Arial" pitchFamily="34" charset="0"/>
              </a:rPr>
              <a:t> -1000             </a:t>
            </a:r>
          </a:p>
          <a:p>
            <a:pPr eaLnBrk="1" hangingPunct="1">
              <a:lnSpc>
                <a:spcPct val="150000"/>
              </a:lnSpc>
            </a:pPr>
            <a:r>
              <a:rPr lang="pt-BR" altLang="en-US" sz="2800" dirty="0">
                <a:latin typeface="Arial" pitchFamily="34" charset="0"/>
                <a:cs typeface="Arial" pitchFamily="34" charset="0"/>
              </a:rPr>
              <a:t> 	</a:t>
            </a:r>
            <a:r>
              <a:rPr lang="pt-BR" altLang="en-US" sz="2800" b="1" dirty="0">
                <a:latin typeface="Arial" pitchFamily="34" charset="0"/>
                <a:cs typeface="Arial" pitchFamily="34" charset="0"/>
              </a:rPr>
              <a:t>D.</a:t>
            </a:r>
            <a:r>
              <a:rPr lang="pt-BR" altLang="en-US" sz="2800" dirty="0">
                <a:latin typeface="Arial" pitchFamily="34" charset="0"/>
                <a:cs typeface="Arial" pitchFamily="34" charset="0"/>
              </a:rPr>
              <a:t> -1500</a:t>
            </a:r>
          </a:p>
        </p:txBody>
      </p:sp>
      <p:pic>
        <p:nvPicPr>
          <p:cNvPr id="17412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73360" y="4572000"/>
            <a:ext cx="142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282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5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814917" y="144463"/>
            <a:ext cx="497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 hỏi 3</a:t>
            </a:r>
          </a:p>
        </p:txBody>
      </p:sp>
      <p:sp>
        <p:nvSpPr>
          <p:cNvPr id="17419" name="Rectangle 1"/>
          <p:cNvSpPr>
            <a:spLocks noChangeArrowheads="1"/>
          </p:cNvSpPr>
          <p:nvPr/>
        </p:nvSpPr>
        <p:spPr bwMode="auto">
          <a:xfrm>
            <a:off x="1016000" y="776735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en-US" sz="28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Kết</a:t>
            </a:r>
            <a:r>
              <a:rPr lang="en-US" altLang="en-US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quả</a:t>
            </a:r>
            <a:r>
              <a:rPr lang="en-US" altLang="en-US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sắp</a:t>
            </a:r>
            <a:r>
              <a:rPr lang="en-US" altLang="en-US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xếp</a:t>
            </a:r>
            <a:r>
              <a:rPr lang="en-US" altLang="en-US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các</a:t>
            </a:r>
            <a:r>
              <a:rPr lang="en-US" altLang="en-US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số</a:t>
            </a:r>
            <a:r>
              <a:rPr lang="en-US" altLang="en-US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 - 75; - 2; - 7; 57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theo</a:t>
            </a:r>
            <a:r>
              <a:rPr lang="en-US" altLang="en-US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thứ</a:t>
            </a:r>
            <a:r>
              <a:rPr lang="en-US" altLang="en-US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tự</a:t>
            </a:r>
            <a:r>
              <a:rPr lang="en-US" altLang="en-US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giảm</a:t>
            </a:r>
            <a:r>
              <a:rPr lang="en-US" altLang="en-US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dần</a:t>
            </a:r>
            <a:r>
              <a:rPr lang="en-US" altLang="en-US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là</a:t>
            </a:r>
            <a:r>
              <a:rPr lang="en-US" altLang="en-US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18436" name="Picture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0000" y="4480560"/>
            <a:ext cx="142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242485" y="2414589"/>
            <a:ext cx="5431367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A.- 75; 57;- 7;- 2</a:t>
            </a:r>
            <a:endParaRPr lang="en-US" sz="2800" b="1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6767" y="2420939"/>
            <a:ext cx="5130800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B.- 2;-7;- 75;  57</a:t>
            </a:r>
            <a:endParaRPr lang="en-US" sz="2800" b="1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0105" y="3489325"/>
            <a:ext cx="5558367" cy="7381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C.- 75; 57; - 2; - 7</a:t>
            </a:r>
            <a:endParaRPr lang="en-US" sz="2800" b="1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6767" y="3357563"/>
            <a:ext cx="4607984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D. 57; - 2;-7;- 57</a:t>
            </a:r>
            <a:endParaRPr lang="en-US" sz="2800" b="1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19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711200" y="188913"/>
            <a:ext cx="10972800" cy="480131"/>
          </a:xfrm>
        </p:spPr>
        <p:txBody>
          <a:bodyPr>
            <a:spAutoFit/>
          </a:bodyPr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en-US" altLang="en-US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 hỏi 4</a:t>
            </a:r>
          </a:p>
        </p:txBody>
      </p:sp>
      <p:pic>
        <p:nvPicPr>
          <p:cNvPr id="19459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46217" y="4572000"/>
            <a:ext cx="142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00617" y="981075"/>
            <a:ext cx="10668000" cy="32441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800" dirty="0" err="1">
                <a:latin typeface="Arial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(-7). 4+(-7).6  </a:t>
            </a:r>
          </a:p>
          <a:p>
            <a:pPr marL="342900" indent="-342900" eaLnBrk="1" hangingPunct="1">
              <a:lnSpc>
                <a:spcPct val="150000"/>
              </a:lnSpc>
              <a:buFontTx/>
              <a:buAutoNum type="alphaUcPeriod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70</a:t>
            </a:r>
          </a:p>
          <a:p>
            <a:pPr marL="342900" indent="-342900" eaLnBrk="1" hangingPunct="1">
              <a:lnSpc>
                <a:spcPct val="150000"/>
              </a:lnSpc>
              <a:buFontTx/>
              <a:buAutoNum type="alphaUcPeriod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-70</a:t>
            </a:r>
          </a:p>
          <a:p>
            <a:pPr marL="342900" indent="-342900" eaLnBrk="1" hangingPunct="1">
              <a:lnSpc>
                <a:spcPct val="150000"/>
              </a:lnSpc>
              <a:buFontTx/>
              <a:buAutoNum type="alphaUcPeriod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-22</a:t>
            </a:r>
          </a:p>
          <a:p>
            <a:pPr marL="342900" indent="-342900" eaLnBrk="1" hangingPunct="1">
              <a:lnSpc>
                <a:spcPct val="150000"/>
              </a:lnSpc>
              <a:buFontTx/>
              <a:buAutoNum type="alphaUcPeriod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61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37633" y="333375"/>
            <a:ext cx="10972800" cy="480131"/>
          </a:xfrm>
        </p:spPr>
        <p:txBody>
          <a:bodyPr>
            <a:spAutoFit/>
          </a:bodyPr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alt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alt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5</a:t>
            </a:r>
          </a:p>
        </p:txBody>
      </p:sp>
      <p:sp>
        <p:nvSpPr>
          <p:cNvPr id="19467" name="Rectangle 2"/>
          <p:cNvSpPr>
            <a:spLocks noChangeArrowheads="1"/>
          </p:cNvSpPr>
          <p:nvPr/>
        </p:nvSpPr>
        <p:spPr bwMode="auto">
          <a:xfrm>
            <a:off x="1295467" y="1071952"/>
            <a:ext cx="39131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en-US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Tìm</a:t>
            </a:r>
            <a:r>
              <a:rPr lang="en-US" altLang="en-US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số</a:t>
            </a:r>
            <a:r>
              <a:rPr lang="en-US" altLang="en-US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nguyên</a:t>
            </a:r>
            <a:r>
              <a:rPr lang="en-US" altLang="en-US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 x, </a:t>
            </a:r>
            <a:r>
              <a:rPr lang="en-US" altLang="en-US" sz="2800" dirty="0" err="1">
                <a:latin typeface="Arial" pitchFamily="34" charset="0"/>
                <a:ea typeface="Calibri" pitchFamily="34" charset="0"/>
                <a:cs typeface="Arial" pitchFamily="34" charset="0"/>
              </a:rPr>
              <a:t>biết</a:t>
            </a:r>
            <a:r>
              <a:rPr lang="en-US" altLang="en-US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</a:p>
        </p:txBody>
      </p:sp>
      <p:graphicFrame>
        <p:nvGraphicFramePr>
          <p:cNvPr id="1946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583488"/>
              </p:ext>
            </p:extLst>
          </p:nvPr>
        </p:nvGraphicFramePr>
        <p:xfrm>
          <a:off x="5107518" y="1111251"/>
          <a:ext cx="257598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80800" imgH="304560" progId="Equation.DSMT4">
                  <p:embed/>
                </p:oleObj>
              </mc:Choice>
              <mc:Fallback>
                <p:oleObj name="Equation" r:id="rId2" imgW="11808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7518" y="1111251"/>
                        <a:ext cx="2575983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5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11697" y="4876800"/>
            <a:ext cx="142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424084" y="3157539"/>
            <a:ext cx="5528733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D.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khác</a:t>
            </a:r>
            <a:endParaRPr lang="en-US" sz="2800" b="1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8778" y="3357563"/>
            <a:ext cx="5278967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 C. x= -72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7358" y="2324101"/>
            <a:ext cx="274626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A. x = 18           </a:t>
            </a:r>
            <a:endParaRPr lang="en-US" sz="2800" b="1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68534" y="2205039"/>
            <a:ext cx="256833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B. x  = -18       </a:t>
            </a:r>
            <a:endParaRPr lang="en-US" sz="2800" b="1" dirty="0"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04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910484" y="464877"/>
            <a:ext cx="101484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u="sng" dirty="0">
                <a:solidFill>
                  <a:srgbClr val="002060"/>
                </a:solidFill>
              </a:rPr>
              <a:t>Dạng 3: Tìm x</a:t>
            </a:r>
            <a:endParaRPr lang="en-US" sz="2800" u="sng" dirty="0">
              <a:solidFill>
                <a:srgbClr val="002060"/>
              </a:solidFill>
              <a:cs typeface="Arial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56360" y="1143000"/>
            <a:ext cx="694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6.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x,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 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9531"/>
              </p:ext>
            </p:extLst>
          </p:nvPr>
        </p:nvGraphicFramePr>
        <p:xfrm>
          <a:off x="1531938" y="13335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720" imgH="190440" progId="Equation.DSMT4">
                  <p:embed/>
                </p:oleObj>
              </mc:Choice>
              <mc:Fallback>
                <p:oleObj name="Equation" r:id="rId2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333500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01015"/>
              </p:ext>
            </p:extLst>
          </p:nvPr>
        </p:nvGraphicFramePr>
        <p:xfrm>
          <a:off x="1531938" y="13335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190440" progId="Equation.DSMT4">
                  <p:embed/>
                </p:oleObj>
              </mc:Choice>
              <mc:Fallback>
                <p:oleObj name="Equation" r:id="rId4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333500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331141"/>
              </p:ext>
            </p:extLst>
          </p:nvPr>
        </p:nvGraphicFramePr>
        <p:xfrm>
          <a:off x="4694238" y="2579688"/>
          <a:ext cx="1714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0440" imgH="330120" progId="Equation.DSMT4">
                  <p:embed/>
                </p:oleObj>
              </mc:Choice>
              <mc:Fallback>
                <p:oleObj name="Equation" r:id="rId5" imgW="1904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38" y="2579688"/>
                        <a:ext cx="171450" cy="330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607822"/>
              </p:ext>
            </p:extLst>
          </p:nvPr>
        </p:nvGraphicFramePr>
        <p:xfrm>
          <a:off x="1823385" y="1935480"/>
          <a:ext cx="3754455" cy="505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361960" imgH="393480" progId="Equation.DSMT4">
                  <p:embed/>
                </p:oleObj>
              </mc:Choice>
              <mc:Fallback>
                <p:oleObj name="Equation" r:id="rId7" imgW="2361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3385" y="1935480"/>
                        <a:ext cx="3754455" cy="5054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ounded Rectangle 29"/>
          <p:cNvSpPr/>
          <p:nvPr/>
        </p:nvSpPr>
        <p:spPr>
          <a:xfrm>
            <a:off x="2407920" y="5336622"/>
            <a:ext cx="4404360" cy="10740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nhân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007769"/>
              </p:ext>
            </p:extLst>
          </p:nvPr>
        </p:nvGraphicFramePr>
        <p:xfrm>
          <a:off x="1811021" y="2407920"/>
          <a:ext cx="4681220" cy="495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200400" imgH="393480" progId="Equation.DSMT4">
                  <p:embed/>
                </p:oleObj>
              </mc:Choice>
              <mc:Fallback>
                <p:oleObj name="Equation" r:id="rId9" imgW="3200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1021" y="2407920"/>
                        <a:ext cx="4681220" cy="495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421881" y="4213999"/>
            <a:ext cx="2606040" cy="2324021"/>
          </a:xfrm>
          <a:prstGeom prst="rect">
            <a:avLst/>
          </a:prstGeom>
        </p:spPr>
      </p:pic>
      <p:sp>
        <p:nvSpPr>
          <p:cNvPr id="19" name="Rectangle 6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111884"/>
              </p:ext>
            </p:extLst>
          </p:nvPr>
        </p:nvGraphicFramePr>
        <p:xfrm>
          <a:off x="1779489" y="3058276"/>
          <a:ext cx="3910013" cy="555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263760" imgH="393480" progId="Equation.DSMT4">
                  <p:embed/>
                </p:oleObj>
              </mc:Choice>
              <mc:Fallback>
                <p:oleObj name="Equation" r:id="rId12" imgW="3263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9489" y="3058276"/>
                        <a:ext cx="3910013" cy="5554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859265"/>
              </p:ext>
            </p:extLst>
          </p:nvPr>
        </p:nvGraphicFramePr>
        <p:xfrm>
          <a:off x="1800225" y="3756343"/>
          <a:ext cx="14922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44520" imgH="469800" progId="Equation.DSMT4">
                  <p:embed/>
                </p:oleObj>
              </mc:Choice>
              <mc:Fallback>
                <p:oleObj name="Equation" r:id="rId14" imgW="12445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5" y="3756343"/>
                        <a:ext cx="14922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92485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ẤU TRÚC BÀI HỌC"/>
  <p:tag name="ISPRING_SLIDE_INDENT_LEVEL" val="0"/>
  <p:tag name="ISPRING_CUSTOM_TIMING_USED" val="1"/>
  <p:tag name="ISPRING_PRESENTER_ID" val="{7257E5D0-9D30-4FF0-97B0-8B144157FD3C}"/>
  <p:tag name="TIMING" val="|0.812|1.705|3.123|2.079|2.655|4.942|5.061|5.042|3.648"/>
  <p:tag name="GENSWF_ADVANCE_TIME" val="34.93"/>
  <p:tag name="ISPRING_SLIDE_ID_2" val="{4CB09DEB-4BB4-49E2-A360-8AEB62F89126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096A91-93C8-4C7A-BF68-944591874A6D}">
  <ds:schemaRefs>
    <ds:schemaRef ds:uri="http://purl.org/dc/dcmitype/"/>
    <ds:schemaRef ds:uri="http://schemas.openxmlformats.org/package/2006/metadata/core-properties"/>
    <ds:schemaRef ds:uri="16c05727-aa75-4e4a-9b5f-8a80a1165891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2008</TotalTime>
  <Words>1184</Words>
  <Application>Microsoft Office PowerPoint</Application>
  <PresentationFormat>Widescreen</PresentationFormat>
  <Paragraphs>136</Paragraphs>
  <Slides>24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Georgia</vt:lpstr>
      <vt:lpstr>Times New Roman</vt:lpstr>
      <vt:lpstr>Office Theme</vt:lpstr>
      <vt:lpstr>Equation</vt:lpstr>
      <vt:lpstr> Bài tập chương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CÁCH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212</cp:revision>
  <dcterms:created xsi:type="dcterms:W3CDTF">2021-06-07T13:44:30Z</dcterms:created>
  <dcterms:modified xsi:type="dcterms:W3CDTF">2021-08-22T11:22:52Z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