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64" r:id="rId4"/>
  </p:sldMasterIdLst>
  <p:notesMasterIdLst>
    <p:notesMasterId r:id="rId33"/>
  </p:notesMasterIdLst>
  <p:handoutMasterIdLst>
    <p:handoutMasterId r:id="rId34"/>
  </p:handoutMasterIdLst>
  <p:sldIdLst>
    <p:sldId id="256" r:id="rId5"/>
    <p:sldId id="259" r:id="rId6"/>
    <p:sldId id="262" r:id="rId7"/>
    <p:sldId id="263" r:id="rId8"/>
    <p:sldId id="280" r:id="rId9"/>
    <p:sldId id="264" r:id="rId10"/>
    <p:sldId id="265" r:id="rId11"/>
    <p:sldId id="266" r:id="rId12"/>
    <p:sldId id="267" r:id="rId13"/>
    <p:sldId id="282" r:id="rId14"/>
    <p:sldId id="281" r:id="rId15"/>
    <p:sldId id="283" r:id="rId16"/>
    <p:sldId id="268" r:id="rId17"/>
    <p:sldId id="272" r:id="rId18"/>
    <p:sldId id="269" r:id="rId19"/>
    <p:sldId id="270" r:id="rId20"/>
    <p:sldId id="271" r:id="rId21"/>
    <p:sldId id="273" r:id="rId22"/>
    <p:sldId id="275" r:id="rId23"/>
    <p:sldId id="276" r:id="rId24"/>
    <p:sldId id="284" r:id="rId25"/>
    <p:sldId id="277" r:id="rId26"/>
    <p:sldId id="285" r:id="rId27"/>
    <p:sldId id="278" r:id="rId28"/>
    <p:sldId id="286" r:id="rId29"/>
    <p:sldId id="287" r:id="rId30"/>
    <p:sldId id="288" r:id="rId31"/>
    <p:sldId id="261" r:id="rId3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47710"/>
    <a:srgbClr val="8C9C6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12" autoAdjust="0"/>
  </p:normalViewPr>
  <p:slideViewPr>
    <p:cSldViewPr snapToGrid="0">
      <p:cViewPr varScale="1">
        <p:scale>
          <a:sx n="41" d="100"/>
          <a:sy n="41" d="100"/>
        </p:scale>
        <p:origin x="66" y="606"/>
      </p:cViewPr>
      <p:guideLst/>
    </p:cSldViewPr>
  </p:slideViewPr>
  <p:notesTextViewPr>
    <p:cViewPr>
      <p:scale>
        <a:sx n="1" d="1"/>
        <a:sy n="1" d="1"/>
      </p:scale>
      <p:origin x="0" y="0"/>
    </p:cViewPr>
  </p:notesTextViewPr>
  <p:notesViewPr>
    <p:cSldViewPr snapToGrid="0">
      <p:cViewPr varScale="1">
        <p:scale>
          <a:sx n="68" d="100"/>
          <a:sy n="68" d="100"/>
        </p:scale>
        <p:origin x="3288" y="32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09A7646-64A1-4BED-BA0B-77C27DE51A1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7DABEFC0-5AA8-4302-B8B2-9ACD77A2E1D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482F98B-3DC8-431B-BBBF-B7C2B94E730B}" type="datetimeFigureOut">
              <a:rPr lang="en-US" smtClean="0"/>
              <a:t>3/25/2022</a:t>
            </a:fld>
            <a:endParaRPr lang="en-US" dirty="0"/>
          </a:p>
        </p:txBody>
      </p:sp>
      <p:sp>
        <p:nvSpPr>
          <p:cNvPr id="4" name="Footer Placeholder 3">
            <a:extLst>
              <a:ext uri="{FF2B5EF4-FFF2-40B4-BE49-F238E27FC236}">
                <a16:creationId xmlns:a16="http://schemas.microsoft.com/office/drawing/2014/main" id="{016656EA-4150-44D1-821F-53CA0DBA1A3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F6184F06-C917-4D16-B46F-633E54CA499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C1F4691-38BC-4357-BA2E-AC7731A10A45}" type="slidenum">
              <a:rPr lang="en-US" smtClean="0"/>
              <a:t>‹#›</a:t>
            </a:fld>
            <a:endParaRPr lang="en-US" dirty="0"/>
          </a:p>
        </p:txBody>
      </p:sp>
    </p:spTree>
    <p:extLst>
      <p:ext uri="{BB962C8B-B14F-4D97-AF65-F5344CB8AC3E}">
        <p14:creationId xmlns:p14="http://schemas.microsoft.com/office/powerpoint/2010/main" val="32900607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67300D2-6E0D-49B5-9AB1-C6683F5C846D}" type="datetimeFigureOut">
              <a:rPr lang="en-US" smtClean="0"/>
              <a:t>3/25/2022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7025FD9-6782-4777-BD37-B8EEBEF1E497}" type="slidenum">
              <a:rPr lang="en-US" smtClean="0"/>
              <a:t>‹#›</a:t>
            </a:fld>
            <a:endParaRPr lang="en-US" dirty="0"/>
          </a:p>
        </p:txBody>
      </p:sp>
    </p:spTree>
    <p:extLst>
      <p:ext uri="{BB962C8B-B14F-4D97-AF65-F5344CB8AC3E}">
        <p14:creationId xmlns:p14="http://schemas.microsoft.com/office/powerpoint/2010/main" val="37208107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7025FD9-6782-4777-BD37-B8EEBEF1E497}" type="slidenum">
              <a:rPr lang="en-US" smtClean="0"/>
              <a:t>1</a:t>
            </a:fld>
            <a:endParaRPr lang="en-US" dirty="0"/>
          </a:p>
        </p:txBody>
      </p:sp>
    </p:spTree>
    <p:extLst>
      <p:ext uri="{BB962C8B-B14F-4D97-AF65-F5344CB8AC3E}">
        <p14:creationId xmlns:p14="http://schemas.microsoft.com/office/powerpoint/2010/main" val="27938351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7025FD9-6782-4777-BD37-B8EEBEF1E497}" type="slidenum">
              <a:rPr lang="en-US" smtClean="0"/>
              <a:t>2</a:t>
            </a:fld>
            <a:endParaRPr lang="en-US" dirty="0"/>
          </a:p>
        </p:txBody>
      </p:sp>
    </p:spTree>
    <p:extLst>
      <p:ext uri="{BB962C8B-B14F-4D97-AF65-F5344CB8AC3E}">
        <p14:creationId xmlns:p14="http://schemas.microsoft.com/office/powerpoint/2010/main" val="40574567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7025FD9-6782-4777-BD37-B8EEBEF1E497}" type="slidenum">
              <a:rPr lang="en-US" smtClean="0"/>
              <a:t>28</a:t>
            </a:fld>
            <a:endParaRPr lang="en-US" dirty="0"/>
          </a:p>
        </p:txBody>
      </p:sp>
    </p:spTree>
    <p:extLst>
      <p:ext uri="{BB962C8B-B14F-4D97-AF65-F5344CB8AC3E}">
        <p14:creationId xmlns:p14="http://schemas.microsoft.com/office/powerpoint/2010/main" val="28227902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smtClean="0"/>
              <a:pPr/>
              <a:t>3/25/2022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3546601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smtClean="0"/>
              <a:pPr/>
              <a:t>3/25/2022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9439745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smtClean="0"/>
              <a:pPr/>
              <a:t>3/25/2022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1971925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smtClean="0"/>
              <a:pPr/>
              <a:t>3/25/2022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1817945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2">
                    <a:lumMod val="7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586B75A-687E-405C-8A0B-8D00578BA2C3}" type="datetimeFigureOut">
              <a:rPr lang="en-US" smtClean="0"/>
              <a:pPr/>
              <a:t>3/25/2022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106625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5586B75A-687E-405C-8A0B-8D00578BA2C3}" type="datetimeFigureOut">
              <a:rPr lang="en-US" smtClean="0"/>
              <a:pPr/>
              <a:t>3/25/2022</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4137774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smtClean="0"/>
              <a:pPr/>
              <a:t>3/25/2022</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2" name="Slide Number Placeholder 11"/>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3946604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smtClean="0"/>
              <a:pPr/>
              <a:t>3/25/2022</a:t>
            </a:fld>
            <a:endParaRPr lang="en-US" dirty="0"/>
          </a:p>
        </p:txBody>
      </p:sp>
      <p:sp>
        <p:nvSpPr>
          <p:cNvPr id="7" name="Footer Placeholder 6"/>
          <p:cNvSpPr>
            <a:spLocks noGrp="1"/>
          </p:cNvSpPr>
          <p:nvPr>
            <p:ph type="ftr" sz="quarter" idx="11"/>
          </p:nvPr>
        </p:nvSpPr>
        <p:spPr/>
        <p:txBody>
          <a:bodyPr/>
          <a:lstStyle/>
          <a:p>
            <a:endParaRPr lang="en-US" dirty="0"/>
          </a:p>
        </p:txBody>
      </p:sp>
      <p:sp>
        <p:nvSpPr>
          <p:cNvPr id="8" name="Slide Number Placeholder 7"/>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6320463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586B75A-687E-405C-8A0B-8D00578BA2C3}" type="datetimeFigureOut">
              <a:rPr lang="en-US" smtClean="0"/>
              <a:pPr/>
              <a:t>3/25/2022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1649208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n-US"/>
              <a:t>Click to edit Master title style</a:t>
            </a:r>
            <a:endParaRPr lang="en-US" dirty="0"/>
          </a:p>
        </p:txBody>
      </p:sp>
      <p:sp>
        <p:nvSpPr>
          <p:cNvPr id="3" name="Content Placeholder 2"/>
          <p:cNvSpPr>
            <a:spLocks noGrp="1"/>
          </p:cNvSpPr>
          <p:nvPr>
            <p:ph idx="1"/>
          </p:nvPr>
        </p:nvSpPr>
        <p:spPr>
          <a:xfrm>
            <a:off x="3906981" y="1852122"/>
            <a:ext cx="2458230" cy="2008678"/>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5586B75A-687E-405C-8A0B-8D00578BA2C3}" type="datetimeFigureOut">
              <a:rPr lang="en-US" smtClean="0"/>
              <a:pPr/>
              <a:t>3/25/2022</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smtClean="0"/>
              <a:pPr/>
              <a:t>‹#›</a:t>
            </a:fld>
            <a:endParaRPr lang="en-US" dirty="0"/>
          </a:p>
        </p:txBody>
      </p:sp>
      <p:sp>
        <p:nvSpPr>
          <p:cNvPr id="11" name="Content Placeholder 2">
            <a:extLst>
              <a:ext uri="{FF2B5EF4-FFF2-40B4-BE49-F238E27FC236}">
                <a16:creationId xmlns:a16="http://schemas.microsoft.com/office/drawing/2014/main" id="{87B0DF2F-DAFD-4616-9E25-0C28D75BF306}"/>
              </a:ext>
            </a:extLst>
          </p:cNvPr>
          <p:cNvSpPr>
            <a:spLocks noGrp="1"/>
          </p:cNvSpPr>
          <p:nvPr>
            <p:ph idx="13"/>
          </p:nvPr>
        </p:nvSpPr>
        <p:spPr>
          <a:xfrm>
            <a:off x="6491805" y="1852122"/>
            <a:ext cx="2458230" cy="2008678"/>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2">
            <a:extLst>
              <a:ext uri="{FF2B5EF4-FFF2-40B4-BE49-F238E27FC236}">
                <a16:creationId xmlns:a16="http://schemas.microsoft.com/office/drawing/2014/main" id="{336DA0F9-D851-437C-A45B-EC125A3D3DB3}"/>
              </a:ext>
            </a:extLst>
          </p:cNvPr>
          <p:cNvSpPr>
            <a:spLocks noGrp="1"/>
          </p:cNvSpPr>
          <p:nvPr>
            <p:ph idx="14"/>
          </p:nvPr>
        </p:nvSpPr>
        <p:spPr>
          <a:xfrm>
            <a:off x="9076629" y="1852122"/>
            <a:ext cx="2458230" cy="2008678"/>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5">
            <a:extLst>
              <a:ext uri="{FF2B5EF4-FFF2-40B4-BE49-F238E27FC236}">
                <a16:creationId xmlns:a16="http://schemas.microsoft.com/office/drawing/2014/main" id="{0FF0BA98-3AB4-4D88-B1C2-6279BCACFAD9}"/>
              </a:ext>
            </a:extLst>
          </p:cNvPr>
          <p:cNvSpPr>
            <a:spLocks noGrp="1"/>
          </p:cNvSpPr>
          <p:nvPr>
            <p:ph type="body" sz="quarter" idx="15"/>
          </p:nvPr>
        </p:nvSpPr>
        <p:spPr>
          <a:xfrm>
            <a:off x="3887792" y="3971924"/>
            <a:ext cx="2477419" cy="8032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5">
            <a:extLst>
              <a:ext uri="{FF2B5EF4-FFF2-40B4-BE49-F238E27FC236}">
                <a16:creationId xmlns:a16="http://schemas.microsoft.com/office/drawing/2014/main" id="{D9DEF72B-B924-4A0D-8C83-3B370632C0D3}"/>
              </a:ext>
            </a:extLst>
          </p:cNvPr>
          <p:cNvSpPr>
            <a:spLocks noGrp="1"/>
          </p:cNvSpPr>
          <p:nvPr>
            <p:ph type="body" sz="quarter" idx="16"/>
          </p:nvPr>
        </p:nvSpPr>
        <p:spPr>
          <a:xfrm>
            <a:off x="6472616" y="3971925"/>
            <a:ext cx="2477419" cy="8032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ext Placeholder 5">
            <a:extLst>
              <a:ext uri="{FF2B5EF4-FFF2-40B4-BE49-F238E27FC236}">
                <a16:creationId xmlns:a16="http://schemas.microsoft.com/office/drawing/2014/main" id="{E9D30C54-E9E8-4300-8DA4-352DB3A71A4F}"/>
              </a:ext>
            </a:extLst>
          </p:cNvPr>
          <p:cNvSpPr>
            <a:spLocks noGrp="1"/>
          </p:cNvSpPr>
          <p:nvPr>
            <p:ph type="body" sz="quarter" idx="17"/>
          </p:nvPr>
        </p:nvSpPr>
        <p:spPr>
          <a:xfrm>
            <a:off x="9070240" y="3971924"/>
            <a:ext cx="2458230" cy="8032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750801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5586B75A-687E-405C-8A0B-8D00578BA2C3}" type="datetimeFigureOut">
              <a:rPr lang="en-US" smtClean="0"/>
              <a:pPr/>
              <a:t>3/25/2022</a:t>
            </a:fld>
            <a:endParaRPr lang="en-US" dirty="0"/>
          </a:p>
        </p:txBody>
      </p:sp>
      <p:sp>
        <p:nvSpPr>
          <p:cNvPr id="9" name="Footer Placeholder 8"/>
          <p:cNvSpPr>
            <a:spLocks noGrp="1"/>
          </p:cNvSpPr>
          <p:nvPr>
            <p:ph type="ftr" sz="quarter" idx="11"/>
          </p:nvPr>
        </p:nvSpPr>
        <p:spPr>
          <a:xfrm>
            <a:off x="3499101" y="6356350"/>
            <a:ext cx="5911517" cy="365125"/>
          </a:xfrm>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0594109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5586B75A-687E-405C-8A0B-8D00578BA2C3}" type="datetimeFigureOut">
              <a:rPr lang="en-US" smtClean="0"/>
              <a:pPr/>
              <a:t>3/25/2022</a:t>
            </a:fld>
            <a:endParaRPr lang="en-US" dirty="0"/>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US" dirty="0"/>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35939692"/>
      </p:ext>
    </p:extLst>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hf sldNum="0" hdr="0" ftr="0" dt="0"/>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75000"/>
              <a:lumOff val="2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75000"/>
              <a:lumOff val="2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75000"/>
              <a:lumOff val="2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inkscape.org/release/inkscape-1.0/"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869841E-71E7-4F51-8E6F-5E8A5E37565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descr="Plans">
            <a:extLst>
              <a:ext uri="{FF2B5EF4-FFF2-40B4-BE49-F238E27FC236}">
                <a16:creationId xmlns:a16="http://schemas.microsoft.com/office/drawing/2014/main" id="{A3A2E0DA-DA21-447D-AD1F-3DB915DD051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 y="-1"/>
            <a:ext cx="12188932" cy="6858000"/>
          </a:xfrm>
          <a:prstGeom prst="rect">
            <a:avLst/>
          </a:prstGeom>
        </p:spPr>
      </p:pic>
      <p:sp>
        <p:nvSpPr>
          <p:cNvPr id="12" name="Rectangle 11">
            <a:extLst>
              <a:ext uri="{FF2B5EF4-FFF2-40B4-BE49-F238E27FC236}">
                <a16:creationId xmlns:a16="http://schemas.microsoft.com/office/drawing/2014/main" id="{594B067E-A161-4B29-A8FA-FEEB1944952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61999"/>
            <a:ext cx="4642228"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7D6CA50C-1A88-4B3F-A34F-FE199F4205A2}"/>
              </a:ext>
            </a:extLst>
          </p:cNvPr>
          <p:cNvSpPr>
            <a:spLocks noGrp="1"/>
          </p:cNvSpPr>
          <p:nvPr>
            <p:ph type="ctrTitle"/>
          </p:nvPr>
        </p:nvSpPr>
        <p:spPr>
          <a:xfrm>
            <a:off x="138544" y="758952"/>
            <a:ext cx="4391891" cy="3813048"/>
          </a:xfrm>
        </p:spPr>
        <p:txBody>
          <a:bodyPr>
            <a:normAutofit/>
          </a:bodyPr>
          <a:lstStyle/>
          <a:p>
            <a:pPr marL="0" marR="18415" algn="ctr">
              <a:lnSpc>
                <a:spcPct val="115000"/>
              </a:lnSpc>
              <a:spcBef>
                <a:spcPts val="0"/>
              </a:spcBef>
              <a:spcAft>
                <a:spcPts val="0"/>
              </a:spcAft>
            </a:pPr>
            <a:r>
              <a:rPr lang="nl-NL" sz="3200" b="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CHỦ ĐỀ </a:t>
            </a:r>
            <a:r>
              <a:rPr lang="nl-NL" sz="3200" b="1"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4</a:t>
            </a:r>
            <a:r>
              <a:rPr lang="nl-NL" sz="3200" b="1" smtClean="0">
                <a:effectLst/>
                <a:latin typeface="Times New Roman" panose="02020603050405020304" pitchFamily="18" charset="0"/>
                <a:ea typeface="Calibri" panose="020F0502020204030204" pitchFamily="34" charset="0"/>
                <a:cs typeface="Times New Roman" panose="02020603050405020304" pitchFamily="18" charset="0"/>
              </a:rPr>
              <a:t> </a:t>
            </a:r>
            <a:r>
              <a:rPr lang="nl-NL" sz="3200" b="1">
                <a:effectLst/>
                <a:latin typeface="Times New Roman" panose="02020603050405020304" pitchFamily="18" charset="0"/>
                <a:ea typeface="Calibri" panose="020F0502020204030204" pitchFamily="34" charset="0"/>
                <a:cs typeface="Times New Roman" panose="02020603050405020304" pitchFamily="18" charset="0"/>
              </a:rPr>
              <a:t/>
            </a:r>
            <a:br>
              <a:rPr lang="nl-NL" sz="3200" b="1">
                <a:effectLst/>
                <a:latin typeface="Times New Roman" panose="02020603050405020304" pitchFamily="18" charset="0"/>
                <a:ea typeface="Calibri" panose="020F0502020204030204" pitchFamily="34" charset="0"/>
                <a:cs typeface="Times New Roman" panose="02020603050405020304" pitchFamily="18" charset="0"/>
              </a:rPr>
            </a:br>
            <a:r>
              <a:rPr lang="nl-NL" sz="3200" b="1">
                <a:effectLst/>
                <a:latin typeface="Times New Roman" panose="02020603050405020304" pitchFamily="18" charset="0"/>
                <a:ea typeface="Calibri" panose="020F0502020204030204" pitchFamily="34" charset="0"/>
                <a:cs typeface="Times New Roman" panose="02020603050405020304" pitchFamily="18" charset="0"/>
              </a:rPr>
              <a:t>ỨNG DỤNG TIN HỌC </a:t>
            </a:r>
            <a:br>
              <a:rPr lang="nl-NL" sz="3200" b="1">
                <a:effectLst/>
                <a:latin typeface="Times New Roman" panose="02020603050405020304" pitchFamily="18" charset="0"/>
                <a:ea typeface="Calibri" panose="020F0502020204030204" pitchFamily="34" charset="0"/>
                <a:cs typeface="Times New Roman" panose="02020603050405020304" pitchFamily="18" charset="0"/>
              </a:rPr>
            </a:br>
            <a:r>
              <a:rPr lang="nl-NL" sz="3200" b="1" kern="0" smtClean="0">
                <a:solidFill>
                  <a:srgbClr val="002060"/>
                </a:solidFill>
                <a:effectLst/>
                <a:latin typeface="Times New Roman" panose="02020603050405020304" pitchFamily="18" charset="0"/>
                <a:ea typeface="Calibri Light" panose="020F0302020204030204" pitchFamily="34" charset="0"/>
                <a:cs typeface="Times New Roman" panose="02020603050405020304" pitchFamily="18" charset="0"/>
              </a:rPr>
              <a:t>BÀI 12</a:t>
            </a:r>
            <a:r>
              <a:rPr lang="nl-NL" sz="3200" b="1" kern="0">
                <a:solidFill>
                  <a:srgbClr val="002060"/>
                </a:solidFill>
                <a:effectLst/>
                <a:latin typeface="Times New Roman" panose="02020603050405020304" pitchFamily="18" charset="0"/>
                <a:ea typeface="Calibri Light" panose="020F0302020204030204" pitchFamily="34" charset="0"/>
                <a:cs typeface="Times New Roman" panose="02020603050405020304" pitchFamily="18" charset="0"/>
              </a:rPr>
              <a:t/>
            </a:r>
            <a:br>
              <a:rPr lang="nl-NL" sz="3200" b="1" kern="0">
                <a:solidFill>
                  <a:srgbClr val="002060"/>
                </a:solidFill>
                <a:effectLst/>
                <a:latin typeface="Times New Roman" panose="02020603050405020304" pitchFamily="18" charset="0"/>
                <a:ea typeface="Calibri Light" panose="020F0302020204030204" pitchFamily="34" charset="0"/>
                <a:cs typeface="Times New Roman" panose="02020603050405020304" pitchFamily="18" charset="0"/>
              </a:rPr>
            </a:br>
            <a:r>
              <a:rPr lang="nl-NL" sz="3200" b="1" kern="0" smtClean="0">
                <a:solidFill>
                  <a:srgbClr val="002060"/>
                </a:solidFill>
                <a:effectLst/>
                <a:latin typeface="Times New Roman" panose="02020603050405020304" pitchFamily="18" charset="0"/>
                <a:ea typeface="Calibri Light" panose="020F0302020204030204" pitchFamily="34" charset="0"/>
                <a:cs typeface="Times New Roman" panose="02020603050405020304" pitchFamily="18" charset="0"/>
              </a:rPr>
              <a:t>PHẦN MỀM THIẾT KẾ ĐỒ HỌA</a:t>
            </a:r>
            <a:endParaRPr lang="en-US" sz="3200" b="1" kern="0">
              <a:solidFill>
                <a:srgbClr val="002060"/>
              </a:solidFill>
              <a:effectLst/>
              <a:latin typeface="Calibri Light" panose="020F0302020204030204" pitchFamily="34" charset="0"/>
              <a:ea typeface="Calibri Light" panose="020F0302020204030204" pitchFamily="34" charset="0"/>
              <a:cs typeface="Times New Roman" panose="02020603050405020304" pitchFamily="18" charset="0"/>
            </a:endParaRPr>
          </a:p>
        </p:txBody>
      </p:sp>
      <p:sp>
        <p:nvSpPr>
          <p:cNvPr id="3" name="Subtitle 2">
            <a:extLst>
              <a:ext uri="{FF2B5EF4-FFF2-40B4-BE49-F238E27FC236}">
                <a16:creationId xmlns:a16="http://schemas.microsoft.com/office/drawing/2014/main" id="{C9CC2D51-705E-403A-AC0E-9157DC5513A8}"/>
              </a:ext>
            </a:extLst>
          </p:cNvPr>
          <p:cNvSpPr>
            <a:spLocks noGrp="1"/>
          </p:cNvSpPr>
          <p:nvPr>
            <p:ph type="subTitle" idx="1"/>
          </p:nvPr>
        </p:nvSpPr>
        <p:spPr>
          <a:xfrm>
            <a:off x="532631" y="4873752"/>
            <a:ext cx="3685070" cy="914400"/>
          </a:xfrm>
        </p:spPr>
        <p:txBody>
          <a:bodyPr>
            <a:normAutofit/>
          </a:bodyPr>
          <a:lstStyle/>
          <a:p>
            <a:r>
              <a:rPr lang="en-US">
                <a:latin typeface="Times New Roman" panose="02020603050405020304" pitchFamily="18" charset="0"/>
                <a:cs typeface="Times New Roman" panose="02020603050405020304" pitchFamily="18" charset="0"/>
              </a:rPr>
              <a:t>GV: Hoàng Thị Thanh Tâm</a:t>
            </a:r>
            <a:endParaRPr lang="en-US" dirty="0">
              <a:latin typeface="Times New Roman" panose="02020603050405020304" pitchFamily="18" charset="0"/>
              <a:cs typeface="Times New Roman" panose="02020603050405020304" pitchFamily="18" charset="0"/>
            </a:endParaRPr>
          </a:p>
        </p:txBody>
      </p:sp>
      <p:sp>
        <p:nvSpPr>
          <p:cNvPr id="14" name="Rectangle 13">
            <a:extLst>
              <a:ext uri="{FF2B5EF4-FFF2-40B4-BE49-F238E27FC236}">
                <a16:creationId xmlns:a16="http://schemas.microsoft.com/office/drawing/2014/main" id="{C20C741F-0826-4AB6-A92E-AB4EB502166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7458289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875692" y="1625170"/>
            <a:ext cx="8253045" cy="3643551"/>
          </a:xfrm>
          <a:prstGeom prst="round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spcBef>
                <a:spcPts val="1200"/>
              </a:spcBef>
              <a:spcAft>
                <a:spcPts val="1200"/>
              </a:spcAft>
            </a:pPr>
            <a:r>
              <a:rPr lang="en-US" sz="2800" b="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Ghi nhớ</a:t>
            </a:r>
            <a:endParaRPr lang="en-US" sz="2800">
              <a:solidFill>
                <a:srgbClr val="C00000"/>
              </a:solidFill>
              <a:latin typeface="Times New Roman" panose="02020603050405020304" pitchFamily="18" charset="0"/>
              <a:ea typeface="Times New Roman" panose="02020603050405020304" pitchFamily="18" charset="0"/>
              <a:cs typeface="Arial" panose="020B0604020202020204" pitchFamily="34" charset="0"/>
            </a:endParaRPr>
          </a:p>
          <a:p>
            <a:pPr marL="342900" lvl="0" indent="-342900" algn="just">
              <a:spcBef>
                <a:spcPts val="1200"/>
              </a:spcBef>
              <a:spcAft>
                <a:spcPts val="1200"/>
              </a:spcAft>
              <a:buFont typeface="Times New Roman" panose="02020603050405020304" pitchFamily="18" charset="0"/>
              <a:buChar char="-"/>
            </a:pPr>
            <a:r>
              <a:rPr lang="en-US" sz="2800">
                <a:latin typeface="Times New Roman" panose="02020603050405020304" pitchFamily="18" charset="0"/>
                <a:ea typeface="Calibri" panose="020F0502020204030204" pitchFamily="34" charset="0"/>
                <a:cs typeface="Times New Roman" panose="02020603050405020304" pitchFamily="18" charset="0"/>
              </a:rPr>
              <a:t>Có hai loại phần mềm đồ họa. Phần mềm tạo, chỉnh sửa hình vectơ và phần mềm xử lí ảnh bitmap</a:t>
            </a:r>
            <a:endParaRPr lang="en-US" sz="2800">
              <a:latin typeface="Times New Roman" panose="02020603050405020304" pitchFamily="18" charset="0"/>
              <a:ea typeface="Calibri" panose="020F0502020204030204" pitchFamily="34" charset="0"/>
              <a:cs typeface="Arial" panose="020B0604020202020204" pitchFamily="34" charset="0"/>
            </a:endParaRPr>
          </a:p>
          <a:p>
            <a:pPr marL="342900" lvl="0" indent="-342900" algn="just">
              <a:spcBef>
                <a:spcPts val="1200"/>
              </a:spcBef>
              <a:spcAft>
                <a:spcPts val="1200"/>
              </a:spcAft>
              <a:buFont typeface="Times New Roman" panose="02020603050405020304" pitchFamily="18" charset="0"/>
              <a:buChar char="-"/>
            </a:pPr>
            <a:r>
              <a:rPr lang="en-US" sz="2800">
                <a:latin typeface="Times New Roman" panose="02020603050405020304" pitchFamily="18" charset="0"/>
                <a:ea typeface="Calibri" panose="020F0502020204030204" pitchFamily="34" charset="0"/>
                <a:cs typeface="Times New Roman" panose="02020603050405020304" pitchFamily="18" charset="0"/>
              </a:rPr>
              <a:t>Inkscape là phần mềm miễn phí để tạo, chỉnh sửa sản phẩm đồ họa vectơ</a:t>
            </a:r>
            <a:endParaRPr lang="en-US" sz="2800">
              <a:effectLst/>
              <a:latin typeface="Times New Roman" panose="02020603050405020304" pitchFamily="18"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9950628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p:cNvSpPr/>
          <p:nvPr/>
        </p:nvSpPr>
        <p:spPr>
          <a:xfrm>
            <a:off x="351692" y="27111"/>
            <a:ext cx="11394831" cy="6830889"/>
          </a:xfrm>
          <a:prstGeom prst="cloudCallout">
            <a:avLst>
              <a:gd name="adj1" fmla="val -49434"/>
              <a:gd name="adj2" fmla="val 44308"/>
            </a:avLst>
          </a:prstGeom>
        </p:spPr>
        <p:style>
          <a:lnRef idx="2">
            <a:schemeClr val="accent5"/>
          </a:lnRef>
          <a:fillRef idx="1">
            <a:schemeClr val="lt1"/>
          </a:fillRef>
          <a:effectRef idx="0">
            <a:schemeClr val="accent5"/>
          </a:effectRef>
          <a:fontRef idx="minor">
            <a:schemeClr val="dk1"/>
          </a:fontRef>
        </p:style>
        <p:txBody>
          <a:bodyPr wrap="square">
            <a:spAutoFit/>
          </a:bodyPr>
          <a:lstStyle/>
          <a:p>
            <a:pPr algn="just">
              <a:lnSpc>
                <a:spcPct val="115000"/>
              </a:lnSpc>
              <a:spcAft>
                <a:spcPts val="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1. Cần thiết kế một bộ các sản phẩm bút, sổ, danh thiếp, bí thư, túi giấy. Theo em nên dùng phẩn mềm nào?</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nSpc>
                <a:spcPct val="115000"/>
              </a:lnSpc>
              <a:spcAft>
                <a:spcPts val="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A. Photoshop                                               </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nSpc>
                <a:spcPct val="115000"/>
              </a:lnSpc>
              <a:spcAft>
                <a:spcPts val="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B. Inkscape</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lnSpc>
                <a:spcPct val="115000"/>
              </a:lnSpc>
              <a:spcAft>
                <a:spcPts val="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2. Em hãy cho biết có thể vẽ hình vào đâu trên màn hình làm việc của Inkscape?</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nSpc>
                <a:spcPct val="115000"/>
              </a:lnSpc>
              <a:spcAft>
                <a:spcPts val="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A. Toàn bộ vùng làm việc                           </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r>
              <a:rPr lang="en-US" sz="2800">
                <a:latin typeface="Times New Roman" panose="02020603050405020304" pitchFamily="18" charset="0"/>
                <a:ea typeface="Times New Roman" panose="02020603050405020304" pitchFamily="18" charset="0"/>
              </a:rPr>
              <a:t>B. Trong khu vực trang in</a:t>
            </a:r>
            <a:endParaRPr lang="en-US" sz="2800"/>
          </a:p>
        </p:txBody>
      </p:sp>
    </p:spTree>
    <p:extLst>
      <p:ext uri="{BB962C8B-B14F-4D97-AF65-F5344CB8AC3E}">
        <p14:creationId xmlns:p14="http://schemas.microsoft.com/office/powerpoint/2010/main" val="3941309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p:cNvSpPr/>
          <p:nvPr/>
        </p:nvSpPr>
        <p:spPr>
          <a:xfrm>
            <a:off x="0" y="0"/>
            <a:ext cx="12192000" cy="6324898"/>
          </a:xfrm>
          <a:prstGeom prst="cloudCallout">
            <a:avLst>
              <a:gd name="adj1" fmla="val -46981"/>
              <a:gd name="adj2" fmla="val 46402"/>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spcBef>
                <a:spcPts val="600"/>
              </a:spcBef>
              <a:spcAft>
                <a:spcPts val="600"/>
              </a:spcAft>
            </a:pPr>
            <a:r>
              <a:rPr lang="nl-NL" sz="2800">
                <a:latin typeface="Times New Roman" panose="02020603050405020304" pitchFamily="18" charset="0"/>
                <a:ea typeface="Times New Roman" panose="02020603050405020304" pitchFamily="18" charset="0"/>
                <a:cs typeface="Times New Roman" panose="02020603050405020304" pitchFamily="18" charset="0"/>
              </a:rPr>
              <a:t>Nếu chúng ta có một quả dưa hấu và 1 quả cam ở trên bàn. Xác định xem cần xếp hai quả này như thế nào để:</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marL="342900" lvl="0" indent="-342900" algn="just">
              <a:spcBef>
                <a:spcPts val="600"/>
              </a:spcBef>
              <a:spcAft>
                <a:spcPts val="600"/>
              </a:spcAft>
              <a:buFont typeface="+mj-lt"/>
              <a:buAutoNum type="alphaLcParenR"/>
            </a:pPr>
            <a:r>
              <a:rPr lang="nl-NL" sz="2800">
                <a:latin typeface="Times New Roman" panose="02020603050405020304" pitchFamily="18" charset="0"/>
                <a:ea typeface="Times New Roman" panose="02020603050405020304" pitchFamily="18" charset="0"/>
                <a:cs typeface="Times New Roman" panose="02020603050405020304" pitchFamily="18" charset="0"/>
              </a:rPr>
              <a:t>Nhìn thẩy đủ cả hai quả, không quả nào bị che khuất</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marL="342900" lvl="0" indent="-342900" algn="just">
              <a:spcBef>
                <a:spcPts val="600"/>
              </a:spcBef>
              <a:spcAft>
                <a:spcPts val="600"/>
              </a:spcAft>
              <a:buFont typeface="+mj-lt"/>
              <a:buAutoNum type="alphaLcParenR"/>
            </a:pPr>
            <a:r>
              <a:rPr lang="nl-NL" sz="2800">
                <a:latin typeface="Times New Roman" panose="02020603050405020304" pitchFamily="18" charset="0"/>
                <a:ea typeface="Times New Roman" panose="02020603050405020304" pitchFamily="18" charset="0"/>
                <a:cs typeface="Times New Roman" panose="02020603050405020304" pitchFamily="18" charset="0"/>
              </a:rPr>
              <a:t>Chỉ nhìn thấy quả dưa hấu</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marL="342900" lvl="0" indent="-342900" algn="just">
              <a:spcBef>
                <a:spcPts val="600"/>
              </a:spcBef>
              <a:spcAft>
                <a:spcPts val="600"/>
              </a:spcAft>
              <a:buFont typeface="+mj-lt"/>
              <a:buAutoNum type="alphaLcParenR"/>
            </a:pPr>
            <a:r>
              <a:rPr lang="nl-NL" sz="2800">
                <a:latin typeface="Times New Roman" panose="02020603050405020304" pitchFamily="18" charset="0"/>
                <a:ea typeface="Times New Roman" panose="02020603050405020304" pitchFamily="18" charset="0"/>
                <a:cs typeface="Times New Roman" panose="02020603050405020304" pitchFamily="18" charset="0"/>
              </a:rPr>
              <a:t>Nhìn thấy đủ quả cam, quả dưa hấu bị che một phần</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marL="342900" lvl="0" indent="-342900" algn="just">
              <a:spcBef>
                <a:spcPts val="600"/>
              </a:spcBef>
              <a:spcAft>
                <a:spcPts val="600"/>
              </a:spcAft>
              <a:buFont typeface="+mj-lt"/>
              <a:buAutoNum type="alphaLcParenR"/>
            </a:pPr>
            <a:r>
              <a:rPr lang="nl-NL" sz="2800">
                <a:latin typeface="Times New Roman" panose="02020603050405020304" pitchFamily="18" charset="0"/>
                <a:ea typeface="Times New Roman" panose="02020603050405020304" pitchFamily="18" charset="0"/>
                <a:cs typeface="Times New Roman" panose="02020603050405020304" pitchFamily="18" charset="0"/>
              </a:rPr>
              <a:t>Nhìn thấy quả dưa hấu, quả cam bị che đi một phần</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703590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40568" y="386575"/>
            <a:ext cx="9669635" cy="689099"/>
          </a:xfrm>
          <a:prstGeom prst="rect">
            <a:avLst/>
          </a:prstGeom>
        </p:spPr>
        <p:txBody>
          <a:bodyPr wrap="none">
            <a:spAutoFit/>
          </a:bodyPr>
          <a:lstStyle/>
          <a:p>
            <a:pPr lvl="0" algn="just">
              <a:lnSpc>
                <a:spcPct val="115000"/>
              </a:lnSpc>
              <a:spcBef>
                <a:spcPts val="1200"/>
              </a:spcBef>
              <a:spcAft>
                <a:spcPts val="0"/>
              </a:spcAft>
            </a:pPr>
            <a:r>
              <a:rPr lang="nl-NL" sz="3600" b="1" kern="0" smtClean="0">
                <a:solidFill>
                  <a:srgbClr val="C00000"/>
                </a:solidFill>
                <a:latin typeface="Times New Roman" panose="02020603050405020304" pitchFamily="18" charset="0"/>
                <a:ea typeface="Calibri Light" panose="020F0302020204030204" pitchFamily="34" charset="0"/>
                <a:cs typeface="Times New Roman" panose="02020603050405020304" pitchFamily="18" charset="0"/>
              </a:rPr>
              <a:t>3. CÁC </a:t>
            </a:r>
            <a:r>
              <a:rPr lang="nl-NL" sz="3600" b="1" kern="0">
                <a:solidFill>
                  <a:srgbClr val="C00000"/>
                </a:solidFill>
                <a:latin typeface="Times New Roman" panose="02020603050405020304" pitchFamily="18" charset="0"/>
                <a:ea typeface="Calibri Light" panose="020F0302020204030204" pitchFamily="34" charset="0"/>
                <a:cs typeface="Times New Roman" panose="02020603050405020304" pitchFamily="18" charset="0"/>
              </a:rPr>
              <a:t>ĐỐI TƯỢNG ĐỒ HỌA CỦA HÌNH VẼ</a:t>
            </a:r>
            <a:endParaRPr lang="en-US" sz="3600" b="1" kern="0">
              <a:solidFill>
                <a:srgbClr val="C00000"/>
              </a:solidFill>
              <a:effectLst/>
              <a:latin typeface="Calibri Light" panose="020F0302020204030204" pitchFamily="34" charset="0"/>
              <a:ea typeface="Calibri Light" panose="020F0302020204030204" pitchFamily="34" charset="0"/>
              <a:cs typeface="Times New Roman" panose="02020603050405020304" pitchFamily="18" charset="0"/>
            </a:endParaRPr>
          </a:p>
        </p:txBody>
      </p:sp>
      <p:sp>
        <p:nvSpPr>
          <p:cNvPr id="4" name="Rectangle 3"/>
          <p:cNvSpPr/>
          <p:nvPr/>
        </p:nvSpPr>
        <p:spPr>
          <a:xfrm>
            <a:off x="703384" y="1648615"/>
            <a:ext cx="10644553" cy="4031873"/>
          </a:xfrm>
          <a:prstGeom prst="rect">
            <a:avLst/>
          </a:prstGeom>
        </p:spPr>
        <p:txBody>
          <a:bodyPr wrap="square">
            <a:spAutoFit/>
          </a:bodyPr>
          <a:lstStyle/>
          <a:p>
            <a:pPr algn="just">
              <a:spcBef>
                <a:spcPts val="1200"/>
              </a:spcBef>
              <a:spcAft>
                <a:spcPts val="1200"/>
              </a:spcAft>
            </a:pPr>
            <a:r>
              <a:rPr lang="nl-NL" sz="280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Tạo tệp mới bằng lệnh </a:t>
            </a:r>
            <a:r>
              <a:rPr lang="nl-NL" sz="2800" b="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File/New</a:t>
            </a:r>
            <a:r>
              <a:rPr lang="nl-NL" sz="280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hoặc nhấn tổ hợp phím </a:t>
            </a:r>
            <a:r>
              <a:rPr lang="nl-NL" sz="2800" b="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Ctrl + N</a:t>
            </a:r>
            <a:endParaRPr lang="en-US" sz="280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spcBef>
                <a:spcPts val="1200"/>
              </a:spcBef>
              <a:spcAft>
                <a:spcPts val="1200"/>
              </a:spcAft>
            </a:pPr>
            <a:r>
              <a:rPr lang="nl-NL" sz="280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Các đối tượng được thêm vào hình bằng cách:</a:t>
            </a:r>
            <a:endParaRPr lang="en-US" sz="280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spcBef>
                <a:spcPts val="1200"/>
              </a:spcBef>
              <a:spcAft>
                <a:spcPts val="1200"/>
              </a:spcAft>
            </a:pPr>
            <a:r>
              <a:rPr lang="nl-NL" sz="280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 C1. </a:t>
            </a:r>
            <a:r>
              <a:rPr lang="nl-NL" sz="2800">
                <a:latin typeface="Times New Roman" panose="02020603050405020304" pitchFamily="18" charset="0"/>
                <a:ea typeface="Times New Roman" panose="02020603050405020304" pitchFamily="18" charset="0"/>
                <a:cs typeface="Times New Roman" panose="02020603050405020304" pitchFamily="18" charset="0"/>
              </a:rPr>
              <a:t>Tạo ra các bản sao của các đối tượng đã có trong vùng </a:t>
            </a:r>
            <a:r>
              <a:rPr lang="nl-NL" sz="2800">
                <a:latin typeface="Times New Roman" panose="02020603050405020304" pitchFamily="18" charset="0"/>
                <a:ea typeface="Times New Roman" panose="02020603050405020304" pitchFamily="18" charset="0"/>
                <a:cs typeface="Times New Roman" panose="02020603050405020304" pitchFamily="18" charset="0"/>
              </a:rPr>
              <a:t>làm </a:t>
            </a:r>
            <a:r>
              <a:rPr lang="nl-NL" sz="2800" smtClean="0">
                <a:latin typeface="Times New Roman" panose="02020603050405020304" pitchFamily="18" charset="0"/>
                <a:ea typeface="Times New Roman" panose="02020603050405020304" pitchFamily="18" charset="0"/>
                <a:cs typeface="Times New Roman" panose="02020603050405020304" pitchFamily="18" charset="0"/>
              </a:rPr>
              <a:t>việc</a:t>
            </a:r>
          </a:p>
          <a:p>
            <a:pPr algn="just">
              <a:spcBef>
                <a:spcPts val="1200"/>
              </a:spcBef>
              <a:spcAft>
                <a:spcPts val="1200"/>
              </a:spcAft>
            </a:pPr>
            <a:r>
              <a:rPr lang="en-US" sz="2800">
                <a:solidFill>
                  <a:srgbClr val="7030A0"/>
                </a:solidFill>
                <a:latin typeface="Times New Roman" panose="02020603050405020304" pitchFamily="18" charset="0"/>
                <a:cs typeface="Times New Roman" panose="02020603050405020304" pitchFamily="18" charset="0"/>
              </a:rPr>
              <a:t>+ C2. </a:t>
            </a:r>
            <a:r>
              <a:rPr lang="en-US" sz="2800">
                <a:latin typeface="Times New Roman" panose="02020603050405020304" pitchFamily="18" charset="0"/>
                <a:cs typeface="Times New Roman" panose="02020603050405020304" pitchFamily="18" charset="0"/>
              </a:rPr>
              <a:t>Chọn đối tượng từ hộp công cụ và vẽ vào vùng làm việc. Các đối tượng sẽ xuất hiện theo thứ tự lớp, đối tượng vẽ trước sẽ ở lớp dưới, đối tượng này có thể bị che khuất toàn bộ hay một phần bởi các đối tượng vẽ sau ở lớp </a:t>
            </a:r>
            <a:r>
              <a:rPr lang="en-US" sz="2800">
                <a:latin typeface="Times New Roman" panose="02020603050405020304" pitchFamily="18" charset="0"/>
                <a:cs typeface="Times New Roman" panose="02020603050405020304" pitchFamily="18" charset="0"/>
              </a:rPr>
              <a:t>trên</a:t>
            </a:r>
            <a:r>
              <a:rPr lang="en-US" sz="2800" smtClean="0">
                <a:latin typeface="Times New Roman" panose="02020603050405020304" pitchFamily="18" charset="0"/>
                <a:cs typeface="Times New Roman" panose="02020603050405020304" pitchFamily="18" charset="0"/>
              </a:rPr>
              <a:t>.</a:t>
            </a:r>
            <a:endParaRPr lang="en-US" sz="28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0005957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33046" y="616985"/>
            <a:ext cx="10879016" cy="2123658"/>
          </a:xfrm>
          <a:prstGeom prst="rect">
            <a:avLst/>
          </a:prstGeom>
        </p:spPr>
        <p:txBody>
          <a:bodyPr wrap="square">
            <a:spAutoFit/>
          </a:bodyPr>
          <a:lstStyle/>
          <a:p>
            <a:pPr algn="just">
              <a:spcBef>
                <a:spcPts val="1200"/>
              </a:spcBef>
              <a:spcAft>
                <a:spcPts val="1200"/>
              </a:spcAft>
            </a:pPr>
            <a:r>
              <a:rPr lang="en-US" sz="280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Để thêm các đối tượng có sẵn trên hộp công cụ như hình chữ nhật, hình vuông, hình tròn, hình elip, cung tròn, ngôi sao, đa giác, hinh xoắn ốc hoặc vẽ đối tượng tự do hay chèn chữ,… ta thực hiện theo ba bước:</a:t>
            </a:r>
          </a:p>
          <a:p>
            <a:pPr algn="just">
              <a:spcBef>
                <a:spcPts val="1200"/>
              </a:spcBef>
              <a:spcAft>
                <a:spcPts val="1200"/>
              </a:spcAft>
            </a:pPr>
            <a:r>
              <a:rPr lang="en-US" sz="2800" b="1">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Bước 1: </a:t>
            </a:r>
            <a:r>
              <a:rPr lang="en-US" sz="280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Chọn công cụ tương ứng trên hộp công cụ:</a:t>
            </a:r>
          </a:p>
        </p:txBody>
      </p:sp>
      <p:pic>
        <p:nvPicPr>
          <p:cNvPr id="6" name="Picture 5"/>
          <p:cNvPicPr/>
          <p:nvPr/>
        </p:nvPicPr>
        <p:blipFill rotWithShape="1">
          <a:blip r:embed="rId2"/>
          <a:srcRect l="55310" t="70271" r="7597" b="16905"/>
          <a:stretch/>
        </p:blipFill>
        <p:spPr bwMode="auto">
          <a:xfrm>
            <a:off x="1795829" y="3199009"/>
            <a:ext cx="8553450" cy="282665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7342347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86153" y="1622499"/>
            <a:ext cx="10785231" cy="3293209"/>
          </a:xfrm>
          <a:prstGeom prst="rect">
            <a:avLst/>
          </a:prstGeom>
        </p:spPr>
        <p:txBody>
          <a:bodyPr wrap="square">
            <a:spAutoFit/>
          </a:bodyPr>
          <a:lstStyle/>
          <a:p>
            <a:pPr algn="just">
              <a:spcBef>
                <a:spcPts val="1200"/>
              </a:spcBef>
              <a:spcAft>
                <a:spcPts val="1200"/>
              </a:spcAft>
            </a:pPr>
            <a:r>
              <a:rPr lang="en-US" sz="2800" b="1">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Bước 2: </a:t>
            </a:r>
            <a:r>
              <a:rPr lang="en-US" sz="2800">
                <a:latin typeface="Times New Roman" panose="02020603050405020304" pitchFamily="18" charset="0"/>
                <a:ea typeface="Times New Roman" panose="02020603050405020304" pitchFamily="18" charset="0"/>
                <a:cs typeface="Times New Roman" panose="02020603050405020304" pitchFamily="18" charset="0"/>
              </a:rPr>
              <a:t>Chỉnh tùy chọn trong danh sách điều khiển thuộc tính nếu cần</a:t>
            </a:r>
          </a:p>
          <a:p>
            <a:pPr algn="just">
              <a:spcBef>
                <a:spcPts val="1200"/>
              </a:spcBef>
              <a:spcAft>
                <a:spcPts val="1200"/>
              </a:spcAft>
            </a:pPr>
            <a:r>
              <a:rPr lang="en-US" sz="2800" b="1">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Bước 3: </a:t>
            </a:r>
            <a:r>
              <a:rPr lang="en-US" sz="2800">
                <a:latin typeface="Times New Roman" panose="02020603050405020304" pitchFamily="18" charset="0"/>
                <a:ea typeface="Times New Roman" panose="02020603050405020304" pitchFamily="18" charset="0"/>
                <a:cs typeface="Times New Roman" panose="02020603050405020304" pitchFamily="18" charset="0"/>
              </a:rPr>
              <a:t>Xác định vị trí hình vẽ trong vùng làm việc, kéo thả chuột để vẽ hình.</a:t>
            </a:r>
          </a:p>
          <a:p>
            <a:pPr algn="just">
              <a:spcBef>
                <a:spcPts val="1200"/>
              </a:spcBef>
              <a:spcAft>
                <a:spcPts val="12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 Chọn đối tượng trên hình vẽ bằng cách: chọn công cụ </a:t>
            </a:r>
            <a:r>
              <a:rPr lang="en-US" sz="2800">
                <a:latin typeface="Times New Roman" panose="02020603050405020304" pitchFamily="18" charset="0"/>
                <a:ea typeface="Times New Roman" panose="02020603050405020304" pitchFamily="18" charset="0"/>
                <a:cs typeface="Times New Roman" panose="02020603050405020304" pitchFamily="18" charset="0"/>
              </a:rPr>
              <a:t>Select </a:t>
            </a:r>
            <a:r>
              <a:rPr lang="en-US" sz="2800">
                <a:latin typeface="Times New Roman" panose="02020603050405020304" pitchFamily="18" charset="0"/>
                <a:cs typeface="Times New Roman" panose="02020603050405020304" pitchFamily="18" charset="0"/>
              </a:rPr>
              <a:t>trong hộp công cụ rồi nháy chuột vào đối tượng. Đối tượng được chọn có thể được di chuyển, phóng to, thu nhỏ, xoay, thay đổi thứ tự lớp hay tô màu,...</a:t>
            </a:r>
            <a:endParaRPr lang="en-US" sz="28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748528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79938" y="1728652"/>
            <a:ext cx="10714892" cy="3065455"/>
          </a:xfrm>
          <a:prstGeom prst="rect">
            <a:avLst/>
          </a:prstGeom>
        </p:spPr>
        <p:txBody>
          <a:bodyPr wrap="square">
            <a:spAutoFit/>
          </a:bodyPr>
          <a:lstStyle/>
          <a:p>
            <a:pPr>
              <a:spcBef>
                <a:spcPts val="1200"/>
              </a:spcBef>
              <a:spcAft>
                <a:spcPts val="12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 Để chọn màu cho một đối tượng, ta cần xác định màu tô (</a:t>
            </a:r>
            <a:r>
              <a:rPr lang="en-US" sz="2800" b="1">
                <a:latin typeface="Times New Roman" panose="02020603050405020304" pitchFamily="18" charset="0"/>
                <a:ea typeface="Times New Roman" panose="02020603050405020304" pitchFamily="18" charset="0"/>
                <a:cs typeface="Times New Roman" panose="02020603050405020304" pitchFamily="18" charset="0"/>
              </a:rPr>
              <a:t>Fill Color</a:t>
            </a:r>
            <a:r>
              <a:rPr lang="en-US" sz="2800">
                <a:latin typeface="Times New Roman" panose="02020603050405020304" pitchFamily="18" charset="0"/>
                <a:ea typeface="Times New Roman" panose="02020603050405020304" pitchFamily="18" charset="0"/>
                <a:cs typeface="Times New Roman" panose="02020603050405020304" pitchFamily="18" charset="0"/>
              </a:rPr>
              <a:t>) và màu vẽ (</a:t>
            </a:r>
            <a:r>
              <a:rPr lang="en-US" sz="2800" b="1">
                <a:latin typeface="Times New Roman" panose="02020603050405020304" pitchFamily="18" charset="0"/>
                <a:ea typeface="Times New Roman" panose="02020603050405020304" pitchFamily="18" charset="0"/>
                <a:cs typeface="Times New Roman" panose="02020603050405020304" pitchFamily="18" charset="0"/>
              </a:rPr>
              <a:t>Stroke Color</a:t>
            </a:r>
            <a:r>
              <a:rPr lang="en-US" sz="2800">
                <a:latin typeface="Times New Roman" panose="02020603050405020304" pitchFamily="18" charset="0"/>
                <a:ea typeface="Times New Roman" panose="02020603050405020304" pitchFamily="18" charset="0"/>
                <a:cs typeface="Times New Roman" panose="02020603050405020304" pitchFamily="18" charset="0"/>
              </a:rPr>
              <a:t>). Ta chọn màu tô và màu vẽ trên bằng màu (lưu ý để chọn màu vẽ cần nhấn giữ phim</a:t>
            </a:r>
            <a:r>
              <a:rPr lang="en-US" sz="2800" b="1">
                <a:latin typeface="Times New Roman" panose="02020603050405020304" pitchFamily="18" charset="0"/>
                <a:ea typeface="Times New Roman" panose="02020603050405020304" pitchFamily="18" charset="0"/>
                <a:cs typeface="Times New Roman" panose="02020603050405020304" pitchFamily="18" charset="0"/>
              </a:rPr>
              <a:t> Shift</a:t>
            </a:r>
            <a:r>
              <a:rPr lang="en-US" sz="2800">
                <a:latin typeface="Times New Roman" panose="02020603050405020304" pitchFamily="18" charset="0"/>
                <a:ea typeface="Times New Roman" panose="02020603050405020304" pitchFamily="18" charset="0"/>
                <a:cs typeface="Times New Roman" panose="02020603050405020304" pitchFamily="18" charset="0"/>
              </a:rPr>
              <a:t> khi chọn màu). </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 Lưu tệp bằng lệnh </a:t>
            </a:r>
            <a:r>
              <a:rPr lang="en-US" sz="2800" b="1">
                <a:latin typeface="Times New Roman" panose="02020603050405020304" pitchFamily="18" charset="0"/>
                <a:ea typeface="Times New Roman" panose="02020603050405020304" pitchFamily="18" charset="0"/>
                <a:cs typeface="Times New Roman" panose="02020603050405020304" pitchFamily="18" charset="0"/>
              </a:rPr>
              <a:t>File/Save</a:t>
            </a:r>
            <a:r>
              <a:rPr lang="en-US" sz="2800">
                <a:latin typeface="Times New Roman" panose="02020603050405020304" pitchFamily="18" charset="0"/>
                <a:ea typeface="Times New Roman" panose="02020603050405020304" pitchFamily="18" charset="0"/>
                <a:cs typeface="Times New Roman" panose="02020603050405020304" pitchFamily="18" charset="0"/>
              </a:rPr>
              <a:t> hoặc nhấn tổ hợp phím </a:t>
            </a:r>
            <a:r>
              <a:rPr lang="en-US" sz="2800" b="1">
                <a:latin typeface="Times New Roman" panose="02020603050405020304" pitchFamily="18" charset="0"/>
                <a:ea typeface="Times New Roman" panose="02020603050405020304" pitchFamily="18" charset="0"/>
                <a:cs typeface="Times New Roman" panose="02020603050405020304" pitchFamily="18" charset="0"/>
              </a:rPr>
              <a:t>Ctrl + S</a:t>
            </a:r>
            <a:r>
              <a:rPr lang="en-US" sz="2800">
                <a:latin typeface="Times New Roman" panose="02020603050405020304" pitchFamily="18" charset="0"/>
                <a:ea typeface="Times New Roman" panose="02020603050405020304" pitchFamily="18" charset="0"/>
                <a:cs typeface="Times New Roman" panose="02020603050405020304" pitchFamily="18" charset="0"/>
              </a:rPr>
              <a:t>. Phần mềm Inkscape lưu lại sản phẩm đã tạo dưới dạng tệp hình vecto có phần mở rộng là </a:t>
            </a:r>
            <a:r>
              <a:rPr lang="en-US" sz="2800" b="1">
                <a:latin typeface="Times New Roman" panose="02020603050405020304" pitchFamily="18" charset="0"/>
                <a:ea typeface="Times New Roman" panose="02020603050405020304" pitchFamily="18" charset="0"/>
                <a:cs typeface="Times New Roman" panose="02020603050405020304" pitchFamily="18" charset="0"/>
              </a:rPr>
              <a:t>svg</a:t>
            </a:r>
            <a:r>
              <a:rPr lang="en-US" sz="2800">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1820593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50829" y="1239346"/>
            <a:ext cx="8018585" cy="3562642"/>
          </a:xfrm>
          <a:prstGeom prst="rect">
            <a:avLst/>
          </a:prstGeom>
        </p:spPr>
        <p:txBody>
          <a:bodyPr wrap="square">
            <a:spAutoFit/>
          </a:bodyPr>
          <a:lstStyle/>
          <a:p>
            <a:pPr algn="just">
              <a:lnSpc>
                <a:spcPct val="150000"/>
              </a:lnSpc>
              <a:spcBef>
                <a:spcPts val="1200"/>
              </a:spcBef>
              <a:spcAft>
                <a:spcPts val="1200"/>
              </a:spcAft>
            </a:pPr>
            <a:r>
              <a:rPr lang="en-US" sz="2800" b="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Ghi nhớ</a:t>
            </a:r>
            <a:endParaRPr lang="en-US" sz="2800">
              <a:solidFill>
                <a:srgbClr val="C00000"/>
              </a:solidFill>
              <a:latin typeface="Times New Roman" panose="02020603050405020304" pitchFamily="18" charset="0"/>
              <a:ea typeface="Times New Roman" panose="02020603050405020304" pitchFamily="18" charset="0"/>
              <a:cs typeface="Arial" panose="020B0604020202020204" pitchFamily="34" charset="0"/>
            </a:endParaRPr>
          </a:p>
          <a:p>
            <a:pPr algn="just">
              <a:lnSpc>
                <a:spcPct val="150000"/>
              </a:lnSpc>
              <a:spcBef>
                <a:spcPts val="1200"/>
              </a:spcBef>
              <a:spcAft>
                <a:spcPts val="1200"/>
              </a:spcAft>
            </a:pPr>
            <a:r>
              <a:rPr lang="en-US" sz="2800">
                <a:latin typeface="Times New Roman" panose="02020603050405020304" pitchFamily="18" charset="0"/>
                <a:ea typeface="Times New Roman" panose="02020603050405020304" pitchFamily="18" charset="0"/>
              </a:rPr>
              <a:t>- Mỗi hình vẽ bao gồm các đối tượng đồ họa. Các đối tượng này sẽ xuất hiện theo thứ tự lớp, các đối tượng vẽ trước sẽ ở lớp dưới, đối tượng vẽ sau sẽ ở lớp trên. Ta có thể thay đổi thứ tự lớp của đối tượng.</a:t>
            </a:r>
            <a:endParaRPr lang="en-US" sz="2800"/>
          </a:p>
        </p:txBody>
      </p:sp>
    </p:spTree>
    <p:extLst>
      <p:ext uri="{BB962C8B-B14F-4D97-AF65-F5344CB8AC3E}">
        <p14:creationId xmlns:p14="http://schemas.microsoft.com/office/powerpoint/2010/main" val="22916997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p:cNvSpPr/>
          <p:nvPr/>
        </p:nvSpPr>
        <p:spPr>
          <a:xfrm>
            <a:off x="984738" y="660157"/>
            <a:ext cx="10034954" cy="4567982"/>
          </a:xfrm>
          <a:prstGeom prst="cloudCallou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lnSpc>
                <a:spcPct val="115000"/>
              </a:lnSpc>
              <a:spcAft>
                <a:spcPts val="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Theo em, thanh công cụ nào được sử dụng nhiều nhất trong Inkscape?</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marL="514350" indent="-514350">
              <a:lnSpc>
                <a:spcPct val="115000"/>
              </a:lnSpc>
              <a:spcAft>
                <a:spcPts val="0"/>
              </a:spcAft>
              <a:buAutoNum type="alphaUcPeriod"/>
            </a:pP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Bảng </a:t>
            </a:r>
            <a:r>
              <a:rPr lang="en-US" sz="2800">
                <a:latin typeface="Times New Roman" panose="02020603050405020304" pitchFamily="18" charset="0"/>
                <a:ea typeface="Times New Roman" panose="02020603050405020304" pitchFamily="18" charset="0"/>
                <a:cs typeface="Times New Roman" panose="02020603050405020304" pitchFamily="18" charset="0"/>
              </a:rPr>
              <a:t>màu                                            </a:t>
            </a:r>
            <a:endParaRPr lang="en-US" sz="2800" smtClean="0">
              <a:latin typeface="Times New Roman" panose="02020603050405020304" pitchFamily="18" charset="0"/>
              <a:ea typeface="Times New Roman" panose="02020603050405020304" pitchFamily="18" charset="0"/>
              <a:cs typeface="Times New Roman" panose="02020603050405020304" pitchFamily="18" charset="0"/>
            </a:endParaRPr>
          </a:p>
          <a:p>
            <a:pPr marL="514350" indent="-514350">
              <a:lnSpc>
                <a:spcPct val="115000"/>
              </a:lnSpc>
              <a:spcAft>
                <a:spcPts val="0"/>
              </a:spcAft>
              <a:buAutoNum type="alphaUcPeriod"/>
            </a:pP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Thanh </a:t>
            </a:r>
            <a:r>
              <a:rPr lang="en-US" sz="2800">
                <a:latin typeface="Times New Roman" panose="02020603050405020304" pitchFamily="18" charset="0"/>
                <a:ea typeface="Times New Roman" panose="02020603050405020304" pitchFamily="18" charset="0"/>
                <a:cs typeface="Times New Roman" panose="02020603050405020304" pitchFamily="18" charset="0"/>
              </a:rPr>
              <a:t>thiết lập chế độ kết dính.</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nSpc>
                <a:spcPct val="115000"/>
              </a:lnSpc>
              <a:spcAft>
                <a:spcPts val="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C. Thanh điều khiển thuộc tính.          </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r>
              <a:rPr lang="en-US" sz="2800">
                <a:latin typeface="Times New Roman" panose="02020603050405020304" pitchFamily="18" charset="0"/>
                <a:ea typeface="Times New Roman" panose="02020603050405020304" pitchFamily="18" charset="0"/>
              </a:rPr>
              <a:t>D. Hộp công cụ.</a:t>
            </a:r>
            <a:endParaRPr lang="en-US" sz="2800"/>
          </a:p>
        </p:txBody>
      </p:sp>
    </p:spTree>
    <p:extLst>
      <p:ext uri="{BB962C8B-B14F-4D97-AF65-F5344CB8AC3E}">
        <p14:creationId xmlns:p14="http://schemas.microsoft.com/office/powerpoint/2010/main" val="29391621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5EF4E02-BB3D-4419-85EF-EC6FAF21C015}"/>
              </a:ext>
            </a:extLst>
          </p:cNvPr>
          <p:cNvSpPr txBox="1"/>
          <p:nvPr/>
        </p:nvSpPr>
        <p:spPr>
          <a:xfrm>
            <a:off x="933994" y="48370"/>
            <a:ext cx="10770326" cy="678327"/>
          </a:xfrm>
          <a:prstGeom prst="rect">
            <a:avLst/>
          </a:prstGeom>
          <a:noFill/>
        </p:spPr>
        <p:txBody>
          <a:bodyPr wrap="square">
            <a:spAutoFit/>
          </a:bodyPr>
          <a:lstStyle/>
          <a:p>
            <a:pPr marL="0" marR="0" algn="ctr">
              <a:lnSpc>
                <a:spcPct val="115000"/>
              </a:lnSpc>
              <a:spcBef>
                <a:spcPts val="0"/>
              </a:spcBef>
              <a:spcAft>
                <a:spcPts val="0"/>
              </a:spcAft>
            </a:pPr>
            <a:r>
              <a:rPr lang="nl-NL" sz="3600" b="1"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THỰC HÀNH</a:t>
            </a:r>
            <a:endParaRPr lang="en-US" sz="3600">
              <a:solidFill>
                <a:srgbClr val="FF0000"/>
              </a:solidFill>
              <a:effectLst/>
              <a:latin typeface="Times New Roman" panose="02020603050405020304" pitchFamily="18" charset="0"/>
              <a:ea typeface="Calibri" panose="020F0502020204030204" pitchFamily="34" charset="0"/>
              <a:cs typeface="Arial" panose="020B0604020202020204" pitchFamily="34" charset="0"/>
            </a:endParaRPr>
          </a:p>
        </p:txBody>
      </p:sp>
      <p:sp>
        <p:nvSpPr>
          <p:cNvPr id="2" name="Rectangle 1"/>
          <p:cNvSpPr/>
          <p:nvPr/>
        </p:nvSpPr>
        <p:spPr>
          <a:xfrm>
            <a:off x="339040" y="1083237"/>
            <a:ext cx="8675077" cy="1083374"/>
          </a:xfrm>
          <a:prstGeom prst="rect">
            <a:avLst/>
          </a:prstGeom>
        </p:spPr>
        <p:txBody>
          <a:bodyPr wrap="square">
            <a:spAutoFit/>
          </a:bodyPr>
          <a:lstStyle/>
          <a:p>
            <a:pPr>
              <a:lnSpc>
                <a:spcPct val="115000"/>
              </a:lnSpc>
              <a:spcAft>
                <a:spcPts val="0"/>
              </a:spcAft>
            </a:pPr>
            <a:r>
              <a:rPr lang="nl-NL" sz="2800" b="1">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Nhiệm vụ 1.</a:t>
            </a:r>
            <a:r>
              <a:rPr lang="nl-NL" sz="280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 </a:t>
            </a:r>
            <a:r>
              <a:rPr lang="nl-NL" sz="2800">
                <a:latin typeface="Times New Roman" panose="02020603050405020304" pitchFamily="18" charset="0"/>
                <a:ea typeface="Times New Roman" panose="02020603050405020304" pitchFamily="18" charset="0"/>
                <a:cs typeface="Times New Roman" panose="02020603050405020304" pitchFamily="18" charset="0"/>
              </a:rPr>
              <a:t>Vẽ một bông hoa (Hình 12.5) </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nSpc>
                <a:spcPct val="115000"/>
              </a:lnSpc>
              <a:spcAft>
                <a:spcPts val="0"/>
              </a:spcAft>
            </a:pPr>
            <a:r>
              <a:rPr lang="nl-NL" sz="2800">
                <a:solidFill>
                  <a:srgbClr val="C45911"/>
                </a:solidFill>
                <a:latin typeface="Times New Roman" panose="02020603050405020304" pitchFamily="18" charset="0"/>
                <a:ea typeface="Times New Roman" panose="02020603050405020304" pitchFamily="18" charset="0"/>
                <a:cs typeface="Times New Roman" panose="02020603050405020304" pitchFamily="18" charset="0"/>
              </a:rPr>
              <a:t>Hướng dẫn.</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pic>
        <p:nvPicPr>
          <p:cNvPr id="6" name="Picture 5" descr="Text&#10;&#10;Description automatically generated"/>
          <p:cNvPicPr/>
          <p:nvPr/>
        </p:nvPicPr>
        <p:blipFill>
          <a:blip r:embed="rId2">
            <a:extLst>
              <a:ext uri="{28A0092B-C50C-407E-A947-70E740481C1C}">
                <a14:useLocalDpi xmlns:a14="http://schemas.microsoft.com/office/drawing/2010/main" val="0"/>
              </a:ext>
            </a:extLst>
          </a:blip>
          <a:srcRect l="32825" t="42014" r="62112" b="54630"/>
          <a:stretch>
            <a:fillRect/>
          </a:stretch>
        </p:blipFill>
        <p:spPr bwMode="auto">
          <a:xfrm>
            <a:off x="3774830" y="2373440"/>
            <a:ext cx="633048" cy="492064"/>
          </a:xfrm>
          <a:prstGeom prst="rect">
            <a:avLst/>
          </a:prstGeom>
          <a:noFill/>
          <a:ln>
            <a:noFill/>
          </a:ln>
        </p:spPr>
      </p:pic>
      <p:sp>
        <p:nvSpPr>
          <p:cNvPr id="7" name="Rectangle 6"/>
          <p:cNvSpPr/>
          <p:nvPr/>
        </p:nvSpPr>
        <p:spPr>
          <a:xfrm>
            <a:off x="339040" y="2523151"/>
            <a:ext cx="11126130" cy="3600986"/>
          </a:xfrm>
          <a:prstGeom prst="rect">
            <a:avLst/>
          </a:prstGeom>
        </p:spPr>
        <p:txBody>
          <a:bodyPr wrap="square">
            <a:spAutoFit/>
          </a:bodyPr>
          <a:lstStyle/>
          <a:p>
            <a:pPr algn="just">
              <a:spcBef>
                <a:spcPts val="1200"/>
              </a:spcBef>
              <a:spcAft>
                <a:spcPts val="1200"/>
              </a:spcAft>
            </a:pPr>
            <a:r>
              <a:rPr lang="nl-NL" sz="2800" i="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Bước 1:</a:t>
            </a:r>
            <a:r>
              <a:rPr lang="nl-NL" sz="280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nl-NL" sz="2800">
                <a:latin typeface="Times New Roman" panose="02020603050405020304" pitchFamily="18" charset="0"/>
                <a:ea typeface="Times New Roman" panose="02020603050405020304" pitchFamily="18" charset="0"/>
                <a:cs typeface="Times New Roman" panose="02020603050405020304" pitchFamily="18" charset="0"/>
              </a:rPr>
              <a:t>Chọn công </a:t>
            </a:r>
            <a:r>
              <a:rPr lang="nl-NL" sz="2800">
                <a:latin typeface="Times New Roman" panose="02020603050405020304" pitchFamily="18" charset="0"/>
                <a:ea typeface="Times New Roman" panose="02020603050405020304" pitchFamily="18" charset="0"/>
                <a:cs typeface="Times New Roman" panose="02020603050405020304" pitchFamily="18" charset="0"/>
              </a:rPr>
              <a:t>cụ </a:t>
            </a:r>
            <a:r>
              <a:rPr lang="nl-NL" sz="2800" smtClean="0">
                <a:latin typeface="Times New Roman" panose="02020603050405020304" pitchFamily="18" charset="0"/>
                <a:ea typeface="Times New Roman" panose="02020603050405020304" pitchFamily="18" charset="0"/>
                <a:cs typeface="Times New Roman" panose="02020603050405020304" pitchFamily="18" charset="0"/>
              </a:rPr>
              <a:t>        </a:t>
            </a:r>
            <a:r>
              <a:rPr lang="nl-NL" sz="2800" smtClean="0">
                <a:latin typeface="Times New Roman" panose="02020603050405020304" pitchFamily="18" charset="0"/>
                <a:cs typeface="Times New Roman" panose="02020603050405020304" pitchFamily="18" charset="0"/>
              </a:rPr>
              <a:t>trên </a:t>
            </a:r>
            <a:r>
              <a:rPr lang="nl-NL" sz="2800">
                <a:latin typeface="Times New Roman" panose="02020603050405020304" pitchFamily="18" charset="0"/>
                <a:cs typeface="Times New Roman" panose="02020603050405020304" pitchFamily="18" charset="0"/>
              </a:rPr>
              <a:t>hộp công cụ, vẽ hình tròn và hình elip là đài hoa và cánh hoa, chọn màu bông hoa ở bảng màu (Hinh 12.5a) </a:t>
            </a:r>
            <a:endParaRPr lang="en-US" sz="2800">
              <a:latin typeface="Times New Roman" panose="02020603050405020304" pitchFamily="18" charset="0"/>
              <a:cs typeface="Times New Roman" panose="02020603050405020304" pitchFamily="18" charset="0"/>
            </a:endParaRPr>
          </a:p>
          <a:p>
            <a:pPr algn="just">
              <a:spcBef>
                <a:spcPts val="1200"/>
              </a:spcBef>
              <a:spcAft>
                <a:spcPts val="1200"/>
              </a:spcAft>
            </a:pPr>
            <a:r>
              <a:rPr lang="nl-NL" sz="2800" i="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Bước 2: </a:t>
            </a:r>
            <a:r>
              <a:rPr lang="nl-NL" sz="2800">
                <a:latin typeface="Times New Roman" panose="02020603050405020304" pitchFamily="18" charset="0"/>
                <a:cs typeface="Times New Roman" panose="02020603050405020304" pitchFamily="18" charset="0"/>
              </a:rPr>
              <a:t>Chọn hình elip rồi nháy nút </a:t>
            </a:r>
            <a:r>
              <a:rPr lang="nl-NL" sz="2800">
                <a:latin typeface="Times New Roman" panose="02020603050405020304" pitchFamily="18" charset="0"/>
                <a:cs typeface="Times New Roman" panose="02020603050405020304" pitchFamily="18" charset="0"/>
              </a:rPr>
              <a:t>phải </a:t>
            </a:r>
            <a:r>
              <a:rPr lang="nl-NL" sz="2800" smtClean="0">
                <a:latin typeface="Times New Roman" panose="02020603050405020304" pitchFamily="18" charset="0"/>
                <a:cs typeface="Times New Roman" panose="02020603050405020304" pitchFamily="18" charset="0"/>
              </a:rPr>
              <a:t>chuột, </a:t>
            </a:r>
            <a:r>
              <a:rPr lang="nl-NL" sz="2800">
                <a:latin typeface="Times New Roman" panose="02020603050405020304" pitchFamily="18" charset="0"/>
                <a:cs typeface="Times New Roman" panose="02020603050405020304" pitchFamily="18" charset="0"/>
              </a:rPr>
              <a:t>chọn Duplicate để có bản sao của cánh hoa (Hinh 12.5b)</a:t>
            </a:r>
            <a:endParaRPr lang="en-US" sz="2800">
              <a:latin typeface="Times New Roman" panose="02020603050405020304" pitchFamily="18" charset="0"/>
              <a:cs typeface="Times New Roman" panose="02020603050405020304" pitchFamily="18" charset="0"/>
            </a:endParaRPr>
          </a:p>
          <a:p>
            <a:pPr algn="just">
              <a:spcBef>
                <a:spcPts val="1200"/>
              </a:spcBef>
              <a:spcAft>
                <a:spcPts val="1200"/>
              </a:spcAft>
            </a:pPr>
            <a:r>
              <a:rPr lang="nl-NL" sz="2800" i="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Bước 3: </a:t>
            </a:r>
            <a:r>
              <a:rPr lang="nl-NL" sz="2800">
                <a:latin typeface="Times New Roman" panose="02020603050405020304" pitchFamily="18" charset="0"/>
                <a:cs typeface="Times New Roman" panose="02020603050405020304" pitchFamily="18" charset="0"/>
              </a:rPr>
              <a:t>Quay cánh hoa và di chuyển đến vị trí phù hợp </a:t>
            </a:r>
            <a:endParaRPr lang="en-US" sz="2800">
              <a:latin typeface="Times New Roman" panose="02020603050405020304" pitchFamily="18" charset="0"/>
              <a:cs typeface="Times New Roman" panose="02020603050405020304" pitchFamily="18" charset="0"/>
            </a:endParaRPr>
          </a:p>
          <a:p>
            <a:pPr algn="just">
              <a:spcBef>
                <a:spcPts val="1200"/>
              </a:spcBef>
              <a:spcAft>
                <a:spcPts val="1200"/>
              </a:spcAft>
            </a:pPr>
            <a:endParaRPr lang="en-US" sz="28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950827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0F9DE327-AEAE-44B2-8483-660A265AE3D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C1492CA2-7E37-4577-8E02-1E79AE7EED7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42856" y="757325"/>
            <a:ext cx="3549144" cy="53293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87ACB9FA-C8E8-43F1-868B-D328ECFC31E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Thought Bubble: Cloud 6">
            <a:extLst>
              <a:ext uri="{FF2B5EF4-FFF2-40B4-BE49-F238E27FC236}">
                <a16:creationId xmlns:a16="http://schemas.microsoft.com/office/drawing/2014/main" id="{EC4F1EBD-59A6-438D-B701-0CA293146A21}"/>
              </a:ext>
            </a:extLst>
          </p:cNvPr>
          <p:cNvSpPr/>
          <p:nvPr/>
        </p:nvSpPr>
        <p:spPr>
          <a:xfrm>
            <a:off x="1231225" y="218064"/>
            <a:ext cx="6588036" cy="2914372"/>
          </a:xfrm>
          <a:prstGeom prst="cloudCallou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smtClean="0">
                <a:solidFill>
                  <a:srgbClr val="002060"/>
                </a:solidFill>
                <a:latin typeface="Times New Roman" panose="02020603050405020304" pitchFamily="18" charset="0"/>
                <a:cs typeface="Times New Roman" panose="02020603050405020304" pitchFamily="18" charset="0"/>
              </a:rPr>
              <a:t>Em hãy quan sát hai hình sau và đưa ra nhận  xét về màu sắc, độ nét và sự đa dạng các chi tiết của mỗi hình</a:t>
            </a:r>
            <a:endParaRPr lang="en-US" sz="2800">
              <a:solidFill>
                <a:srgbClr val="002060"/>
              </a:solidFill>
              <a:latin typeface="Times New Roman" panose="02020603050405020304" pitchFamily="18" charset="0"/>
              <a:cs typeface="Times New Roman" panose="02020603050405020304" pitchFamily="18" charset="0"/>
            </a:endParaRPr>
          </a:p>
        </p:txBody>
      </p:sp>
      <p:pic>
        <p:nvPicPr>
          <p:cNvPr id="6" name="Picture 5" descr="Graphical user interface, application, Word&#10;&#10;Description automatically generated"/>
          <p:cNvPicPr/>
          <p:nvPr/>
        </p:nvPicPr>
        <p:blipFill rotWithShape="1">
          <a:blip r:embed="rId3"/>
          <a:srcRect l="63549" t="34305" r="12737" b="48365"/>
          <a:stretch/>
        </p:blipFill>
        <p:spPr bwMode="auto">
          <a:xfrm>
            <a:off x="1565181" y="3460088"/>
            <a:ext cx="5920123" cy="307025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5528622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8923" y="735594"/>
            <a:ext cx="10996246" cy="3293209"/>
          </a:xfrm>
          <a:prstGeom prst="rect">
            <a:avLst/>
          </a:prstGeom>
        </p:spPr>
        <p:txBody>
          <a:bodyPr wrap="square">
            <a:spAutoFit/>
          </a:bodyPr>
          <a:lstStyle/>
          <a:p>
            <a:pPr>
              <a:spcBef>
                <a:spcPts val="1200"/>
              </a:spcBef>
              <a:spcAft>
                <a:spcPts val="1200"/>
              </a:spcAft>
            </a:pPr>
            <a:r>
              <a:rPr lang="nl-NL" sz="2800">
                <a:latin typeface="Times New Roman" panose="02020603050405020304" pitchFamily="18" charset="0"/>
                <a:ea typeface="Times New Roman" panose="02020603050405020304" pitchFamily="18" charset="0"/>
                <a:cs typeface="Times New Roman" panose="02020603050405020304" pitchFamily="18" charset="0"/>
              </a:rPr>
              <a:t>-  Chọn công </a:t>
            </a:r>
            <a:r>
              <a:rPr lang="nl-NL" sz="2800">
                <a:latin typeface="Times New Roman" panose="02020603050405020304" pitchFamily="18" charset="0"/>
                <a:ea typeface="Times New Roman" panose="02020603050405020304" pitchFamily="18" charset="0"/>
                <a:cs typeface="Times New Roman" panose="02020603050405020304" pitchFamily="18" charset="0"/>
              </a:rPr>
              <a:t>cụ </a:t>
            </a:r>
            <a:r>
              <a:rPr lang="nl-NL" sz="2800" smtClean="0">
                <a:latin typeface="Times New Roman" panose="02020603050405020304" pitchFamily="18" charset="0"/>
                <a:ea typeface="Times New Roman" panose="02020603050405020304" pitchFamily="18" charset="0"/>
                <a:cs typeface="Times New Roman" panose="02020603050405020304" pitchFamily="18" charset="0"/>
              </a:rPr>
              <a:t>         </a:t>
            </a:r>
            <a:r>
              <a:rPr lang="nl-NL" sz="2800" smtClean="0">
                <a:latin typeface="Times New Roman" panose="02020603050405020304" pitchFamily="18" charset="0"/>
                <a:cs typeface="Times New Roman" panose="02020603050405020304" pitchFamily="18" charset="0"/>
              </a:rPr>
              <a:t>trên </a:t>
            </a:r>
            <a:r>
              <a:rPr lang="nl-NL" sz="2800">
                <a:latin typeface="Times New Roman" panose="02020603050405020304" pitchFamily="18" charset="0"/>
                <a:cs typeface="Times New Roman" panose="02020603050405020304" pitchFamily="18" charset="0"/>
              </a:rPr>
              <a:t>hộp công cụ. Nháy chuột lên một cánh hoa, nháy lần một để hiển thị chế độ phóng to thu nhỏ ( Hình 12.5c), nháy lần hai để hiển thị chế độ quay (Hình 12.5d)</a:t>
            </a:r>
            <a:endParaRPr lang="en-US" sz="2800">
              <a:latin typeface="Times New Roman" panose="02020603050405020304" pitchFamily="18" charset="0"/>
              <a:cs typeface="Times New Roman" panose="02020603050405020304" pitchFamily="18" charset="0"/>
            </a:endParaRPr>
          </a:p>
          <a:p>
            <a:pPr>
              <a:spcBef>
                <a:spcPts val="1200"/>
              </a:spcBef>
              <a:spcAft>
                <a:spcPts val="1200"/>
              </a:spcAft>
            </a:pPr>
            <a:r>
              <a:rPr lang="nl-NL" sz="2800">
                <a:latin typeface="Times New Roman" panose="02020603050405020304" pitchFamily="18" charset="0"/>
                <a:cs typeface="Times New Roman" panose="02020603050405020304" pitchFamily="18" charset="0"/>
              </a:rPr>
              <a:t>-  Nháy chuột vào các mũi tên, kéo thả chuột để điều chỉnh cánh hoa quay hướng phù hợp (Hình 12.5e).</a:t>
            </a:r>
            <a:endParaRPr lang="en-US" sz="2800">
              <a:latin typeface="Times New Roman" panose="02020603050405020304" pitchFamily="18" charset="0"/>
              <a:cs typeface="Times New Roman" panose="02020603050405020304" pitchFamily="18" charset="0"/>
            </a:endParaRPr>
          </a:p>
          <a:p>
            <a:pPr>
              <a:spcBef>
                <a:spcPts val="1200"/>
              </a:spcBef>
              <a:spcAft>
                <a:spcPts val="1200"/>
              </a:spcAft>
            </a:pPr>
            <a:r>
              <a:rPr lang="nl-NL" sz="2800">
                <a:latin typeface="Times New Roman" panose="02020603050405020304" pitchFamily="18" charset="0"/>
                <a:cs typeface="Times New Roman" panose="02020603050405020304" pitchFamily="18" charset="0"/>
              </a:rPr>
              <a:t>-  Nháy chuột vào cánh hoa và di chuyển đến vị trí phù hợp (Hình 12.5g</a:t>
            </a:r>
            <a:r>
              <a:rPr lang="nl-NL" sz="2800">
                <a:latin typeface="Times New Roman" panose="02020603050405020304" pitchFamily="18" charset="0"/>
                <a:cs typeface="Times New Roman" panose="02020603050405020304" pitchFamily="18" charset="0"/>
              </a:rPr>
              <a:t>). </a:t>
            </a:r>
            <a:endParaRPr lang="en-US" sz="2800">
              <a:latin typeface="Times New Roman" panose="02020603050405020304" pitchFamily="18" charset="0"/>
              <a:cs typeface="Times New Roman" panose="02020603050405020304" pitchFamily="18" charset="0"/>
            </a:endParaRPr>
          </a:p>
        </p:txBody>
      </p:sp>
      <p:pic>
        <p:nvPicPr>
          <p:cNvPr id="4" name="Picture 3" descr="Text&#10;&#10;Description automatically generated"/>
          <p:cNvPicPr/>
          <p:nvPr/>
        </p:nvPicPr>
        <p:blipFill>
          <a:blip r:embed="rId2">
            <a:extLst>
              <a:ext uri="{28A0092B-C50C-407E-A947-70E740481C1C}">
                <a14:useLocalDpi xmlns:a14="http://schemas.microsoft.com/office/drawing/2010/main" val="0"/>
              </a:ext>
            </a:extLst>
          </a:blip>
          <a:srcRect l="26292" t="54630" r="69298" b="42361"/>
          <a:stretch>
            <a:fillRect/>
          </a:stretch>
        </p:blipFill>
        <p:spPr bwMode="auto">
          <a:xfrm>
            <a:off x="2883876" y="562708"/>
            <a:ext cx="690343" cy="690806"/>
          </a:xfrm>
          <a:prstGeom prst="rect">
            <a:avLst/>
          </a:prstGeom>
          <a:noFill/>
          <a:ln>
            <a:noFill/>
          </a:ln>
        </p:spPr>
      </p:pic>
    </p:spTree>
    <p:extLst>
      <p:ext uri="{BB962C8B-B14F-4D97-AF65-F5344CB8AC3E}">
        <p14:creationId xmlns:p14="http://schemas.microsoft.com/office/powerpoint/2010/main" val="11027580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Graphical user interface, text, application, Word&#10;&#10;Description automatically generated"/>
          <p:cNvPicPr/>
          <p:nvPr/>
        </p:nvPicPr>
        <p:blipFill rotWithShape="1">
          <a:blip r:embed="rId2"/>
          <a:srcRect l="56862" t="29334" r="7769" b="51732"/>
          <a:stretch/>
        </p:blipFill>
        <p:spPr bwMode="auto">
          <a:xfrm>
            <a:off x="1031631" y="1096887"/>
            <a:ext cx="10361639" cy="506945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4177394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68922" y="276371"/>
            <a:ext cx="11441724" cy="6247864"/>
          </a:xfrm>
          <a:prstGeom prst="rect">
            <a:avLst/>
          </a:prstGeom>
        </p:spPr>
        <p:txBody>
          <a:bodyPr wrap="square">
            <a:spAutoFit/>
          </a:bodyPr>
          <a:lstStyle/>
          <a:p>
            <a:pPr algn="just">
              <a:spcBef>
                <a:spcPts val="1200"/>
              </a:spcBef>
              <a:spcAft>
                <a:spcPts val="1200"/>
              </a:spcAft>
            </a:pPr>
            <a:r>
              <a:rPr lang="nl-NL" sz="2800" b="1">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Nhiệm vụ 2.</a:t>
            </a:r>
            <a:r>
              <a:rPr lang="nl-NL" sz="280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 </a:t>
            </a:r>
            <a:r>
              <a:rPr lang="nl-NL" sz="2800">
                <a:latin typeface="Times New Roman" panose="02020603050405020304" pitchFamily="18" charset="0"/>
                <a:ea typeface="Times New Roman" panose="02020603050405020304" pitchFamily="18" charset="0"/>
                <a:cs typeface="Times New Roman" panose="02020603050405020304" pitchFamily="18" charset="0"/>
              </a:rPr>
              <a:t>Vẽ Quốc kì Việt Nam (Hình 12.6). </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algn="just">
              <a:spcBef>
                <a:spcPts val="1200"/>
              </a:spcBef>
              <a:spcAft>
                <a:spcPts val="1200"/>
              </a:spcAft>
            </a:pPr>
            <a:r>
              <a:rPr lang="nl-NL" sz="2800">
                <a:solidFill>
                  <a:srgbClr val="C45911"/>
                </a:solidFill>
                <a:latin typeface="Times New Roman" panose="02020603050405020304" pitchFamily="18" charset="0"/>
                <a:ea typeface="Times New Roman" panose="02020603050405020304" pitchFamily="18" charset="0"/>
                <a:cs typeface="Times New Roman" panose="02020603050405020304" pitchFamily="18" charset="0"/>
              </a:rPr>
              <a:t>Hướng</a:t>
            </a:r>
            <a:r>
              <a:rPr lang="vi-VN" sz="2800">
                <a:solidFill>
                  <a:srgbClr val="C45911"/>
                </a:solidFill>
                <a:latin typeface="Times New Roman" panose="02020603050405020304" pitchFamily="18" charset="0"/>
                <a:ea typeface="Times New Roman" panose="02020603050405020304" pitchFamily="18" charset="0"/>
                <a:cs typeface="Times New Roman" panose="02020603050405020304" pitchFamily="18" charset="0"/>
              </a:rPr>
              <a:t> dẫn.</a:t>
            </a:r>
            <a:r>
              <a:rPr lang="vi-VN" sz="2800">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algn="just">
              <a:spcBef>
                <a:spcPts val="1200"/>
              </a:spcBef>
              <a:spcAft>
                <a:spcPts val="1200"/>
              </a:spcAft>
            </a:pPr>
            <a:r>
              <a:rPr lang="nl-NL" sz="280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Bước 1: </a:t>
            </a:r>
            <a:r>
              <a:rPr lang="nl-NL" sz="2800">
                <a:latin typeface="Times New Roman" panose="02020603050405020304" pitchFamily="18" charset="0"/>
                <a:ea typeface="Times New Roman" panose="02020603050405020304" pitchFamily="18" charset="0"/>
                <a:cs typeface="Times New Roman" panose="02020603050405020304" pitchFamily="18" charset="0"/>
              </a:rPr>
              <a:t>Vẽ ngôi sao </a:t>
            </a:r>
            <a:r>
              <a:rPr lang="nl-NL" sz="2800">
                <a:latin typeface="Times New Roman" panose="02020603050405020304" pitchFamily="18" charset="0"/>
                <a:ea typeface="Times New Roman" panose="02020603050405020304" pitchFamily="18" charset="0"/>
                <a:cs typeface="Times New Roman" panose="02020603050405020304" pitchFamily="18" charset="0"/>
              </a:rPr>
              <a:t>5 </a:t>
            </a:r>
            <a:r>
              <a:rPr lang="nl-NL" sz="2800" smtClean="0">
                <a:latin typeface="Times New Roman" panose="02020603050405020304" pitchFamily="18" charset="0"/>
                <a:ea typeface="Times New Roman" panose="02020603050405020304" pitchFamily="18" charset="0"/>
                <a:cs typeface="Times New Roman" panose="02020603050405020304" pitchFamily="18" charset="0"/>
              </a:rPr>
              <a:t>cánh</a:t>
            </a:r>
          </a:p>
          <a:p>
            <a:pPr marL="285750" indent="-285750" algn="just">
              <a:spcBef>
                <a:spcPts val="1200"/>
              </a:spcBef>
              <a:spcAft>
                <a:spcPts val="1200"/>
              </a:spcAft>
              <a:buFontTx/>
              <a:buChar char="-"/>
            </a:pPr>
            <a:r>
              <a:rPr lang="nl-NL" sz="2800" smtClean="0">
                <a:latin typeface="Times New Roman" panose="02020603050405020304" pitchFamily="18" charset="0"/>
                <a:cs typeface="Times New Roman" panose="02020603050405020304" pitchFamily="18" charset="0"/>
              </a:rPr>
              <a:t>Chọn </a:t>
            </a:r>
            <a:r>
              <a:rPr lang="nl-NL" sz="2800">
                <a:latin typeface="Times New Roman" panose="02020603050405020304" pitchFamily="18" charset="0"/>
                <a:cs typeface="Times New Roman" panose="02020603050405020304" pitchFamily="18" charset="0"/>
              </a:rPr>
              <a:t>công </a:t>
            </a:r>
            <a:r>
              <a:rPr lang="nl-NL" sz="2800">
                <a:latin typeface="Times New Roman" panose="02020603050405020304" pitchFamily="18" charset="0"/>
                <a:cs typeface="Times New Roman" panose="02020603050405020304" pitchFamily="18" charset="0"/>
              </a:rPr>
              <a:t>cụ </a:t>
            </a:r>
            <a:r>
              <a:rPr lang="nl-NL" sz="2800" smtClean="0">
                <a:latin typeface="Times New Roman" panose="02020603050405020304" pitchFamily="18" charset="0"/>
                <a:cs typeface="Times New Roman" panose="02020603050405020304" pitchFamily="18" charset="0"/>
              </a:rPr>
              <a:t>        trên </a:t>
            </a:r>
            <a:r>
              <a:rPr lang="nl-NL" sz="2800">
                <a:latin typeface="Times New Roman" panose="02020603050405020304" pitchFamily="18" charset="0"/>
                <a:cs typeface="Times New Roman" panose="02020603050405020304" pitchFamily="18" charset="0"/>
              </a:rPr>
              <a:t>hộp công </a:t>
            </a:r>
            <a:r>
              <a:rPr lang="nl-NL" sz="2800">
                <a:latin typeface="Times New Roman" panose="02020603050405020304" pitchFamily="18" charset="0"/>
                <a:cs typeface="Times New Roman" panose="02020603050405020304" pitchFamily="18" charset="0"/>
              </a:rPr>
              <a:t>cụ </a:t>
            </a:r>
            <a:endParaRPr lang="nl-NL" sz="2800" smtClean="0">
              <a:latin typeface="Times New Roman" panose="02020603050405020304" pitchFamily="18" charset="0"/>
              <a:cs typeface="Times New Roman" panose="02020603050405020304" pitchFamily="18" charset="0"/>
            </a:endParaRPr>
          </a:p>
          <a:p>
            <a:pPr algn="just">
              <a:spcBef>
                <a:spcPts val="1200"/>
              </a:spcBef>
              <a:spcAft>
                <a:spcPts val="1200"/>
              </a:spcAft>
            </a:pPr>
            <a:r>
              <a:rPr lang="nl-NL" sz="2800">
                <a:latin typeface="Times New Roman" panose="02020603050405020304" pitchFamily="18" charset="0"/>
                <a:cs typeface="Times New Roman" panose="02020603050405020304" pitchFamily="18" charset="0"/>
              </a:rPr>
              <a:t>- Trên thanh điều khiển thuộc tính, chọn nút </a:t>
            </a:r>
            <a:r>
              <a:rPr lang="nl-NL" sz="2800">
                <a:latin typeface="Times New Roman" panose="02020603050405020304" pitchFamily="18" charset="0"/>
                <a:cs typeface="Times New Roman" panose="02020603050405020304" pitchFamily="18" charset="0"/>
              </a:rPr>
              <a:t>lệnh </a:t>
            </a:r>
            <a:r>
              <a:rPr lang="nl-NL" sz="2800" smtClean="0">
                <a:latin typeface="Times New Roman" panose="02020603050405020304" pitchFamily="18" charset="0"/>
                <a:cs typeface="Times New Roman" panose="02020603050405020304" pitchFamily="18" charset="0"/>
              </a:rPr>
              <a:t>        </a:t>
            </a:r>
            <a:r>
              <a:rPr lang="nl-NL" sz="2800">
                <a:latin typeface="Times New Roman" panose="02020603050405020304" pitchFamily="18" charset="0"/>
                <a:cs typeface="Times New Roman" panose="02020603050405020304" pitchFamily="18" charset="0"/>
              </a:rPr>
              <a:t>đặt giá trị </a:t>
            </a:r>
            <a:r>
              <a:rPr lang="nl-NL" sz="2800" b="1">
                <a:latin typeface="Times New Roman" panose="02020603050405020304" pitchFamily="18" charset="0"/>
                <a:cs typeface="Times New Roman" panose="02020603050405020304" pitchFamily="18" charset="0"/>
              </a:rPr>
              <a:t>Corners </a:t>
            </a:r>
            <a:r>
              <a:rPr lang="nl-NL" sz="2800">
                <a:latin typeface="Times New Roman" panose="02020603050405020304" pitchFamily="18" charset="0"/>
                <a:cs typeface="Times New Roman" panose="02020603050405020304" pitchFamily="18" charset="0"/>
              </a:rPr>
              <a:t>là 5 và  </a:t>
            </a:r>
            <a:r>
              <a:rPr lang="nl-NL" sz="2800" b="1">
                <a:latin typeface="Times New Roman" panose="02020603050405020304" pitchFamily="18" charset="0"/>
                <a:cs typeface="Times New Roman" panose="02020603050405020304" pitchFamily="18" charset="0"/>
              </a:rPr>
              <a:t>Spoke ratio</a:t>
            </a:r>
            <a:r>
              <a:rPr lang="nl-NL" sz="2800">
                <a:latin typeface="Times New Roman" panose="02020603050405020304" pitchFamily="18" charset="0"/>
                <a:cs typeface="Times New Roman" panose="02020603050405020304" pitchFamily="18" charset="0"/>
              </a:rPr>
              <a:t> là 0.4.</a:t>
            </a:r>
            <a:endParaRPr lang="en-US" sz="2800">
              <a:latin typeface="Times New Roman" panose="02020603050405020304" pitchFamily="18" charset="0"/>
              <a:cs typeface="Times New Roman" panose="02020603050405020304" pitchFamily="18" charset="0"/>
            </a:endParaRPr>
          </a:p>
          <a:p>
            <a:pPr algn="just">
              <a:spcBef>
                <a:spcPts val="1200"/>
              </a:spcBef>
              <a:spcAft>
                <a:spcPts val="1200"/>
              </a:spcAft>
            </a:pPr>
            <a:r>
              <a:rPr lang="nl-NL" sz="2800">
                <a:latin typeface="Times New Roman" panose="02020603050405020304" pitchFamily="18" charset="0"/>
                <a:cs typeface="Times New Roman" panose="02020603050405020304" pitchFamily="18" charset="0"/>
              </a:rPr>
              <a:t>- Vẽ hình và tô màu vàng cho ngôi sao (quay cho thẳng nếu cần) (Hình 12.6a)</a:t>
            </a:r>
            <a:endParaRPr lang="en-US" sz="2800">
              <a:latin typeface="Times New Roman" panose="02020603050405020304" pitchFamily="18" charset="0"/>
              <a:cs typeface="Times New Roman" panose="02020603050405020304" pitchFamily="18" charset="0"/>
            </a:endParaRPr>
          </a:p>
          <a:p>
            <a:pPr algn="just">
              <a:spcBef>
                <a:spcPts val="1200"/>
              </a:spcBef>
              <a:spcAft>
                <a:spcPts val="1200"/>
              </a:spcAft>
            </a:pPr>
            <a:r>
              <a:rPr lang="nl-NL" sz="280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Bước 2: </a:t>
            </a:r>
            <a:r>
              <a:rPr lang="nl-NL" sz="2800">
                <a:latin typeface="Times New Roman" panose="02020603050405020304" pitchFamily="18" charset="0"/>
                <a:cs typeface="Times New Roman" panose="02020603050405020304" pitchFamily="18" charset="0"/>
              </a:rPr>
              <a:t>Vẽ hình chữ nhật tỉ lệ rộng và dài là 2 : 3 , tô nền màu đỏ (Hình 12.6b). </a:t>
            </a:r>
            <a:r>
              <a:rPr lang="nl-NL" sz="280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Vì</a:t>
            </a:r>
            <a:r>
              <a:rPr lang="nl-NL" sz="2800">
                <a:latin typeface="Times New Roman" panose="02020603050405020304" pitchFamily="18" charset="0"/>
                <a:cs typeface="Times New Roman" panose="02020603050405020304" pitchFamily="18" charset="0"/>
              </a:rPr>
              <a:t> hình chữ nhật vẽ sau nên khi di chuyển ngôi sao vào giữ hình chữ nhật thì ngôi sao sẽ bị che </a:t>
            </a:r>
            <a:r>
              <a:rPr lang="nl-NL" sz="2800">
                <a:latin typeface="Times New Roman" panose="02020603050405020304" pitchFamily="18" charset="0"/>
                <a:cs typeface="Times New Roman" panose="02020603050405020304" pitchFamily="18" charset="0"/>
              </a:rPr>
              <a:t>khuất</a:t>
            </a:r>
            <a:r>
              <a:rPr lang="nl-NL" sz="2800" smtClean="0">
                <a:latin typeface="Times New Roman" panose="02020603050405020304" pitchFamily="18" charset="0"/>
                <a:cs typeface="Times New Roman" panose="02020603050405020304" pitchFamily="18" charset="0"/>
              </a:rPr>
              <a:t>.</a:t>
            </a:r>
          </a:p>
        </p:txBody>
      </p:sp>
      <p:pic>
        <p:nvPicPr>
          <p:cNvPr id="7" name="Picture 6" descr="Graphical user interface, text, application, email&#10;&#10;Description automatically generated"/>
          <p:cNvPicPr/>
          <p:nvPr/>
        </p:nvPicPr>
        <p:blipFill rotWithShape="1">
          <a:blip r:embed="rId2"/>
          <a:srcRect l="63559" t="34220" r="34218" b="63341"/>
          <a:stretch/>
        </p:blipFill>
        <p:spPr bwMode="auto">
          <a:xfrm>
            <a:off x="2892559" y="2484389"/>
            <a:ext cx="721042" cy="519918"/>
          </a:xfrm>
          <a:prstGeom prst="rect">
            <a:avLst/>
          </a:prstGeom>
          <a:ln>
            <a:noFill/>
          </a:ln>
          <a:extLst>
            <a:ext uri="{53640926-AAD7-44D8-BBD7-CCE9431645EC}">
              <a14:shadowObscured xmlns:a14="http://schemas.microsoft.com/office/drawing/2010/main"/>
            </a:ext>
          </a:extLst>
        </p:spPr>
      </p:pic>
      <p:pic>
        <p:nvPicPr>
          <p:cNvPr id="8" name="Picture 7" descr="A picture containing text&#10;&#10;Description automatically generated"/>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57672" y="3149504"/>
            <a:ext cx="721043" cy="608721"/>
          </a:xfrm>
          <a:prstGeom prst="rect">
            <a:avLst/>
          </a:prstGeom>
          <a:noFill/>
          <a:ln>
            <a:noFill/>
          </a:ln>
        </p:spPr>
      </p:pic>
    </p:spTree>
    <p:extLst>
      <p:ext uri="{BB962C8B-B14F-4D97-AF65-F5344CB8AC3E}">
        <p14:creationId xmlns:p14="http://schemas.microsoft.com/office/powerpoint/2010/main" val="21121326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92368" y="229479"/>
            <a:ext cx="11113477" cy="2031325"/>
          </a:xfrm>
          <a:prstGeom prst="rect">
            <a:avLst/>
          </a:prstGeom>
        </p:spPr>
        <p:txBody>
          <a:bodyPr wrap="square">
            <a:spAutoFit/>
          </a:bodyPr>
          <a:lstStyle/>
          <a:p>
            <a:pPr algn="just">
              <a:lnSpc>
                <a:spcPct val="150000"/>
              </a:lnSpc>
            </a:pPr>
            <a:r>
              <a:rPr lang="nl-NL" sz="280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Bước </a:t>
            </a:r>
            <a:r>
              <a:rPr lang="nl-NL" sz="280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3: </a:t>
            </a:r>
            <a:r>
              <a:rPr lang="nl-NL" sz="2800">
                <a:latin typeface="Times New Roman" panose="02020603050405020304" pitchFamily="18" charset="0"/>
                <a:cs typeface="Times New Roman" panose="02020603050405020304" pitchFamily="18" charset="0"/>
              </a:rPr>
              <a:t>Đưa hình chữ nhật xuống dưới lớp dưới (Hình 12.6c). Chọn công </a:t>
            </a:r>
            <a:r>
              <a:rPr lang="nl-NL" sz="2800">
                <a:latin typeface="Times New Roman" panose="02020603050405020304" pitchFamily="18" charset="0"/>
                <a:cs typeface="Times New Roman" panose="02020603050405020304" pitchFamily="18" charset="0"/>
              </a:rPr>
              <a:t>cụ </a:t>
            </a:r>
            <a:r>
              <a:rPr lang="nl-NL" sz="2800" smtClean="0">
                <a:latin typeface="Times New Roman" panose="02020603050405020304" pitchFamily="18" charset="0"/>
                <a:cs typeface="Times New Roman" panose="02020603050405020304" pitchFamily="18" charset="0"/>
              </a:rPr>
              <a:t>         rồi </a:t>
            </a:r>
            <a:r>
              <a:rPr lang="nl-NL" sz="2800">
                <a:latin typeface="Times New Roman" panose="02020603050405020304" pitchFamily="18" charset="0"/>
                <a:cs typeface="Times New Roman" panose="02020603050405020304" pitchFamily="18" charset="0"/>
              </a:rPr>
              <a:t>chọn hình </a:t>
            </a:r>
            <a:r>
              <a:rPr lang="nl-NL" sz="2800">
                <a:latin typeface="Times New Roman" panose="02020603050405020304" pitchFamily="18" charset="0"/>
                <a:cs typeface="Times New Roman" panose="02020603050405020304" pitchFamily="18" charset="0"/>
              </a:rPr>
              <a:t>chữ </a:t>
            </a:r>
            <a:r>
              <a:rPr lang="nl-NL" sz="2800">
                <a:latin typeface="Times New Roman" panose="02020603050405020304" pitchFamily="18" charset="0"/>
                <a:cs typeface="Times New Roman" panose="02020603050405020304" pitchFamily="18" charset="0"/>
              </a:rPr>
              <a:t>nhật, nháy vào </a:t>
            </a:r>
            <a:r>
              <a:rPr lang="nl-NL" sz="2800">
                <a:latin typeface="Times New Roman" panose="02020603050405020304" pitchFamily="18" charset="0"/>
                <a:cs typeface="Times New Roman" panose="02020603050405020304" pitchFamily="18" charset="0"/>
              </a:rPr>
              <a:t>nút </a:t>
            </a:r>
            <a:r>
              <a:rPr lang="nl-NL" sz="2800" smtClean="0">
                <a:latin typeface="Times New Roman" panose="02020603050405020304" pitchFamily="18" charset="0"/>
                <a:cs typeface="Times New Roman" panose="02020603050405020304" pitchFamily="18" charset="0"/>
              </a:rPr>
              <a:t>         trên </a:t>
            </a:r>
            <a:r>
              <a:rPr lang="nl-NL" sz="2800">
                <a:latin typeface="Times New Roman" panose="02020603050405020304" pitchFamily="18" charset="0"/>
                <a:cs typeface="Times New Roman" panose="02020603050405020304" pitchFamily="18" charset="0"/>
              </a:rPr>
              <a:t>thanh điều khiển thuộc tính để đưa hình chữ nhật xuống lớp dưới</a:t>
            </a:r>
            <a:endParaRPr lang="en-US" sz="2800">
              <a:latin typeface="Times New Roman" panose="02020603050405020304" pitchFamily="18" charset="0"/>
              <a:cs typeface="Times New Roman" panose="02020603050405020304" pitchFamily="18" charset="0"/>
            </a:endParaRPr>
          </a:p>
        </p:txBody>
      </p:sp>
      <p:pic>
        <p:nvPicPr>
          <p:cNvPr id="9" name="Picture 8" descr="Graphical user interface, application, Word&#10;&#10;Description automatically generated"/>
          <p:cNvPicPr/>
          <p:nvPr/>
        </p:nvPicPr>
        <p:blipFill rotWithShape="1">
          <a:blip r:embed="rId2"/>
          <a:srcRect l="87439" t="65083" r="11032" b="32791"/>
          <a:stretch/>
        </p:blipFill>
        <p:spPr bwMode="auto">
          <a:xfrm>
            <a:off x="1242647" y="973911"/>
            <a:ext cx="468532" cy="542460"/>
          </a:xfrm>
          <a:prstGeom prst="rect">
            <a:avLst/>
          </a:prstGeom>
          <a:ln>
            <a:noFill/>
          </a:ln>
          <a:extLst>
            <a:ext uri="{53640926-AAD7-44D8-BBD7-CCE9431645EC}">
              <a14:shadowObscured xmlns:a14="http://schemas.microsoft.com/office/drawing/2010/main"/>
            </a:ext>
          </a:extLst>
        </p:spPr>
      </p:pic>
      <p:pic>
        <p:nvPicPr>
          <p:cNvPr id="10" name="Picture 9" descr="Graphical user interface, application, Word&#10;&#10;Description automatically generated"/>
          <p:cNvPicPr/>
          <p:nvPr/>
        </p:nvPicPr>
        <p:blipFill rotWithShape="1">
          <a:blip r:embed="rId3"/>
          <a:srcRect l="69052" t="68133" r="29238" b="30042"/>
          <a:stretch/>
        </p:blipFill>
        <p:spPr bwMode="auto">
          <a:xfrm>
            <a:off x="7643446" y="1050305"/>
            <a:ext cx="731837" cy="466066"/>
          </a:xfrm>
          <a:prstGeom prst="rect">
            <a:avLst/>
          </a:prstGeom>
          <a:ln>
            <a:noFill/>
          </a:ln>
          <a:extLst>
            <a:ext uri="{53640926-AAD7-44D8-BBD7-CCE9431645EC}">
              <a14:shadowObscured xmlns:a14="http://schemas.microsoft.com/office/drawing/2010/main"/>
            </a:ext>
          </a:extLst>
        </p:spPr>
      </p:pic>
      <p:pic>
        <p:nvPicPr>
          <p:cNvPr id="11" name="Picture 10" descr="Graphical user interface, text, application, Word&#10;&#10;Description automatically generated"/>
          <p:cNvPicPr/>
          <p:nvPr/>
        </p:nvPicPr>
        <p:blipFill rotWithShape="1">
          <a:blip r:embed="rId4"/>
          <a:srcRect l="60290" t="56827" r="13608" b="26375"/>
          <a:stretch/>
        </p:blipFill>
        <p:spPr bwMode="auto">
          <a:xfrm>
            <a:off x="3367122" y="3081630"/>
            <a:ext cx="5363967" cy="264770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4171122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422030" y="1818756"/>
            <a:ext cx="11394831" cy="3323987"/>
          </a:xfrm>
          <a:prstGeom prst="rect">
            <a:avLst/>
          </a:prstGeom>
        </p:spPr>
        <p:txBody>
          <a:bodyPr wrap="square">
            <a:spAutoFit/>
          </a:bodyPr>
          <a:lstStyle/>
          <a:p>
            <a:pPr marL="342900" lvl="0" indent="-342900" algn="just">
              <a:lnSpc>
                <a:spcPct val="150000"/>
              </a:lnSpc>
              <a:buClr>
                <a:srgbClr val="FF0066"/>
              </a:buClr>
              <a:buFont typeface="+mj-lt"/>
              <a:buAutoNum type="arabicPeriod"/>
            </a:pPr>
            <a:r>
              <a:rPr lang="en-US" sz="2800" smtClean="0">
                <a:latin typeface="Times New Roman" panose="02020603050405020304" pitchFamily="18" charset="0"/>
                <a:cs typeface="Times New Roman" panose="02020603050405020304" pitchFamily="18" charset="0"/>
              </a:rPr>
              <a:t>Sau khi vẽ một hình tròn trong </a:t>
            </a:r>
            <a:r>
              <a:rPr lang="en-US" sz="2800" b="1" smtClean="0">
                <a:latin typeface="Times New Roman" panose="02020603050405020304" pitchFamily="18" charset="0"/>
                <a:cs typeface="Times New Roman" panose="02020603050405020304" pitchFamily="18" charset="0"/>
              </a:rPr>
              <a:t>Inkscape</a:t>
            </a:r>
            <a:r>
              <a:rPr lang="en-US" sz="2800" smtClean="0">
                <a:latin typeface="Times New Roman" panose="02020603050405020304" pitchFamily="18" charset="0"/>
                <a:cs typeface="Times New Roman" panose="02020603050405020304" pitchFamily="18" charset="0"/>
              </a:rPr>
              <a:t>. Ta thực hiện liên tục các thao tác sau: </a:t>
            </a:r>
            <a:r>
              <a:rPr lang="en-US" sz="2800">
                <a:latin typeface="Times New Roman" panose="02020603050405020304" pitchFamily="18" charset="0"/>
                <a:cs typeface="Times New Roman" panose="02020603050405020304" pitchFamily="18" charset="0"/>
              </a:rPr>
              <a:t>Nháy vào </a:t>
            </a:r>
            <a:r>
              <a:rPr lang="en-US" sz="2800">
                <a:latin typeface="Times New Roman" panose="02020603050405020304" pitchFamily="18" charset="0"/>
                <a:cs typeface="Times New Roman" panose="02020603050405020304" pitchFamily="18" charset="0"/>
              </a:rPr>
              <a:t>công </a:t>
            </a:r>
            <a:r>
              <a:rPr lang="en-US" sz="2800" smtClean="0">
                <a:latin typeface="Times New Roman" panose="02020603050405020304" pitchFamily="18" charset="0"/>
                <a:cs typeface="Times New Roman" panose="02020603050405020304" pitchFamily="18" charset="0"/>
              </a:rPr>
              <a:t>cụ </a:t>
            </a:r>
            <a:r>
              <a:rPr lang="en-US"/>
              <a:t> </a:t>
            </a:r>
            <a:r>
              <a:rPr lang="en-US" sz="2800" smtClean="0">
                <a:latin typeface="Times New Roman" panose="02020603050405020304" pitchFamily="18" charset="0"/>
                <a:cs typeface="Times New Roman" panose="02020603050405020304" pitchFamily="18" charset="0"/>
              </a:rPr>
              <a:t>       trên hộp công cụ, nháy chuột lên hình tròn, nháy chuột chọn lần lượt các màu                     trên bảng màu, giữ phím </a:t>
            </a:r>
            <a:r>
              <a:rPr lang="en-US" sz="2800" b="1" smtClean="0">
                <a:latin typeface="Times New Roman" panose="02020603050405020304" pitchFamily="18" charset="0"/>
                <a:cs typeface="Times New Roman" panose="02020603050405020304" pitchFamily="18" charset="0"/>
              </a:rPr>
              <a:t>Shift </a:t>
            </a:r>
            <a:r>
              <a:rPr lang="en-US" sz="2800" smtClean="0">
                <a:latin typeface="Times New Roman" panose="02020603050405020304" pitchFamily="18" charset="0"/>
                <a:cs typeface="Times New Roman" panose="02020603050405020304" pitchFamily="18" charset="0"/>
              </a:rPr>
              <a:t>và nháy chuột vào màu           trên bảng màu. Em hãy xác định xem kết quả hình tròn sẽ có màu sắc như thế nào?</a:t>
            </a:r>
          </a:p>
        </p:txBody>
      </p:sp>
      <p:sp>
        <p:nvSpPr>
          <p:cNvPr id="12" name="Rectangle 11"/>
          <p:cNvSpPr/>
          <p:nvPr/>
        </p:nvSpPr>
        <p:spPr>
          <a:xfrm>
            <a:off x="4493927" y="266767"/>
            <a:ext cx="2933816" cy="707886"/>
          </a:xfrm>
          <a:prstGeom prst="rect">
            <a:avLst/>
          </a:prstGeom>
        </p:spPr>
        <p:txBody>
          <a:bodyPr wrap="none">
            <a:spAutoFit/>
          </a:bodyPr>
          <a:lstStyle/>
          <a:p>
            <a:r>
              <a:rPr lang="nl-NL" sz="4000" b="1">
                <a:solidFill>
                  <a:srgbClr val="C00000"/>
                </a:solidFill>
                <a:latin typeface="Times New Roman" panose="02020603050405020304" pitchFamily="18" charset="0"/>
                <a:ea typeface="Times New Roman" panose="02020603050405020304" pitchFamily="18" charset="0"/>
              </a:rPr>
              <a:t>VẬN DỤNG</a:t>
            </a:r>
            <a:endParaRPr lang="en-US" sz="4000">
              <a:solidFill>
                <a:srgbClr val="C00000"/>
              </a:solidFill>
            </a:endParaRPr>
          </a:p>
        </p:txBody>
      </p:sp>
      <p:pic>
        <p:nvPicPr>
          <p:cNvPr id="13" name="Picture 12"/>
          <p:cNvPicPr>
            <a:picLocks noChangeAspect="1"/>
          </p:cNvPicPr>
          <p:nvPr/>
        </p:nvPicPr>
        <p:blipFill rotWithShape="1">
          <a:blip r:embed="rId2"/>
          <a:srcRect l="74688" t="32315" r="24561" b="66189"/>
          <a:stretch/>
        </p:blipFill>
        <p:spPr>
          <a:xfrm>
            <a:off x="4478217" y="2579079"/>
            <a:ext cx="465642" cy="523847"/>
          </a:xfrm>
          <a:prstGeom prst="rect">
            <a:avLst/>
          </a:prstGeom>
        </p:spPr>
      </p:pic>
      <p:sp>
        <p:nvSpPr>
          <p:cNvPr id="15" name="Rectangle 14"/>
          <p:cNvSpPr/>
          <p:nvPr/>
        </p:nvSpPr>
        <p:spPr>
          <a:xfrm>
            <a:off x="5955324" y="3278973"/>
            <a:ext cx="371792" cy="472415"/>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6" name="Rectangle 15"/>
          <p:cNvSpPr/>
          <p:nvPr/>
        </p:nvSpPr>
        <p:spPr>
          <a:xfrm>
            <a:off x="6597749" y="3255527"/>
            <a:ext cx="465577" cy="495861"/>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7" name="Rectangle 16"/>
          <p:cNvSpPr/>
          <p:nvPr/>
        </p:nvSpPr>
        <p:spPr>
          <a:xfrm>
            <a:off x="7380852" y="3278973"/>
            <a:ext cx="497056" cy="472415"/>
          </a:xfrm>
          <a:prstGeom prst="rect">
            <a:avLst/>
          </a:prstGeom>
          <a:solidFill>
            <a:srgbClr val="F4771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9" name="Rectangle 18"/>
          <p:cNvSpPr/>
          <p:nvPr/>
        </p:nvSpPr>
        <p:spPr>
          <a:xfrm>
            <a:off x="5222458" y="3845173"/>
            <a:ext cx="371792" cy="472415"/>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Tree>
    <p:extLst>
      <p:ext uri="{BB962C8B-B14F-4D97-AF65-F5344CB8AC3E}">
        <p14:creationId xmlns:p14="http://schemas.microsoft.com/office/powerpoint/2010/main" val="40943293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773723" y="1115368"/>
            <a:ext cx="10996246" cy="3970318"/>
          </a:xfrm>
          <a:prstGeom prst="rect">
            <a:avLst/>
          </a:prstGeom>
        </p:spPr>
        <p:txBody>
          <a:bodyPr wrap="square">
            <a:spAutoFit/>
          </a:bodyPr>
          <a:lstStyle/>
          <a:p>
            <a:pPr lvl="0" algn="just">
              <a:lnSpc>
                <a:spcPct val="150000"/>
              </a:lnSpc>
              <a:spcAft>
                <a:spcPts val="0"/>
              </a:spcAft>
              <a:buClr>
                <a:srgbClr val="FF0066"/>
              </a:buClr>
            </a:pPr>
            <a:r>
              <a:rPr lang="en-US" sz="280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2. </a:t>
            </a: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Để thay một ngôi sao thành một khối lập phương. Em sẽ tìm công cụ ở thanh công cụ nào?</a:t>
            </a:r>
          </a:p>
          <a:p>
            <a:pPr marL="342900" lvl="0" indent="-342900" algn="just">
              <a:lnSpc>
                <a:spcPct val="150000"/>
              </a:lnSpc>
              <a:spcAft>
                <a:spcPts val="0"/>
              </a:spcAft>
              <a:buFont typeface="+mj-lt"/>
              <a:buAutoNum type="alphaUcPeriod"/>
            </a:pP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Bảng màu</a:t>
            </a:r>
          </a:p>
          <a:p>
            <a:pPr marL="342900" lvl="0" indent="-342900" algn="just">
              <a:lnSpc>
                <a:spcPct val="150000"/>
              </a:lnSpc>
              <a:spcAft>
                <a:spcPts val="0"/>
              </a:spcAft>
              <a:buFont typeface="+mj-lt"/>
              <a:buAutoNum type="alphaUcPeriod"/>
            </a:pP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Thanh điều khiển thuộc tính</a:t>
            </a:r>
          </a:p>
          <a:p>
            <a:pPr marL="342900" lvl="0" indent="-342900" algn="just">
              <a:lnSpc>
                <a:spcPct val="150000"/>
              </a:lnSpc>
              <a:spcAft>
                <a:spcPts val="0"/>
              </a:spcAft>
              <a:buFont typeface="+mj-lt"/>
              <a:buAutoNum type="alphaUcPeriod"/>
            </a:pP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Hộp công cụ </a:t>
            </a:r>
          </a:p>
          <a:p>
            <a:pPr marL="342900" lvl="0" indent="-342900" algn="just">
              <a:lnSpc>
                <a:spcPct val="150000"/>
              </a:lnSpc>
              <a:spcAft>
                <a:spcPts val="0"/>
              </a:spcAft>
              <a:buFont typeface="+mj-lt"/>
              <a:buAutoNum type="alphaUcPeriod"/>
            </a:pP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Hộp thoai lệnh</a:t>
            </a:r>
          </a:p>
        </p:txBody>
      </p:sp>
    </p:spTree>
    <p:extLst>
      <p:ext uri="{BB962C8B-B14F-4D97-AF65-F5344CB8AC3E}">
        <p14:creationId xmlns:p14="http://schemas.microsoft.com/office/powerpoint/2010/main" val="13323744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49836" y="1016950"/>
            <a:ext cx="9018174" cy="523220"/>
          </a:xfrm>
          <a:prstGeom prst="rect">
            <a:avLst/>
          </a:prstGeom>
        </p:spPr>
        <p:txBody>
          <a:bodyPr wrap="none">
            <a:spAutoFit/>
          </a:bodyPr>
          <a:lstStyle/>
          <a:p>
            <a:r>
              <a:rPr lang="en-US" sz="2800" smtClean="0">
                <a:solidFill>
                  <a:srgbClr val="FF0000"/>
                </a:solidFill>
                <a:latin typeface="Times New Roman" panose="02020603050405020304" pitchFamily="18" charset="0"/>
                <a:ea typeface="Times New Roman" panose="02020603050405020304" pitchFamily="18" charset="0"/>
              </a:rPr>
              <a:t>3. </a:t>
            </a:r>
            <a:r>
              <a:rPr lang="en-US" sz="2800" smtClean="0">
                <a:latin typeface="Times New Roman" panose="02020603050405020304" pitchFamily="18" charset="0"/>
                <a:ea typeface="Times New Roman" panose="02020603050405020304" pitchFamily="18" charset="0"/>
              </a:rPr>
              <a:t>Hãy </a:t>
            </a:r>
            <a:r>
              <a:rPr lang="en-US" sz="2800">
                <a:latin typeface="Times New Roman" panose="02020603050405020304" pitchFamily="18" charset="0"/>
                <a:ea typeface="Times New Roman" panose="02020603050405020304" pitchFamily="18" charset="0"/>
              </a:rPr>
              <a:t>vẽ quốc kì các nước: Thái Lan, Lào, Myanmar và Anh</a:t>
            </a:r>
            <a:endParaRPr lang="en-US" sz="2800"/>
          </a:p>
        </p:txBody>
      </p:sp>
      <p:pic>
        <p:nvPicPr>
          <p:cNvPr id="3" name="Picture 2" descr="Graphical user interface, text, application, Word&#10;&#10;Description automatically generated"/>
          <p:cNvPicPr/>
          <p:nvPr/>
        </p:nvPicPr>
        <p:blipFill rotWithShape="1">
          <a:blip r:embed="rId2"/>
          <a:srcRect l="59606" t="47358" r="11204" b="43178"/>
          <a:stretch/>
        </p:blipFill>
        <p:spPr bwMode="auto">
          <a:xfrm>
            <a:off x="2274278" y="2199053"/>
            <a:ext cx="6855948" cy="157577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437865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67547" y="1016950"/>
            <a:ext cx="6556603" cy="523220"/>
          </a:xfrm>
          <a:prstGeom prst="rect">
            <a:avLst/>
          </a:prstGeom>
        </p:spPr>
        <p:txBody>
          <a:bodyPr wrap="none">
            <a:spAutoFit/>
          </a:bodyPr>
          <a:lstStyle/>
          <a:p>
            <a:r>
              <a:rPr lang="en-US" sz="2800" smtClean="0">
                <a:solidFill>
                  <a:srgbClr val="FF0000"/>
                </a:solidFill>
                <a:latin typeface="Times New Roman" panose="02020603050405020304" pitchFamily="18" charset="0"/>
                <a:ea typeface="Times New Roman" panose="02020603050405020304" pitchFamily="18" charset="0"/>
              </a:rPr>
              <a:t>4. </a:t>
            </a:r>
            <a:r>
              <a:rPr lang="en-US" sz="2800" smtClean="0">
                <a:latin typeface="Times New Roman" panose="02020603050405020304" pitchFamily="18" charset="0"/>
                <a:ea typeface="Times New Roman" panose="02020603050405020304" pitchFamily="18" charset="0"/>
              </a:rPr>
              <a:t>Hãy </a:t>
            </a:r>
            <a:r>
              <a:rPr lang="en-US" sz="2800">
                <a:latin typeface="Times New Roman" panose="02020603050405020304" pitchFamily="18" charset="0"/>
                <a:ea typeface="Times New Roman" panose="02020603050405020304" pitchFamily="18" charset="0"/>
              </a:rPr>
              <a:t>vẽ các hình sau bằng các hình cơ bản</a:t>
            </a:r>
            <a:endParaRPr lang="en-US" sz="2800"/>
          </a:p>
        </p:txBody>
      </p:sp>
      <p:pic>
        <p:nvPicPr>
          <p:cNvPr id="3" name="Picture 2" descr="Graphical user interface, text, application, Word&#10;&#10;Description automatically generated"/>
          <p:cNvPicPr/>
          <p:nvPr/>
        </p:nvPicPr>
        <p:blipFill rotWithShape="1">
          <a:blip r:embed="rId2"/>
          <a:srcRect l="65202" t="61409" r="18418" b="25154"/>
          <a:stretch/>
        </p:blipFill>
        <p:spPr bwMode="auto">
          <a:xfrm>
            <a:off x="3376247" y="2234173"/>
            <a:ext cx="5383244" cy="287708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694519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74A7FC5-56F0-4FE3-8383-04EE92963F2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descr="Working">
            <a:extLst>
              <a:ext uri="{FF2B5EF4-FFF2-40B4-BE49-F238E27FC236}">
                <a16:creationId xmlns:a16="http://schemas.microsoft.com/office/drawing/2014/main" id="{BC829010-59E7-4B6E-AE76-EEE7D0ED0D8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 y="-1"/>
            <a:ext cx="12188932" cy="6858000"/>
          </a:xfrm>
          <a:prstGeom prst="rect">
            <a:avLst/>
          </a:prstGeom>
        </p:spPr>
      </p:pic>
      <p:sp>
        <p:nvSpPr>
          <p:cNvPr id="12" name="Rectangle 11">
            <a:extLst>
              <a:ext uri="{FF2B5EF4-FFF2-40B4-BE49-F238E27FC236}">
                <a16:creationId xmlns:a16="http://schemas.microsoft.com/office/drawing/2014/main" id="{DE6BEBC3-6A99-4A53-9835-9875E08415A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9141619" cy="5334001"/>
          </a:xfrm>
          <a:prstGeom prst="rect">
            <a:avLst/>
          </a:prstGeom>
          <a:solidFill>
            <a:schemeClr val="accent1">
              <a:alpha val="91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F993299F-3E8A-4BF7-9C3D-B9F22CF94C4E}"/>
              </a:ext>
            </a:extLst>
          </p:cNvPr>
          <p:cNvSpPr>
            <a:spLocks noGrp="1"/>
          </p:cNvSpPr>
          <p:nvPr>
            <p:ph type="ctrTitle"/>
          </p:nvPr>
        </p:nvSpPr>
        <p:spPr>
          <a:xfrm>
            <a:off x="1069848" y="1298448"/>
            <a:ext cx="7315200" cy="2130552"/>
          </a:xfrm>
        </p:spPr>
        <p:txBody>
          <a:bodyPr>
            <a:normAutofit/>
          </a:bodyPr>
          <a:lstStyle/>
          <a:p>
            <a:r>
              <a:rPr lang="en-US" dirty="0"/>
              <a:t>Thank you</a:t>
            </a:r>
          </a:p>
        </p:txBody>
      </p:sp>
      <p:sp>
        <p:nvSpPr>
          <p:cNvPr id="3" name="Subtitle 2">
            <a:extLst>
              <a:ext uri="{FF2B5EF4-FFF2-40B4-BE49-F238E27FC236}">
                <a16:creationId xmlns:a16="http://schemas.microsoft.com/office/drawing/2014/main" id="{EF6083A9-53C1-4358-80D7-727411C121D9}"/>
              </a:ext>
            </a:extLst>
          </p:cNvPr>
          <p:cNvSpPr>
            <a:spLocks noGrp="1"/>
          </p:cNvSpPr>
          <p:nvPr>
            <p:ph type="subTitle" idx="1"/>
          </p:nvPr>
        </p:nvSpPr>
        <p:spPr>
          <a:xfrm>
            <a:off x="1100015" y="3454094"/>
            <a:ext cx="7315200" cy="2130552"/>
          </a:xfrm>
        </p:spPr>
        <p:txBody>
          <a:bodyPr>
            <a:normAutofit/>
          </a:bodyPr>
          <a:lstStyle/>
          <a:p>
            <a:r>
              <a:rPr lang="en-US" b="1" dirty="0"/>
              <a:t>someone@example.com</a:t>
            </a:r>
            <a:endParaRPr lang="en-US" dirty="0"/>
          </a:p>
        </p:txBody>
      </p:sp>
      <p:sp>
        <p:nvSpPr>
          <p:cNvPr id="14" name="Rectangle 13">
            <a:extLst>
              <a:ext uri="{FF2B5EF4-FFF2-40B4-BE49-F238E27FC236}">
                <a16:creationId xmlns:a16="http://schemas.microsoft.com/office/drawing/2014/main" id="{D1006911-EDB8-4CDF-AEAA-A3FA060851F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958169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FC4DA96-DF6A-4F5C-A5DD-48D1629948B2}"/>
              </a:ext>
            </a:extLst>
          </p:cNvPr>
          <p:cNvSpPr txBox="1"/>
          <p:nvPr/>
        </p:nvSpPr>
        <p:spPr>
          <a:xfrm>
            <a:off x="646610" y="261998"/>
            <a:ext cx="10169435" cy="613245"/>
          </a:xfrm>
          <a:prstGeom prst="rect">
            <a:avLst/>
          </a:prstGeom>
          <a:noFill/>
        </p:spPr>
        <p:txBody>
          <a:bodyPr wrap="square">
            <a:spAutoFit/>
          </a:bodyPr>
          <a:lstStyle/>
          <a:p>
            <a:pPr marL="0" marR="0" algn="just">
              <a:lnSpc>
                <a:spcPct val="115000"/>
              </a:lnSpc>
              <a:spcBef>
                <a:spcPts val="0"/>
              </a:spcBef>
              <a:spcAft>
                <a:spcPts val="0"/>
              </a:spcAft>
            </a:pPr>
            <a:r>
              <a:rPr lang="en-US" sz="3200" b="1" cap="all">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1. </a:t>
            </a:r>
            <a:r>
              <a:rPr lang="en-US" sz="3200" b="1" cap="all" smtClean="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THIẾT KẾ đồ họa</a:t>
            </a:r>
            <a:endParaRPr lang="en-US" sz="3200">
              <a:solidFill>
                <a:srgbClr val="C00000"/>
              </a:solidFill>
              <a:effectLst/>
              <a:latin typeface="Times New Roman" panose="02020603050405020304" pitchFamily="18" charset="0"/>
              <a:ea typeface="Calibri" panose="020F0502020204030204" pitchFamily="34" charset="0"/>
              <a:cs typeface="Arial" panose="020B0604020202020204" pitchFamily="34" charset="0"/>
            </a:endParaRPr>
          </a:p>
        </p:txBody>
      </p:sp>
      <p:sp>
        <p:nvSpPr>
          <p:cNvPr id="4" name="Thought Bubble: Cloud 3">
            <a:extLst>
              <a:ext uri="{FF2B5EF4-FFF2-40B4-BE49-F238E27FC236}">
                <a16:creationId xmlns:a16="http://schemas.microsoft.com/office/drawing/2014/main" id="{F3407E1E-3A25-4B90-AA93-AA0B0DCB3F42}"/>
              </a:ext>
            </a:extLst>
          </p:cNvPr>
          <p:cNvSpPr/>
          <p:nvPr/>
        </p:nvSpPr>
        <p:spPr>
          <a:xfrm>
            <a:off x="7077691" y="1443446"/>
            <a:ext cx="4861760" cy="3971108"/>
          </a:xfrm>
          <a:prstGeom prst="cloudCallout">
            <a:avLst/>
          </a:prstGeom>
        </p:spPr>
        <p:style>
          <a:lnRef idx="2">
            <a:schemeClr val="accent6"/>
          </a:lnRef>
          <a:fillRef idx="1">
            <a:schemeClr val="lt1"/>
          </a:fillRef>
          <a:effectRef idx="0">
            <a:schemeClr val="accent6"/>
          </a:effectRef>
          <a:fontRef idx="minor">
            <a:schemeClr val="dk1"/>
          </a:fontRef>
        </p:style>
        <p:txBody>
          <a:bodyPr rtlCol="0" anchor="ctr"/>
          <a:lstStyle/>
          <a:p>
            <a:pPr marR="0" lvl="0" algn="ctr">
              <a:lnSpc>
                <a:spcPct val="115000"/>
              </a:lnSpc>
              <a:spcBef>
                <a:spcPts val="0"/>
              </a:spcBef>
              <a:spcAft>
                <a:spcPts val="0"/>
              </a:spcAft>
            </a:pPr>
            <a:r>
              <a:rPr lang="vi-VN" sz="2800">
                <a:solidFill>
                  <a:schemeClr val="tx1"/>
                </a:solidFill>
                <a:latin typeface="Times New Roman" panose="02020603050405020304" pitchFamily="18" charset="0"/>
                <a:cs typeface="Times New Roman" panose="02020603050405020304" pitchFamily="18" charset="0"/>
              </a:rPr>
              <a:t>Thảo luận về sự khác nhau giữa ảnh chụp và hình vẽ bằng phần mềm</a:t>
            </a:r>
            <a:endParaRPr lang="en-US" sz="2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Rectangle 1"/>
          <p:cNvSpPr/>
          <p:nvPr/>
        </p:nvSpPr>
        <p:spPr>
          <a:xfrm>
            <a:off x="646610" y="1630019"/>
            <a:ext cx="6096000" cy="3847207"/>
          </a:xfrm>
          <a:prstGeom prst="rect">
            <a:avLst/>
          </a:prstGeom>
        </p:spPr>
        <p:txBody>
          <a:bodyPr>
            <a:spAutoFit/>
          </a:bodyPr>
          <a:lstStyle/>
          <a:p>
            <a:pPr algn="just">
              <a:spcBef>
                <a:spcPts val="1200"/>
              </a:spcBef>
              <a:spcAft>
                <a:spcPts val="1200"/>
              </a:spcAft>
            </a:pPr>
            <a:r>
              <a:rPr lang="en-US" sz="280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Thiết kế đồ họa (graphic design) là quá trình thiết kế các thông điệp truyền thông bằng hình ảnh, giải quyết vấn đề thông qua sự kết hợp giữa hình ảnh; kiểu chữ với ý tưởng để truyền tải thông tin đến người xem.</a:t>
            </a:r>
            <a:endParaRPr lang="en-US" sz="2800">
              <a:solidFill>
                <a:srgbClr val="0070C0"/>
              </a:solidFill>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Có hai loại đồ họa cơ bản: đồ họa điểm ảnh (bitmap) và đồ họa vectơ (vector).</a:t>
            </a:r>
            <a:endParaRPr lang="en-US" sz="2800">
              <a:solidFill>
                <a:srgbClr val="0070C0"/>
              </a:solidFill>
              <a:effectLst/>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3973726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62708" y="1700357"/>
            <a:ext cx="10832123" cy="2569934"/>
          </a:xfrm>
          <a:prstGeom prst="rect">
            <a:avLst/>
          </a:prstGeom>
        </p:spPr>
        <p:txBody>
          <a:bodyPr wrap="square">
            <a:spAutoFit/>
          </a:bodyPr>
          <a:lstStyle/>
          <a:p>
            <a:pPr algn="just">
              <a:spcBef>
                <a:spcPts val="1200"/>
              </a:spcBef>
              <a:spcAft>
                <a:spcPts val="12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 Trong </a:t>
            </a:r>
            <a:r>
              <a:rPr lang="en-US" sz="280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đồ họa điểm ảnh</a:t>
            </a:r>
            <a:r>
              <a:rPr lang="en-US" sz="2800">
                <a:latin typeface="Times New Roman" panose="02020603050405020304" pitchFamily="18" charset="0"/>
                <a:ea typeface="Times New Roman" panose="02020603050405020304" pitchFamily="18" charset="0"/>
                <a:cs typeface="Times New Roman" panose="02020603050405020304" pitchFamily="18" charset="0"/>
              </a:rPr>
              <a:t>, hình ảnh được tạo thành từ các điểm ảnh (pixel), mỗi điểm ảnh có màu riêng. </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 Trong </a:t>
            </a:r>
            <a:r>
              <a:rPr lang="en-US" sz="280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đồ họa vectơ</a:t>
            </a:r>
            <a:r>
              <a:rPr lang="en-US" sz="2800">
                <a:latin typeface="Times New Roman" panose="02020603050405020304" pitchFamily="18" charset="0"/>
                <a:ea typeface="Times New Roman" panose="02020603050405020304" pitchFamily="18" charset="0"/>
                <a:cs typeface="Times New Roman" panose="02020603050405020304" pitchFamily="18" charset="0"/>
              </a:rPr>
              <a:t>, hình ảnh được xác định theo đường nét, mỗi một đường có điểm đầu và điểm cuối, được tính bằng một phương trình toán học</a:t>
            </a:r>
            <a:r>
              <a:rPr lang="en-US" sz="2800">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6912586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68923" y="317034"/>
            <a:ext cx="11019692" cy="548099"/>
          </a:xfrm>
          <a:prstGeom prst="rect">
            <a:avLst/>
          </a:prstGeom>
        </p:spPr>
        <p:txBody>
          <a:bodyPr wrap="square">
            <a:spAutoFit/>
          </a:bodyPr>
          <a:lstStyle/>
          <a:p>
            <a:pPr algn="just">
              <a:lnSpc>
                <a:spcPct val="115000"/>
              </a:lnSpc>
              <a:spcAft>
                <a:spcPts val="0"/>
              </a:spcAft>
            </a:pPr>
            <a:r>
              <a:rPr lang="en-US" sz="280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So sánh giữa đồ họa điểm ảnh và đồ họa vectơ:</a:t>
            </a:r>
            <a:endParaRPr lang="en-US" sz="2800">
              <a:solidFill>
                <a:srgbClr val="0070C0"/>
              </a:solidFill>
              <a:effectLst/>
              <a:latin typeface="Times New Roman" panose="02020603050405020304" pitchFamily="18" charset="0"/>
              <a:ea typeface="Times New Roman" panose="02020603050405020304" pitchFamily="18" charset="0"/>
              <a:cs typeface="Arial" panose="020B0604020202020204"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1971112973"/>
              </p:ext>
            </p:extLst>
          </p:nvPr>
        </p:nvGraphicFramePr>
        <p:xfrm>
          <a:off x="468923" y="1164848"/>
          <a:ext cx="11090032" cy="5212504"/>
        </p:xfrm>
        <a:graphic>
          <a:graphicData uri="http://schemas.openxmlformats.org/drawingml/2006/table">
            <a:tbl>
              <a:tblPr firstRow="1" firstCol="1" bandRow="1">
                <a:tableStyleId>{5940675A-B579-460E-94D1-54222C63F5DA}</a:tableStyleId>
              </a:tblPr>
              <a:tblGrid>
                <a:gridCol w="5545016">
                  <a:extLst>
                    <a:ext uri="{9D8B030D-6E8A-4147-A177-3AD203B41FA5}">
                      <a16:colId xmlns:a16="http://schemas.microsoft.com/office/drawing/2014/main" val="492056112"/>
                    </a:ext>
                  </a:extLst>
                </a:gridCol>
                <a:gridCol w="5545016">
                  <a:extLst>
                    <a:ext uri="{9D8B030D-6E8A-4147-A177-3AD203B41FA5}">
                      <a16:colId xmlns:a16="http://schemas.microsoft.com/office/drawing/2014/main" val="3650658916"/>
                    </a:ext>
                  </a:extLst>
                </a:gridCol>
              </a:tblGrid>
              <a:tr h="473864">
                <a:tc>
                  <a:txBody>
                    <a:bodyPr/>
                    <a:lstStyle/>
                    <a:p>
                      <a:pPr algn="ctr">
                        <a:lnSpc>
                          <a:spcPct val="100000"/>
                        </a:lnSpc>
                        <a:spcAft>
                          <a:spcPts val="0"/>
                        </a:spcAft>
                      </a:pPr>
                      <a:r>
                        <a:rPr lang="en-US" sz="2800">
                          <a:solidFill>
                            <a:srgbClr val="C00000"/>
                          </a:solidFill>
                          <a:effectLst/>
                          <a:latin typeface="Times New Roman" panose="02020603050405020304" pitchFamily="18" charset="0"/>
                          <a:cs typeface="Times New Roman" panose="02020603050405020304" pitchFamily="18" charset="0"/>
                        </a:rPr>
                        <a:t>Đồ họa điểm ảnh</a:t>
                      </a:r>
                      <a:endParaRPr lang="en-US" sz="280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00000"/>
                        </a:lnSpc>
                        <a:spcAft>
                          <a:spcPts val="0"/>
                        </a:spcAft>
                      </a:pPr>
                      <a:r>
                        <a:rPr lang="en-US" sz="2800">
                          <a:solidFill>
                            <a:srgbClr val="C00000"/>
                          </a:solidFill>
                          <a:effectLst/>
                          <a:latin typeface="Times New Roman" panose="02020603050405020304" pitchFamily="18" charset="0"/>
                          <a:cs typeface="Times New Roman" panose="02020603050405020304" pitchFamily="18" charset="0"/>
                        </a:rPr>
                        <a:t>Đồ họa vectơ</a:t>
                      </a:r>
                      <a:endParaRPr lang="en-US" sz="280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278711385"/>
                  </a:ext>
                </a:extLst>
              </a:tr>
              <a:tr h="947728">
                <a:tc>
                  <a:txBody>
                    <a:bodyPr/>
                    <a:lstStyle/>
                    <a:p>
                      <a:pPr algn="just">
                        <a:lnSpc>
                          <a:spcPct val="100000"/>
                        </a:lnSpc>
                        <a:spcAft>
                          <a:spcPts val="0"/>
                        </a:spcAft>
                      </a:pPr>
                      <a:r>
                        <a:rPr lang="en-US" sz="2800">
                          <a:effectLst/>
                          <a:latin typeface="Times New Roman" panose="02020603050405020304" pitchFamily="18" charset="0"/>
                          <a:cs typeface="Times New Roman" panose="02020603050405020304" pitchFamily="18" charset="0"/>
                        </a:rPr>
                        <a:t>Định nghĩa bằng tập điểm</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just">
                        <a:lnSpc>
                          <a:spcPct val="100000"/>
                        </a:lnSpc>
                        <a:spcAft>
                          <a:spcPts val="0"/>
                        </a:spcAft>
                      </a:pPr>
                      <a:r>
                        <a:rPr lang="en-US" sz="2800">
                          <a:effectLst/>
                          <a:latin typeface="Times New Roman" panose="02020603050405020304" pitchFamily="18" charset="0"/>
                          <a:cs typeface="Times New Roman" panose="02020603050405020304" pitchFamily="18" charset="0"/>
                        </a:rPr>
                        <a:t>Định nghĩa bằng phương trình toán học</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4111205125"/>
                  </a:ext>
                </a:extLst>
              </a:tr>
              <a:tr h="947728">
                <a:tc>
                  <a:txBody>
                    <a:bodyPr/>
                    <a:lstStyle/>
                    <a:p>
                      <a:pPr algn="just">
                        <a:lnSpc>
                          <a:spcPct val="100000"/>
                        </a:lnSpc>
                        <a:spcAft>
                          <a:spcPts val="0"/>
                        </a:spcAft>
                      </a:pPr>
                      <a:r>
                        <a:rPr lang="en-US" sz="2800">
                          <a:effectLst/>
                          <a:latin typeface="Times New Roman" panose="02020603050405020304" pitchFamily="18" charset="0"/>
                          <a:cs typeface="Times New Roman" panose="02020603050405020304" pitchFamily="18" charset="0"/>
                        </a:rPr>
                        <a:t>Phù hợp chỉnh sửa ảnh, nhiều chi tiết, màu sắc liền mạch và chân thực</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just">
                        <a:lnSpc>
                          <a:spcPct val="100000"/>
                        </a:lnSpc>
                        <a:spcAft>
                          <a:spcPts val="0"/>
                        </a:spcAft>
                      </a:pPr>
                      <a:r>
                        <a:rPr lang="en-US" sz="2800">
                          <a:effectLst/>
                          <a:latin typeface="Times New Roman" panose="02020603050405020304" pitchFamily="18" charset="0"/>
                          <a:cs typeface="Times New Roman" panose="02020603050405020304" pitchFamily="18" charset="0"/>
                        </a:rPr>
                        <a:t>Phù hợp tạo logo, minh họa và bản vẽ kĩ thuật, …</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268488736"/>
                  </a:ext>
                </a:extLst>
              </a:tr>
              <a:tr h="947728">
                <a:tc>
                  <a:txBody>
                    <a:bodyPr/>
                    <a:lstStyle/>
                    <a:p>
                      <a:pPr algn="just">
                        <a:lnSpc>
                          <a:spcPct val="100000"/>
                        </a:lnSpc>
                        <a:spcAft>
                          <a:spcPts val="0"/>
                        </a:spcAft>
                      </a:pPr>
                      <a:r>
                        <a:rPr lang="en-US" sz="2800">
                          <a:effectLst/>
                          <a:latin typeface="Times New Roman" panose="02020603050405020304" pitchFamily="18" charset="0"/>
                          <a:cs typeface="Times New Roman" panose="02020603050405020304" pitchFamily="18" charset="0"/>
                        </a:rPr>
                        <a:t>Phóng to có ảnh hưởng chất lượng hình</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just">
                        <a:lnSpc>
                          <a:spcPct val="100000"/>
                        </a:lnSpc>
                        <a:spcAft>
                          <a:spcPts val="0"/>
                        </a:spcAft>
                      </a:pPr>
                      <a:r>
                        <a:rPr lang="en-US" sz="2800">
                          <a:effectLst/>
                          <a:latin typeface="Times New Roman" panose="02020603050405020304" pitchFamily="18" charset="0"/>
                          <a:cs typeface="Times New Roman" panose="02020603050405020304" pitchFamily="18" charset="0"/>
                        </a:rPr>
                        <a:t>Có thể co giãn mà không bị vỡ hình</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068867588"/>
                  </a:ext>
                </a:extLst>
              </a:tr>
              <a:tr h="947728">
                <a:tc>
                  <a:txBody>
                    <a:bodyPr/>
                    <a:lstStyle/>
                    <a:p>
                      <a:pPr algn="just">
                        <a:lnSpc>
                          <a:spcPct val="100000"/>
                        </a:lnSpc>
                        <a:spcAft>
                          <a:spcPts val="0"/>
                        </a:spcAft>
                      </a:pPr>
                      <a:r>
                        <a:rPr lang="en-US" sz="2800">
                          <a:effectLst/>
                          <a:latin typeface="Times New Roman" panose="02020603050405020304" pitchFamily="18" charset="0"/>
                          <a:cs typeface="Times New Roman" panose="02020603050405020304" pitchFamily="18" charset="0"/>
                        </a:rPr>
                        <a:t>Ảnh lớn, độ chi tiết cao tương ứng tệp có kích thước lớn</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just">
                        <a:lnSpc>
                          <a:spcPct val="100000"/>
                        </a:lnSpc>
                        <a:spcAft>
                          <a:spcPts val="0"/>
                        </a:spcAft>
                      </a:pPr>
                      <a:r>
                        <a:rPr lang="en-US" sz="2800">
                          <a:effectLst/>
                          <a:latin typeface="Times New Roman" panose="02020603050405020304" pitchFamily="18" charset="0"/>
                          <a:cs typeface="Times New Roman" panose="02020603050405020304" pitchFamily="18" charset="0"/>
                        </a:rPr>
                        <a:t>Tạo bản in với kích thước tùy ý, độ lớn của tệp không thay đổi</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28189224"/>
                  </a:ext>
                </a:extLst>
              </a:tr>
              <a:tr h="947728">
                <a:tc>
                  <a:txBody>
                    <a:bodyPr/>
                    <a:lstStyle/>
                    <a:p>
                      <a:pPr algn="just">
                        <a:lnSpc>
                          <a:spcPct val="100000"/>
                        </a:lnSpc>
                        <a:spcAft>
                          <a:spcPts val="0"/>
                        </a:spcAft>
                      </a:pPr>
                      <a:r>
                        <a:rPr lang="en-US" sz="2800">
                          <a:effectLst/>
                          <a:latin typeface="Times New Roman" panose="02020603050405020304" pitchFamily="18" charset="0"/>
                          <a:cs typeface="Times New Roman" panose="02020603050405020304" pitchFamily="18" charset="0"/>
                        </a:rPr>
                        <a:t>Không thể chuyển sang đồ họa vectơ mà giữ nguyên chất lượng</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just">
                        <a:lnSpc>
                          <a:spcPct val="100000"/>
                        </a:lnSpc>
                        <a:spcAft>
                          <a:spcPts val="0"/>
                        </a:spcAft>
                      </a:pPr>
                      <a:r>
                        <a:rPr lang="en-US" sz="2800">
                          <a:effectLst/>
                          <a:latin typeface="Times New Roman" panose="02020603050405020304" pitchFamily="18" charset="0"/>
                          <a:cs typeface="Times New Roman" panose="02020603050405020304" pitchFamily="18" charset="0"/>
                        </a:rPr>
                        <a:t>Dễ dàng chuyển sang đồ họa điểm ảnh</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4233290245"/>
                  </a:ext>
                </a:extLst>
              </a:tr>
            </a:tbl>
          </a:graphicData>
        </a:graphic>
      </p:graphicFrame>
    </p:spTree>
    <p:extLst>
      <p:ext uri="{BB962C8B-B14F-4D97-AF65-F5344CB8AC3E}">
        <p14:creationId xmlns:p14="http://schemas.microsoft.com/office/powerpoint/2010/main" val="25993620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92923" y="1995459"/>
            <a:ext cx="7877908" cy="2862322"/>
          </a:xfrm>
          <a:prstGeom prst="rect">
            <a:avLst/>
          </a:prstGeom>
        </p:spPr>
        <p:txBody>
          <a:bodyPr wrap="square">
            <a:spAutoFit/>
          </a:bodyPr>
          <a:lstStyle/>
          <a:p>
            <a:pPr algn="just">
              <a:spcBef>
                <a:spcPts val="1200"/>
              </a:spcBef>
              <a:spcAft>
                <a:spcPts val="1200"/>
              </a:spcAft>
            </a:pPr>
            <a:r>
              <a:rPr lang="en-US" sz="2800" b="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Ghi nhớ</a:t>
            </a:r>
            <a:endParaRPr lang="en-US" sz="2800">
              <a:solidFill>
                <a:srgbClr val="C00000"/>
              </a:solidFill>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 Thiết kế đồ họa là tạo ra sản phẩm bằng hình ảnh, chữ để truyền tải thông tin đến người xem</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 Hai loại đồ họa là đồ họa điểm ảnh (bitmap) và đồ họa vectơ</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0396413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p:cNvSpPr/>
          <p:nvPr/>
        </p:nvSpPr>
        <p:spPr>
          <a:xfrm>
            <a:off x="2883877" y="601945"/>
            <a:ext cx="6096000" cy="4544556"/>
          </a:xfrm>
          <a:prstGeom prst="cloudCallout">
            <a:avLst/>
          </a:prstGeom>
        </p:spPr>
        <p:style>
          <a:lnRef idx="2">
            <a:schemeClr val="accent3"/>
          </a:lnRef>
          <a:fillRef idx="1">
            <a:schemeClr val="lt1"/>
          </a:fillRef>
          <a:effectRef idx="0">
            <a:schemeClr val="accent3"/>
          </a:effectRef>
          <a:fontRef idx="minor">
            <a:schemeClr val="dk1"/>
          </a:fontRef>
        </p:style>
        <p:txBody>
          <a:bodyPr>
            <a:spAutoFit/>
          </a:bodyPr>
          <a:lstStyle/>
          <a:p>
            <a:pPr algn="just">
              <a:spcBef>
                <a:spcPts val="1200"/>
              </a:spcBef>
              <a:spcAft>
                <a:spcPts val="1200"/>
              </a:spcAft>
            </a:pPr>
            <a:r>
              <a:rPr lang="vi-VN" sz="2800">
                <a:latin typeface="Times New Roman" panose="02020603050405020304" pitchFamily="18" charset="0"/>
                <a:ea typeface="Times New Roman" panose="02020603050405020304" pitchFamily="18" charset="0"/>
                <a:cs typeface="Times New Roman" panose="02020603050405020304" pitchFamily="18" charset="0"/>
              </a:rPr>
              <a:t>?1. Ảnh chụp là loại đồ họa nào ?</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vi-VN" sz="2800">
                <a:latin typeface="Times New Roman" panose="02020603050405020304" pitchFamily="18" charset="0"/>
                <a:ea typeface="Times New Roman" panose="02020603050405020304" pitchFamily="18" charset="0"/>
              </a:rPr>
              <a:t>?2. Tại sao dùng đồ họa vectơ phù hợp hơn dùng đồ họa điểm ảnh khi thiết kế logo ?</a:t>
            </a:r>
            <a:endParaRPr lang="en-US" sz="2800"/>
          </a:p>
        </p:txBody>
      </p:sp>
    </p:spTree>
    <p:extLst>
      <p:ext uri="{BB962C8B-B14F-4D97-AF65-F5344CB8AC3E}">
        <p14:creationId xmlns:p14="http://schemas.microsoft.com/office/powerpoint/2010/main" val="35932274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23318" y="527251"/>
            <a:ext cx="5224507" cy="678327"/>
          </a:xfrm>
          <a:prstGeom prst="rect">
            <a:avLst/>
          </a:prstGeom>
        </p:spPr>
        <p:txBody>
          <a:bodyPr wrap="none">
            <a:spAutoFit/>
          </a:bodyPr>
          <a:lstStyle/>
          <a:p>
            <a:pPr algn="just">
              <a:lnSpc>
                <a:spcPct val="115000"/>
              </a:lnSpc>
              <a:spcAft>
                <a:spcPts val="0"/>
              </a:spcAft>
            </a:pPr>
            <a:r>
              <a:rPr lang="en-US" sz="3600" b="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2. PHẦN MỀM ĐỒ HỌA</a:t>
            </a:r>
            <a:endParaRPr lang="en-US" sz="4000">
              <a:solidFill>
                <a:srgbClr val="C00000"/>
              </a:solidFill>
              <a:effectLst/>
              <a:latin typeface="Times New Roman" panose="02020603050405020304" pitchFamily="18" charset="0"/>
              <a:ea typeface="Times New Roman" panose="02020603050405020304" pitchFamily="18" charset="0"/>
              <a:cs typeface="Arial" panose="020B0604020202020204" pitchFamily="34" charset="0"/>
            </a:endParaRPr>
          </a:p>
        </p:txBody>
      </p:sp>
      <p:sp>
        <p:nvSpPr>
          <p:cNvPr id="4" name="Rectangle 3"/>
          <p:cNvSpPr/>
          <p:nvPr/>
        </p:nvSpPr>
        <p:spPr>
          <a:xfrm>
            <a:off x="623318" y="1760998"/>
            <a:ext cx="6058836" cy="3293209"/>
          </a:xfrm>
          <a:prstGeom prst="rect">
            <a:avLst/>
          </a:prstGeom>
        </p:spPr>
        <p:txBody>
          <a:bodyPr wrap="square">
            <a:spAutoFit/>
          </a:bodyPr>
          <a:lstStyle/>
          <a:p>
            <a:pPr algn="just">
              <a:spcBef>
                <a:spcPts val="1200"/>
              </a:spcBef>
              <a:spcAft>
                <a:spcPts val="1200"/>
              </a:spcAft>
            </a:pPr>
            <a:r>
              <a:rPr lang="en-US" sz="280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Có hai loại phần mềm đồ họa:</a:t>
            </a:r>
            <a:endParaRPr lang="en-US" sz="2800">
              <a:solidFill>
                <a:srgbClr val="0070C0"/>
              </a:solidFill>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 Phần mềm tạo, chỉnh sửa hình vectơ: Adobe lllustrator, CorelDraw, Inkscape, …</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 Phần mềm xử lí ảnh bipmap: Adobe Photoshop, GIMP, …</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sp>
        <p:nvSpPr>
          <p:cNvPr id="5" name="Cloud Callout 4"/>
          <p:cNvSpPr/>
          <p:nvPr/>
        </p:nvSpPr>
        <p:spPr>
          <a:xfrm>
            <a:off x="6963508" y="949281"/>
            <a:ext cx="4947138" cy="4731960"/>
          </a:xfrm>
          <a:prstGeom prst="cloudCallou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n-US" sz="2800">
                <a:latin typeface="Times New Roman" panose="02020603050405020304" pitchFamily="18" charset="0"/>
                <a:ea typeface="Times New Roman" panose="02020603050405020304" pitchFamily="18" charset="0"/>
              </a:rPr>
              <a:t>Minh muốn thiết kế logo cho câu lạc bộ bóng đá của trường nhưng bạn ấy không biết bắt đầu từ đâu. Theo em, Minh cần những gì?</a:t>
            </a:r>
            <a:endParaRPr lang="en-US" sz="2800"/>
          </a:p>
        </p:txBody>
      </p:sp>
    </p:spTree>
    <p:extLst>
      <p:ext uri="{BB962C8B-B14F-4D97-AF65-F5344CB8AC3E}">
        <p14:creationId xmlns:p14="http://schemas.microsoft.com/office/powerpoint/2010/main" val="320701667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15815" y="98501"/>
            <a:ext cx="10925907" cy="2009781"/>
          </a:xfrm>
          <a:prstGeom prst="rect">
            <a:avLst/>
          </a:prstGeom>
        </p:spPr>
        <p:txBody>
          <a:bodyPr wrap="square">
            <a:spAutoFit/>
          </a:bodyPr>
          <a:lstStyle/>
          <a:p>
            <a:pPr marL="342900" lvl="0" indent="-342900" algn="just">
              <a:lnSpc>
                <a:spcPct val="115000"/>
              </a:lnSpc>
              <a:spcAft>
                <a:spcPts val="0"/>
              </a:spcAft>
              <a:buFont typeface="+mj-lt"/>
              <a:buAutoNum type="alphaLcParenR"/>
            </a:pPr>
            <a:r>
              <a:rPr lang="en-US" sz="2800" b="1">
                <a:solidFill>
                  <a:srgbClr val="ED7D31"/>
                </a:solidFill>
                <a:latin typeface="Times New Roman" panose="02020603050405020304" pitchFamily="18" charset="0"/>
                <a:ea typeface="Times New Roman" panose="02020603050405020304" pitchFamily="18" charset="0"/>
                <a:cs typeface="Times New Roman" panose="02020603050405020304" pitchFamily="18" charset="0"/>
              </a:rPr>
              <a:t>Tải và cài đặt phần mềm</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marL="457200" algn="just">
              <a:lnSpc>
                <a:spcPct val="115000"/>
              </a:lnSpc>
              <a:spcAft>
                <a:spcPts val="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 Tải phần mềm tại địa chỉ: </a:t>
            </a:r>
            <a:r>
              <a:rPr lang="en-US" sz="2800" u="sng">
                <a:solidFill>
                  <a:srgbClr val="0563C1"/>
                </a:solidFill>
                <a:latin typeface="Times New Roman" panose="02020603050405020304" pitchFamily="18" charset="0"/>
                <a:ea typeface="Times New Roman" panose="02020603050405020304" pitchFamily="18" charset="0"/>
                <a:cs typeface="Times New Roman" panose="02020603050405020304" pitchFamily="18" charset="0"/>
                <a:hlinkClick r:id="rId2"/>
              </a:rPr>
              <a:t>https://inkscape.org/release/inkscape-1.0/</a:t>
            </a:r>
            <a:r>
              <a:rPr lang="en-US" sz="2800">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marL="457200" algn="just">
              <a:lnSpc>
                <a:spcPct val="115000"/>
              </a:lnSpc>
              <a:spcAft>
                <a:spcPts val="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 Cài đặt theo hướng dẫn.</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r>
              <a:rPr lang="en-US" sz="2800" b="1" smtClean="0">
                <a:solidFill>
                  <a:srgbClr val="ED7D31"/>
                </a:solidFill>
                <a:latin typeface="Times New Roman" panose="02020603050405020304" pitchFamily="18" charset="0"/>
                <a:ea typeface="Times New Roman" panose="02020603050405020304" pitchFamily="18" charset="0"/>
              </a:rPr>
              <a:t>b) Giao </a:t>
            </a:r>
            <a:r>
              <a:rPr lang="en-US" sz="2800" b="1">
                <a:solidFill>
                  <a:srgbClr val="ED7D31"/>
                </a:solidFill>
                <a:latin typeface="Times New Roman" panose="02020603050405020304" pitchFamily="18" charset="0"/>
                <a:ea typeface="Times New Roman" panose="02020603050405020304" pitchFamily="18" charset="0"/>
              </a:rPr>
              <a:t>diện của Inkscape</a:t>
            </a:r>
            <a:endParaRPr lang="en-US" sz="2800"/>
          </a:p>
        </p:txBody>
      </p:sp>
      <p:pic>
        <p:nvPicPr>
          <p:cNvPr id="6" name="Picture 5"/>
          <p:cNvPicPr/>
          <p:nvPr/>
        </p:nvPicPr>
        <p:blipFill rotWithShape="1">
          <a:blip r:embed="rId3"/>
          <a:srcRect l="53763" t="24747" r="6739" b="26375"/>
          <a:stretch/>
        </p:blipFill>
        <p:spPr bwMode="auto">
          <a:xfrm>
            <a:off x="1453663" y="2061390"/>
            <a:ext cx="8909538" cy="474971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906806230"/>
      </p:ext>
    </p:extLst>
  </p:cSld>
  <p:clrMapOvr>
    <a:masterClrMapping/>
  </p:clrMapOvr>
  <p:timing>
    <p:tnLst>
      <p:par>
        <p:cTn id="1" dur="indefinite" restart="never" nodeType="tmRoot"/>
      </p:par>
    </p:tnLst>
  </p:timing>
</p:sld>
</file>

<file path=ppt/theme/theme1.xml><?xml version="1.0" encoding="utf-8"?>
<a:theme xmlns:a="http://schemas.openxmlformats.org/drawingml/2006/main" name="Frame">
  <a:themeElements>
    <a:clrScheme name="Frame">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93813dd7ca6ad654711aa0ab317e03a3">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f11dc0ce689dd3925e84e4e35398c6e7"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Props1.xml><?xml version="1.0" encoding="utf-8"?>
<ds:datastoreItem xmlns:ds="http://schemas.openxmlformats.org/officeDocument/2006/customXml" ds:itemID="{1179D151-6AED-4C4E-9A23-4BEC5BA4367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A82F57F-EFCE-45E0-9F75-822371CB5F7C}">
  <ds:schemaRefs>
    <ds:schemaRef ds:uri="http://schemas.microsoft.com/sharepoint/v3/contenttype/forms"/>
  </ds:schemaRefs>
</ds:datastoreItem>
</file>

<file path=customXml/itemProps3.xml><?xml version="1.0" encoding="utf-8"?>
<ds:datastoreItem xmlns:ds="http://schemas.openxmlformats.org/officeDocument/2006/customXml" ds:itemID="{90668657-C50E-4365-A5FD-AC07593EBE57}">
  <ds:schemaRefs>
    <ds:schemaRef ds:uri="http://schemas.microsoft.com/office/2006/metadata/properties"/>
    <ds:schemaRef ds:uri="http://schemas.microsoft.com/office/infopath/2007/PartnerControls"/>
    <ds:schemaRef ds:uri="71af3243-3dd4-4a8d-8c0d-dd76da1f02a5"/>
  </ds:schemaRefs>
</ds:datastoreItem>
</file>

<file path=docProps/app.xml><?xml version="1.0" encoding="utf-8"?>
<Properties xmlns="http://schemas.openxmlformats.org/officeDocument/2006/extended-properties" xmlns:vt="http://schemas.openxmlformats.org/officeDocument/2006/docPropsVTypes">
  <Template>Architecture design</Template>
  <TotalTime>108</TotalTime>
  <Words>1615</Words>
  <PresentationFormat>Widescreen</PresentationFormat>
  <Paragraphs>100</Paragraphs>
  <Slides>28</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28</vt:i4>
      </vt:variant>
    </vt:vector>
  </HeadingPairs>
  <TitlesOfParts>
    <vt:vector size="35" baseType="lpstr">
      <vt:lpstr>Arial</vt:lpstr>
      <vt:lpstr>Calibri</vt:lpstr>
      <vt:lpstr>Calibri Light</vt:lpstr>
      <vt:lpstr>Corbel</vt:lpstr>
      <vt:lpstr>Times New Roman</vt:lpstr>
      <vt:lpstr>Wingdings 2</vt:lpstr>
      <vt:lpstr>Frame</vt:lpstr>
      <vt:lpstr>CHỦ ĐỀ 4  ỨNG DỤNG TIN HỌC  BÀI 12 PHẦN MỀM THIẾT KẾ ĐỒ HỌA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2022-02-15T13:38:48Z</dcterms:created>
  <dcterms:modified xsi:type="dcterms:W3CDTF">2022-03-25T09:26:59Z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