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A50021"/>
    <a:srgbClr val="0000FF"/>
    <a:srgbClr val="FFFFCC"/>
    <a:srgbClr val="0000CC"/>
    <a:srgbClr val="6600CC"/>
    <a:srgbClr val="F8F8F8"/>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13"/>
    <p:restoredTop sz="94728"/>
  </p:normalViewPr>
  <p:slideViewPr>
    <p:cSldViewPr showGuides="1">
      <p:cViewPr varScale="1">
        <p:scale>
          <a:sx n="63" d="100"/>
          <a:sy n="63" d="100"/>
        </p:scale>
        <p:origin x="-150" y="-150"/>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custT="1"/>
      <dgm:spPr>
        <a:solidFill>
          <a:schemeClr val="accent5">
            <a:lumMod val="50000"/>
          </a:schemeClr>
        </a:solidFill>
      </dgm:spPr>
      <dgm: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QUAN SÁT VI KHUẨN TRONG  SỮA CHUA</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cxnId="{17C9D25A-BC5F-418E-9A4A-29DD9C57BD39}" type="parTrans">
      <dgm:prSet/>
      <dgm:spPr/>
      <dgm:t>
        <a:bodyPr/>
        <a:lstStyle/>
        <a:p>
          <a:endParaRPr lang="en-US"/>
        </a:p>
      </dgm:t>
    </dgm:pt>
    <dgm:pt modelId="{FD3AFE35-532F-4AE8-BAB4-DFA3B4B611F6}" cxnId="{17C9D25A-BC5F-418E-9A4A-29DD9C57BD39}" type="sibTrans">
      <dgm:prSet/>
      <dgm:spPr/>
      <dgm:t>
        <a:bodyPr/>
        <a:lstStyle/>
        <a:p>
          <a:endParaRPr lang="en-US"/>
        </a:p>
      </dgm:t>
    </dgm:pt>
    <dgm:pt modelId="{4A4045ED-A119-4AA6-9C68-5FB2FD000427}">
      <dgm:prSet phldrT="[Text]"/>
      <dgm:spPr>
        <a:solidFill>
          <a:schemeClr val="accent4">
            <a:lumMod val="50000"/>
          </a:schemeClr>
        </a:solidFill>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BÁO CÁO KẾT QUẢ QUAN SÁT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cxnId="{1BD59E24-EEF8-4998-8DB1-3343142CAF57}" type="parTrans">
      <dgm:prSet/>
      <dgm:spPr/>
      <dgm:t>
        <a:bodyPr/>
        <a:lstStyle/>
        <a:p>
          <a:endParaRPr lang="en-US"/>
        </a:p>
      </dgm:t>
    </dgm:pt>
    <dgm:pt modelId="{858335E1-0756-4935-AE41-5B216DCCD948}" cxnId="{1BD59E24-EEF8-4998-8DB1-3343142CAF57}" type="sibTrans">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t>
        <a:bodyPr/>
        <a:lstStyle/>
        <a:p>
          <a:endParaRPr lang="en-US"/>
        </a:p>
      </dgm:t>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2"/>
      <dgm:spPr/>
      <dgm:t>
        <a:bodyPr/>
        <a:lstStyle/>
        <a:p>
          <a:endParaRPr lang="en-US"/>
        </a:p>
      </dgm:t>
    </dgm:pt>
    <dgm:pt modelId="{A8B898EB-38C9-408E-9FE2-CB5C874FA50A}" type="pres">
      <dgm:prSet presAssocID="{620EFBB7-0769-4554-96E3-51B5B6698D5A}" presName="parentText" presStyleLbl="node1" presStyleIdx="0" presStyleCnt="2" custScaleX="131136">
        <dgm:presLayoutVars>
          <dgm:chMax val="0"/>
          <dgm:bulletEnabled val="1"/>
        </dgm:presLayoutVars>
      </dgm:prSet>
      <dgm:spPr/>
      <dgm:t>
        <a:bodyPr/>
        <a:lstStyle/>
        <a:p>
          <a:endParaRPr lang="en-US"/>
        </a:p>
      </dgm:t>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2">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0" presStyleCnt="2"/>
      <dgm:spPr/>
      <dgm:t>
        <a:bodyPr/>
        <a:lstStyle/>
        <a:p>
          <a:endParaRPr lang="en-US"/>
        </a:p>
      </dgm:t>
    </dgm:pt>
    <dgm:pt modelId="{12FEB779-618B-4854-88E9-390575D436B8}" type="pres">
      <dgm:prSet presAssocID="{4A4045ED-A119-4AA6-9C68-5FB2FD000427}" presName="parentText" presStyleLbl="node1" presStyleIdx="1" presStyleCnt="2" custScaleX="130577">
        <dgm:presLayoutVars>
          <dgm:chMax val="0"/>
          <dgm:bulletEnabled val="1"/>
        </dgm:presLayoutVars>
      </dgm:prSet>
      <dgm:spPr/>
      <dgm:t>
        <a:bodyPr/>
        <a:lstStyle/>
        <a:p>
          <a:endParaRPr lang="en-US"/>
        </a:p>
      </dgm:t>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1" presStyleCnt="2">
        <dgm:presLayoutVars>
          <dgm:bulletEnabled val="1"/>
        </dgm:presLayoutVars>
      </dgm:prSet>
      <dgm:spPr>
        <a:ln>
          <a:solidFill>
            <a:srgbClr val="FFD347"/>
          </a:solidFill>
        </a:ln>
      </dgm:spPr>
    </dgm:pt>
  </dgm:ptLst>
  <dgm:cxnLst>
    <dgm:cxn modelId="{21B16CA1-8F1D-4AB5-A36D-6F2F12F50362}" type="presOf" srcId="{4A4045ED-A119-4AA6-9C68-5FB2FD000427}" destId="{35933558-DB26-4802-B4E2-672716F88346}" srcOrd="0" destOrd="0" presId="urn:microsoft.com/office/officeart/2005/8/layout/list1"/>
    <dgm:cxn modelId="{DDCDDE96-FB16-40D8-8BC3-2CC750A9B5E3}" type="presOf" srcId="{620EFBB7-0769-4554-96E3-51B5B6698D5A}" destId="{A8B898EB-38C9-408E-9FE2-CB5C874FA50A}" srcOrd="1" destOrd="0" presId="urn:microsoft.com/office/officeart/2005/8/layout/list1"/>
    <dgm:cxn modelId="{1BD59E24-EEF8-4998-8DB1-3343142CAF57}" srcId="{2A136A90-6B59-45AD-BBA1-85AFD032E8F8}" destId="{4A4045ED-A119-4AA6-9C68-5FB2FD000427}" srcOrd="1" destOrd="0" parTransId="{3AFC7164-9B18-4D91-8BCD-E06AEDF44A1B}" sibTransId="{858335E1-0756-4935-AE41-5B216DCCD948}"/>
    <dgm:cxn modelId="{7D53FBF2-DAFB-4D5C-94ED-85E1A082C51B}" type="presOf" srcId="{620EFBB7-0769-4554-96E3-51B5B6698D5A}" destId="{428AD880-175D-49F1-A1F6-97F367C387BF}" srcOrd="0" destOrd="0" presId="urn:microsoft.com/office/officeart/2005/8/layout/list1"/>
    <dgm:cxn modelId="{96E80378-93B8-488C-B2FA-665A44504FB8}" type="presOf" srcId="{4A4045ED-A119-4AA6-9C68-5FB2FD000427}" destId="{12FEB779-618B-4854-88E9-390575D436B8}" srcOrd="1" destOrd="0" presId="urn:microsoft.com/office/officeart/2005/8/layout/list1"/>
    <dgm:cxn modelId="{A3E4AF06-9F09-4610-A286-36D16777DFA9}" type="presOf" srcId="{2A136A90-6B59-45AD-BBA1-85AFD032E8F8}" destId="{183A34DF-AA92-49E1-8191-0CF6AD17A6AA}" srcOrd="0"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DFA92E3D-5678-45A2-AA87-DDB4BB1DCB76}" type="presParOf" srcId="{183A34DF-AA92-49E1-8191-0CF6AD17A6AA}" destId="{8F706C0E-1AB2-4161-86CE-4B3594B6EE51}" srcOrd="0" destOrd="0" presId="urn:microsoft.com/office/officeart/2005/8/layout/list1"/>
    <dgm:cxn modelId="{09E8CF4C-FAD2-40A6-9FF1-59FE6CD46E01}" type="presParOf" srcId="{8F706C0E-1AB2-4161-86CE-4B3594B6EE51}" destId="{428AD880-175D-49F1-A1F6-97F367C387BF}" srcOrd="0" destOrd="0" presId="urn:microsoft.com/office/officeart/2005/8/layout/list1"/>
    <dgm:cxn modelId="{1C6F4A7A-0267-46B3-A7E6-7D1BB1778CC8}" type="presParOf" srcId="{8F706C0E-1AB2-4161-86CE-4B3594B6EE51}" destId="{A8B898EB-38C9-408E-9FE2-CB5C874FA50A}" srcOrd="1" destOrd="0" presId="urn:microsoft.com/office/officeart/2005/8/layout/list1"/>
    <dgm:cxn modelId="{68CC1747-7875-4CC9-AC87-6E645803951C}" type="presParOf" srcId="{183A34DF-AA92-49E1-8191-0CF6AD17A6AA}" destId="{010CCE66-3FB9-4F51-BDBC-33ABD28D8225}" srcOrd="1" destOrd="0" presId="urn:microsoft.com/office/officeart/2005/8/layout/list1"/>
    <dgm:cxn modelId="{B5104FBC-EF36-4C59-95BE-E41A61A1C71B}" type="presParOf" srcId="{183A34DF-AA92-49E1-8191-0CF6AD17A6AA}" destId="{CD67A140-C3A5-43E4-BD28-3C31B61E6EA3}" srcOrd="2" destOrd="0" presId="urn:microsoft.com/office/officeart/2005/8/layout/list1"/>
    <dgm:cxn modelId="{FD05554E-5F13-4AC6-8F86-C9544ED6A5F0}" type="presParOf" srcId="{183A34DF-AA92-49E1-8191-0CF6AD17A6AA}" destId="{B5CDED1F-8360-491C-9402-4F19E16BD667}" srcOrd="3" destOrd="0" presId="urn:microsoft.com/office/officeart/2005/8/layout/list1"/>
    <dgm:cxn modelId="{5BD31E89-BB5D-4023-9EF2-C60751C011A3}" type="presParOf" srcId="{183A34DF-AA92-49E1-8191-0CF6AD17A6AA}" destId="{C731DBC8-0E99-4639-ACA2-7ACEFA2844BF}" srcOrd="4" destOrd="0" presId="urn:microsoft.com/office/officeart/2005/8/layout/list1"/>
    <dgm:cxn modelId="{6F9955B1-3793-435B-8AF8-C6AE179BA845}" type="presParOf" srcId="{C731DBC8-0E99-4639-ACA2-7ACEFA2844BF}" destId="{35933558-DB26-4802-B4E2-672716F88346}" srcOrd="0" destOrd="0" presId="urn:microsoft.com/office/officeart/2005/8/layout/list1"/>
    <dgm:cxn modelId="{8178728E-99FF-46AE-B383-997236642609}" type="presParOf" srcId="{C731DBC8-0E99-4639-ACA2-7ACEFA2844BF}" destId="{12FEB779-618B-4854-88E9-390575D436B8}" srcOrd="1" destOrd="0" presId="urn:microsoft.com/office/officeart/2005/8/layout/list1"/>
    <dgm:cxn modelId="{14BEF6BC-A4F8-46F1-AB71-61A917043F2D}" type="presParOf" srcId="{183A34DF-AA92-49E1-8191-0CF6AD17A6AA}" destId="{0E7DA70E-372B-453D-9992-B9F46E5D404C}" srcOrd="5" destOrd="0" presId="urn:microsoft.com/office/officeart/2005/8/layout/list1"/>
    <dgm:cxn modelId="{3682330A-1DA2-4973-AF55-B949D400AFA5}" type="presParOf" srcId="{183A34DF-AA92-49E1-8191-0CF6AD17A6AA}" destId="{E7351307-5BD1-403B-A1BF-1058796C5E99}"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424543" cy="5602663"/>
        <a:chOff x="0" y="0"/>
        <a:chExt cx="11424543" cy="5602663"/>
      </a:xfrm>
    </dsp:grpSpPr>
    <dsp:sp modelId="{CD67A140-C3A5-43E4-BD28-3C31B61E6EA3}">
      <dsp:nvSpPr>
        <dsp:cNvPr id="5" name="Rectangles 4"/>
        <dsp:cNvSpPr/>
      </dsp:nvSpPr>
      <dsp:spPr bwMode="white">
        <a:xfrm>
          <a:off x="0" y="1629532"/>
          <a:ext cx="11424543" cy="1058400"/>
        </a:xfrm>
        <a:prstGeom prst="rect">
          <a:avLst/>
        </a:prstGeom>
        <a:ln>
          <a:solidFill>
            <a:schemeClr val="accent5">
              <a:lumMod val="50000"/>
            </a:schemeClr>
          </a:solidFill>
        </a:ln>
      </dsp:spPr>
      <dsp:style>
        <a:lnRef idx="2">
          <a:schemeClr val="accent1"/>
        </a:lnRef>
        <a:fillRef idx="1">
          <a:schemeClr val="lt1">
            <a:alpha val="90000"/>
          </a:schemeClr>
        </a:fillRef>
        <a:effectRef idx="0">
          <a:scrgbClr r="0" g="0" b="0"/>
        </a:effectRef>
        <a:fontRef idx="minor"/>
      </dsp:style>
      <dsp:txBody>
        <a:bodyPr lIns="886671" tIns="874776" rIns="886671" bIns="298704" anchor="t"/>
        <a:lstStyle>
          <a:lvl1pPr algn="l">
            <a:defRPr sz="42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dk1"/>
            </a:solidFill>
          </a:endParaRPr>
        </a:p>
      </dsp:txBody>
      <dsp:txXfrm>
        <a:off x="0" y="1629532"/>
        <a:ext cx="11424543" cy="1058400"/>
      </dsp:txXfrm>
    </dsp:sp>
    <dsp:sp modelId="{A8B898EB-38C9-408E-9FE2-CB5C874FA50A}">
      <dsp:nvSpPr>
        <dsp:cNvPr id="4" name="Rounded Rectangle 3"/>
        <dsp:cNvSpPr/>
      </dsp:nvSpPr>
      <dsp:spPr bwMode="white">
        <a:xfrm>
          <a:off x="571227" y="1009612"/>
          <a:ext cx="10487183" cy="1239840"/>
        </a:xfrm>
        <a:prstGeom prst="roundRect">
          <a:avLst/>
        </a:prstGeom>
        <a:solidFill>
          <a:schemeClr val="accent5">
            <a:lumMod val="50000"/>
          </a:schemeClr>
        </a:solidFill>
      </dsp:spPr>
      <dsp:style>
        <a:lnRef idx="2">
          <a:schemeClr val="lt1"/>
        </a:lnRef>
        <a:fillRef idx="1">
          <a:schemeClr val="accent1"/>
        </a:fillRef>
        <a:effectRef idx="0">
          <a:scrgbClr r="0" g="0" b="0"/>
        </a:effectRef>
        <a:fontRef idx="minor">
          <a:schemeClr val="lt1"/>
        </a:fontRef>
      </dsp:style>
      <dsp:txBody>
        <a:bodyPr lIns="302274" tIns="0" rIns="302274" bIns="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lang="en-US" sz="2800" dirty="0" smtClean="0">
              <a:latin typeface="Tahoma" panose="020B0604030504040204" pitchFamily="34" charset="0"/>
              <a:ea typeface="Tahoma" panose="020B0604030504040204" pitchFamily="34" charset="0"/>
              <a:cs typeface="Tahoma" panose="020B0604030504040204" pitchFamily="34" charset="0"/>
            </a:rPr>
            <a:t>QUAN SÁT VI KHUẨN TRONG  SỮA CHUA</a:t>
          </a:r>
          <a:endParaRPr lang="en-US" sz="2800" dirty="0">
            <a:latin typeface="Tahoma" panose="020B0604030504040204" pitchFamily="34" charset="0"/>
            <a:ea typeface="Tahoma" panose="020B0604030504040204" pitchFamily="34" charset="0"/>
            <a:cs typeface="Tahoma" panose="020B0604030504040204" pitchFamily="34" charset="0"/>
          </a:endParaRPr>
        </a:p>
      </dsp:txBody>
      <dsp:txXfrm>
        <a:off x="571227" y="1009612"/>
        <a:ext cx="10487183" cy="1239840"/>
      </dsp:txXfrm>
    </dsp:sp>
    <dsp:sp modelId="{E7351307-5BD1-403B-A1BF-1058796C5E99}">
      <dsp:nvSpPr>
        <dsp:cNvPr id="8" name="Rectangles 7"/>
        <dsp:cNvSpPr/>
      </dsp:nvSpPr>
      <dsp:spPr bwMode="white">
        <a:xfrm>
          <a:off x="0" y="3534652"/>
          <a:ext cx="11424543" cy="1058400"/>
        </a:xfrm>
        <a:prstGeom prst="rect">
          <a:avLst/>
        </a:prstGeom>
        <a:ln>
          <a:solidFill>
            <a:srgbClr val="FFD347"/>
          </a:solidFill>
        </a:ln>
      </dsp:spPr>
      <dsp:style>
        <a:lnRef idx="2">
          <a:schemeClr val="accent1"/>
        </a:lnRef>
        <a:fillRef idx="1">
          <a:schemeClr val="lt1">
            <a:alpha val="90000"/>
          </a:schemeClr>
        </a:fillRef>
        <a:effectRef idx="0">
          <a:scrgbClr r="0" g="0" b="0"/>
        </a:effectRef>
        <a:fontRef idx="minor"/>
      </dsp:style>
      <dsp:txBody>
        <a:bodyPr lIns="886671" tIns="874776" rIns="886671" bIns="298704" anchor="t"/>
        <a:lstStyle>
          <a:lvl1pPr algn="l">
            <a:defRPr sz="4200"/>
          </a:lvl1pPr>
          <a:lvl2pPr marL="285750" indent="-285750" algn="l">
            <a:defRPr sz="4200"/>
          </a:lvl2pPr>
          <a:lvl3pPr marL="571500" indent="-285750" algn="l">
            <a:defRPr sz="4200"/>
          </a:lvl3pPr>
          <a:lvl4pPr marL="857250" indent="-285750" algn="l">
            <a:defRPr sz="4200"/>
          </a:lvl4pPr>
          <a:lvl5pPr marL="1143000" indent="-285750" algn="l">
            <a:defRPr sz="4200"/>
          </a:lvl5pPr>
          <a:lvl6pPr marL="1428750" indent="-285750" algn="l">
            <a:defRPr sz="4200"/>
          </a:lvl6pPr>
          <a:lvl7pPr marL="1714500" indent="-285750" algn="l">
            <a:defRPr sz="4200"/>
          </a:lvl7pPr>
          <a:lvl8pPr marL="2000250" indent="-285750" algn="l">
            <a:defRPr sz="4200"/>
          </a:lvl8pPr>
          <a:lvl9pPr marL="2286000" indent="-285750" algn="l">
            <a:defRPr sz="4200"/>
          </a:lvl9pPr>
        </a:lstStyle>
        <a:p>
          <a:endParaRPr>
            <a:solidFill>
              <a:schemeClr val="dk1"/>
            </a:solidFill>
          </a:endParaRPr>
        </a:p>
      </dsp:txBody>
      <dsp:txXfrm>
        <a:off x="0" y="3534652"/>
        <a:ext cx="11424543" cy="1058400"/>
      </dsp:txXfrm>
    </dsp:sp>
    <dsp:sp modelId="{12FEB779-618B-4854-88E9-390575D436B8}">
      <dsp:nvSpPr>
        <dsp:cNvPr id="7" name="Rounded Rectangle 6"/>
        <dsp:cNvSpPr/>
      </dsp:nvSpPr>
      <dsp:spPr bwMode="white">
        <a:xfrm>
          <a:off x="571227" y="2914732"/>
          <a:ext cx="10442478" cy="1239840"/>
        </a:xfrm>
        <a:prstGeom prst="roundRect">
          <a:avLst/>
        </a:prstGeom>
        <a:solidFill>
          <a:schemeClr val="accent4">
            <a:lumMod val="50000"/>
          </a:schemeClr>
        </a:solidFill>
      </dsp:spPr>
      <dsp:style>
        <a:lnRef idx="2">
          <a:schemeClr val="lt1"/>
        </a:lnRef>
        <a:fillRef idx="1">
          <a:schemeClr val="accent1"/>
        </a:fillRef>
        <a:effectRef idx="0">
          <a:scrgbClr r="0" g="0" b="0"/>
        </a:effectRef>
        <a:fontRef idx="minor">
          <a:schemeClr val="lt1"/>
        </a:fontRef>
      </dsp:style>
      <dsp:txBody>
        <a:bodyPr lIns="302274" tIns="0" rIns="302274" bIns="0" anchor="ctr"/>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lang="en-US" dirty="0" smtClean="0">
              <a:latin typeface="Tahoma" panose="020B0604030504040204" pitchFamily="34" charset="0"/>
              <a:ea typeface="Tahoma" panose="020B0604030504040204" pitchFamily="34" charset="0"/>
              <a:cs typeface="Tahoma" panose="020B0604030504040204" pitchFamily="34" charset="0"/>
            </a:rPr>
            <a:t>BÁO CÁO KẾT QUẢ QUAN SÁT</a:t>
          </a:r>
          <a:endParaRPr lang="en-US" dirty="0">
            <a:latin typeface="Tahoma" panose="020B0604030504040204" pitchFamily="34" charset="0"/>
            <a:ea typeface="Tahoma" panose="020B0604030504040204" pitchFamily="34" charset="0"/>
            <a:cs typeface="Tahoma" panose="020B0604030504040204" pitchFamily="34" charset="0"/>
          </a:endParaRPr>
        </a:p>
      </dsp:txBody>
      <dsp:txXfrm>
        <a:off x="571227" y="2914732"/>
        <a:ext cx="10442478" cy="1239840"/>
      </dsp:txXfrm>
    </dsp:sp>
    <dsp:sp modelId="{428AD880-175D-49F1-A1F6-97F367C387BF}">
      <dsp:nvSpPr>
        <dsp:cNvPr id="3" name="Rectangles 2" hidden="1"/>
        <dsp:cNvSpPr/>
      </dsp:nvSpPr>
      <dsp:spPr>
        <a:xfrm>
          <a:off x="0" y="1009612"/>
          <a:ext cx="571227" cy="1239840"/>
        </a:xfrm>
        <a:prstGeom prst="rect">
          <a:avLst/>
        </a:prstGeom>
      </dsp:spPr>
      <dsp:txXfrm>
        <a:off x="0" y="1009612"/>
        <a:ext cx="571227" cy="1239840"/>
      </dsp:txXfrm>
    </dsp:sp>
    <dsp:sp modelId="{35933558-DB26-4802-B4E2-672716F88346}">
      <dsp:nvSpPr>
        <dsp:cNvPr id="6" name="Rectangles 5" hidden="1"/>
        <dsp:cNvSpPr/>
      </dsp:nvSpPr>
      <dsp:spPr>
        <a:xfrm>
          <a:off x="0" y="2914732"/>
          <a:ext cx="571227" cy="1239840"/>
        </a:xfrm>
        <a:prstGeom prst="rect">
          <a:avLst/>
        </a:prstGeom>
      </dsp:spPr>
      <dsp:txXfrm>
        <a:off x="0" y="2914732"/>
        <a:ext cx="571227" cy="12398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792ECA0-F8D6-4F78-A4DC-511D1BE0738A}"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Slide Image Placeholder 1"/>
          <p:cNvSpPr>
            <a:spLocks noGrp="1" noRot="1" noChangeAspect="1" noTextEdit="1"/>
          </p:cNvSpPr>
          <p:nvPr>
            <p:ph type="sldImg"/>
          </p:nvPr>
        </p:nvSpPr>
        <p:spPr>
          <a:ln>
            <a:solidFill>
              <a:srgbClr val="000000"/>
            </a:solidFill>
            <a:miter/>
          </a:ln>
        </p:spPr>
      </p:sp>
      <p:sp>
        <p:nvSpPr>
          <p:cNvPr id="28675" name="Notes Placeholder 2"/>
          <p:cNvSpPr>
            <a:spLocks noGrp="1"/>
          </p:cNvSpPr>
          <p:nvPr>
            <p:ph type="body" idx="1"/>
          </p:nvPr>
        </p:nvSpPr>
        <p:spPr>
          <a:noFill/>
          <a:ln>
            <a:noFill/>
          </a:ln>
        </p:spPr>
        <p:txBody>
          <a:bodyPr wrap="square" lIns="91440" tIns="45720" rIns="91440" bIns="45720" anchor="t" anchorCtr="0"/>
          <a:p>
            <a:pPr lvl="0"/>
            <a:endParaRPr lang="en-US" altLang="x-none" dirty="0">
              <a:latin typeface="Calibri" panose="020F0502020204030204" pitchFamily="34" charset="0"/>
            </a:endParaRPr>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buNone/>
            </a:pPr>
            <a:fld id="{9A0DB2DC-4C9A-4742-B13C-FB6460FD3503}" type="slidenum">
              <a:rPr lang="en-US" altLang="x-none" sz="1200" dirty="0"/>
            </a:fld>
            <a:endParaRPr lang="en-US"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p>
            <a:pPr lvl="0"/>
            <a:r>
              <a:rPr lang="vi-VN" altLang="vi-VN" dirty="0"/>
              <a:t>Click to edit Master title style</a:t>
            </a:r>
            <a:endParaRPr lang="vi-VN" altLang="vi-VN"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p>
            <a:pPr lvl="0"/>
            <a:r>
              <a:rPr lang="vi-VN" altLang="vi-VN" dirty="0"/>
              <a:t>Click to edit Master text styles</a:t>
            </a:r>
            <a:endParaRPr lang="vi-VN" altLang="vi-VN" dirty="0"/>
          </a:p>
          <a:p>
            <a:pPr lvl="1"/>
            <a:r>
              <a:rPr lang="vi-VN" altLang="vi-VN" dirty="0"/>
              <a:t>Second level</a:t>
            </a:r>
            <a:endParaRPr lang="vi-VN" altLang="vi-VN" dirty="0"/>
          </a:p>
          <a:p>
            <a:pPr lvl="2"/>
            <a:r>
              <a:rPr lang="vi-VN" altLang="vi-VN" dirty="0"/>
              <a:t>Third level</a:t>
            </a:r>
            <a:endParaRPr lang="vi-VN" altLang="vi-VN" dirty="0"/>
          </a:p>
          <a:p>
            <a:pPr lvl="3"/>
            <a:r>
              <a:rPr lang="vi-VN" altLang="vi-VN" dirty="0"/>
              <a:t>Fourth level</a:t>
            </a:r>
            <a:endParaRPr lang="vi-VN" altLang="vi-VN" dirty="0"/>
          </a:p>
          <a:p>
            <a:pPr lvl="4"/>
            <a:r>
              <a:rPr lang="vi-VN" altLang="vi-VN" dirty="0"/>
              <a:t>Fifth level</a:t>
            </a:r>
            <a:endParaRPr lang="vi-VN" altLang="vi-VN"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a:defRPr sz="2100"/>
            </a:lvl1pPr>
          </a:lstStyle>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6.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image" Target="../media/image32.GIF"/><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video" Target="NUL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1"/>
          <p:cNvPicPr>
            <a:picLocks noChangeAspect="1"/>
          </p:cNvPicPr>
          <p:nvPr/>
        </p:nvPicPr>
        <p:blipFill>
          <a:blip r:embed="rId1"/>
          <a:stretch>
            <a:fillRect/>
          </a:stretch>
        </p:blipFill>
        <p:spPr>
          <a:xfrm>
            <a:off x="4763" y="263525"/>
            <a:ext cx="15540037" cy="7494588"/>
          </a:xfrm>
          <a:prstGeom prst="rect">
            <a:avLst/>
          </a:prstGeom>
          <a:noFill/>
          <a:ln w="9525">
            <a:noFill/>
          </a:ln>
        </p:spPr>
      </p:pic>
      <p:sp>
        <p:nvSpPr>
          <p:cNvPr id="3" name="Right Arrow 2"/>
          <p:cNvSpPr/>
          <p:nvPr/>
        </p:nvSpPr>
        <p:spPr>
          <a:xfrm>
            <a:off x="4763" y="6240463"/>
            <a:ext cx="627063" cy="777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1800" b="0" i="0" u="none" strike="noStrike" kern="1200" cap="none" spc="0" normalizeH="0" baseline="0" noProof="0" dirty="0" smtClean="0">
                <a:ln>
                  <a:noFill/>
                </a:ln>
                <a:solidFill>
                  <a:schemeClr val="lt1"/>
                </a:solidFill>
                <a:effectLst/>
                <a:uLnTx/>
                <a:uFillTx/>
                <a:latin typeface="+mn-lt"/>
                <a:ea typeface="+mn-ea"/>
                <a:cs typeface="+mn-cs"/>
              </a:rPr>
              <a:t>S</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5163" y="438150"/>
            <a:ext cx="10682288" cy="1233488"/>
          </a:xfrm>
        </p:spPr>
        <p:txBody>
          <a:bodyPr vert="horz" wrap="square" lIns="135852" tIns="67926" rIns="135852" bIns="67926" numCol="1" anchor="ctr" anchorCtr="0" compatLnSpc="1"/>
          <a:p>
            <a:pPr>
              <a:buNone/>
            </a:pPr>
            <a:r>
              <a:rPr lang="en-US" altLang="x-none" dirty="0">
                <a:solidFill>
                  <a:srgbClr val="4597A0"/>
                </a:solidFill>
                <a:latin typeface="Rockwell" panose="02060603020205020403" pitchFamily="18" charset="0"/>
              </a:rPr>
              <a:t>NỘI DUNG THỰC HÀNH</a:t>
            </a:r>
            <a:endParaRPr lang="en-US" altLang="x-none" dirty="0">
              <a:solidFill>
                <a:srgbClr val="4597A0"/>
              </a:solidFill>
              <a:latin typeface="Rockwell" panose="02060603020205020403" pitchFamily="18" charset="0"/>
            </a:endParaRPr>
          </a:p>
        </p:txBody>
      </p:sp>
      <p:graphicFrame>
        <p:nvGraphicFramePr>
          <p:cNvPr id="11" name="Diagram 10"/>
          <p:cNvGraphicFramePr/>
          <p:nvPr/>
        </p:nvGraphicFramePr>
        <p:xfrm>
          <a:off x="121444" y="1929708"/>
          <a:ext cx="11424543" cy="56026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11268" name="Group 8"/>
          <p:cNvGrpSpPr/>
          <p:nvPr/>
        </p:nvGrpSpPr>
        <p:grpSpPr>
          <a:xfrm>
            <a:off x="11347450" y="0"/>
            <a:ext cx="4953000" cy="8229600"/>
            <a:chOff x="8899813" y="0"/>
            <a:chExt cx="3884322" cy="6858000"/>
          </a:xfrm>
        </p:grpSpPr>
        <p:grpSp>
          <p:nvGrpSpPr>
            <p:cNvPr id="11270"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11271" name="Graphic 12" descr="Beaker"/>
            <p:cNvPicPr>
              <a:picLocks noChangeAspect="1"/>
            </p:cNvPicPr>
            <p:nvPr/>
          </p:nvPicPr>
          <p:blipFill>
            <a:blip r:embed="rId6"/>
            <a:stretch>
              <a:fillRect/>
            </a:stretch>
          </p:blipFill>
          <p:spPr>
            <a:xfrm>
              <a:off x="8899813" y="2973678"/>
              <a:ext cx="3884322" cy="3884322"/>
            </a:xfrm>
            <a:prstGeom prst="rect">
              <a:avLst/>
            </a:prstGeom>
            <a:noFill/>
            <a:ln w="9525">
              <a:noFill/>
            </a:ln>
          </p:spPr>
        </p:pic>
      </p:grpSp>
      <p:pic>
        <p:nvPicPr>
          <p:cNvPr id="11269" name="Graphic 10" descr="Microscope"/>
          <p:cNvPicPr>
            <a:picLocks noChangeAspect="1"/>
          </p:cNvPicPr>
          <p:nvPr/>
        </p:nvPicPr>
        <p:blipFill>
          <a:blip r:embed="rId7"/>
          <a:stretch>
            <a:fillRect/>
          </a:stretch>
        </p:blipFill>
        <p:spPr>
          <a:xfrm>
            <a:off x="12068175" y="60325"/>
            <a:ext cx="3422650" cy="32210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A8B898EB-38C9-408E-9FE2-CB5C874FA50A}"/>
                                            </p:graphicEl>
                                          </p:spTgt>
                                        </p:tgtEl>
                                        <p:attrNameLst>
                                          <p:attrName>style.visibility</p:attrName>
                                        </p:attrNameLst>
                                      </p:cBhvr>
                                      <p:to>
                                        <p:strVal val="visible"/>
                                      </p:to>
                                    </p:set>
                                    <p:animEffect transition="in" filter="fade">
                                      <p:cBhvr>
                                        <p:cTn id="7" dur="500"/>
                                        <p:tgtEl>
                                          <p:spTgt spid="11">
                                            <p:graphicEl>
                                              <a:dgm id="{A8B898EB-38C9-408E-9FE2-CB5C874FA5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D67A140-C3A5-43E4-BD28-3C31B61E6EA3}"/>
                                            </p:graphicEl>
                                          </p:spTgt>
                                        </p:tgtEl>
                                        <p:attrNameLst>
                                          <p:attrName>style.visibility</p:attrName>
                                        </p:attrNameLst>
                                      </p:cBhvr>
                                      <p:to>
                                        <p:strVal val="visible"/>
                                      </p:to>
                                    </p:set>
                                    <p:animEffect transition="in" filter="fade">
                                      <p:cBhvr>
                                        <p:cTn id="12" dur="500"/>
                                        <p:tgtEl>
                                          <p:spTgt spid="11">
                                            <p:graphicEl>
                                              <a:dgm id="{CD67A140-C3A5-43E4-BD28-3C31B61E6E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12FEB779-618B-4854-88E9-390575D436B8}"/>
                                            </p:graphicEl>
                                          </p:spTgt>
                                        </p:tgtEl>
                                        <p:attrNameLst>
                                          <p:attrName>style.visibility</p:attrName>
                                        </p:attrNameLst>
                                      </p:cBhvr>
                                      <p:to>
                                        <p:strVal val="visible"/>
                                      </p:to>
                                    </p:set>
                                    <p:animEffect transition="in" filter="fade">
                                      <p:cBhvr>
                                        <p:cTn id="17" dur="500"/>
                                        <p:tgtEl>
                                          <p:spTgt spid="11">
                                            <p:graphicEl>
                                              <a:dgm id="{12FEB779-618B-4854-88E9-390575D436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E7351307-5BD1-403B-A1BF-1058796C5E99}"/>
                                            </p:graphicEl>
                                          </p:spTgt>
                                        </p:tgtEl>
                                        <p:attrNameLst>
                                          <p:attrName>style.visibility</p:attrName>
                                        </p:attrNameLst>
                                      </p:cBhvr>
                                      <p:to>
                                        <p:strVal val="visible"/>
                                      </p:to>
                                    </p:set>
                                    <p:animEffect transition="in" filter="fade">
                                      <p:cBhvr>
                                        <p:cTn id="22" dur="500"/>
                                        <p:tgtEl>
                                          <p:spTgt spid="11">
                                            <p:graphicEl>
                                              <a:dgm id="{E7351307-5BD1-403B-A1BF-1058796C5E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50530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1. Thiết bị, dụng cụ:</a:t>
            </a:r>
            <a:endParaRPr lang="en-US" altLang="x-none" sz="4000" dirty="0">
              <a:solidFill>
                <a:srgbClr val="FFFF00"/>
              </a:solidFill>
              <a:latin typeface="Time New Roman"/>
            </a:endParaRPr>
          </a:p>
        </p:txBody>
      </p:sp>
      <p:pic>
        <p:nvPicPr>
          <p:cNvPr id="1026" name="Picture 2" descr="Kính hiển vi (1 mắt) phóng đại 1000 lần"/>
          <p:cNvPicPr>
            <a:picLocks noChangeAspect="1"/>
          </p:cNvPicPr>
          <p:nvPr/>
        </p:nvPicPr>
        <p:blipFill>
          <a:blip r:embed="rId1"/>
          <a:stretch>
            <a:fillRect/>
          </a:stretch>
        </p:blipFill>
        <p:spPr>
          <a:xfrm>
            <a:off x="2282825" y="2646363"/>
            <a:ext cx="4954588" cy="3863975"/>
          </a:xfrm>
          <a:prstGeom prst="rect">
            <a:avLst/>
          </a:prstGeom>
          <a:noFill/>
          <a:ln w="9525">
            <a:noFill/>
          </a:ln>
        </p:spPr>
      </p:pic>
      <p:sp>
        <p:nvSpPr>
          <p:cNvPr id="5" name="TextBox 4"/>
          <p:cNvSpPr txBox="1"/>
          <p:nvPr/>
        </p:nvSpPr>
        <p:spPr>
          <a:xfrm>
            <a:off x="2647950" y="6942138"/>
            <a:ext cx="3278188" cy="1500187"/>
          </a:xfrm>
          <a:prstGeom prst="rect">
            <a:avLst/>
          </a:prstGeom>
          <a:noFill/>
          <a:ln w="9525">
            <a:noFill/>
          </a:ln>
        </p:spPr>
        <p:txBody>
          <a:bodyPr lIns="114117" tIns="57059" rIns="114117" bIns="57059">
            <a:spAutoFit/>
          </a:bodyPr>
          <a:p>
            <a:pPr algn="ctr">
              <a:buNone/>
            </a:pPr>
            <a:r>
              <a:rPr lang="en-US" altLang="x-none" sz="3000" dirty="0">
                <a:latin typeface="Arial" panose="020B0604020202020204" pitchFamily="34" charset="0"/>
              </a:rPr>
              <a:t>Kính hiển vi độ phóng đại 1000 lần</a:t>
            </a:r>
            <a:endParaRPr lang="en-US" altLang="x-none" sz="3000" dirty="0">
              <a:latin typeface="Arial" panose="020B0604020202020204" pitchFamily="34" charset="0"/>
            </a:endParaRPr>
          </a:p>
        </p:txBody>
      </p:sp>
      <p:pic>
        <p:nvPicPr>
          <p:cNvPr id="2050" name="Picture 2" descr="QUAN SÁT KÍNH HIỂN VI"/>
          <p:cNvPicPr>
            <a:picLocks noChangeAspect="1"/>
          </p:cNvPicPr>
          <p:nvPr/>
        </p:nvPicPr>
        <p:blipFill>
          <a:blip r:embed="rId2"/>
          <a:stretch>
            <a:fillRect/>
          </a:stretch>
        </p:blipFill>
        <p:spPr>
          <a:xfrm>
            <a:off x="8208963" y="2500313"/>
            <a:ext cx="4421187" cy="2549525"/>
          </a:xfrm>
          <a:prstGeom prst="rect">
            <a:avLst/>
          </a:prstGeom>
          <a:noFill/>
          <a:ln w="9525">
            <a:noFill/>
          </a:ln>
        </p:spPr>
      </p:pic>
      <p:pic>
        <p:nvPicPr>
          <p:cNvPr id="12295" name="Picture 4" descr="Lamen kính 22*22mm (hộp 10*100 chiếc) MEDSTORE Shop"/>
          <p:cNvPicPr>
            <a:picLocks noChangeAspect="1"/>
          </p:cNvPicPr>
          <p:nvPr/>
        </p:nvPicPr>
        <p:blipFill>
          <a:blip r:embed="rId3"/>
          <a:stretch>
            <a:fillRect/>
          </a:stretch>
        </p:blipFill>
        <p:spPr>
          <a:xfrm>
            <a:off x="9132888" y="5049838"/>
            <a:ext cx="2944812" cy="2497137"/>
          </a:xfrm>
          <a:prstGeom prst="rect">
            <a:avLst/>
          </a:prstGeom>
          <a:noFill/>
          <a:ln w="9525">
            <a:noFill/>
          </a:ln>
        </p:spPr>
      </p:pic>
      <p:sp>
        <p:nvSpPr>
          <p:cNvPr id="4" name="TextBox 3"/>
          <p:cNvSpPr txBox="1"/>
          <p:nvPr/>
        </p:nvSpPr>
        <p:spPr>
          <a:xfrm>
            <a:off x="9132888" y="7661275"/>
            <a:ext cx="4176712"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Lam kính, lamen</a:t>
            </a:r>
            <a:endParaRPr lang="en-US" altLang="x-none"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par>
                                <p:cTn id="16" presetID="10" presetClass="entr" presetSubtype="0" fill="hold" nodeType="with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fade">
                                      <p:cBhvr>
                                        <p:cTn id="18" dur="500"/>
                                        <p:tgtEl>
                                          <p:spTgt spid="1229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50530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1. Thiết bị, dụng cụ:</a:t>
            </a:r>
            <a:endParaRPr lang="en-US" altLang="x-none" sz="4000" dirty="0">
              <a:solidFill>
                <a:srgbClr val="FFFF00"/>
              </a:solidFill>
              <a:latin typeface="Time New Roman"/>
            </a:endParaRPr>
          </a:p>
        </p:txBody>
      </p:sp>
      <p:sp>
        <p:nvSpPr>
          <p:cNvPr id="5" name="TextBox 4"/>
          <p:cNvSpPr txBox="1"/>
          <p:nvPr/>
        </p:nvSpPr>
        <p:spPr>
          <a:xfrm>
            <a:off x="2720975" y="7332663"/>
            <a:ext cx="2379663" cy="1038225"/>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Ống nhỏ giọt</a:t>
            </a:r>
            <a:endParaRPr lang="en-US" altLang="x-none" sz="3000" dirty="0">
              <a:latin typeface="Arial" panose="020B0604020202020204" pitchFamily="34" charset="0"/>
            </a:endParaRPr>
          </a:p>
        </p:txBody>
      </p:sp>
      <p:pic>
        <p:nvPicPr>
          <p:cNvPr id="1028" name="Picture 4" descr="Ống nhỏ giọt phòng thí nghiệm Mua ống hút nhỏ giọt nhựa giá tốt"/>
          <p:cNvPicPr>
            <a:picLocks noChangeAspect="1"/>
          </p:cNvPicPr>
          <p:nvPr/>
        </p:nvPicPr>
        <p:blipFill>
          <a:blip r:embed="rId1"/>
          <a:stretch>
            <a:fillRect/>
          </a:stretch>
        </p:blipFill>
        <p:spPr>
          <a:xfrm>
            <a:off x="2525713" y="2743200"/>
            <a:ext cx="4468812" cy="4206875"/>
          </a:xfrm>
          <a:prstGeom prst="rect">
            <a:avLst/>
          </a:prstGeom>
          <a:noFill/>
          <a:ln w="9525">
            <a:noFill/>
          </a:ln>
        </p:spPr>
      </p:pic>
      <p:pic>
        <p:nvPicPr>
          <p:cNvPr id="1030" name="Picture 6" descr="Nhiệt kế điện tử dạng bút Microlife MT550 - Hàng chính hãng"/>
          <p:cNvPicPr>
            <a:picLocks noChangeAspect="1"/>
          </p:cNvPicPr>
          <p:nvPr/>
        </p:nvPicPr>
        <p:blipFill>
          <a:blip r:embed="rId2"/>
          <a:stretch>
            <a:fillRect/>
          </a:stretch>
        </p:blipFill>
        <p:spPr>
          <a:xfrm>
            <a:off x="8451850" y="2743200"/>
            <a:ext cx="3595688" cy="3382963"/>
          </a:xfrm>
          <a:prstGeom prst="rect">
            <a:avLst/>
          </a:prstGeom>
          <a:noFill/>
          <a:ln w="9525">
            <a:noFill/>
          </a:ln>
        </p:spPr>
      </p:pic>
      <p:sp>
        <p:nvSpPr>
          <p:cNvPr id="6" name="TextBox 5"/>
          <p:cNvSpPr txBox="1"/>
          <p:nvPr/>
        </p:nvSpPr>
        <p:spPr>
          <a:xfrm>
            <a:off x="9107488" y="7310438"/>
            <a:ext cx="2284412"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Nhiệt kế</a:t>
            </a:r>
            <a:endParaRPr lang="en-US" altLang="x-none"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ipe(down)">
                                      <p:cBhvr>
                                        <p:cTn id="19" dur="500"/>
                                        <p:tgtEl>
                                          <p:spTgt spid="103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528638" y="1554163"/>
            <a:ext cx="64119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2. Nguyên liệu, mẫu vật</a:t>
            </a:r>
            <a:endParaRPr lang="en-US" altLang="x-none" sz="4000" dirty="0">
              <a:solidFill>
                <a:srgbClr val="FFFF00"/>
              </a:solidFill>
              <a:latin typeface="Time New Roman"/>
            </a:endParaRPr>
          </a:p>
        </p:txBody>
      </p:sp>
      <p:sp>
        <p:nvSpPr>
          <p:cNvPr id="5" name="TextBox 4"/>
          <p:cNvSpPr txBox="1"/>
          <p:nvPr/>
        </p:nvSpPr>
        <p:spPr>
          <a:xfrm>
            <a:off x="1427163" y="7473950"/>
            <a:ext cx="4911725" cy="576263"/>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    Sữa chua không đường</a:t>
            </a:r>
            <a:endParaRPr lang="en-US" altLang="x-none" sz="3000" dirty="0">
              <a:latin typeface="Arial" panose="020B0604020202020204" pitchFamily="34" charset="0"/>
            </a:endParaRPr>
          </a:p>
        </p:txBody>
      </p:sp>
      <p:pic>
        <p:nvPicPr>
          <p:cNvPr id="6" name="Picture 6" descr="Sữa chua không đường Vinamilk hộp 100g"/>
          <p:cNvPicPr>
            <a:picLocks noChangeAspect="1"/>
          </p:cNvPicPr>
          <p:nvPr/>
        </p:nvPicPr>
        <p:blipFill>
          <a:blip r:embed="rId1"/>
          <a:stretch>
            <a:fillRect/>
          </a:stretch>
        </p:blipFill>
        <p:spPr>
          <a:xfrm>
            <a:off x="966788" y="2743200"/>
            <a:ext cx="6516687" cy="4600575"/>
          </a:xfrm>
          <a:prstGeom prst="rect">
            <a:avLst/>
          </a:prstGeom>
          <a:noFill/>
          <a:ln w="9525">
            <a:noFill/>
          </a:ln>
        </p:spPr>
      </p:pic>
      <p:pic>
        <p:nvPicPr>
          <p:cNvPr id="1026" name="Picture 2" descr="Nước cất chai 350ml tại Công ty Vật tư y tế đức anh"/>
          <p:cNvPicPr>
            <a:picLocks noChangeAspect="1"/>
          </p:cNvPicPr>
          <p:nvPr/>
        </p:nvPicPr>
        <p:blipFill>
          <a:blip r:embed="rId2"/>
          <a:stretch>
            <a:fillRect/>
          </a:stretch>
        </p:blipFill>
        <p:spPr>
          <a:xfrm>
            <a:off x="8108950" y="1628775"/>
            <a:ext cx="6211888" cy="5845175"/>
          </a:xfrm>
          <a:prstGeom prst="rect">
            <a:avLst/>
          </a:prstGeom>
          <a:noFill/>
          <a:ln w="9525">
            <a:noFill/>
          </a:ln>
        </p:spPr>
      </p:pic>
      <p:sp>
        <p:nvSpPr>
          <p:cNvPr id="8" name="TextBox 7"/>
          <p:cNvSpPr txBox="1"/>
          <p:nvPr/>
        </p:nvSpPr>
        <p:spPr>
          <a:xfrm>
            <a:off x="9831388" y="7473950"/>
            <a:ext cx="2768600" cy="576263"/>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    Nước cất</a:t>
            </a:r>
            <a:endParaRPr lang="en-US" altLang="x-none"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II. TIẾN HÀNH</a:t>
            </a:r>
            <a:endParaRPr lang="en-US" altLang="x-none" sz="4500" b="1" dirty="0">
              <a:solidFill>
                <a:srgbClr val="FFFF00"/>
              </a:solidFill>
              <a:latin typeface="Time New Roman"/>
            </a:endParaRPr>
          </a:p>
        </p:txBody>
      </p:sp>
      <p:sp>
        <p:nvSpPr>
          <p:cNvPr id="3" name="Rounded Rectangle 2"/>
          <p:cNvSpPr/>
          <p:nvPr/>
        </p:nvSpPr>
        <p:spPr>
          <a:xfrm>
            <a:off x="2963863" y="1463675"/>
            <a:ext cx="1010285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QUAN SÁT TẾ BÀO VI KHUẨN TRONG SỮA CHUA</a:t>
            </a:r>
            <a:endParaRPr lang="en-US" altLang="x-none" sz="4000" dirty="0">
              <a:solidFill>
                <a:srgbClr val="FFFF00"/>
              </a:solidFill>
              <a:latin typeface="Time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
          <p:cNvSpPr/>
          <p:nvPr/>
        </p:nvSpPr>
        <p:spPr>
          <a:xfrm>
            <a:off x="1943100" y="822325"/>
            <a:ext cx="12052300" cy="577850"/>
          </a:xfrm>
          <a:prstGeom prst="rect">
            <a:avLst/>
          </a:prstGeom>
          <a:noFill/>
          <a:ln w="9525">
            <a:noFill/>
          </a:ln>
        </p:spPr>
        <p:txBody>
          <a:bodyPr wrap="none" lIns="114117" tIns="57059" rIns="114117" bIns="57059" anchor="ctr" anchorCtr="0">
            <a:spAutoFit/>
          </a:bodyPr>
          <a:p>
            <a:pPr algn="ctr">
              <a:buNone/>
            </a:pPr>
            <a:r>
              <a:rPr lang="en-US" altLang="en-US" sz="3000" dirty="0">
                <a:solidFill>
                  <a:srgbClr val="4A4A4A"/>
                </a:solidFill>
                <a:latin typeface="Muli"/>
              </a:rPr>
              <a:t>Sử dụng một hộp sữa chua làm nguyên liệu để quan sát vi khuẩn.  </a:t>
            </a:r>
            <a:endParaRPr lang="en-US" altLang="en-US" sz="3000" dirty="0">
              <a:solidFill>
                <a:srgbClr val="4A4A4A"/>
              </a:solidFill>
              <a:latin typeface="Muli"/>
            </a:endParaRPr>
          </a:p>
        </p:txBody>
      </p:sp>
      <p:pic>
        <p:nvPicPr>
          <p:cNvPr id="16387" name="Picture 6" descr="Sữa chua không đường Vinamilk hộp 100g"/>
          <p:cNvPicPr>
            <a:picLocks noChangeAspect="1"/>
          </p:cNvPicPr>
          <p:nvPr/>
        </p:nvPicPr>
        <p:blipFill>
          <a:blip r:embed="rId1"/>
          <a:stretch>
            <a:fillRect/>
          </a:stretch>
        </p:blipFill>
        <p:spPr>
          <a:xfrm>
            <a:off x="4468813" y="2103438"/>
            <a:ext cx="6518275" cy="46005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https://hoc24.vn/source/KHTN%206/KHTN6-%20K%E1%BA%BFt%20n%E1%BB%91i/Ch%C6%B0%C6%A1ng%207/b%C3%A0i%2028/Untitled.png"/>
          <p:cNvPicPr>
            <a:picLocks noChangeAspect="1"/>
          </p:cNvPicPr>
          <p:nvPr/>
        </p:nvPicPr>
        <p:blipFill>
          <a:blip r:embed="rId1"/>
          <a:stretch>
            <a:fillRect/>
          </a:stretch>
        </p:blipFill>
        <p:spPr>
          <a:xfrm>
            <a:off x="2286000" y="365125"/>
            <a:ext cx="11122025" cy="3017838"/>
          </a:xfrm>
          <a:prstGeom prst="rect">
            <a:avLst/>
          </a:prstGeom>
          <a:noFill/>
          <a:ln w="9525">
            <a:noFill/>
          </a:ln>
        </p:spPr>
      </p:pic>
      <p:sp>
        <p:nvSpPr>
          <p:cNvPr id="3" name="Rectangle 2"/>
          <p:cNvSpPr/>
          <p:nvPr/>
        </p:nvSpPr>
        <p:spPr>
          <a:xfrm>
            <a:off x="2357438" y="3749675"/>
            <a:ext cx="10979150" cy="41148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3200" dirty="0">
                <a:solidFill>
                  <a:srgbClr val="FF0000"/>
                </a:solidFill>
                <a:latin typeface="Arial" panose="020B0604020202020204" pitchFamily="34" charset="0"/>
              </a:rPr>
              <a:t>Bước 1: Lấy một thìa sữa chua không đường pha loãng với 10 mL nước cất.</a:t>
            </a:r>
            <a:endParaRPr sz="3200" dirty="0">
              <a:solidFill>
                <a:srgbClr val="FF0000"/>
              </a:solidFill>
              <a:latin typeface="Arial" panose="020B0604020202020204" pitchFamily="34" charset="0"/>
            </a:endParaRPr>
          </a:p>
          <a:p>
            <a:pPr lvl="0">
              <a:buNone/>
            </a:pPr>
            <a:r>
              <a:rPr sz="3200" dirty="0">
                <a:solidFill>
                  <a:srgbClr val="FF0000"/>
                </a:solidFill>
                <a:latin typeface="Arial" panose="020B0604020202020204" pitchFamily="34" charset="0"/>
              </a:rPr>
              <a:t>Bước 2: Dùng ống nhỏ giọt hút một lượng nhỏ dịch đã pha loãng, nhỏ một giọt lên lam kính.</a:t>
            </a:r>
            <a:endParaRPr sz="3200" dirty="0">
              <a:solidFill>
                <a:srgbClr val="FF0000"/>
              </a:solidFill>
              <a:latin typeface="Arial" panose="020B0604020202020204" pitchFamily="34" charset="0"/>
            </a:endParaRPr>
          </a:p>
          <a:p>
            <a:pPr lvl="0">
              <a:buNone/>
            </a:pPr>
            <a:r>
              <a:rPr sz="3200" dirty="0">
                <a:solidFill>
                  <a:srgbClr val="FF0000"/>
                </a:solidFill>
                <a:latin typeface="Arial" panose="020B0604020202020204" pitchFamily="34" charset="0"/>
              </a:rPr>
              <a:t>Bước 3: Đậy lamen lên mẫu vật.</a:t>
            </a:r>
            <a:endParaRPr sz="3200" dirty="0">
              <a:solidFill>
                <a:srgbClr val="FF0000"/>
              </a:solidFill>
              <a:latin typeface="Arial" panose="020B0604020202020204" pitchFamily="34" charset="0"/>
            </a:endParaRPr>
          </a:p>
          <a:p>
            <a:pPr lvl="0">
              <a:buNone/>
            </a:pPr>
            <a:r>
              <a:rPr sz="3200" dirty="0">
                <a:solidFill>
                  <a:srgbClr val="FF0000"/>
                </a:solidFill>
                <a:latin typeface="Arial" panose="020B0604020202020204" pitchFamily="34" charset="0"/>
              </a:rPr>
              <a:t>Bước 4: Dùng giấy thấm thấm nhẹ quanh viền lamen để loại bỏ nước thừa.</a:t>
            </a:r>
            <a:endParaRPr sz="3200" dirty="0">
              <a:solidFill>
                <a:srgbClr val="FF0000"/>
              </a:solidFill>
              <a:latin typeface="Arial" panose="020B0604020202020204" pitchFamily="34" charset="0"/>
            </a:endParaRPr>
          </a:p>
          <a:p>
            <a:pPr lvl="0" algn="ctr">
              <a:buNone/>
            </a:pPr>
            <a:endParaRPr lang="en-US" altLang="x-none" sz="3200" dirty="0">
              <a:solidFill>
                <a:srgbClr val="FF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9812338" y="1381125"/>
            <a:ext cx="3595688" cy="6583363"/>
          </a:xfrm>
          <a:prstGeom prst="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buNone/>
            </a:pPr>
            <a:r>
              <a:rPr sz="2000" u="sng" dirty="0">
                <a:solidFill>
                  <a:srgbClr val="FF0000"/>
                </a:solidFill>
                <a:latin typeface="Arial" panose="020B0604020202020204" pitchFamily="34" charset="0"/>
              </a:rPr>
              <a:t>Bước 1: </a:t>
            </a:r>
            <a:r>
              <a:rPr sz="2000" dirty="0">
                <a:solidFill>
                  <a:srgbClr val="A50021"/>
                </a:solidFill>
                <a:latin typeface="Arial" panose="020B0604020202020204" pitchFamily="34" charset="0"/>
              </a:rPr>
              <a:t>Đặt lam kính đã chuẩn bị lên bàn kính của kính hiển vi và nhìn từ ngoài (chưa qua thị kính) để điều chỉnh cho vùng có mẫu vật trên lam kính vào giữa vùng sáng.</a:t>
            </a:r>
            <a:endParaRPr sz="2000" dirty="0">
              <a:solidFill>
                <a:srgbClr val="A50021"/>
              </a:solidFill>
              <a:latin typeface="Arial" panose="020B0604020202020204" pitchFamily="34" charset="0"/>
            </a:endParaRPr>
          </a:p>
          <a:p>
            <a:pPr lvl="0">
              <a:buNone/>
            </a:pPr>
            <a:r>
              <a:rPr sz="2000" u="sng" dirty="0">
                <a:solidFill>
                  <a:srgbClr val="FF0000"/>
                </a:solidFill>
                <a:latin typeface="Arial" panose="020B0604020202020204" pitchFamily="34" charset="0"/>
              </a:rPr>
              <a:t>Bươc 2: </a:t>
            </a:r>
            <a:r>
              <a:rPr sz="2000" dirty="0">
                <a:solidFill>
                  <a:srgbClr val="A50021"/>
                </a:solidFill>
                <a:latin typeface="Arial" panose="020B0604020202020204" pitchFamily="34" charset="0"/>
              </a:rPr>
              <a:t>Quan sát toàn bộ lam kính ở vật kính 10x để bước đầu xác định vị trí có nhiều vi khuẩn.</a:t>
            </a:r>
            <a:endParaRPr sz="2000" dirty="0">
              <a:solidFill>
                <a:srgbClr val="A50021"/>
              </a:solidFill>
              <a:latin typeface="Arial" panose="020B0604020202020204" pitchFamily="34" charset="0"/>
            </a:endParaRPr>
          </a:p>
          <a:p>
            <a:pPr lvl="0">
              <a:buNone/>
            </a:pPr>
            <a:r>
              <a:rPr sz="2000" u="sng" dirty="0">
                <a:solidFill>
                  <a:srgbClr val="FF0000"/>
                </a:solidFill>
                <a:latin typeface="Arial" panose="020B0604020202020204" pitchFamily="34" charset="0"/>
              </a:rPr>
              <a:t>Bước 3:</a:t>
            </a:r>
            <a:r>
              <a:rPr sz="2000" u="sng" dirty="0">
                <a:solidFill>
                  <a:srgbClr val="A50021"/>
                </a:solidFill>
                <a:latin typeface="Arial" panose="020B0604020202020204" pitchFamily="34" charset="0"/>
              </a:rPr>
              <a:t> </a:t>
            </a:r>
            <a:r>
              <a:rPr sz="2000" dirty="0">
                <a:solidFill>
                  <a:srgbClr val="A50021"/>
                </a:solidFill>
                <a:latin typeface="Arial" panose="020B0604020202020204" pitchFamily="34" charset="0"/>
              </a:rPr>
              <a:t>Chỉnh vùng có nhiều vi khuẩn vào giữa trường kính và chuyển sang quan sát ở vật kính 40x để quan sát rõ hơn hình dạng của vi khuẩn.</a:t>
            </a:r>
            <a:endParaRPr sz="2000" dirty="0">
              <a:solidFill>
                <a:srgbClr val="A50021"/>
              </a:solidFill>
              <a:latin typeface="Arial" panose="020B0604020202020204" pitchFamily="34" charset="0"/>
            </a:endParaRPr>
          </a:p>
        </p:txBody>
      </p:sp>
      <p:pic>
        <p:nvPicPr>
          <p:cNvPr id="18435" name="Picture 2" descr="Dầu soi kính hiển vi là gì? Tại sao phải dùng Dầu soi kính hiển vi"/>
          <p:cNvPicPr>
            <a:picLocks noChangeAspect="1"/>
          </p:cNvPicPr>
          <p:nvPr/>
        </p:nvPicPr>
        <p:blipFill>
          <a:blip r:embed="rId1"/>
          <a:stretch>
            <a:fillRect/>
          </a:stretch>
        </p:blipFill>
        <p:spPr>
          <a:xfrm>
            <a:off x="2332038" y="1403350"/>
            <a:ext cx="7091362" cy="6675438"/>
          </a:xfrm>
          <a:prstGeom prst="rect">
            <a:avLst/>
          </a:prstGeom>
          <a:noFill/>
          <a:ln w="9525">
            <a:noFill/>
          </a:ln>
        </p:spPr>
      </p:pic>
      <p:sp>
        <p:nvSpPr>
          <p:cNvPr id="4" name="Rectangle 3"/>
          <p:cNvSpPr/>
          <p:nvPr/>
        </p:nvSpPr>
        <p:spPr>
          <a:xfrm>
            <a:off x="4178300" y="274638"/>
            <a:ext cx="5829300" cy="822325"/>
          </a:xfrm>
          <a:prstGeom prst="rect">
            <a:avLst/>
          </a:prstGeom>
          <a:solidFill>
            <a:srgbClr val="0000E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3500" b="1" i="1" dirty="0">
                <a:solidFill>
                  <a:srgbClr val="FFFF00"/>
                </a:solidFill>
                <a:latin typeface="Arial" panose="020B0604020202020204" pitchFamily="34" charset="0"/>
              </a:rPr>
              <a:t>Quan sát bằng kinh hiển vi</a:t>
            </a:r>
            <a:endParaRPr lang="en-US" altLang="x-none" sz="3500" b="1" dirty="0">
              <a:solidFill>
                <a:srgbClr val="FFFF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descr="https://hoc24.vn/source/KHTN%206/KHTN6-%20K%E1%BA%BFt%20n%E1%BB%91i/Ch%C6%B0%C6%A1ng%207/b%C3%A0i%2028/lactic%20(1).jpg"/>
          <p:cNvPicPr>
            <a:picLocks noChangeAspect="1"/>
          </p:cNvPicPr>
          <p:nvPr/>
        </p:nvPicPr>
        <p:blipFill>
          <a:blip r:embed="rId1"/>
          <a:stretch>
            <a:fillRect/>
          </a:stretch>
        </p:blipFill>
        <p:spPr>
          <a:xfrm>
            <a:off x="3011488" y="0"/>
            <a:ext cx="8647112" cy="80137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1619250" y="1190625"/>
            <a:ext cx="11658600" cy="2865438"/>
          </a:xfrm>
        </p:spPr>
        <p:txBody>
          <a:bodyPr vert="horz" wrap="square" lIns="135852" tIns="67926" rIns="135852" bIns="67926" numCol="1" anchor="ctr" anchorCtr="0" compatLnSpc="1"/>
          <a:p>
            <a:pPr>
              <a:buClrTx/>
              <a:buSzTx/>
              <a:buFontTx/>
              <a:buNone/>
            </a:pPr>
            <a:r>
              <a:rPr lang="en-US" altLang="x-none" sz="9000" dirty="0">
                <a:solidFill>
                  <a:schemeClr val="bg1"/>
                </a:solidFill>
                <a:latin typeface="Rockwell" panose="02060603020205020403" pitchFamily="18" charset="0"/>
              </a:rPr>
              <a:t>KIỂM TRA DỤNG CỤ, MẪU VẬT</a:t>
            </a:r>
            <a:endParaRPr lang="en-US" altLang="x-none" sz="9000" dirty="0">
              <a:solidFill>
                <a:schemeClr val="bg1"/>
              </a:solidFill>
              <a:latin typeface="Rockwell" panose="02060603020205020403" pitchFamily="18" charset="0"/>
            </a:endParaRPr>
          </a:p>
        </p:txBody>
      </p:sp>
      <p:cxnSp>
        <p:nvCxnSpPr>
          <p:cNvPr id="5" name="Straight Connector 4"/>
          <p:cNvCxnSpPr/>
          <p:nvPr/>
        </p:nvCxnSpPr>
        <p:spPr>
          <a:xfrm>
            <a:off x="4564063" y="3933825"/>
            <a:ext cx="62658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484" name="Subtitle 2"/>
          <p:cNvSpPr>
            <a:spLocks noGrp="1"/>
          </p:cNvSpPr>
          <p:nvPr>
            <p:ph type="subTitle" idx="1"/>
          </p:nvPr>
        </p:nvSpPr>
        <p:spPr>
          <a:xfrm>
            <a:off x="1943100" y="3998913"/>
            <a:ext cx="11658600" cy="1985962"/>
          </a:xfrm>
        </p:spPr>
        <p:txBody>
          <a:bodyPr vert="horz" wrap="square" lIns="135852" tIns="67926" rIns="135852" bIns="67926" anchor="t" anchorCtr="0"/>
          <a:p>
            <a:pPr>
              <a:buClrTx/>
              <a:buSzTx/>
              <a:buFontTx/>
            </a:pPr>
            <a:r>
              <a:rPr lang="en-US" altLang="x-none" sz="2500" dirty="0">
                <a:solidFill>
                  <a:schemeClr val="bg1"/>
                </a:solidFill>
                <a:latin typeface="Tahoma" panose="020B0604030504040204" pitchFamily="34" charset="0"/>
                <a:ea typeface="+mn-ea"/>
                <a:cs typeface="Tahoma" panose="020B0604030504040204" pitchFamily="34" charset="0"/>
              </a:rPr>
              <a:t>(Enter your own creative tag line above)</a:t>
            </a:r>
            <a:endParaRPr lang="en-US" altLang="x-none" sz="2500" dirty="0">
              <a:solidFill>
                <a:schemeClr val="bg1"/>
              </a:solidFill>
              <a:latin typeface="Tahoma" panose="020B0604030504040204" pitchFamily="34" charset="0"/>
              <a:ea typeface="Tahoma" panose="020B0604030504040204" pitchFamily="34" charset="0"/>
              <a:cs typeface="+mn-cs"/>
            </a:endParaRPr>
          </a:p>
        </p:txBody>
      </p:sp>
      <p:pic>
        <p:nvPicPr>
          <p:cNvPr id="20485" name="Graphic 14" descr="Clipboard"/>
          <p:cNvPicPr>
            <a:picLocks noChangeAspect="1"/>
          </p:cNvPicPr>
          <p:nvPr/>
        </p:nvPicPr>
        <p:blipFill>
          <a:blip r:embed="rId1"/>
          <a:stretch>
            <a:fillRect/>
          </a:stretch>
        </p:blipFill>
        <p:spPr>
          <a:xfrm rot="631394">
            <a:off x="4833938" y="5380038"/>
            <a:ext cx="4071937" cy="3832225"/>
          </a:xfrm>
          <a:prstGeom prst="rect">
            <a:avLst/>
          </a:prstGeom>
          <a:noFill/>
          <a:ln w="9525">
            <a:noFill/>
          </a:ln>
        </p:spPr>
      </p:pic>
      <p:pic>
        <p:nvPicPr>
          <p:cNvPr id="20486" name="Graphic 10" descr="Microscope"/>
          <p:cNvPicPr>
            <a:picLocks noChangeAspect="1"/>
          </p:cNvPicPr>
          <p:nvPr/>
        </p:nvPicPr>
        <p:blipFill>
          <a:blip r:embed="rId2"/>
          <a:stretch>
            <a:fillRect/>
          </a:stretch>
        </p:blipFill>
        <p:spPr>
          <a:xfrm rot="1338607" flipH="1">
            <a:off x="-749300" y="1995488"/>
            <a:ext cx="3422650" cy="3221037"/>
          </a:xfrm>
          <a:prstGeom prst="rect">
            <a:avLst/>
          </a:prstGeom>
          <a:noFill/>
          <a:ln w="9525">
            <a:noFill/>
          </a:ln>
        </p:spPr>
      </p:pic>
      <p:pic>
        <p:nvPicPr>
          <p:cNvPr id="20487" name="Graphic 12" descr="Test tubes"/>
          <p:cNvPicPr>
            <a:picLocks noChangeAspect="1"/>
          </p:cNvPicPr>
          <p:nvPr/>
        </p:nvPicPr>
        <p:blipFill>
          <a:blip r:embed="rId3"/>
          <a:stretch>
            <a:fillRect/>
          </a:stretch>
        </p:blipFill>
        <p:spPr>
          <a:xfrm rot="-521031">
            <a:off x="2447925" y="5756275"/>
            <a:ext cx="3128963" cy="2944813"/>
          </a:xfrm>
          <a:prstGeom prst="rect">
            <a:avLst/>
          </a:prstGeom>
          <a:noFill/>
          <a:ln w="9525">
            <a:noFill/>
          </a:ln>
        </p:spPr>
      </p:pic>
      <p:pic>
        <p:nvPicPr>
          <p:cNvPr id="20488" name="Graphic 6" descr="Beaker"/>
          <p:cNvPicPr>
            <a:picLocks noChangeAspect="1"/>
          </p:cNvPicPr>
          <p:nvPr/>
        </p:nvPicPr>
        <p:blipFill>
          <a:blip r:embed="rId4"/>
          <a:stretch>
            <a:fillRect/>
          </a:stretch>
        </p:blipFill>
        <p:spPr>
          <a:xfrm rot="1213697">
            <a:off x="-627062" y="4425950"/>
            <a:ext cx="4138612" cy="3894138"/>
          </a:xfrm>
          <a:prstGeom prst="rect">
            <a:avLst/>
          </a:prstGeom>
          <a:noFill/>
          <a:ln w="9525">
            <a:noFill/>
          </a:ln>
        </p:spPr>
      </p:pic>
      <p:pic>
        <p:nvPicPr>
          <p:cNvPr id="20489" name="Graphic 8" descr="Flask"/>
          <p:cNvPicPr>
            <a:picLocks noChangeAspect="1"/>
          </p:cNvPicPr>
          <p:nvPr/>
        </p:nvPicPr>
        <p:blipFill>
          <a:blip r:embed="rId5"/>
          <a:stretch>
            <a:fillRect/>
          </a:stretch>
        </p:blipFill>
        <p:spPr>
          <a:xfrm rot="-1148875">
            <a:off x="10855325" y="-141287"/>
            <a:ext cx="3832225" cy="3605212"/>
          </a:xfrm>
          <a:prstGeom prst="rect">
            <a:avLst/>
          </a:prstGeom>
          <a:noFill/>
          <a:ln w="9525">
            <a:noFill/>
          </a:ln>
        </p:spPr>
      </p:pic>
      <p:pic>
        <p:nvPicPr>
          <p:cNvPr id="20490" name="Graphic 18" descr="Ruler"/>
          <p:cNvPicPr>
            <a:picLocks noChangeAspect="1"/>
          </p:cNvPicPr>
          <p:nvPr/>
        </p:nvPicPr>
        <p:blipFill>
          <a:blip r:embed="rId6"/>
          <a:stretch>
            <a:fillRect/>
          </a:stretch>
        </p:blipFill>
        <p:spPr>
          <a:xfrm rot="-2710505">
            <a:off x="13027025" y="114300"/>
            <a:ext cx="1889125" cy="2008188"/>
          </a:xfrm>
          <a:prstGeom prst="rect">
            <a:avLst/>
          </a:prstGeom>
          <a:noFill/>
          <a:ln w="9525">
            <a:noFill/>
          </a:ln>
        </p:spPr>
      </p:pic>
      <p:pic>
        <p:nvPicPr>
          <p:cNvPr id="20491" name="Graphic 20" descr="Pencil"/>
          <p:cNvPicPr>
            <a:picLocks noChangeAspect="1"/>
          </p:cNvPicPr>
          <p:nvPr/>
        </p:nvPicPr>
        <p:blipFill>
          <a:blip r:embed="rId7"/>
          <a:stretch>
            <a:fillRect/>
          </a:stretch>
        </p:blipFill>
        <p:spPr>
          <a:xfrm rot="-1079210">
            <a:off x="13920788" y="941388"/>
            <a:ext cx="1897062" cy="178593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 descr="Cảnh giác với làn sóng dịch Covid-19 thứ 4"/>
          <p:cNvPicPr>
            <a:picLocks noChangeAspect="1"/>
          </p:cNvPicPr>
          <p:nvPr/>
        </p:nvPicPr>
        <p:blipFill>
          <a:blip r:embed="rId1"/>
          <a:stretch>
            <a:fillRect/>
          </a:stretch>
        </p:blipFill>
        <p:spPr>
          <a:xfrm>
            <a:off x="266700" y="4183063"/>
            <a:ext cx="5854700" cy="3954462"/>
          </a:xfrm>
          <a:prstGeom prst="rect">
            <a:avLst/>
          </a:prstGeom>
          <a:noFill/>
          <a:ln w="9525">
            <a:noFill/>
          </a:ln>
        </p:spPr>
      </p:pic>
      <p:pic>
        <p:nvPicPr>
          <p:cNvPr id="3075" name="Picture 2" descr="Cực nhọc nghề &quot;cửu vạn&quot; chợ Đồng Xuân | Báo Dân trí"/>
          <p:cNvPicPr>
            <a:picLocks noChangeAspect="1"/>
          </p:cNvPicPr>
          <p:nvPr/>
        </p:nvPicPr>
        <p:blipFill>
          <a:blip r:embed="rId2"/>
          <a:srcRect t="7764" b="9772"/>
          <a:stretch>
            <a:fillRect/>
          </a:stretch>
        </p:blipFill>
        <p:spPr>
          <a:xfrm>
            <a:off x="6330950" y="4183063"/>
            <a:ext cx="4052888" cy="3954462"/>
          </a:xfrm>
          <a:prstGeom prst="rect">
            <a:avLst/>
          </a:prstGeom>
          <a:noFill/>
          <a:ln w="9525">
            <a:noFill/>
          </a:ln>
        </p:spPr>
      </p:pic>
      <p:pic>
        <p:nvPicPr>
          <p:cNvPr id="3076" name="Picture 3" descr="Câu Hỏi Đuôi trong tiếng Anh | VOCA.VN"/>
          <p:cNvPicPr>
            <a:picLocks noChangeAspect="1"/>
          </p:cNvPicPr>
          <p:nvPr/>
        </p:nvPicPr>
        <p:blipFill>
          <a:blip r:embed="rId3"/>
          <a:stretch>
            <a:fillRect/>
          </a:stretch>
        </p:blipFill>
        <p:spPr>
          <a:xfrm>
            <a:off x="10966450" y="3829050"/>
            <a:ext cx="4348163" cy="4308475"/>
          </a:xfrm>
          <a:prstGeom prst="rect">
            <a:avLst/>
          </a:prstGeom>
          <a:noFill/>
          <a:ln w="9525">
            <a:noFill/>
          </a:ln>
        </p:spPr>
      </p:pic>
      <p:sp>
        <p:nvSpPr>
          <p:cNvPr id="5" name="TextBox 4"/>
          <p:cNvSpPr txBox="1"/>
          <p:nvPr/>
        </p:nvSpPr>
        <p:spPr>
          <a:xfrm>
            <a:off x="2938463" y="976313"/>
            <a:ext cx="8805863" cy="1270000"/>
          </a:xfrm>
          <a:prstGeom prst="rect">
            <a:avLst/>
          </a:prstGeom>
          <a:solidFill>
            <a:schemeClr val="accent6">
              <a:lumMod val="20000"/>
              <a:lumOff val="80000"/>
            </a:schemeClr>
          </a:solidFill>
        </p:spPr>
        <p:txBody>
          <a:bodyPr wrap="square" lIns="114117" tIns="57059" rIns="114117" bIns="57059" rtlCol="0">
            <a:spAutoFit/>
          </a:bodyPr>
          <a:p>
            <a:pPr algn="ctr">
              <a:buNone/>
            </a:pPr>
            <a:r>
              <a:rPr lang="en-US" altLang="x-none" sz="7500" dirty="0">
                <a:solidFill>
                  <a:srgbClr val="FF0000"/>
                </a:solidFill>
                <a:latin typeface="Arial" panose="020B0604020202020204" pitchFamily="34" charset="0"/>
              </a:rPr>
              <a:t>VI KHUẨN</a:t>
            </a:r>
            <a:endParaRPr lang="en-US" altLang="x-none" sz="7500" dirty="0">
              <a:solidFill>
                <a:srgbClr val="FF0000"/>
              </a:solidFill>
              <a:latin typeface="Arial" panose="020B0604020202020204" pitchFamily="34" charset="0"/>
            </a:endParaRPr>
          </a:p>
        </p:txBody>
      </p:sp>
      <p:sp>
        <p:nvSpPr>
          <p:cNvPr id="7" name="Rectangle 6"/>
          <p:cNvSpPr/>
          <p:nvPr/>
        </p:nvSpPr>
        <p:spPr>
          <a:xfrm>
            <a:off x="2901950" y="976313"/>
            <a:ext cx="8842375"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Table 21505"/>
          <p:cNvGraphicFramePr/>
          <p:nvPr/>
        </p:nvGraphicFramePr>
        <p:xfrm>
          <a:off x="498475" y="1154113"/>
          <a:ext cx="14584363" cy="5794375"/>
        </p:xfrm>
        <a:graphic>
          <a:graphicData uri="http://schemas.openxmlformats.org/drawingml/2006/table">
            <a:tbl>
              <a:tblPr/>
              <a:tblGrid>
                <a:gridCol w="4225925"/>
                <a:gridCol w="3024188"/>
                <a:gridCol w="4578350"/>
                <a:gridCol w="2755900"/>
              </a:tblGrid>
              <a:tr h="7667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dirty="0">
                          <a:solidFill>
                            <a:srgbClr val="0000FF"/>
                          </a:solidFill>
                          <a:latin typeface="Arial" panose="020B0604020202020204" pitchFamily="34" charset="0"/>
                        </a:rPr>
                        <a:t>Dụng cụ, hóa chất</a:t>
                      </a:r>
                      <a:endParaRPr lang="en-US" altLang="x-none" sz="2900" b="1"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dirty="0">
                          <a:solidFill>
                            <a:srgbClr val="0000FF"/>
                          </a:solidFill>
                          <a:latin typeface="Arial" panose="020B0604020202020204" pitchFamily="34" charset="0"/>
                        </a:rPr>
                        <a:t>Mẫu vật + Nguyên liệu</a:t>
                      </a:r>
                      <a:endParaRPr lang="en-US" altLang="x-none" sz="2900" b="1"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Tên</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Số lượng</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Tên</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Số lượng</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15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Kính hiển vi (10x, 40x)</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Sữa chua pha loãng</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lọ 50ml</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6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Lam kính</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2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175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Lamen</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2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26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Pipette</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397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Giấy lọc</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tờ</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32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32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9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Giấy thấm</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5 tờ</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524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1556" name="Title 1"/>
          <p:cNvSpPr txBox="1"/>
          <p:nvPr/>
        </p:nvSpPr>
        <p:spPr>
          <a:xfrm>
            <a:off x="2574925" y="271463"/>
            <a:ext cx="11201400"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BỘ ĐỒ DÙNG MỘT NHÓM</a:t>
            </a:r>
            <a:endParaRPr lang="en-US" altLang="x-none" sz="4400" b="1" dirty="0">
              <a:solidFill>
                <a:srgbClr val="FF0000"/>
              </a:solidFill>
              <a:latin typeface="Rockwell" panose="020606030202050204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TextBox 18"/>
          <p:cNvSpPr txBox="1"/>
          <p:nvPr/>
        </p:nvSpPr>
        <p:spPr>
          <a:xfrm>
            <a:off x="5246688" y="1279525"/>
            <a:ext cx="9326562" cy="1962150"/>
          </a:xfrm>
          <a:prstGeom prst="rect">
            <a:avLst/>
          </a:prstGeom>
          <a:noFill/>
          <a:ln w="9525">
            <a:noFill/>
          </a:ln>
        </p:spPr>
        <p:txBody>
          <a:bodyPr lIns="114117" tIns="57059" rIns="114117" bIns="57059">
            <a:spAutoFit/>
          </a:bodyPr>
          <a:p>
            <a:pPr>
              <a:buNone/>
            </a:pPr>
            <a:r>
              <a:rPr lang="en-US" altLang="en-US" sz="4000" dirty="0">
                <a:latin typeface="Times New Roman" panose="02020603050405020304" pitchFamily="18" charset="0"/>
                <a:cs typeface="Times New Roman" panose="02020603050405020304" pitchFamily="18" charset="0"/>
              </a:rPr>
              <a:t> - Thời gian:  15 phút.</a:t>
            </a:r>
            <a:endParaRPr lang="en-US" altLang="en-US" sz="4000" dirty="0">
              <a:latin typeface="Times New Roman" panose="02020603050405020304" pitchFamily="18" charset="0"/>
              <a:cs typeface="Times New Roman" panose="02020603050405020304" pitchFamily="18" charset="0"/>
            </a:endParaRPr>
          </a:p>
          <a:p>
            <a:pPr>
              <a:buNone/>
            </a:pPr>
            <a:r>
              <a:rPr lang="en-US" altLang="en-US" sz="4000" dirty="0">
                <a:latin typeface="Times New Roman" panose="02020603050405020304" pitchFamily="18" charset="0"/>
                <a:cs typeface="Times New Roman" panose="02020603050405020304" pitchFamily="18" charset="0"/>
              </a:rPr>
              <a:t> - Hình thức:  Nhóm lớn.</a:t>
            </a:r>
            <a:endParaRPr lang="en-US" altLang="en-US" sz="4000" dirty="0">
              <a:latin typeface="Times New Roman" panose="02020603050405020304" pitchFamily="18" charset="0"/>
              <a:cs typeface="Times New Roman" panose="02020603050405020304" pitchFamily="18" charset="0"/>
            </a:endParaRPr>
          </a:p>
          <a:p>
            <a:pPr>
              <a:buNone/>
            </a:pPr>
            <a:r>
              <a:rPr lang="en-US" altLang="en-US" sz="4000" dirty="0">
                <a:latin typeface="Times New Roman" panose="02020603050405020304" pitchFamily="18" charset="0"/>
                <a:cs typeface="Times New Roman" panose="02020603050405020304" pitchFamily="18" charset="0"/>
              </a:rPr>
              <a:t> - Nội dung:</a:t>
            </a:r>
            <a:endParaRPr lang="en-US" altLang="en-US" sz="4000" dirty="0">
              <a:latin typeface="Times New Roman" panose="02020603050405020304" pitchFamily="18" charset="0"/>
              <a:ea typeface="Times New Roman" panose="02020603050405020304" pitchFamily="18" charset="0"/>
            </a:endParaRPr>
          </a:p>
        </p:txBody>
      </p:sp>
      <p:pic>
        <p:nvPicPr>
          <p:cNvPr id="22531" name="Picture 6" descr="C:\Users\LENOVO\Desktop\Phông nên ppoi\hoc-tieng-han-4.jpg"/>
          <p:cNvPicPr>
            <a:picLocks noChangeAspect="1"/>
          </p:cNvPicPr>
          <p:nvPr/>
        </p:nvPicPr>
        <p:blipFill>
          <a:blip r:embed="rId1"/>
          <a:stretch>
            <a:fillRect/>
          </a:stretch>
        </p:blipFill>
        <p:spPr>
          <a:xfrm>
            <a:off x="2235200" y="457200"/>
            <a:ext cx="2851150" cy="1682750"/>
          </a:xfrm>
          <a:prstGeom prst="rect">
            <a:avLst/>
          </a:prstGeom>
          <a:noFill/>
          <a:ln w="9525">
            <a:noFill/>
          </a:ln>
        </p:spPr>
      </p:pic>
      <p:sp>
        <p:nvSpPr>
          <p:cNvPr id="21" name="Oval 174"/>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1</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2" name="Oval 175"/>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2</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3" name="Oval 176"/>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3</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4" name="Oval 177"/>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4</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5" name="Oval 178"/>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5</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6" name="Oval 179"/>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6</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7" name="Oval 180"/>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7</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8" name="Oval 181"/>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8</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29" name="Oval 182"/>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9</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sp>
        <p:nvSpPr>
          <p:cNvPr id="30" name="Oval 183"/>
          <p:cNvSpPr>
            <a:spLocks noChangeArrowheads="1"/>
          </p:cNvSpPr>
          <p:nvPr/>
        </p:nvSpPr>
        <p:spPr bwMode="auto">
          <a:xfrm>
            <a:off x="10802938" y="674688"/>
            <a:ext cx="1971675" cy="1052513"/>
          </a:xfrm>
          <a:prstGeom prst="ellipse">
            <a:avLst/>
          </a:prstGeom>
          <a:gradFill rotWithShape="1">
            <a:gsLst>
              <a:gs pos="0">
                <a:schemeClr val="accent1"/>
              </a:gs>
              <a:gs pos="100000">
                <a:srgbClr val="FF33CC"/>
              </a:gs>
            </a:gsLst>
            <a:path path="shape">
              <a:fillToRect l="50000" t="50000" r="50000" b="50000"/>
            </a:path>
          </a:gradFill>
          <a:ln w="38100">
            <a:solidFill>
              <a:srgbClr val="FF3300"/>
            </a:solidFill>
            <a:round/>
          </a:ln>
          <a:effectLst>
            <a:outerShdw dist="80322" dir="1106097" algn="ctr" rotWithShape="0">
              <a:srgbClr val="FFCCFF"/>
            </a:outerShdw>
          </a:effectLst>
        </p:spPr>
        <p:txBody>
          <a:bodyPr wrap="none" lIns="114117" tIns="57059" rIns="114117" bIns="57059"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rPr>
              <a:t>10</a:t>
            </a:r>
            <a:endParaRPr kumimoji="0" lang="en-US" altLang="en-US" sz="7500" b="0" i="0" u="none" strike="noStrike" kern="1200" cap="none" spc="0" normalizeH="0" baseline="0" noProof="0" dirty="0">
              <a:ln>
                <a:noFill/>
              </a:ln>
              <a:solidFill>
                <a:schemeClr val="tx1"/>
              </a:solidFill>
              <a:effectLst/>
              <a:uLnTx/>
              <a:uFillTx/>
              <a:latin typeface=".VnBodoniH" pitchFamily="34" charset="0"/>
              <a:ea typeface="+mn-ea"/>
              <a:cs typeface="Arial" panose="020B0604020202020204" pitchFamily="34" charset="0"/>
            </a:endParaRPr>
          </a:p>
        </p:txBody>
      </p:sp>
      <p:pic>
        <p:nvPicPr>
          <p:cNvPr id="31" name="Picture 184" descr="bells2med"/>
          <p:cNvPicPr>
            <a:picLocks noChangeAspect="1"/>
          </p:cNvPicPr>
          <p:nvPr/>
        </p:nvPicPr>
        <p:blipFill>
          <a:blip r:embed="rId2">
            <a:lum bright="29999" contrast="12000"/>
          </a:blip>
          <a:stretch>
            <a:fillRect/>
          </a:stretch>
        </p:blipFill>
        <p:spPr>
          <a:xfrm>
            <a:off x="10007600" y="182563"/>
            <a:ext cx="3400425" cy="1638300"/>
          </a:xfrm>
          <a:prstGeom prst="rect">
            <a:avLst/>
          </a:prstGeom>
          <a:noFill/>
          <a:ln w="9525">
            <a:noFill/>
          </a:ln>
        </p:spPr>
      </p:pic>
      <p:sp>
        <p:nvSpPr>
          <p:cNvPr id="20" name="TextBox 19"/>
          <p:cNvSpPr txBox="1"/>
          <p:nvPr/>
        </p:nvSpPr>
        <p:spPr>
          <a:xfrm>
            <a:off x="2185988" y="3386138"/>
            <a:ext cx="10588625" cy="915988"/>
          </a:xfrm>
          <a:prstGeom prst="rect">
            <a:avLst/>
          </a:prstGeom>
        </p:spPr>
        <p:style>
          <a:lnRef idx="2">
            <a:schemeClr val="accent2"/>
          </a:lnRef>
          <a:fillRef idx="1">
            <a:schemeClr val="lt1"/>
          </a:fillRef>
          <a:effectRef idx="0">
            <a:schemeClr val="accent2"/>
          </a:effectRef>
          <a:fontRef idx="minor">
            <a:schemeClr val="dk1"/>
          </a:fontRef>
        </p:style>
        <p:txBody>
          <a:bodyPr wrap="square" lIns="114117" tIns="57059" rIns="114117" bIns="57059" rtlCol="0">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lnSpc>
                <a:spcPct val="130000"/>
              </a:lnSpc>
              <a:spcBef>
                <a:spcPts val="750"/>
              </a:spcBef>
              <a:spcAft>
                <a:spcPts val="750"/>
              </a:spcAft>
              <a:buNone/>
            </a:pPr>
            <a:r>
              <a:rPr lang="en-US" altLang="x-none" sz="4000" b="1" dirty="0">
                <a:solidFill>
                  <a:srgbClr val="000000"/>
                </a:solidFill>
                <a:latin typeface="Times New Roman" panose="02020603050405020304" pitchFamily="18" charset="0"/>
                <a:cs typeface="Times New Roman" panose="02020603050405020304" pitchFamily="18" charset="0"/>
              </a:rPr>
              <a:t>1/ Quan sát tế b</a:t>
            </a:r>
            <a:r>
              <a:rPr lang="en-US" altLang="x-none" sz="4000" b="1" dirty="0">
                <a:solidFill>
                  <a:srgbClr val="000000"/>
                </a:solidFill>
                <a:latin typeface="Times New Roman" panose="02020603050405020304" pitchFamily="18" charset="0"/>
                <a:ea typeface="Times New Roman" panose="02020603050405020304" pitchFamily="18" charset="0"/>
              </a:rPr>
              <a:t>à</a:t>
            </a:r>
            <a:r>
              <a:rPr lang="en-US" altLang="x-none" sz="4000" b="1" dirty="0">
                <a:solidFill>
                  <a:srgbClr val="000000"/>
                </a:solidFill>
                <a:latin typeface="Times New Roman" panose="02020603050405020304" pitchFamily="18" charset="0"/>
                <a:cs typeface="Times New Roman" panose="02020603050405020304" pitchFamily="18" charset="0"/>
              </a:rPr>
              <a:t>o vi khuẩn trong sữa chua.</a:t>
            </a:r>
            <a:endParaRPr lang="en-US" altLang="x-none" sz="4000" dirty="0">
              <a:solidFill>
                <a:srgbClr val="000000"/>
              </a:solidFill>
              <a:latin typeface="Times New Roman" panose="02020603050405020304" pitchFamily="18" charset="0"/>
              <a:ea typeface="Times New Roman" panose="02020603050405020304" pitchFamily="18" charset="0"/>
            </a:endParaRPr>
          </a:p>
        </p:txBody>
      </p:sp>
      <p:sp>
        <p:nvSpPr>
          <p:cNvPr id="18" name="Text Box 15"/>
          <p:cNvSpPr txBox="1">
            <a:spLocks noChangeArrowheads="1"/>
          </p:cNvSpPr>
          <p:nvPr/>
        </p:nvSpPr>
        <p:spPr bwMode="auto">
          <a:xfrm>
            <a:off x="4177665" y="365762"/>
            <a:ext cx="7189470" cy="807730"/>
          </a:xfrm>
          <a:prstGeom prst="rect">
            <a:avLst/>
          </a:prstGeom>
          <a:noFill/>
          <a:ln>
            <a:noFill/>
          </a:ln>
          <a:effectLst>
            <a:outerShdw dist="35921" dir="2700000" algn="ctr" rotWithShape="0">
              <a:srgbClr val="FFFF57"/>
            </a:outerShdw>
          </a:effectLst>
        </p:spPr>
        <p:txBody>
          <a:bodyPr wrap="square" lIns="114117" tIns="57059" rIns="114117" bIns="57059">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5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rPr>
              <a:t>HOẠT ĐỘNG NHÓM </a:t>
            </a:r>
            <a:endParaRPr kumimoji="0" lang="en-US" altLang="en-US" sz="45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Times New Roman" panose="02020603050405020304" pitchFamily="18" charset="0"/>
              <a:ea typeface="+mn-ea"/>
              <a:cs typeface="Times New Roman" panose="02020603050405020304" pitchFamily="18" charset="0"/>
            </a:endParaRPr>
          </a:p>
        </p:txBody>
      </p:sp>
      <p:sp>
        <p:nvSpPr>
          <p:cNvPr id="33" name="TextBox 32"/>
          <p:cNvSpPr txBox="1"/>
          <p:nvPr/>
        </p:nvSpPr>
        <p:spPr>
          <a:xfrm>
            <a:off x="2154238" y="4846638"/>
            <a:ext cx="10590213" cy="2516188"/>
          </a:xfrm>
          <a:prstGeom prst="rect">
            <a:avLst/>
          </a:prstGeom>
        </p:spPr>
        <p:style>
          <a:lnRef idx="2">
            <a:schemeClr val="accent2"/>
          </a:lnRef>
          <a:fillRef idx="1">
            <a:schemeClr val="lt1"/>
          </a:fillRef>
          <a:effectRef idx="0">
            <a:schemeClr val="accent2"/>
          </a:effectRef>
          <a:fontRef idx="minor">
            <a:schemeClr val="dk1"/>
          </a:fontRef>
        </p:style>
        <p:txBody>
          <a:bodyPr wrap="square" lIns="114117" tIns="57059" rIns="114117" bIns="57059" rtlCol="0">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lnSpc>
                <a:spcPct val="130000"/>
              </a:lnSpc>
              <a:spcBef>
                <a:spcPts val="750"/>
              </a:spcBef>
              <a:spcAft>
                <a:spcPts val="750"/>
              </a:spcAft>
              <a:buNone/>
            </a:pPr>
            <a:r>
              <a:rPr lang="en-US" altLang="x-none" sz="4000" b="1" dirty="0">
                <a:solidFill>
                  <a:srgbClr val="000000"/>
                </a:solidFill>
                <a:latin typeface="Time New Roman"/>
                <a:cs typeface="Times New Roman" panose="02020603050405020304" pitchFamily="18" charset="0"/>
              </a:rPr>
              <a:t>2/ </a:t>
            </a:r>
            <a:r>
              <a:rPr sz="4000" b="1" dirty="0">
                <a:solidFill>
                  <a:srgbClr val="000000"/>
                </a:solidFill>
                <a:latin typeface="Time New Roman"/>
              </a:rPr>
              <a:t>Vẽ hình ảnh vi khuẩn trong sữa chua đã quan sát dưới kính hiển vi ở các độ phóng đại khác nhau</a:t>
            </a:r>
            <a:r>
              <a:rPr lang="en-US" altLang="x-none" sz="4000" b="1" dirty="0">
                <a:solidFill>
                  <a:srgbClr val="000000"/>
                </a:solidFill>
                <a:latin typeface="Time New Roman"/>
              </a:rPr>
              <a:t>.</a:t>
            </a:r>
            <a:endParaRPr lang="en-US" altLang="x-none" sz="4000" b="1" dirty="0">
              <a:solidFill>
                <a:srgbClr val="000000"/>
              </a:solidFill>
              <a:latin typeface="Time New Roman"/>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ppt_x"/>
                                          </p:val>
                                        </p:tav>
                                        <p:tav tm="100000">
                                          <p:val>
                                            <p:strVal val="#ppt_x"/>
                                          </p:val>
                                        </p:tav>
                                      </p:tavLst>
                                    </p:anim>
                                    <p:anim calcmode="lin" valueType="num">
                                      <p:cBhvr additive="base">
                                        <p:cTn id="17"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000000"/>
                                          </p:val>
                                        </p:tav>
                                        <p:tav tm="100000">
                                          <p:val>
                                            <p:strVal val="#ppt_w"/>
                                          </p:val>
                                        </p:tav>
                                      </p:tavLst>
                                    </p:anim>
                                    <p:anim calcmode="lin" valueType="num">
                                      <p:cBhvr>
                                        <p:cTn id="23" dur="500" fill="hold"/>
                                        <p:tgtEl>
                                          <p:spTgt spid="21"/>
                                        </p:tgtEl>
                                        <p:attrNameLst>
                                          <p:attrName>ppt_h</p:attrName>
                                        </p:attrNameLst>
                                      </p:cBhvr>
                                      <p:tavLst>
                                        <p:tav tm="0">
                                          <p:val>
                                            <p:fltVal val="0.00000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000000"/>
                                          </p:val>
                                        </p:tav>
                                        <p:tav tm="100000">
                                          <p:val>
                                            <p:strVal val="#ppt_w"/>
                                          </p:val>
                                        </p:tav>
                                      </p:tavLst>
                                    </p:anim>
                                    <p:anim calcmode="lin" valueType="num">
                                      <p:cBhvr>
                                        <p:cTn id="27" dur="500" fill="hold"/>
                                        <p:tgtEl>
                                          <p:spTgt spid="22"/>
                                        </p:tgtEl>
                                        <p:attrNameLst>
                                          <p:attrName>ppt_h</p:attrName>
                                        </p:attrNameLst>
                                      </p:cBhvr>
                                      <p:tavLst>
                                        <p:tav tm="0">
                                          <p:val>
                                            <p:fltVal val="0.00000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000000"/>
                                          </p:val>
                                        </p:tav>
                                        <p:tav tm="100000">
                                          <p:val>
                                            <p:strVal val="#ppt_w"/>
                                          </p:val>
                                        </p:tav>
                                      </p:tavLst>
                                    </p:anim>
                                    <p:anim calcmode="lin" valueType="num">
                                      <p:cBhvr>
                                        <p:cTn id="31" dur="500" fill="hold"/>
                                        <p:tgtEl>
                                          <p:spTgt spid="23"/>
                                        </p:tgtEl>
                                        <p:attrNameLst>
                                          <p:attrName>ppt_h</p:attrName>
                                        </p:attrNameLst>
                                      </p:cBhvr>
                                      <p:tavLst>
                                        <p:tav tm="0">
                                          <p:val>
                                            <p:fltVal val="0.00000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000000"/>
                                          </p:val>
                                        </p:tav>
                                        <p:tav tm="100000">
                                          <p:val>
                                            <p:strVal val="#ppt_w"/>
                                          </p:val>
                                        </p:tav>
                                      </p:tavLst>
                                    </p:anim>
                                    <p:anim calcmode="lin" valueType="num">
                                      <p:cBhvr>
                                        <p:cTn id="35" dur="500" fill="hold"/>
                                        <p:tgtEl>
                                          <p:spTgt spid="24"/>
                                        </p:tgtEl>
                                        <p:attrNameLst>
                                          <p:attrName>ppt_h</p:attrName>
                                        </p:attrNameLst>
                                      </p:cBhvr>
                                      <p:tavLst>
                                        <p:tav tm="0">
                                          <p:val>
                                            <p:fltVal val="0.00000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000000"/>
                                          </p:val>
                                        </p:tav>
                                        <p:tav tm="100000">
                                          <p:val>
                                            <p:strVal val="#ppt_w"/>
                                          </p:val>
                                        </p:tav>
                                      </p:tavLst>
                                    </p:anim>
                                    <p:anim calcmode="lin" valueType="num">
                                      <p:cBhvr>
                                        <p:cTn id="39" dur="500" fill="hold"/>
                                        <p:tgtEl>
                                          <p:spTgt spid="25"/>
                                        </p:tgtEl>
                                        <p:attrNameLst>
                                          <p:attrName>ppt_h</p:attrName>
                                        </p:attrNameLst>
                                      </p:cBhvr>
                                      <p:tavLst>
                                        <p:tav tm="0">
                                          <p:val>
                                            <p:fltVal val="0.00000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000000"/>
                                          </p:val>
                                        </p:tav>
                                        <p:tav tm="100000">
                                          <p:val>
                                            <p:strVal val="#ppt_w"/>
                                          </p:val>
                                        </p:tav>
                                      </p:tavLst>
                                    </p:anim>
                                    <p:anim calcmode="lin" valueType="num">
                                      <p:cBhvr>
                                        <p:cTn id="43" dur="500" fill="hold"/>
                                        <p:tgtEl>
                                          <p:spTgt spid="26"/>
                                        </p:tgtEl>
                                        <p:attrNameLst>
                                          <p:attrName>ppt_h</p:attrName>
                                        </p:attrNameLst>
                                      </p:cBhvr>
                                      <p:tavLst>
                                        <p:tav tm="0">
                                          <p:val>
                                            <p:fltVal val="0.00000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000000"/>
                                          </p:val>
                                        </p:tav>
                                        <p:tav tm="100000">
                                          <p:val>
                                            <p:strVal val="#ppt_w"/>
                                          </p:val>
                                        </p:tav>
                                      </p:tavLst>
                                    </p:anim>
                                    <p:anim calcmode="lin" valueType="num">
                                      <p:cBhvr>
                                        <p:cTn id="47" dur="500" fill="hold"/>
                                        <p:tgtEl>
                                          <p:spTgt spid="27"/>
                                        </p:tgtEl>
                                        <p:attrNameLst>
                                          <p:attrName>ppt_h</p:attrName>
                                        </p:attrNameLst>
                                      </p:cBhvr>
                                      <p:tavLst>
                                        <p:tav tm="0">
                                          <p:val>
                                            <p:fltVal val="0.00000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000000"/>
                                          </p:val>
                                        </p:tav>
                                        <p:tav tm="100000">
                                          <p:val>
                                            <p:strVal val="#ppt_w"/>
                                          </p:val>
                                        </p:tav>
                                      </p:tavLst>
                                    </p:anim>
                                    <p:anim calcmode="lin" valueType="num">
                                      <p:cBhvr>
                                        <p:cTn id="51" dur="500" fill="hold"/>
                                        <p:tgtEl>
                                          <p:spTgt spid="28"/>
                                        </p:tgtEl>
                                        <p:attrNameLst>
                                          <p:attrName>ppt_h</p:attrName>
                                        </p:attrNameLst>
                                      </p:cBhvr>
                                      <p:tavLst>
                                        <p:tav tm="0">
                                          <p:val>
                                            <p:fltVal val="0.00000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000000"/>
                                          </p:val>
                                        </p:tav>
                                        <p:tav tm="100000">
                                          <p:val>
                                            <p:strVal val="#ppt_w"/>
                                          </p:val>
                                        </p:tav>
                                      </p:tavLst>
                                    </p:anim>
                                    <p:anim calcmode="lin" valueType="num">
                                      <p:cBhvr>
                                        <p:cTn id="55" dur="500" fill="hold"/>
                                        <p:tgtEl>
                                          <p:spTgt spid="29"/>
                                        </p:tgtEl>
                                        <p:attrNameLst>
                                          <p:attrName>ppt_h</p:attrName>
                                        </p:attrNameLst>
                                      </p:cBhvr>
                                      <p:tavLst>
                                        <p:tav tm="0">
                                          <p:val>
                                            <p:fltVal val="0.00000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000000"/>
                                          </p:val>
                                        </p:tav>
                                        <p:tav tm="100000">
                                          <p:val>
                                            <p:strVal val="#ppt_w"/>
                                          </p:val>
                                        </p:tav>
                                      </p:tavLst>
                                    </p:anim>
                                    <p:anim calcmode="lin" valueType="num">
                                      <p:cBhvr>
                                        <p:cTn id="59" dur="500" fill="hold"/>
                                        <p:tgtEl>
                                          <p:spTgt spid="30"/>
                                        </p:tgtEl>
                                        <p:attrNameLst>
                                          <p:attrName>ppt_h</p:attrName>
                                        </p:attrNameLst>
                                      </p:cBhvr>
                                      <p:tavLst>
                                        <p:tav tm="0">
                                          <p:val>
                                            <p:fltVal val="0.000000"/>
                                          </p:val>
                                        </p:tav>
                                        <p:tav tm="100000">
                                          <p:val>
                                            <p:strVal val="#ppt_h"/>
                                          </p:val>
                                        </p:tav>
                                      </p:tavLst>
                                    </p:anim>
                                  </p:childTnLst>
                                </p:cTn>
                              </p:par>
                            </p:childTnLst>
                          </p:cTn>
                        </p:par>
                        <p:par>
                          <p:cTn id="60" fill="hold">
                            <p:stCondLst>
                              <p:cond delay="500"/>
                            </p:stCondLst>
                            <p:childTnLst>
                              <p:par>
                                <p:cTn id="61" presetID="50" presetClass="exit" presetSubtype="0" accel="10000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strVal val="ppt_w+.3"/>
                                          </p:val>
                                        </p:tav>
                                      </p:tavLst>
                                    </p:anim>
                                    <p:anim calcmode="lin" valueType="num">
                                      <p:cBhvr>
                                        <p:cTn id="63" dur="1000"/>
                                        <p:tgtEl>
                                          <p:spTgt spid="30"/>
                                        </p:tgtEl>
                                        <p:attrNameLst>
                                          <p:attrName>ppt_h</p:attrName>
                                        </p:attrNameLst>
                                      </p:cBhvr>
                                      <p:tavLst>
                                        <p:tav tm="0">
                                          <p:val>
                                            <p:strVal val="ppt_h"/>
                                          </p:val>
                                        </p:tav>
                                        <p:tav tm="100000">
                                          <p:val>
                                            <p:strVal val="ppt_h"/>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6" fill="hold">
                            <p:stCondLst>
                              <p:cond delay="1500"/>
                            </p:stCondLst>
                            <p:childTnLst>
                              <p:par>
                                <p:cTn id="67" presetID="50" presetClass="exit" presetSubtype="0" accel="100000" fill="hold" nodeType="afterEffect">
                                  <p:stCondLst>
                                    <p:cond delay="0"/>
                                  </p:stCondLst>
                                  <p:childTnLst>
                                    <p:anim calcmode="lin" valueType="num">
                                      <p:cBhvr>
                                        <p:cTn id="68" dur="1000"/>
                                        <p:tgtEl>
                                          <p:spTgt spid="29"/>
                                        </p:tgtEl>
                                        <p:attrNameLst>
                                          <p:attrName>ppt_w</p:attrName>
                                        </p:attrNameLst>
                                      </p:cBhvr>
                                      <p:tavLst>
                                        <p:tav tm="0">
                                          <p:val>
                                            <p:strVal val="ppt_w"/>
                                          </p:val>
                                        </p:tav>
                                        <p:tav tm="100000">
                                          <p:val>
                                            <p:strVal val="ppt_w+.3"/>
                                          </p:val>
                                        </p:tav>
                                      </p:tavLst>
                                    </p:anim>
                                    <p:anim calcmode="lin" valueType="num">
                                      <p:cBhvr>
                                        <p:cTn id="69" dur="1000"/>
                                        <p:tgtEl>
                                          <p:spTgt spid="29"/>
                                        </p:tgtEl>
                                        <p:attrNameLst>
                                          <p:attrName>ppt_h</p:attrName>
                                        </p:attrNameLst>
                                      </p:cBhvr>
                                      <p:tavLst>
                                        <p:tav tm="0">
                                          <p:val>
                                            <p:strVal val="ppt_h"/>
                                          </p:val>
                                        </p:tav>
                                        <p:tav tm="100000">
                                          <p:val>
                                            <p:strVal val="ppt_h"/>
                                          </p:val>
                                        </p:tav>
                                      </p:tavLst>
                                    </p:anim>
                                    <p:animEffect transition="out" filter="fade">
                                      <p:cBhvr>
                                        <p:cTn id="70" dur="1000"/>
                                        <p:tgtEl>
                                          <p:spTgt spid="29"/>
                                        </p:tgtEl>
                                      </p:cBhvr>
                                    </p:animEffect>
                                    <p:set>
                                      <p:cBhvr>
                                        <p:cTn id="71"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2" fill="hold">
                            <p:stCondLst>
                              <p:cond delay="2500"/>
                            </p:stCondLst>
                            <p:childTnLst>
                              <p:par>
                                <p:cTn id="73" presetID="50" presetClass="exit" presetSubtype="0" accel="100000" fill="hold" nodeType="afterEffect">
                                  <p:stCondLst>
                                    <p:cond delay="0"/>
                                  </p:stCondLst>
                                  <p:childTnLst>
                                    <p:anim calcmode="lin" valueType="num">
                                      <p:cBhvr>
                                        <p:cTn id="74" dur="1000"/>
                                        <p:tgtEl>
                                          <p:spTgt spid="28"/>
                                        </p:tgtEl>
                                        <p:attrNameLst>
                                          <p:attrName>ppt_w</p:attrName>
                                        </p:attrNameLst>
                                      </p:cBhvr>
                                      <p:tavLst>
                                        <p:tav tm="0">
                                          <p:val>
                                            <p:strVal val="ppt_w"/>
                                          </p:val>
                                        </p:tav>
                                        <p:tav tm="100000">
                                          <p:val>
                                            <p:strVal val="ppt_w+.3"/>
                                          </p:val>
                                        </p:tav>
                                      </p:tavLst>
                                    </p:anim>
                                    <p:anim calcmode="lin" valueType="num">
                                      <p:cBhvr>
                                        <p:cTn id="75" dur="1000"/>
                                        <p:tgtEl>
                                          <p:spTgt spid="28"/>
                                        </p:tgtEl>
                                        <p:attrNameLst>
                                          <p:attrName>ppt_h</p:attrName>
                                        </p:attrNameLst>
                                      </p:cBhvr>
                                      <p:tavLst>
                                        <p:tav tm="0">
                                          <p:val>
                                            <p:strVal val="ppt_h"/>
                                          </p:val>
                                        </p:tav>
                                        <p:tav tm="100000">
                                          <p:val>
                                            <p:strVal val="ppt_h"/>
                                          </p:val>
                                        </p:tav>
                                      </p:tavLst>
                                    </p:anim>
                                    <p:animEffect transition="out" filter="fade">
                                      <p:cBhvr>
                                        <p:cTn id="76" dur="1000"/>
                                        <p:tgtEl>
                                          <p:spTgt spid="28"/>
                                        </p:tgtEl>
                                      </p:cBhvr>
                                    </p:animEffect>
                                    <p:set>
                                      <p:cBhvr>
                                        <p:cTn id="77"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8" fill="hold">
                            <p:stCondLst>
                              <p:cond delay="3500"/>
                            </p:stCondLst>
                            <p:childTnLst>
                              <p:par>
                                <p:cTn id="79" presetID="50" presetClass="exit" presetSubtype="0" accel="100000" fill="hold" nodeType="afterEffect">
                                  <p:stCondLst>
                                    <p:cond delay="0"/>
                                  </p:stCondLst>
                                  <p:childTnLst>
                                    <p:anim calcmode="lin" valueType="num">
                                      <p:cBhvr>
                                        <p:cTn id="80" dur="1000"/>
                                        <p:tgtEl>
                                          <p:spTgt spid="27"/>
                                        </p:tgtEl>
                                        <p:attrNameLst>
                                          <p:attrName>ppt_w</p:attrName>
                                        </p:attrNameLst>
                                      </p:cBhvr>
                                      <p:tavLst>
                                        <p:tav tm="0">
                                          <p:val>
                                            <p:strVal val="ppt_w"/>
                                          </p:val>
                                        </p:tav>
                                        <p:tav tm="100000">
                                          <p:val>
                                            <p:strVal val="ppt_w+.3"/>
                                          </p:val>
                                        </p:tav>
                                      </p:tavLst>
                                    </p:anim>
                                    <p:anim calcmode="lin" valueType="num">
                                      <p:cBhvr>
                                        <p:cTn id="81" dur="1000"/>
                                        <p:tgtEl>
                                          <p:spTgt spid="27"/>
                                        </p:tgtEl>
                                        <p:attrNameLst>
                                          <p:attrName>ppt_h</p:attrName>
                                        </p:attrNameLst>
                                      </p:cBhvr>
                                      <p:tavLst>
                                        <p:tav tm="0">
                                          <p:val>
                                            <p:strVal val="ppt_h"/>
                                          </p:val>
                                        </p:tav>
                                        <p:tav tm="100000">
                                          <p:val>
                                            <p:strVal val="ppt_h"/>
                                          </p:val>
                                        </p:tav>
                                      </p:tavLst>
                                    </p:anim>
                                    <p:animEffect transition="out" filter="fade">
                                      <p:cBhvr>
                                        <p:cTn id="82" dur="1000"/>
                                        <p:tgtEl>
                                          <p:spTgt spid="27"/>
                                        </p:tgtEl>
                                      </p:cBhvr>
                                    </p:animEffect>
                                    <p:set>
                                      <p:cBhvr>
                                        <p:cTn id="83"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4" fill="hold">
                            <p:stCondLst>
                              <p:cond delay="4500"/>
                            </p:stCondLst>
                            <p:childTnLst>
                              <p:par>
                                <p:cTn id="85" presetID="50" presetClass="exit" presetSubtype="0" accel="100000" fill="hold" nodeType="afterEffect">
                                  <p:stCondLst>
                                    <p:cond delay="0"/>
                                  </p:stCondLst>
                                  <p:childTnLst>
                                    <p:anim calcmode="lin" valueType="num">
                                      <p:cBhvr>
                                        <p:cTn id="86" dur="1000"/>
                                        <p:tgtEl>
                                          <p:spTgt spid="26"/>
                                        </p:tgtEl>
                                        <p:attrNameLst>
                                          <p:attrName>ppt_w</p:attrName>
                                        </p:attrNameLst>
                                      </p:cBhvr>
                                      <p:tavLst>
                                        <p:tav tm="0">
                                          <p:val>
                                            <p:strVal val="ppt_w"/>
                                          </p:val>
                                        </p:tav>
                                        <p:tav tm="100000">
                                          <p:val>
                                            <p:strVal val="ppt_w+.3"/>
                                          </p:val>
                                        </p:tav>
                                      </p:tavLst>
                                    </p:anim>
                                    <p:anim calcmode="lin" valueType="num">
                                      <p:cBhvr>
                                        <p:cTn id="87" dur="1000"/>
                                        <p:tgtEl>
                                          <p:spTgt spid="26"/>
                                        </p:tgtEl>
                                        <p:attrNameLst>
                                          <p:attrName>ppt_h</p:attrName>
                                        </p:attrNameLst>
                                      </p:cBhvr>
                                      <p:tavLst>
                                        <p:tav tm="0">
                                          <p:val>
                                            <p:strVal val="ppt_h"/>
                                          </p:val>
                                        </p:tav>
                                        <p:tav tm="100000">
                                          <p:val>
                                            <p:strVal val="ppt_h"/>
                                          </p:val>
                                        </p:tav>
                                      </p:tavLst>
                                    </p:anim>
                                    <p:animEffect transition="out" filter="fade">
                                      <p:cBhvr>
                                        <p:cTn id="88" dur="1000"/>
                                        <p:tgtEl>
                                          <p:spTgt spid="26"/>
                                        </p:tgtEl>
                                      </p:cBhvr>
                                    </p:animEffect>
                                    <p:set>
                                      <p:cBhvr>
                                        <p:cTn id="89"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0" fill="hold">
                            <p:stCondLst>
                              <p:cond delay="5500"/>
                            </p:stCondLst>
                            <p:childTnLst>
                              <p:par>
                                <p:cTn id="91" presetID="50" presetClass="exit" presetSubtype="0" accel="100000" fill="hold" nodeType="afterEffect">
                                  <p:stCondLst>
                                    <p:cond delay="0"/>
                                  </p:stCondLst>
                                  <p:childTnLst>
                                    <p:anim calcmode="lin" valueType="num">
                                      <p:cBhvr>
                                        <p:cTn id="92" dur="1000"/>
                                        <p:tgtEl>
                                          <p:spTgt spid="25"/>
                                        </p:tgtEl>
                                        <p:attrNameLst>
                                          <p:attrName>ppt_w</p:attrName>
                                        </p:attrNameLst>
                                      </p:cBhvr>
                                      <p:tavLst>
                                        <p:tav tm="0">
                                          <p:val>
                                            <p:strVal val="ppt_w"/>
                                          </p:val>
                                        </p:tav>
                                        <p:tav tm="100000">
                                          <p:val>
                                            <p:strVal val="ppt_w+.3"/>
                                          </p:val>
                                        </p:tav>
                                      </p:tavLst>
                                    </p:anim>
                                    <p:anim calcmode="lin" valueType="num">
                                      <p:cBhvr>
                                        <p:cTn id="93" dur="1000"/>
                                        <p:tgtEl>
                                          <p:spTgt spid="25"/>
                                        </p:tgtEl>
                                        <p:attrNameLst>
                                          <p:attrName>ppt_h</p:attrName>
                                        </p:attrNameLst>
                                      </p:cBhvr>
                                      <p:tavLst>
                                        <p:tav tm="0">
                                          <p:val>
                                            <p:strVal val="ppt_h"/>
                                          </p:val>
                                        </p:tav>
                                        <p:tav tm="100000">
                                          <p:val>
                                            <p:strVal val="ppt_h"/>
                                          </p:val>
                                        </p:tav>
                                      </p:tavLst>
                                    </p:anim>
                                    <p:animEffect transition="out" filter="fade">
                                      <p:cBhvr>
                                        <p:cTn id="94" dur="1000"/>
                                        <p:tgtEl>
                                          <p:spTgt spid="25"/>
                                        </p:tgtEl>
                                      </p:cBhvr>
                                    </p:animEffect>
                                    <p:set>
                                      <p:cBhvr>
                                        <p:cTn id="95"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click.wav"/>
                                        </p:tgtEl>
                                      </p:cMediaNode>
                                    </p:audio>
                                  </p:subTnLst>
                                </p:cTn>
                              </p:par>
                            </p:childTnLst>
                          </p:cTn>
                        </p:par>
                        <p:par>
                          <p:cTn id="96" fill="hold">
                            <p:stCondLst>
                              <p:cond delay="6500"/>
                            </p:stCondLst>
                            <p:childTnLst>
                              <p:par>
                                <p:cTn id="97" presetID="50" presetClass="exit" presetSubtype="0" accel="100000" fill="hold" nodeType="afterEffect">
                                  <p:stCondLst>
                                    <p:cond delay="0"/>
                                  </p:stCondLst>
                                  <p:childTnLst>
                                    <p:anim calcmode="lin" valueType="num">
                                      <p:cBhvr>
                                        <p:cTn id="98" dur="1000"/>
                                        <p:tgtEl>
                                          <p:spTgt spid="24"/>
                                        </p:tgtEl>
                                        <p:attrNameLst>
                                          <p:attrName>ppt_w</p:attrName>
                                        </p:attrNameLst>
                                      </p:cBhvr>
                                      <p:tavLst>
                                        <p:tav tm="0">
                                          <p:val>
                                            <p:strVal val="ppt_w"/>
                                          </p:val>
                                        </p:tav>
                                        <p:tav tm="100000">
                                          <p:val>
                                            <p:strVal val="ppt_w+.3"/>
                                          </p:val>
                                        </p:tav>
                                      </p:tavLst>
                                    </p:anim>
                                    <p:anim calcmode="lin" valueType="num">
                                      <p:cBhvr>
                                        <p:cTn id="99" dur="1000"/>
                                        <p:tgtEl>
                                          <p:spTgt spid="24"/>
                                        </p:tgtEl>
                                        <p:attrNameLst>
                                          <p:attrName>ppt_h</p:attrName>
                                        </p:attrNameLst>
                                      </p:cBhvr>
                                      <p:tavLst>
                                        <p:tav tm="0">
                                          <p:val>
                                            <p:strVal val="ppt_h"/>
                                          </p:val>
                                        </p:tav>
                                        <p:tav tm="100000">
                                          <p:val>
                                            <p:strVal val="ppt_h"/>
                                          </p:val>
                                        </p:tav>
                                      </p:tavLst>
                                    </p:anim>
                                    <p:animEffect transition="out" filter="fade">
                                      <p:cBhvr>
                                        <p:cTn id="100" dur="1000"/>
                                        <p:tgtEl>
                                          <p:spTgt spid="24"/>
                                        </p:tgtEl>
                                      </p:cBhvr>
                                    </p:animEffect>
                                    <p:set>
                                      <p:cBhvr>
                                        <p:cTn id="101"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2" fill="hold">
                            <p:stCondLst>
                              <p:cond delay="7500"/>
                            </p:stCondLst>
                            <p:childTnLst>
                              <p:par>
                                <p:cTn id="103" presetID="50" presetClass="exit" presetSubtype="0" accel="100000" fill="hold" nodeType="afterEffect">
                                  <p:stCondLst>
                                    <p:cond delay="0"/>
                                  </p:stCondLst>
                                  <p:childTnLst>
                                    <p:anim calcmode="lin" valueType="num">
                                      <p:cBhvr>
                                        <p:cTn id="104" dur="1000"/>
                                        <p:tgtEl>
                                          <p:spTgt spid="23"/>
                                        </p:tgtEl>
                                        <p:attrNameLst>
                                          <p:attrName>ppt_w</p:attrName>
                                        </p:attrNameLst>
                                      </p:cBhvr>
                                      <p:tavLst>
                                        <p:tav tm="0">
                                          <p:val>
                                            <p:strVal val="ppt_w"/>
                                          </p:val>
                                        </p:tav>
                                        <p:tav tm="100000">
                                          <p:val>
                                            <p:strVal val="ppt_w+.3"/>
                                          </p:val>
                                        </p:tav>
                                      </p:tavLst>
                                    </p:anim>
                                    <p:anim calcmode="lin" valueType="num">
                                      <p:cBhvr>
                                        <p:cTn id="105" dur="1000"/>
                                        <p:tgtEl>
                                          <p:spTgt spid="23"/>
                                        </p:tgtEl>
                                        <p:attrNameLst>
                                          <p:attrName>ppt_h</p:attrName>
                                        </p:attrNameLst>
                                      </p:cBhvr>
                                      <p:tavLst>
                                        <p:tav tm="0">
                                          <p:val>
                                            <p:strVal val="ppt_h"/>
                                          </p:val>
                                        </p:tav>
                                        <p:tav tm="100000">
                                          <p:val>
                                            <p:strVal val="ppt_h"/>
                                          </p:val>
                                        </p:tav>
                                      </p:tavLst>
                                    </p:anim>
                                    <p:animEffect transition="out" filter="fade">
                                      <p:cBhvr>
                                        <p:cTn id="106" dur="1000"/>
                                        <p:tgtEl>
                                          <p:spTgt spid="23"/>
                                        </p:tgtEl>
                                      </p:cBhvr>
                                    </p:animEffect>
                                    <p:set>
                                      <p:cBhvr>
                                        <p:cTn id="107"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08" fill="hold">
                            <p:stCondLst>
                              <p:cond delay="8500"/>
                            </p:stCondLst>
                            <p:childTnLst>
                              <p:par>
                                <p:cTn id="109" presetID="50" presetClass="exit" presetSubtype="0" accel="100000" fill="hold" nodeType="afterEffect">
                                  <p:stCondLst>
                                    <p:cond delay="0"/>
                                  </p:stCondLst>
                                  <p:childTnLst>
                                    <p:anim calcmode="lin" valueType="num">
                                      <p:cBhvr>
                                        <p:cTn id="110" dur="1000"/>
                                        <p:tgtEl>
                                          <p:spTgt spid="22"/>
                                        </p:tgtEl>
                                        <p:attrNameLst>
                                          <p:attrName>ppt_w</p:attrName>
                                        </p:attrNameLst>
                                      </p:cBhvr>
                                      <p:tavLst>
                                        <p:tav tm="0">
                                          <p:val>
                                            <p:strVal val="ppt_w"/>
                                          </p:val>
                                        </p:tav>
                                        <p:tav tm="100000">
                                          <p:val>
                                            <p:strVal val="ppt_w+.3"/>
                                          </p:val>
                                        </p:tav>
                                      </p:tavLst>
                                    </p:anim>
                                    <p:anim calcmode="lin" valueType="num">
                                      <p:cBhvr>
                                        <p:cTn id="111" dur="1000"/>
                                        <p:tgtEl>
                                          <p:spTgt spid="22"/>
                                        </p:tgtEl>
                                        <p:attrNameLst>
                                          <p:attrName>ppt_h</p:attrName>
                                        </p:attrNameLst>
                                      </p:cBhvr>
                                      <p:tavLst>
                                        <p:tav tm="0">
                                          <p:val>
                                            <p:strVal val="ppt_h"/>
                                          </p:val>
                                        </p:tav>
                                        <p:tav tm="100000">
                                          <p:val>
                                            <p:strVal val="ppt_h"/>
                                          </p:val>
                                        </p:tav>
                                      </p:tavLst>
                                    </p:anim>
                                    <p:animEffect transition="out" filter="fade">
                                      <p:cBhvr>
                                        <p:cTn id="112" dur="1000"/>
                                        <p:tgtEl>
                                          <p:spTgt spid="22"/>
                                        </p:tgtEl>
                                      </p:cBhvr>
                                    </p:animEffect>
                                    <p:set>
                                      <p:cBhvr>
                                        <p:cTn id="113"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109"/>
                                            </p:cond>
                                          </p:stCondLst>
                                          <p:endCondLst>
                                            <p:cond evt="onStopAudio" delay="0">
                                              <p:tgtEl>
                                                <p:sldTgt/>
                                              </p:tgtEl>
                                            </p:cond>
                                          </p:endCondLst>
                                        </p:cTn>
                                        <p:tgtEl>
                                          <p:sndTgt r:embed="rId3" name="click.wav"/>
                                        </p:tgtEl>
                                      </p:cMediaNode>
                                    </p:audio>
                                  </p:subTnLst>
                                </p:cTn>
                              </p:par>
                            </p:childTnLst>
                          </p:cTn>
                        </p:par>
                        <p:par>
                          <p:cTn id="114" fill="hold">
                            <p:stCondLst>
                              <p:cond delay="9500"/>
                            </p:stCondLst>
                            <p:childTnLst>
                              <p:par>
                                <p:cTn id="115" presetID="50" presetClass="exit" presetSubtype="0" accel="100000" fill="hold" nodeType="afterEffect">
                                  <p:stCondLst>
                                    <p:cond delay="0"/>
                                  </p:stCondLst>
                                  <p:childTnLst>
                                    <p:anim calcmode="lin" valueType="num">
                                      <p:cBhvr>
                                        <p:cTn id="116" dur="1000"/>
                                        <p:tgtEl>
                                          <p:spTgt spid="21"/>
                                        </p:tgtEl>
                                        <p:attrNameLst>
                                          <p:attrName>ppt_w</p:attrName>
                                        </p:attrNameLst>
                                      </p:cBhvr>
                                      <p:tavLst>
                                        <p:tav tm="0">
                                          <p:val>
                                            <p:strVal val="ppt_w"/>
                                          </p:val>
                                        </p:tav>
                                        <p:tav tm="100000">
                                          <p:val>
                                            <p:strVal val="ppt_w+.3"/>
                                          </p:val>
                                        </p:tav>
                                      </p:tavLst>
                                    </p:anim>
                                    <p:anim calcmode="lin" valueType="num">
                                      <p:cBhvr>
                                        <p:cTn id="117" dur="1000"/>
                                        <p:tgtEl>
                                          <p:spTgt spid="21"/>
                                        </p:tgtEl>
                                        <p:attrNameLst>
                                          <p:attrName>ppt_h</p:attrName>
                                        </p:attrNameLst>
                                      </p:cBhvr>
                                      <p:tavLst>
                                        <p:tav tm="0">
                                          <p:val>
                                            <p:strVal val="ppt_h"/>
                                          </p:val>
                                        </p:tav>
                                        <p:tav tm="100000">
                                          <p:val>
                                            <p:strVal val="ppt_h"/>
                                          </p:val>
                                        </p:tav>
                                      </p:tavLst>
                                    </p:anim>
                                    <p:animEffect transition="out" filter="fade">
                                      <p:cBhvr>
                                        <p:cTn id="118" dur="1000"/>
                                        <p:tgtEl>
                                          <p:spTgt spid="21"/>
                                        </p:tgtEl>
                                      </p:cBhvr>
                                    </p:animEffect>
                                    <p:set>
                                      <p:cBhvr>
                                        <p:cTn id="11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click.wav"/>
                                        </p:tgtEl>
                                      </p:cMediaNode>
                                    </p:audio>
                                  </p:subTnLst>
                                </p:cTn>
                              </p:par>
                            </p:childTnLst>
                          </p:cTn>
                        </p:par>
                        <p:par>
                          <p:cTn id="120" fill="hold">
                            <p:stCondLst>
                              <p:cond delay="10500"/>
                            </p:stCondLst>
                            <p:childTnLst>
                              <p:par>
                                <p:cTn id="121" presetID="50" presetClass="entr" presetSubtype="0" decel="100000" fill="hold" nodeType="after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1000" fill="hold"/>
                                        <p:tgtEl>
                                          <p:spTgt spid="31"/>
                                        </p:tgtEl>
                                        <p:attrNameLst>
                                          <p:attrName>ppt_w</p:attrName>
                                        </p:attrNameLst>
                                      </p:cBhvr>
                                      <p:tavLst>
                                        <p:tav tm="0">
                                          <p:val>
                                            <p:strVal val="#ppt_w+.3"/>
                                          </p:val>
                                        </p:tav>
                                        <p:tav tm="100000">
                                          <p:val>
                                            <p:strVal val="#ppt_w"/>
                                          </p:val>
                                        </p:tav>
                                      </p:tavLst>
                                    </p:anim>
                                    <p:anim calcmode="lin" valueType="num">
                                      <p:cBhvr>
                                        <p:cTn id="124" dur="1000" fill="hold"/>
                                        <p:tgtEl>
                                          <p:spTgt spid="31"/>
                                        </p:tgtEl>
                                        <p:attrNameLst>
                                          <p:attrName>ppt_h</p:attrName>
                                        </p:attrNameLst>
                                      </p:cBhvr>
                                      <p:tavLst>
                                        <p:tav tm="0">
                                          <p:val>
                                            <p:strVal val="#ppt_h"/>
                                          </p:val>
                                        </p:tav>
                                        <p:tav tm="100000">
                                          <p:val>
                                            <p:strVal val="#ppt_h"/>
                                          </p:val>
                                        </p:tav>
                                      </p:tavLst>
                                    </p:anim>
                                    <p:animEffect transition="in" filter="fade">
                                      <p:cBhvr>
                                        <p:cTn id="125" dur="1000"/>
                                        <p:tgtEl>
                                          <p:spTgt spid="3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par>
                          <p:cTn id="126" fill="hold">
                            <p:stCondLst>
                              <p:cond delay="11500"/>
                            </p:stCondLst>
                            <p:childTnLst>
                              <p:par>
                                <p:cTn id="127" presetID="2" presetClass="entr" presetSubtype="4" fill="hold" nodeType="after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additive="base">
                                        <p:cTn id="129" dur="1000" fill="hold"/>
                                        <p:tgtEl>
                                          <p:spTgt spid="33"/>
                                        </p:tgtEl>
                                        <p:attrNameLst>
                                          <p:attrName>ppt_x</p:attrName>
                                        </p:attrNameLst>
                                      </p:cBhvr>
                                      <p:tavLst>
                                        <p:tav tm="0">
                                          <p:val>
                                            <p:strVal val="#ppt_x"/>
                                          </p:val>
                                        </p:tav>
                                        <p:tav tm="100000">
                                          <p:val>
                                            <p:strVal val="#ppt_x"/>
                                          </p:val>
                                        </p:tav>
                                      </p:tavLst>
                                    </p:anim>
                                    <p:anim calcmode="lin" valueType="num">
                                      <p:cBhvr additive="base">
                                        <p:cTn id="130"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15 Minute Countdown Timer with Music for Kids!">
            <a:hlinkClick r:id="" action="ppaction://media"/>
          </p:cNvPr>
          <p:cNvPicPr>
            <a:picLocks noGrp="1" noChangeAspect="1"/>
          </p:cNvPicPr>
          <p:nvPr>
            <p:ph idx="1"/>
            <a:videoFile r:link="rId1"/>
          </p:nvPr>
        </p:nvPicPr>
        <p:blipFill>
          <a:blip r:embed="rId2"/>
          <a:stretch>
            <a:fillRect/>
          </a:stretch>
        </p:blipFill>
        <p:spPr>
          <a:xfrm>
            <a:off x="1925638" y="849313"/>
            <a:ext cx="12634912" cy="6688137"/>
          </a:xfrm>
        </p:spPr>
      </p:pic>
      <p:sp>
        <p:nvSpPr>
          <p:cNvPr id="23555" name="Title 1"/>
          <p:cNvSpPr txBox="1"/>
          <p:nvPr/>
        </p:nvSpPr>
        <p:spPr>
          <a:xfrm>
            <a:off x="1393825" y="114300"/>
            <a:ext cx="13698538"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THỰC HÀNH QUAN SÁT VI KHUẨN</a:t>
            </a:r>
            <a:endParaRPr lang="en-US" altLang="x-none" sz="4400" b="1" dirty="0">
              <a:solidFill>
                <a:srgbClr val="FF0000"/>
              </a:solidFill>
              <a:latin typeface="Rockwell" panose="02060603020205020403"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4275138" y="731838"/>
            <a:ext cx="7189788"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BÁO CÁO KẾT QUẢ</a:t>
            </a:r>
            <a:endParaRPr lang="en-US" altLang="x-none" sz="4500" b="1" dirty="0">
              <a:solidFill>
                <a:srgbClr val="FFFF00"/>
              </a:solidFill>
              <a:latin typeface="Time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6"/>
          <p:cNvPicPr>
            <a:picLocks noChangeAspect="1"/>
          </p:cNvPicPr>
          <p:nvPr/>
        </p:nvPicPr>
        <p:blipFill>
          <a:blip r:embed="rId1"/>
          <a:stretch>
            <a:fillRect/>
          </a:stretch>
        </p:blipFill>
        <p:spPr>
          <a:xfrm>
            <a:off x="10075863" y="1547813"/>
            <a:ext cx="5003800" cy="4087812"/>
          </a:xfrm>
          <a:prstGeom prst="rect">
            <a:avLst/>
          </a:prstGeom>
          <a:noFill/>
          <a:ln w="9525">
            <a:noFill/>
          </a:ln>
        </p:spPr>
      </p:pic>
      <p:pic>
        <p:nvPicPr>
          <p:cNvPr id="25603" name="Picture 4" descr="Men vi sinh Lactobacillus Acidophilus"/>
          <p:cNvPicPr>
            <a:picLocks noChangeAspect="1"/>
          </p:cNvPicPr>
          <p:nvPr/>
        </p:nvPicPr>
        <p:blipFill>
          <a:blip r:embed="rId2"/>
          <a:stretch>
            <a:fillRect/>
          </a:stretch>
        </p:blipFill>
        <p:spPr>
          <a:xfrm>
            <a:off x="5033963" y="1709738"/>
            <a:ext cx="5151437" cy="3636962"/>
          </a:xfrm>
          <a:prstGeom prst="rect">
            <a:avLst/>
          </a:prstGeom>
          <a:noFill/>
          <a:ln w="9525">
            <a:noFill/>
          </a:ln>
        </p:spPr>
      </p:pic>
      <p:sp>
        <p:nvSpPr>
          <p:cNvPr id="10" name="TextBox 9"/>
          <p:cNvSpPr txBox="1"/>
          <p:nvPr/>
        </p:nvSpPr>
        <p:spPr>
          <a:xfrm>
            <a:off x="5226050" y="5678488"/>
            <a:ext cx="4767263" cy="1039812"/>
          </a:xfrm>
          <a:prstGeom prst="rect">
            <a:avLst/>
          </a:prstGeom>
          <a:noFill/>
          <a:ln w="9525">
            <a:noFill/>
          </a:ln>
        </p:spPr>
        <p:txBody>
          <a:bodyPr lIns="114117" tIns="57059" rIns="114117" bIns="57059">
            <a:spAutoFit/>
          </a:bodyPr>
          <a:p>
            <a:pPr algn="ctr">
              <a:buNone/>
            </a:pPr>
            <a:r>
              <a:rPr lang="en-US" altLang="x-none" sz="3000" b="1" dirty="0">
                <a:solidFill>
                  <a:srgbClr val="0000FF"/>
                </a:solidFill>
                <a:latin typeface="Arial" panose="020B0604020202020204" pitchFamily="34" charset="0"/>
              </a:rPr>
              <a:t>Vi khuẩn lactobacillus trong dưa muối hình que</a:t>
            </a:r>
            <a:endParaRPr lang="en-US" altLang="x-none" sz="3000" b="1" dirty="0">
              <a:solidFill>
                <a:srgbClr val="0000FF"/>
              </a:solidFill>
              <a:latin typeface="Arial" panose="020B0604020202020204" pitchFamily="34" charset="0"/>
            </a:endParaRPr>
          </a:p>
        </p:txBody>
      </p:sp>
      <p:sp>
        <p:nvSpPr>
          <p:cNvPr id="12" name="TextBox 11"/>
          <p:cNvSpPr txBox="1"/>
          <p:nvPr/>
        </p:nvSpPr>
        <p:spPr>
          <a:xfrm>
            <a:off x="9993313" y="5797550"/>
            <a:ext cx="4768850" cy="1038225"/>
          </a:xfrm>
          <a:prstGeom prst="rect">
            <a:avLst/>
          </a:prstGeom>
          <a:noFill/>
          <a:ln w="9525">
            <a:noFill/>
          </a:ln>
        </p:spPr>
        <p:txBody>
          <a:bodyPr lIns="114117" tIns="57059" rIns="114117" bIns="57059">
            <a:spAutoFit/>
          </a:bodyPr>
          <a:p>
            <a:pPr algn="ctr">
              <a:buNone/>
            </a:pPr>
            <a:r>
              <a:rPr lang="en-US" altLang="x-none" sz="3000" b="1" dirty="0">
                <a:solidFill>
                  <a:srgbClr val="0000FF"/>
                </a:solidFill>
                <a:latin typeface="Arial" panose="020B0604020202020204" pitchFamily="34" charset="0"/>
              </a:rPr>
              <a:t>Liên cầu khuẩn</a:t>
            </a:r>
            <a:endParaRPr lang="en-US" altLang="x-none" sz="3000" b="1" dirty="0">
              <a:solidFill>
                <a:srgbClr val="0000FF"/>
              </a:solidFill>
              <a:latin typeface="Arial" panose="020B0604020202020204" pitchFamily="34" charset="0"/>
            </a:endParaRPr>
          </a:p>
          <a:p>
            <a:pPr algn="ctr">
              <a:buNone/>
            </a:pPr>
            <a:r>
              <a:rPr lang="en-US" altLang="x-none" sz="3000" b="1" dirty="0">
                <a:latin typeface="Arial" panose="020B0604020202020204" pitchFamily="34" charset="0"/>
              </a:rPr>
              <a:t>streptococcus</a:t>
            </a:r>
            <a:endParaRPr lang="en-US" altLang="x-none" sz="3000" b="1" dirty="0">
              <a:solidFill>
                <a:srgbClr val="0000FF"/>
              </a:solidFill>
              <a:latin typeface="Arial" panose="020B0604020202020204" pitchFamily="34" charset="0"/>
            </a:endParaRPr>
          </a:p>
        </p:txBody>
      </p:sp>
      <p:pic>
        <p:nvPicPr>
          <p:cNvPr id="25606" name="Picture 6" descr="Phân lập, tuyển chọn, định danh và ứng dụng dòng vi khuẩn Lactic lên men  dưa môn ngứa (Colocasia esculenta [L]. Scott)"/>
          <p:cNvPicPr>
            <a:picLocks noChangeAspect="1"/>
          </p:cNvPicPr>
          <p:nvPr/>
        </p:nvPicPr>
        <p:blipFill>
          <a:blip r:embed="rId3"/>
          <a:stretch>
            <a:fillRect/>
          </a:stretch>
        </p:blipFill>
        <p:spPr>
          <a:xfrm>
            <a:off x="0" y="1709738"/>
            <a:ext cx="4873625" cy="3475037"/>
          </a:xfrm>
          <a:prstGeom prst="rect">
            <a:avLst/>
          </a:prstGeom>
          <a:noFill/>
          <a:ln w="9525">
            <a:noFill/>
          </a:ln>
        </p:spPr>
      </p:pic>
      <p:sp>
        <p:nvSpPr>
          <p:cNvPr id="25607" name="TextBox 10"/>
          <p:cNvSpPr txBox="1"/>
          <p:nvPr/>
        </p:nvSpPr>
        <p:spPr>
          <a:xfrm>
            <a:off x="1076325" y="5845175"/>
            <a:ext cx="3290888" cy="1038225"/>
          </a:xfrm>
          <a:prstGeom prst="rect">
            <a:avLst/>
          </a:prstGeom>
          <a:noFill/>
          <a:ln w="9525">
            <a:noFill/>
          </a:ln>
        </p:spPr>
        <p:txBody>
          <a:bodyPr lIns="114117" tIns="57059" rIns="114117" bIns="57059">
            <a:spAutoFit/>
          </a:bodyPr>
          <a:p>
            <a:pPr>
              <a:buNone/>
            </a:pPr>
            <a:r>
              <a:rPr lang="en-US" altLang="x-none" sz="3000" b="1" dirty="0">
                <a:solidFill>
                  <a:srgbClr val="0066FF"/>
                </a:solidFill>
                <a:latin typeface="Arial" panose="020B0604020202020204" pitchFamily="34" charset="0"/>
              </a:rPr>
              <a:t>Vi khuẩn lactic trong sữa chua</a:t>
            </a:r>
            <a:endParaRPr lang="en-US" altLang="x-none" sz="3000" b="1" dirty="0">
              <a:solidFill>
                <a:srgbClr val="0066FF"/>
              </a:solidFill>
              <a:latin typeface="Arial" panose="020B0604020202020204" pitchFamily="34" charset="0"/>
            </a:endParaRPr>
          </a:p>
        </p:txBody>
      </p:sp>
      <p:sp>
        <p:nvSpPr>
          <p:cNvPr id="13" name="Rectangle 12"/>
          <p:cNvSpPr/>
          <p:nvPr/>
        </p:nvSpPr>
        <p:spPr>
          <a:xfrm>
            <a:off x="2919413" y="0"/>
            <a:ext cx="9034463" cy="1463675"/>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MỘT SỐ MẪU VI KHUẨN KHÁC</a:t>
            </a:r>
            <a:endParaRPr lang="en-US" altLang="x-none" sz="4500" b="1" dirty="0">
              <a:solidFill>
                <a:srgbClr val="FFFF00"/>
              </a:solidFill>
              <a:latin typeface="Time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Group 12"/>
          <p:cNvGrpSpPr/>
          <p:nvPr/>
        </p:nvGrpSpPr>
        <p:grpSpPr>
          <a:xfrm>
            <a:off x="11545888" y="0"/>
            <a:ext cx="4071937" cy="8345488"/>
            <a:chOff x="9055676" y="0"/>
            <a:chExt cx="3193475" cy="6954260"/>
          </a:xfrm>
        </p:grpSpPr>
        <p:grpSp>
          <p:nvGrpSpPr>
            <p:cNvPr id="26631"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26632" name="Graphic 11" descr="Test tubes"/>
            <p:cNvPicPr>
              <a:picLocks noChangeAspect="1"/>
            </p:cNvPicPr>
            <p:nvPr/>
          </p:nvPicPr>
          <p:blipFill>
            <a:blip r:embed="rId1"/>
            <a:stretch>
              <a:fillRect/>
            </a:stretch>
          </p:blipFill>
          <p:spPr>
            <a:xfrm>
              <a:off x="9450534" y="4155643"/>
              <a:ext cx="2798617" cy="2798617"/>
            </a:xfrm>
            <a:prstGeom prst="rect">
              <a:avLst/>
            </a:prstGeom>
            <a:noFill/>
            <a:ln w="9525">
              <a:noFill/>
            </a:ln>
          </p:spPr>
        </p:pic>
      </p:grpSp>
      <p:sp>
        <p:nvSpPr>
          <p:cNvPr id="26627" name="AutoShape 2" descr="Cách làm sữa chua ngon mịn, đơn giản ngay tại nhà - VietNamNet"/>
          <p:cNvSpPr>
            <a:spLocks noChangeAspect="1"/>
          </p:cNvSpPr>
          <p:nvPr/>
        </p:nvSpPr>
        <p:spPr>
          <a:xfrm>
            <a:off x="198438" y="-173037"/>
            <a:ext cx="388937" cy="365125"/>
          </a:xfrm>
          <a:prstGeom prst="rect">
            <a:avLst/>
          </a:prstGeom>
          <a:noFill/>
          <a:ln w="9525">
            <a:noFill/>
          </a:ln>
        </p:spPr>
        <p:txBody>
          <a:bodyPr lIns="114117" tIns="57059" rIns="114117" bIns="57059"/>
          <a:p>
            <a:pPr>
              <a:buNone/>
            </a:pPr>
            <a:endParaRPr lang="en-US" altLang="x-none" dirty="0">
              <a:latin typeface="Arial" panose="020B0604020202020204" pitchFamily="34" charset="0"/>
            </a:endParaRPr>
          </a:p>
        </p:txBody>
      </p:sp>
      <p:sp>
        <p:nvSpPr>
          <p:cNvPr id="26628" name="AutoShape 4" descr="Cách làm sữa chua ngon mịn, đơn giản ngay tại nhà - VietNamNet"/>
          <p:cNvSpPr>
            <a:spLocks noChangeAspect="1"/>
          </p:cNvSpPr>
          <p:nvPr/>
        </p:nvSpPr>
        <p:spPr>
          <a:xfrm>
            <a:off x="392113" y="9525"/>
            <a:ext cx="388937" cy="365125"/>
          </a:xfrm>
          <a:prstGeom prst="rect">
            <a:avLst/>
          </a:prstGeom>
          <a:noFill/>
          <a:ln w="9525">
            <a:noFill/>
          </a:ln>
        </p:spPr>
        <p:txBody>
          <a:bodyPr lIns="114117" tIns="57059" rIns="114117" bIns="57059"/>
          <a:p>
            <a:pPr>
              <a:buNone/>
            </a:pPr>
            <a:endParaRPr lang="en-US" altLang="x-none" dirty="0">
              <a:latin typeface="Arial" panose="020B0604020202020204" pitchFamily="34" charset="0"/>
            </a:endParaRPr>
          </a:p>
        </p:txBody>
      </p:sp>
      <p:sp>
        <p:nvSpPr>
          <p:cNvPr id="26629" name="Rectangle 13"/>
          <p:cNvSpPr/>
          <p:nvPr/>
        </p:nvSpPr>
        <p:spPr>
          <a:xfrm>
            <a:off x="392113" y="1638300"/>
            <a:ext cx="11072812" cy="2330450"/>
          </a:xfrm>
          <a:prstGeom prst="rect">
            <a:avLst/>
          </a:prstGeom>
          <a:noFill/>
          <a:ln w="9525">
            <a:noFill/>
          </a:ln>
        </p:spPr>
        <p:txBody>
          <a:bodyPr lIns="114117" tIns="57059" rIns="114117" bIns="57059">
            <a:spAutoFit/>
          </a:bodyPr>
          <a:p>
            <a:pPr marL="570230" indent="-570230" algn="just">
              <a:lnSpc>
                <a:spcPct val="120000"/>
              </a:lnSpc>
              <a:buChar char="-"/>
            </a:pPr>
            <a:r>
              <a:rPr lang="en-US" altLang="x-none" sz="4000" dirty="0">
                <a:solidFill>
                  <a:srgbClr val="0000FF"/>
                </a:solidFill>
                <a:latin typeface="Tahoma" panose="020B0604030504040204" pitchFamily="34" charset="0"/>
                <a:cs typeface="Tahoma" panose="020B0604030504040204" pitchFamily="34" charset="0"/>
              </a:rPr>
              <a:t>LÀM SỮA CHUA.</a:t>
            </a:r>
            <a:endParaRPr lang="en-US" altLang="x-none" sz="4000" dirty="0">
              <a:solidFill>
                <a:srgbClr val="0000FF"/>
              </a:solidFill>
              <a:latin typeface="Tahoma" panose="020B0604030504040204" pitchFamily="34" charset="0"/>
              <a:cs typeface="Tahoma" panose="020B0604030504040204" pitchFamily="34" charset="0"/>
            </a:endParaRPr>
          </a:p>
          <a:p>
            <a:pPr marL="570230" indent="-570230" algn="just">
              <a:lnSpc>
                <a:spcPct val="120000"/>
              </a:lnSpc>
              <a:buChar char="-"/>
            </a:pPr>
            <a:r>
              <a:rPr lang="en-US" altLang="x-none" sz="4000" dirty="0">
                <a:solidFill>
                  <a:srgbClr val="0000FF"/>
                </a:solidFill>
                <a:latin typeface="Tahoma" panose="020B0604030504040204" pitchFamily="34" charset="0"/>
                <a:cs typeface="Tahoma" panose="020B0604030504040204" pitchFamily="34" charset="0"/>
              </a:rPr>
              <a:t>LÀM DƯA CÀ MUỐI.</a:t>
            </a:r>
            <a:endParaRPr lang="en-US" altLang="x-none" sz="4000" dirty="0">
              <a:solidFill>
                <a:srgbClr val="0000FF"/>
              </a:solidFill>
              <a:latin typeface="Tahoma" panose="020B0604030504040204" pitchFamily="34" charset="0"/>
              <a:cs typeface="Tahoma" panose="020B0604030504040204" pitchFamily="34" charset="0"/>
            </a:endParaRPr>
          </a:p>
          <a:p>
            <a:pPr marL="570230" indent="-570230" algn="just">
              <a:lnSpc>
                <a:spcPct val="120000"/>
              </a:lnSpc>
              <a:buChar char="-"/>
            </a:pPr>
            <a:r>
              <a:rPr lang="en-US" altLang="x-none" sz="4000" dirty="0">
                <a:solidFill>
                  <a:srgbClr val="0000FF"/>
                </a:solidFill>
                <a:latin typeface="Tahoma" panose="020B0604030504040204" pitchFamily="34" charset="0"/>
                <a:cs typeface="Tahoma" panose="020B0604030504040204" pitchFamily="34" charset="0"/>
              </a:rPr>
              <a:t>LÀM KIM CHI.</a:t>
            </a:r>
            <a:endParaRPr lang="en-US" altLang="x-none" sz="4000" dirty="0">
              <a:solidFill>
                <a:srgbClr val="0000FF"/>
              </a:solidFill>
              <a:latin typeface="Tahoma" panose="020B0604030504040204" pitchFamily="34" charset="0"/>
              <a:ea typeface="Tahoma" panose="020B0604030504040204" pitchFamily="34" charset="0"/>
            </a:endParaRPr>
          </a:p>
        </p:txBody>
      </p:sp>
      <p:sp>
        <p:nvSpPr>
          <p:cNvPr id="26630" name="Title 1"/>
          <p:cNvSpPr txBox="1"/>
          <p:nvPr/>
        </p:nvSpPr>
        <p:spPr>
          <a:xfrm>
            <a:off x="-1581150" y="361950"/>
            <a:ext cx="15092363"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MỞ RỘNG</a:t>
            </a:r>
            <a:endParaRPr lang="en-US" altLang="x-none" sz="4400" b="1" dirty="0">
              <a:solidFill>
                <a:srgbClr val="FF0000"/>
              </a:solidFill>
              <a:latin typeface="Rockwell" panose="020606030202050204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2938463" y="976313"/>
            <a:ext cx="8805863" cy="1270000"/>
          </a:xfrm>
          <a:prstGeom prst="rect">
            <a:avLst/>
          </a:prstGeom>
          <a:solidFill>
            <a:schemeClr val="accent6">
              <a:lumMod val="20000"/>
              <a:lumOff val="80000"/>
            </a:schemeClr>
          </a:solidFill>
        </p:spPr>
        <p:txBody>
          <a:bodyPr wrap="square" lIns="114117" tIns="57059" rIns="114117" bIns="57059" rtlCol="0">
            <a:spAutoFit/>
          </a:bodyPr>
          <a:lstStyle/>
          <a:p>
            <a:pPr marR="0" algn="ctr" defTabSz="914400">
              <a:buClrTx/>
              <a:buSzTx/>
              <a:buFontTx/>
              <a:buNone/>
              <a:defRPr/>
            </a:pPr>
            <a:r>
              <a:rPr kumimoji="0" lang="en-US" sz="7500" kern="1200" cap="none" spc="0" normalizeH="0" baseline="0" noProof="0" dirty="0" smtClean="0">
                <a:solidFill>
                  <a:srgbClr val="FF0000"/>
                </a:solidFill>
                <a:latin typeface="Arial" panose="020B0604020202020204" pitchFamily="34" charset="0"/>
                <a:ea typeface="+mn-ea"/>
                <a:cs typeface="Arial" panose="020B0604020202020204" pitchFamily="34" charset="0"/>
              </a:rPr>
              <a:t>LÊN MEN</a:t>
            </a:r>
            <a:endParaRPr kumimoji="0" lang="en-US" sz="7500" kern="1200" cap="none" spc="0" normalizeH="0" baseline="0" noProof="0" dirty="0">
              <a:solidFill>
                <a:srgbClr val="FF0000"/>
              </a:solidFill>
              <a:latin typeface="Arial" panose="020B0604020202020204" pitchFamily="34" charset="0"/>
              <a:ea typeface="+mn-ea"/>
              <a:cs typeface="Arial" panose="020B0604020202020204" pitchFamily="34" charset="0"/>
            </a:endParaRPr>
          </a:p>
        </p:txBody>
      </p:sp>
      <p:sp>
        <p:nvSpPr>
          <p:cNvPr id="7" name="Rectangle 6"/>
          <p:cNvSpPr/>
          <p:nvPr/>
        </p:nvSpPr>
        <p:spPr>
          <a:xfrm>
            <a:off x="2938463" y="957263"/>
            <a:ext cx="8842375" cy="125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14117" tIns="57059" rIns="114117" bIns="57059"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00" name="Picture 7" descr="Đuổi hình bắt chữ những phiên tới &quot;LÊN RỒI, UPTREND RỒI&quot; | Diễn đàn chứng  khoán F319.com"/>
          <p:cNvPicPr>
            <a:picLocks noChangeAspect="1"/>
          </p:cNvPicPr>
          <p:nvPr/>
        </p:nvPicPr>
        <p:blipFill>
          <a:blip r:embed="rId1"/>
          <a:stretch>
            <a:fillRect/>
          </a:stretch>
        </p:blipFill>
        <p:spPr>
          <a:xfrm>
            <a:off x="0" y="3063875"/>
            <a:ext cx="7775575" cy="5165725"/>
          </a:xfrm>
          <a:prstGeom prst="rect">
            <a:avLst/>
          </a:prstGeom>
          <a:noFill/>
          <a:ln w="9525">
            <a:noFill/>
          </a:ln>
        </p:spPr>
      </p:pic>
      <p:pic>
        <p:nvPicPr>
          <p:cNvPr id="4101" name="Picture 8" descr="Men vi sinh Probi | Shopee Việt Nam"/>
          <p:cNvPicPr>
            <a:picLocks noChangeAspect="1"/>
          </p:cNvPicPr>
          <p:nvPr/>
        </p:nvPicPr>
        <p:blipFill>
          <a:blip r:embed="rId2"/>
          <a:srcRect t="19376" b="12500"/>
          <a:stretch>
            <a:fillRect/>
          </a:stretch>
        </p:blipFill>
        <p:spPr>
          <a:xfrm>
            <a:off x="7775575" y="3063875"/>
            <a:ext cx="7769225" cy="5165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4452938" y="4217988"/>
            <a:ext cx="5413375" cy="3594100"/>
          </a:xfrm>
          <a:prstGeom prst="rect">
            <a:avLst/>
          </a:prstGeom>
          <a:noFill/>
          <a:ln w="9525">
            <a:noFill/>
          </a:ln>
        </p:spPr>
      </p:pic>
      <p:pic>
        <p:nvPicPr>
          <p:cNvPr id="4" name="Picture 3"/>
          <p:cNvPicPr>
            <a:picLocks noChangeAspect="1"/>
          </p:cNvPicPr>
          <p:nvPr/>
        </p:nvPicPr>
        <p:blipFill>
          <a:blip r:embed="rId2"/>
          <a:stretch>
            <a:fillRect/>
          </a:stretch>
        </p:blipFill>
        <p:spPr>
          <a:xfrm>
            <a:off x="585788" y="4300538"/>
            <a:ext cx="2998787" cy="3382962"/>
          </a:xfrm>
          <a:prstGeom prst="rect">
            <a:avLst/>
          </a:prstGeom>
          <a:noFill/>
          <a:ln w="9525">
            <a:noFill/>
          </a:ln>
        </p:spPr>
      </p:pic>
      <p:sp>
        <p:nvSpPr>
          <p:cNvPr id="5124" name="TextBox 1"/>
          <p:cNvSpPr txBox="1"/>
          <p:nvPr/>
        </p:nvSpPr>
        <p:spPr>
          <a:xfrm>
            <a:off x="206375" y="228600"/>
            <a:ext cx="14938375" cy="806450"/>
          </a:xfrm>
          <a:prstGeom prst="rect">
            <a:avLst/>
          </a:prstGeom>
          <a:noFill/>
          <a:ln w="9525">
            <a:noFill/>
          </a:ln>
        </p:spPr>
        <p:txBody>
          <a:bodyPr lIns="114117" tIns="57059" rIns="114117" bIns="57059">
            <a:spAutoFit/>
          </a:bodyPr>
          <a:p>
            <a:pPr algn="ctr">
              <a:buNone/>
            </a:pPr>
            <a:r>
              <a:rPr lang="en-US" altLang="x-none" sz="4500" b="1" dirty="0">
                <a:solidFill>
                  <a:srgbClr val="FF0000"/>
                </a:solidFill>
                <a:latin typeface="Arial" panose="020B0604020202020204" pitchFamily="34" charset="0"/>
              </a:rPr>
              <a:t>VI KHUẨN LÊN MEN </a:t>
            </a:r>
            <a:endParaRPr sz="4500" b="1" dirty="0">
              <a:solidFill>
                <a:srgbClr val="FF0000"/>
              </a:solidFill>
              <a:latin typeface="Arial" panose="020B0604020202020204" pitchFamily="34" charset="0"/>
            </a:endParaRPr>
          </a:p>
        </p:txBody>
      </p:sp>
      <p:sp>
        <p:nvSpPr>
          <p:cNvPr id="3" name="TextBox 2"/>
          <p:cNvSpPr txBox="1"/>
          <p:nvPr/>
        </p:nvSpPr>
        <p:spPr>
          <a:xfrm>
            <a:off x="527050" y="1431925"/>
            <a:ext cx="14824075" cy="2270125"/>
          </a:xfrm>
          <a:prstGeom prst="rect">
            <a:avLst/>
          </a:prstGeom>
          <a:noFill/>
          <a:ln w="9525">
            <a:noFill/>
          </a:ln>
        </p:spPr>
        <p:txBody>
          <a:bodyPr lIns="114117" tIns="57059" rIns="114117" bIns="57059">
            <a:spAutoFit/>
          </a:bodyPr>
          <a:p>
            <a:pPr marL="570230" indent="-570230">
              <a:buChar char="-"/>
            </a:pPr>
            <a:r>
              <a:rPr lang="en-US" altLang="x-none" sz="3500" dirty="0">
                <a:solidFill>
                  <a:srgbClr val="0066FF"/>
                </a:solidFill>
                <a:latin typeface="Arial" panose="020B0604020202020204" pitchFamily="34" charset="0"/>
              </a:rPr>
              <a:t>Là những vi khuẩn có khả năng </a:t>
            </a:r>
            <a:r>
              <a:rPr sz="3500" dirty="0">
                <a:solidFill>
                  <a:srgbClr val="0066FF"/>
                </a:solidFill>
                <a:latin typeface="Arial" panose="020B0604020202020204" pitchFamily="34" charset="0"/>
              </a:rPr>
              <a:t>chuyển đổi đường thành </a:t>
            </a:r>
            <a:r>
              <a:rPr lang="en-US" altLang="x-none" sz="3500" dirty="0">
                <a:solidFill>
                  <a:srgbClr val="0066FF"/>
                </a:solidFill>
                <a:latin typeface="Arial" panose="020B0604020202020204" pitchFamily="34" charset="0"/>
              </a:rPr>
              <a:t>các </a:t>
            </a:r>
            <a:r>
              <a:rPr sz="3500" dirty="0">
                <a:solidFill>
                  <a:srgbClr val="0066FF"/>
                </a:solidFill>
                <a:latin typeface="Arial" panose="020B0604020202020204" pitchFamily="34" charset="0"/>
              </a:rPr>
              <a:t>sản phẩm như: axit</a:t>
            </a:r>
            <a:r>
              <a:rPr lang="en-US" altLang="x-none" sz="3500" dirty="0">
                <a:solidFill>
                  <a:srgbClr val="0066FF"/>
                </a:solidFill>
                <a:latin typeface="Arial" panose="020B0604020202020204" pitchFamily="34" charset="0"/>
              </a:rPr>
              <a:t> (vị chua)</a:t>
            </a:r>
            <a:r>
              <a:rPr sz="3500" dirty="0">
                <a:solidFill>
                  <a:srgbClr val="0066FF"/>
                </a:solidFill>
                <a:latin typeface="Arial" panose="020B0604020202020204" pitchFamily="34" charset="0"/>
              </a:rPr>
              <a:t>, khí</a:t>
            </a:r>
            <a:r>
              <a:rPr lang="en-US" altLang="x-none" sz="3500" dirty="0">
                <a:solidFill>
                  <a:srgbClr val="0066FF"/>
                </a:solidFill>
                <a:latin typeface="Arial" panose="020B0604020202020204" pitchFamily="34" charset="0"/>
              </a:rPr>
              <a:t>,</a:t>
            </a:r>
            <a:r>
              <a:rPr sz="3500" dirty="0">
                <a:solidFill>
                  <a:srgbClr val="0066FF"/>
                </a:solidFill>
                <a:latin typeface="Arial" panose="020B0604020202020204" pitchFamily="34" charset="0"/>
              </a:rPr>
              <a:t> rượu..</a:t>
            </a:r>
            <a:r>
              <a:rPr lang="en-US" altLang="x-none" sz="3500" dirty="0">
                <a:solidFill>
                  <a:srgbClr val="0066FF"/>
                </a:solidFill>
                <a:latin typeface="Arial" panose="020B0604020202020204" pitchFamily="34" charset="0"/>
              </a:rPr>
              <a:t> trong điều kiện thiếu ôxi.</a:t>
            </a:r>
            <a:endParaRPr lang="en-US" altLang="x-none" sz="3500" dirty="0">
              <a:solidFill>
                <a:srgbClr val="0066FF"/>
              </a:solidFill>
              <a:latin typeface="Arial" panose="020B0604020202020204" pitchFamily="34" charset="0"/>
            </a:endParaRPr>
          </a:p>
          <a:p>
            <a:pPr marL="570230" indent="-570230">
              <a:buChar char="-"/>
            </a:pPr>
            <a:endParaRPr lang="en-US" altLang="x-none" sz="3500" dirty="0">
              <a:solidFill>
                <a:srgbClr val="0066FF"/>
              </a:solidFill>
              <a:latin typeface="Arial" panose="020B0604020202020204" pitchFamily="34" charset="0"/>
            </a:endParaRPr>
          </a:p>
          <a:p>
            <a:pPr marL="570230" indent="-570230">
              <a:buChar char="-"/>
            </a:pPr>
            <a:r>
              <a:rPr lang="en-US" altLang="x-none" sz="3500" dirty="0">
                <a:solidFill>
                  <a:srgbClr val="0066FF"/>
                </a:solidFill>
                <a:latin typeface="Arial" panose="020B0604020202020204" pitchFamily="34" charset="0"/>
              </a:rPr>
              <a:t>Được ứng dụng rất nhiều để tạo ra….</a:t>
            </a:r>
            <a:endParaRPr lang="en-US" altLang="x-none" sz="3500" dirty="0">
              <a:solidFill>
                <a:srgbClr val="0066FF"/>
              </a:solidFill>
              <a:latin typeface="Arial" panose="020B0604020202020204" pitchFamily="34" charset="0"/>
            </a:endParaRPr>
          </a:p>
        </p:txBody>
      </p:sp>
      <p:pic>
        <p:nvPicPr>
          <p:cNvPr id="1030" name="Picture 6" descr="Ứng dụng vi sinh vật trong lên men rượu"/>
          <p:cNvPicPr>
            <a:picLocks noChangeAspect="1"/>
          </p:cNvPicPr>
          <p:nvPr/>
        </p:nvPicPr>
        <p:blipFill>
          <a:blip r:embed="rId3"/>
          <a:stretch>
            <a:fillRect/>
          </a:stretch>
        </p:blipFill>
        <p:spPr>
          <a:xfrm>
            <a:off x="10074275" y="4217988"/>
            <a:ext cx="5384800" cy="3379787"/>
          </a:xfrm>
          <a:prstGeom prst="rect">
            <a:avLst/>
          </a:prstGeom>
          <a:noFill/>
          <a:ln w="9525">
            <a:noFill/>
          </a:ln>
        </p:spPr>
      </p:pic>
      <p:pic>
        <p:nvPicPr>
          <p:cNvPr id="6" name="Picture 5"/>
          <p:cNvPicPr>
            <a:picLocks noChangeAspect="1"/>
          </p:cNvPicPr>
          <p:nvPr/>
        </p:nvPicPr>
        <p:blipFill>
          <a:blip r:embed="rId4"/>
          <a:stretch>
            <a:fillRect/>
          </a:stretch>
        </p:blipFill>
        <p:spPr>
          <a:xfrm>
            <a:off x="227013" y="4211638"/>
            <a:ext cx="5399087" cy="3386137"/>
          </a:xfrm>
          <a:prstGeom prst="rect">
            <a:avLst/>
          </a:prstGeom>
          <a:noFill/>
          <a:ln w="9525">
            <a:noFill/>
          </a:ln>
        </p:spPr>
      </p:pic>
      <p:pic>
        <p:nvPicPr>
          <p:cNvPr id="1026" name="Picture 2" descr="Sữa chua ăn vị nha đam- 4 hộp 100g - Giấc Mơ Sữa Việt - Vinamilk eShop"/>
          <p:cNvPicPr>
            <a:picLocks noChangeAspect="1"/>
          </p:cNvPicPr>
          <p:nvPr/>
        </p:nvPicPr>
        <p:blipFill>
          <a:blip r:embed="rId5"/>
          <a:stretch>
            <a:fillRect/>
          </a:stretch>
        </p:blipFill>
        <p:spPr>
          <a:xfrm>
            <a:off x="11707813" y="3956050"/>
            <a:ext cx="3959225" cy="3903663"/>
          </a:xfrm>
          <a:prstGeom prst="rect">
            <a:avLst/>
          </a:prstGeom>
          <a:noFill/>
          <a:ln w="9525">
            <a:noFill/>
          </a:ln>
        </p:spPr>
      </p:pic>
      <p:pic>
        <p:nvPicPr>
          <p:cNvPr id="1028" name="Picture 4" descr="Công Thức] Cách Muối Dưa Hành ngon bất bại - Hũ dưa ngon chống ngán ngày tết"/>
          <p:cNvPicPr>
            <a:picLocks noChangeAspect="1"/>
          </p:cNvPicPr>
          <p:nvPr/>
        </p:nvPicPr>
        <p:blipFill>
          <a:blip r:embed="rId6"/>
          <a:stretch>
            <a:fillRect/>
          </a:stretch>
        </p:blipFill>
        <p:spPr>
          <a:xfrm>
            <a:off x="5730875" y="4211638"/>
            <a:ext cx="5976938" cy="33861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circle(in)">
                                      <p:cBhvr>
                                        <p:cTn id="21" dur="20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additive="base">
                                        <p:cTn id="32" dur="500" fill="hold"/>
                                        <p:tgtEl>
                                          <p:spTgt spid="1028"/>
                                        </p:tgtEl>
                                        <p:attrNameLst>
                                          <p:attrName>ppt_x</p:attrName>
                                        </p:attrNameLst>
                                      </p:cBhvr>
                                      <p:tavLst>
                                        <p:tav tm="0">
                                          <p:val>
                                            <p:strVal val="#ppt_x"/>
                                          </p:val>
                                        </p:tav>
                                        <p:tav tm="100000">
                                          <p:val>
                                            <p:strVal val="#ppt_x"/>
                                          </p:val>
                                        </p:tav>
                                      </p:tavLst>
                                    </p:anim>
                                    <p:anim calcmode="lin" valueType="num">
                                      <p:cBhvr additive="base">
                                        <p:cTn id="3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ppt_x"/>
                                          </p:val>
                                        </p:tav>
                                        <p:tav tm="100000">
                                          <p:val>
                                            <p:strVal val="#ppt_x"/>
                                          </p:val>
                                        </p:tav>
                                      </p:tavLst>
                                    </p:anim>
                                    <p:anim calcmode="lin" valueType="num">
                                      <p:cBhvr additive="base">
                                        <p:cTn id="3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p:txBody>
          <a:bodyPr vert="horz" wrap="square" lIns="135852" tIns="67926" rIns="135852" bIns="67926" anchor="ctr" anchorCtr="0"/>
          <a:p>
            <a:pPr>
              <a:buNone/>
            </a:pPr>
            <a:r>
              <a:rPr lang="en-US" altLang="x-none" b="1" dirty="0">
                <a:solidFill>
                  <a:srgbClr val="FF0000"/>
                </a:solidFill>
              </a:rPr>
              <a:t>VI KHUẨN LACTIC TRONG:</a:t>
            </a:r>
            <a:endParaRPr lang="en-US" altLang="x-none" b="1" dirty="0">
              <a:solidFill>
                <a:srgbClr val="FF0000"/>
              </a:solidFill>
            </a:endParaRPr>
          </a:p>
        </p:txBody>
      </p:sp>
      <p:pic>
        <p:nvPicPr>
          <p:cNvPr id="5" name="Content Placeholder 4" descr="Công Thức] Cách Muối Dưa Hành ngon bất bại - Hũ dưa ngon chống ngán ngày tết"/>
          <p:cNvPicPr>
            <a:picLocks noGrp="1" noChangeAspect="1"/>
          </p:cNvPicPr>
          <p:nvPr>
            <p:ph sz="half" idx="1"/>
          </p:nvPr>
        </p:nvPicPr>
        <p:blipFill>
          <a:blip r:embed="rId1"/>
          <a:srcRect/>
          <a:stretch>
            <a:fillRect/>
          </a:stretch>
        </p:blipFill>
        <p:spPr>
          <a:xfrm>
            <a:off x="131763" y="2400300"/>
            <a:ext cx="7543800" cy="4618038"/>
          </a:xfrm>
        </p:spPr>
      </p:pic>
      <p:pic>
        <p:nvPicPr>
          <p:cNvPr id="6" name="Picture 2" descr="Sữa chua ăn vị nha đam- 4 hộp 100g - Giấc Mơ Sữa Việt - Vinamilk eShop"/>
          <p:cNvPicPr>
            <a:picLocks noGrp="1" noChangeAspect="1"/>
          </p:cNvPicPr>
          <p:nvPr>
            <p:ph sz="half" idx="2"/>
          </p:nvPr>
        </p:nvPicPr>
        <p:blipFill>
          <a:blip r:embed="rId2"/>
          <a:srcRect/>
          <a:stretch>
            <a:fillRect/>
          </a:stretch>
        </p:blipFill>
        <p:spPr>
          <a:xfrm>
            <a:off x="8399463" y="2230438"/>
            <a:ext cx="5505450" cy="5181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Straight Connector 4"/>
          <p:cNvCxnSpPr/>
          <p:nvPr/>
        </p:nvCxnSpPr>
        <p:spPr>
          <a:xfrm>
            <a:off x="4730750" y="5283200"/>
            <a:ext cx="62658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171" name="Graphic 14" descr="Clipboard"/>
          <p:cNvPicPr>
            <a:picLocks noChangeAspect="1"/>
          </p:cNvPicPr>
          <p:nvPr/>
        </p:nvPicPr>
        <p:blipFill>
          <a:blip r:embed="rId1"/>
          <a:stretch>
            <a:fillRect/>
          </a:stretch>
        </p:blipFill>
        <p:spPr>
          <a:xfrm rot="631394">
            <a:off x="4833938" y="5380038"/>
            <a:ext cx="4071937" cy="3832225"/>
          </a:xfrm>
          <a:prstGeom prst="rect">
            <a:avLst/>
          </a:prstGeom>
          <a:noFill/>
          <a:ln w="9525">
            <a:noFill/>
          </a:ln>
        </p:spPr>
      </p:pic>
      <p:pic>
        <p:nvPicPr>
          <p:cNvPr id="7172" name="Graphic 10" descr="Microscope"/>
          <p:cNvPicPr>
            <a:picLocks noChangeAspect="1"/>
          </p:cNvPicPr>
          <p:nvPr/>
        </p:nvPicPr>
        <p:blipFill>
          <a:blip r:embed="rId2"/>
          <a:stretch>
            <a:fillRect/>
          </a:stretch>
        </p:blipFill>
        <p:spPr>
          <a:xfrm rot="1338607" flipH="1">
            <a:off x="-749300" y="1995488"/>
            <a:ext cx="3422650" cy="3221037"/>
          </a:xfrm>
          <a:prstGeom prst="rect">
            <a:avLst/>
          </a:prstGeom>
          <a:noFill/>
          <a:ln w="9525">
            <a:noFill/>
          </a:ln>
        </p:spPr>
      </p:pic>
      <p:pic>
        <p:nvPicPr>
          <p:cNvPr id="7173" name="Graphic 12" descr="Test tubes"/>
          <p:cNvPicPr>
            <a:picLocks noChangeAspect="1"/>
          </p:cNvPicPr>
          <p:nvPr/>
        </p:nvPicPr>
        <p:blipFill>
          <a:blip r:embed="rId3"/>
          <a:stretch>
            <a:fillRect/>
          </a:stretch>
        </p:blipFill>
        <p:spPr>
          <a:xfrm rot="-521031">
            <a:off x="2447925" y="5756275"/>
            <a:ext cx="3128963" cy="2944813"/>
          </a:xfrm>
          <a:prstGeom prst="rect">
            <a:avLst/>
          </a:prstGeom>
          <a:noFill/>
          <a:ln w="9525">
            <a:noFill/>
          </a:ln>
        </p:spPr>
      </p:pic>
      <p:pic>
        <p:nvPicPr>
          <p:cNvPr id="7174" name="Graphic 6" descr="Beaker"/>
          <p:cNvPicPr>
            <a:picLocks noChangeAspect="1"/>
          </p:cNvPicPr>
          <p:nvPr/>
        </p:nvPicPr>
        <p:blipFill>
          <a:blip r:embed="rId4"/>
          <a:stretch>
            <a:fillRect/>
          </a:stretch>
        </p:blipFill>
        <p:spPr>
          <a:xfrm rot="1213697">
            <a:off x="-627062" y="4425950"/>
            <a:ext cx="4138612" cy="3894138"/>
          </a:xfrm>
          <a:prstGeom prst="rect">
            <a:avLst/>
          </a:prstGeom>
          <a:noFill/>
          <a:ln w="9525">
            <a:noFill/>
          </a:ln>
        </p:spPr>
      </p:pic>
      <p:pic>
        <p:nvPicPr>
          <p:cNvPr id="7175" name="Graphic 8" descr="Flask"/>
          <p:cNvPicPr>
            <a:picLocks noChangeAspect="1"/>
          </p:cNvPicPr>
          <p:nvPr/>
        </p:nvPicPr>
        <p:blipFill>
          <a:blip r:embed="rId5"/>
          <a:stretch>
            <a:fillRect/>
          </a:stretch>
        </p:blipFill>
        <p:spPr>
          <a:xfrm rot="-1148875">
            <a:off x="10904538" y="-684212"/>
            <a:ext cx="3832225" cy="3606800"/>
          </a:xfrm>
          <a:prstGeom prst="rect">
            <a:avLst/>
          </a:prstGeom>
          <a:noFill/>
          <a:ln w="9525">
            <a:noFill/>
          </a:ln>
        </p:spPr>
      </p:pic>
      <p:pic>
        <p:nvPicPr>
          <p:cNvPr id="7176" name="Graphic 18" descr="Ruler"/>
          <p:cNvPicPr>
            <a:picLocks noChangeAspect="1"/>
          </p:cNvPicPr>
          <p:nvPr/>
        </p:nvPicPr>
        <p:blipFill>
          <a:blip r:embed="rId6"/>
          <a:stretch>
            <a:fillRect/>
          </a:stretch>
        </p:blipFill>
        <p:spPr>
          <a:xfrm rot="-2710505">
            <a:off x="13027025" y="114300"/>
            <a:ext cx="1889125" cy="2008188"/>
          </a:xfrm>
          <a:prstGeom prst="rect">
            <a:avLst/>
          </a:prstGeom>
          <a:noFill/>
          <a:ln w="9525">
            <a:noFill/>
          </a:ln>
        </p:spPr>
      </p:pic>
      <p:pic>
        <p:nvPicPr>
          <p:cNvPr id="7177" name="Graphic 20" descr="Pencil"/>
          <p:cNvPicPr>
            <a:picLocks noChangeAspect="1"/>
          </p:cNvPicPr>
          <p:nvPr/>
        </p:nvPicPr>
        <p:blipFill>
          <a:blip r:embed="rId7"/>
          <a:stretch>
            <a:fillRect/>
          </a:stretch>
        </p:blipFill>
        <p:spPr>
          <a:xfrm rot="-1079210">
            <a:off x="13920788" y="941388"/>
            <a:ext cx="1897062" cy="1785937"/>
          </a:xfrm>
          <a:prstGeom prst="rect">
            <a:avLst/>
          </a:prstGeom>
          <a:noFill/>
          <a:ln w="9525">
            <a:noFill/>
          </a:ln>
        </p:spPr>
      </p:pic>
      <p:sp>
        <p:nvSpPr>
          <p:cNvPr id="16" name="Rectangle 15"/>
          <p:cNvSpPr/>
          <p:nvPr/>
        </p:nvSpPr>
        <p:spPr>
          <a:xfrm>
            <a:off x="1599927" y="2288167"/>
            <a:ext cx="12527166" cy="2639000"/>
          </a:xfrm>
          <a:prstGeom prst="rect">
            <a:avLst/>
          </a:prstGeom>
          <a:noFill/>
        </p:spPr>
        <p:txBody>
          <a:bodyPr wrap="square" lIns="114117" tIns="57059" rIns="114117" bIns="570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rPr>
              <a:t>LÀM SỮA CHUA VÀ </a:t>
            </a:r>
            <a:endPar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rPr>
              <a:t>QUAN SÁT VI KHUẨN</a:t>
            </a:r>
            <a:endParaRPr kumimoji="0" lang="en-US" sz="82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endParaRPr>
          </a:p>
        </p:txBody>
      </p:sp>
      <p:sp>
        <p:nvSpPr>
          <p:cNvPr id="7179" name="TextBox 16"/>
          <p:cNvSpPr txBox="1"/>
          <p:nvPr/>
        </p:nvSpPr>
        <p:spPr>
          <a:xfrm>
            <a:off x="2011680" y="874078"/>
            <a:ext cx="10783888" cy="882015"/>
          </a:xfrm>
          <a:prstGeom prst="rect">
            <a:avLst/>
          </a:prstGeom>
          <a:noFill/>
          <a:ln w="9525">
            <a:noFill/>
          </a:ln>
        </p:spPr>
        <p:txBody>
          <a:bodyPr lIns="114117" tIns="57059" rIns="114117" bIns="57059">
            <a:spAutoFit/>
          </a:bodyPr>
          <a:p>
            <a:r>
              <a:rPr lang="en-US" altLang="x-none" sz="5000" b="1" dirty="0">
                <a:solidFill>
                  <a:srgbClr val="00B050"/>
                </a:solidFill>
                <a:latin typeface="Times New Roman" panose="02020603050405020304" pitchFamily="18" charset="0"/>
                <a:cs typeface="Times New Roman" panose="02020603050405020304" pitchFamily="18" charset="0"/>
              </a:rPr>
              <a:t>TIẾT 69+70 - B</a:t>
            </a:r>
            <a:r>
              <a:rPr lang="en-US" altLang="x-none" sz="5000" b="1" dirty="0">
                <a:solidFill>
                  <a:srgbClr val="00B050"/>
                </a:solidFill>
                <a:latin typeface="Times New Roman" panose="02020603050405020304" pitchFamily="18" charset="0"/>
                <a:ea typeface="Times New Roman" panose="02020603050405020304" pitchFamily="18" charset="0"/>
              </a:rPr>
              <a:t>à</a:t>
            </a:r>
            <a:r>
              <a:rPr lang="en-US" altLang="x-none" sz="5000" b="1" dirty="0">
                <a:solidFill>
                  <a:srgbClr val="00B050"/>
                </a:solidFill>
                <a:latin typeface="Times New Roman" panose="02020603050405020304" pitchFamily="18" charset="0"/>
                <a:cs typeface="Times New Roman" panose="02020603050405020304" pitchFamily="18" charset="0"/>
              </a:rPr>
              <a:t>i 28: THỰC HÀNH</a:t>
            </a:r>
            <a:endParaRPr lang="en-US" altLang="x-none" sz="5000" b="1" dirty="0">
              <a:solidFill>
                <a:srgbClr val="00B05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27388" y="1178417"/>
            <a:ext cx="12527166" cy="2177335"/>
          </a:xfrm>
          <a:prstGeom prst="rect">
            <a:avLst/>
          </a:prstGeom>
          <a:noFill/>
        </p:spPr>
        <p:txBody>
          <a:bodyPr wrap="square" lIns="114117" tIns="57059" rIns="114117" bIns="570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rPr>
              <a:t>TIẾT 1 :</a:t>
            </a:r>
            <a:endPar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rPr>
              <a:t>QUAN SÁT VI KHUẨN</a:t>
            </a:r>
            <a:endPar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a:xfrm>
            <a:off x="0" y="-193675"/>
            <a:ext cx="11201400" cy="1433513"/>
          </a:xfrm>
        </p:spPr>
        <p:txBody>
          <a:bodyPr vert="horz" wrap="square" lIns="135852" tIns="67926" rIns="135852" bIns="67926" anchor="ctr" anchorCtr="0"/>
          <a:p>
            <a:pPr>
              <a:buNone/>
            </a:pPr>
            <a:r>
              <a:rPr lang="en-US" altLang="x-none" b="1" dirty="0">
                <a:solidFill>
                  <a:srgbClr val="FF0000"/>
                </a:solidFill>
                <a:latin typeface="Rockwell" panose="02060603020205020403" pitchFamily="18" charset="0"/>
              </a:rPr>
              <a:t>NỘI QUY GIỜ THỰC HÀNH</a:t>
            </a:r>
            <a:endParaRPr lang="en-US" altLang="x-none" b="1" dirty="0">
              <a:solidFill>
                <a:srgbClr val="FF0000"/>
              </a:solidFill>
              <a:latin typeface="Rockwell" panose="02060603020205020403" pitchFamily="18" charset="0"/>
            </a:endParaRPr>
          </a:p>
        </p:txBody>
      </p:sp>
      <p:sp>
        <p:nvSpPr>
          <p:cNvPr id="3" name="Content Placeholder 2"/>
          <p:cNvSpPr>
            <a:spLocks noGrp="1"/>
          </p:cNvSpPr>
          <p:nvPr>
            <p:ph idx="1"/>
          </p:nvPr>
        </p:nvSpPr>
        <p:spPr>
          <a:xfrm>
            <a:off x="300038" y="1474788"/>
            <a:ext cx="11068050" cy="5748338"/>
          </a:xfrm>
        </p:spPr>
        <p:txBody>
          <a:bodyPr vert="horz" wrap="square" lIns="114117" tIns="57059" rIns="114117" bIns="57059" numCol="1" rtlCol="0" anchor="t" anchorCtr="0" compatLnSpc="1"/>
          <a:p>
            <a:pPr>
              <a:lnSpc>
                <a:spcPct val="130000"/>
              </a:lnSpc>
              <a:spcBef>
                <a:spcPct val="0"/>
              </a:spcBef>
              <a:buFont typeface="Wingdings" panose="05000000000000000000" pitchFamily="2" charset="2"/>
              <a:buChar char="Ø"/>
            </a:pPr>
            <a:r>
              <a:rPr lang="en-US" altLang="x-none" sz="3400" dirty="0">
                <a:solidFill>
                  <a:srgbClr val="8AC6CD"/>
                </a:solidFill>
                <a:latin typeface="Tahoma" panose="020B0604030504040204" pitchFamily="34" charset="0"/>
                <a:cs typeface="Tahoma" panose="020B0604030504040204" pitchFamily="34" charset="0"/>
              </a:rPr>
              <a:t> </a:t>
            </a:r>
            <a:r>
              <a:rPr lang="en-US" altLang="x-none" sz="3400" dirty="0">
                <a:solidFill>
                  <a:srgbClr val="0066FF"/>
                </a:solidFill>
                <a:latin typeface="Tahoma" panose="020B0604030504040204" pitchFamily="34" charset="0"/>
                <a:cs typeface="Tahoma" panose="020B0604030504040204" pitchFamily="34" charset="0"/>
              </a:rPr>
              <a:t>Không tự ý sử dụng các dụng cụ, hóa chất, mẫu vật khi chưa có hướng dẫn của GV</a:t>
            </a:r>
            <a:endParaRPr lang="en-US" altLang="x-none" sz="3400" dirty="0">
              <a:solidFill>
                <a:srgbClr val="0066FF"/>
              </a:solidFill>
              <a:latin typeface="Tahoma" panose="020B0604030504040204" pitchFamily="34" charset="0"/>
              <a:cs typeface="Tahoma" panose="020B0604030504040204" pitchFamily="34" charset="0"/>
            </a:endParaRPr>
          </a:p>
          <a:p>
            <a:pPr>
              <a:lnSpc>
                <a:spcPct val="130000"/>
              </a:lnSpc>
              <a:spcBef>
                <a:spcPct val="0"/>
              </a:spcBef>
              <a:buFont typeface="Wingdings" panose="05000000000000000000" pitchFamily="2" charset="2"/>
              <a:buChar char="Ø"/>
            </a:pPr>
            <a:endParaRPr lang="en-US" altLang="x-none" sz="3400" dirty="0">
              <a:solidFill>
                <a:srgbClr val="0066FF"/>
              </a:solidFill>
              <a:latin typeface="Tahoma" panose="020B0604030504040204" pitchFamily="34" charset="0"/>
              <a:cs typeface="Tahoma" panose="020B0604030504040204" pitchFamily="34" charset="0"/>
            </a:endParaRPr>
          </a:p>
          <a:p>
            <a:pPr>
              <a:lnSpc>
                <a:spcPct val="130000"/>
              </a:lnSpc>
              <a:spcBef>
                <a:spcPct val="0"/>
              </a:spcBef>
              <a:buFont typeface="Wingdings" panose="05000000000000000000" pitchFamily="2" charset="2"/>
              <a:buChar char="Ø"/>
            </a:pPr>
            <a:r>
              <a:rPr lang="en-US" altLang="x-none" sz="3400" dirty="0">
                <a:solidFill>
                  <a:srgbClr val="0066FF"/>
                </a:solidFill>
                <a:latin typeface="Tahoma" panose="020B0604030504040204" pitchFamily="34" charset="0"/>
                <a:cs typeface="Tahoma" panose="020B0604030504040204" pitchFamily="34" charset="0"/>
              </a:rPr>
              <a:t> Tuân thủ các thao tác thực h</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nh theo hướng dẫn, đảm bảo an to</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n khi thực h</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nh, thí nghiệm</a:t>
            </a:r>
            <a:endParaRPr lang="en-US" altLang="x-none" sz="3400" dirty="0">
              <a:solidFill>
                <a:srgbClr val="0066FF"/>
              </a:solidFill>
              <a:latin typeface="Tahoma" panose="020B0604030504040204" pitchFamily="34" charset="0"/>
              <a:cs typeface="Tahoma" panose="020B0604030504040204" pitchFamily="34" charset="0"/>
            </a:endParaRPr>
          </a:p>
          <a:p>
            <a:pPr>
              <a:lnSpc>
                <a:spcPct val="130000"/>
              </a:lnSpc>
              <a:spcBef>
                <a:spcPct val="0"/>
              </a:spcBef>
              <a:buFont typeface="Wingdings" panose="05000000000000000000" pitchFamily="2" charset="2"/>
              <a:buChar char="Ø"/>
            </a:pPr>
            <a:endParaRPr lang="en-US" altLang="x-none" sz="3400" dirty="0">
              <a:solidFill>
                <a:srgbClr val="0066FF"/>
              </a:solidFill>
              <a:latin typeface="Tahoma" panose="020B0604030504040204" pitchFamily="34" charset="0"/>
              <a:cs typeface="Tahoma" panose="020B0604030504040204" pitchFamily="34" charset="0"/>
            </a:endParaRPr>
          </a:p>
          <a:p>
            <a:pPr>
              <a:lnSpc>
                <a:spcPct val="130000"/>
              </a:lnSpc>
              <a:spcBef>
                <a:spcPct val="0"/>
              </a:spcBef>
              <a:buFont typeface="Wingdings" panose="05000000000000000000" pitchFamily="2" charset="2"/>
              <a:buChar char="Ø"/>
            </a:pPr>
            <a:r>
              <a:rPr lang="en-US" altLang="x-none" sz="3400" dirty="0">
                <a:solidFill>
                  <a:srgbClr val="0066FF"/>
                </a:solidFill>
                <a:latin typeface="Tahoma" panose="020B0604030504040204" pitchFamily="34" charset="0"/>
                <a:cs typeface="Tahoma" panose="020B0604030504040204" pitchFamily="34" charset="0"/>
              </a:rPr>
              <a:t> Giữ vệ sinh v</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 bảo quản dụng cụ, hóa chất, mẫu vật đúng cách trong quá trình l</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m v</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 sau khi thực h</a:t>
            </a:r>
            <a:r>
              <a:rPr lang="en-US" altLang="x-none" sz="3400" dirty="0">
                <a:solidFill>
                  <a:srgbClr val="0066FF"/>
                </a:solidFill>
                <a:latin typeface="Tahoma" panose="020B0604030504040204" pitchFamily="34" charset="0"/>
                <a:ea typeface="Tahoma" panose="020B0604030504040204" pitchFamily="34" charset="0"/>
              </a:rPr>
              <a:t>à</a:t>
            </a:r>
            <a:r>
              <a:rPr lang="en-US" altLang="x-none" sz="3400" dirty="0">
                <a:solidFill>
                  <a:srgbClr val="0066FF"/>
                </a:solidFill>
                <a:latin typeface="Tahoma" panose="020B0604030504040204" pitchFamily="34" charset="0"/>
                <a:cs typeface="Tahoma" panose="020B0604030504040204" pitchFamily="34" charset="0"/>
              </a:rPr>
              <a:t>nh</a:t>
            </a:r>
            <a:endParaRPr lang="en-US" altLang="x-none" sz="3400" dirty="0">
              <a:solidFill>
                <a:srgbClr val="0066FF"/>
              </a:solidFill>
              <a:latin typeface="Tahoma" panose="020B0604030504040204" pitchFamily="34" charset="0"/>
              <a:ea typeface="Tahoma" panose="020B0604030504040204" pitchFamily="34" charset="0"/>
            </a:endParaRPr>
          </a:p>
        </p:txBody>
      </p:sp>
      <p:grpSp>
        <p:nvGrpSpPr>
          <p:cNvPr id="9220" name="Group 8"/>
          <p:cNvGrpSpPr/>
          <p:nvPr/>
        </p:nvGrpSpPr>
        <p:grpSpPr>
          <a:xfrm>
            <a:off x="11487150" y="0"/>
            <a:ext cx="4676775" cy="8329613"/>
            <a:chOff x="9009186" y="0"/>
            <a:chExt cx="3668917" cy="6941127"/>
          </a:xfrm>
        </p:grpSpPr>
        <p:grpSp>
          <p:nvGrpSpPr>
            <p:cNvPr id="9222"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9223" name="Graphic 10" descr="Clipboard"/>
            <p:cNvPicPr>
              <a:picLocks noChangeAspect="1"/>
            </p:cNvPicPr>
            <p:nvPr/>
          </p:nvPicPr>
          <p:blipFill>
            <a:blip r:embed="rId1"/>
            <a:stretch>
              <a:fillRect/>
            </a:stretch>
          </p:blipFill>
          <p:spPr>
            <a:xfrm>
              <a:off x="9009186" y="3272210"/>
              <a:ext cx="3668917" cy="3668917"/>
            </a:xfrm>
            <a:prstGeom prst="rect">
              <a:avLst/>
            </a:prstGeom>
            <a:noFill/>
            <a:ln w="9525">
              <a:noFill/>
            </a:ln>
          </p:spPr>
        </p:pic>
      </p:grpSp>
      <p:pic>
        <p:nvPicPr>
          <p:cNvPr id="9221" name="Graphic 10" descr="Microscope"/>
          <p:cNvPicPr>
            <a:picLocks noChangeAspect="1"/>
          </p:cNvPicPr>
          <p:nvPr/>
        </p:nvPicPr>
        <p:blipFill>
          <a:blip r:embed="rId2"/>
          <a:stretch>
            <a:fillRect/>
          </a:stretch>
        </p:blipFill>
        <p:spPr>
          <a:xfrm rot="1338607" flipH="1">
            <a:off x="12114213" y="490538"/>
            <a:ext cx="3422650" cy="3221037"/>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xfrm>
            <a:off x="0" y="-193675"/>
            <a:ext cx="11201400" cy="1433513"/>
          </a:xfrm>
        </p:spPr>
        <p:txBody>
          <a:bodyPr vert="horz" wrap="square" lIns="135852" tIns="67926" rIns="135852" bIns="67926" anchor="ctr" anchorCtr="0"/>
          <a:p>
            <a:pPr>
              <a:buNone/>
            </a:pPr>
            <a:r>
              <a:rPr lang="en-US" altLang="x-none" b="1" dirty="0">
                <a:solidFill>
                  <a:srgbClr val="FF0000"/>
                </a:solidFill>
                <a:latin typeface="Rockwell" panose="02060603020205020403" pitchFamily="18" charset="0"/>
              </a:rPr>
              <a:t>	QUY ĐỊNH CHẤM ĐIỂM</a:t>
            </a:r>
            <a:endParaRPr lang="en-US" altLang="x-none" b="1" dirty="0">
              <a:solidFill>
                <a:srgbClr val="FF0000"/>
              </a:solidFill>
              <a:latin typeface="Rockwell" panose="02060603020205020403" pitchFamily="18" charset="0"/>
            </a:endParaRPr>
          </a:p>
        </p:txBody>
      </p:sp>
      <p:sp>
        <p:nvSpPr>
          <p:cNvPr id="3" name="Content Placeholder 2"/>
          <p:cNvSpPr>
            <a:spLocks noGrp="1"/>
          </p:cNvSpPr>
          <p:nvPr>
            <p:ph idx="1"/>
          </p:nvPr>
        </p:nvSpPr>
        <p:spPr>
          <a:xfrm>
            <a:off x="300038" y="949325"/>
            <a:ext cx="11068050" cy="7177088"/>
          </a:xfrm>
        </p:spPr>
        <p:txBody>
          <a:bodyPr vert="horz" wrap="square" lIns="114117" tIns="57059" rIns="114117" bIns="57059" numCol="1" rtlCol="0" anchor="t" anchorCtr="0" compatLnSpc="1"/>
          <a:p>
            <a:pPr>
              <a:lnSpc>
                <a:spcPct val="80000"/>
              </a:lnSpc>
              <a:spcBef>
                <a:spcPts val="1500"/>
              </a:spcBef>
              <a:spcAft>
                <a:spcPts val="1500"/>
              </a:spcAft>
              <a:buFont typeface="Wingdings" panose="05000000000000000000" pitchFamily="2" charset="2"/>
              <a:buChar char="Ø"/>
            </a:pPr>
            <a:r>
              <a:rPr lang="en-US" altLang="x-none" sz="2600" dirty="0">
                <a:solidFill>
                  <a:srgbClr val="8AC6CD"/>
                </a:solidFill>
                <a:latin typeface="Tahoma" panose="020B0604030504040204" pitchFamily="34" charset="0"/>
                <a:cs typeface="Tahoma" panose="020B0604030504040204" pitchFamily="34" charset="0"/>
              </a:rPr>
              <a:t> </a:t>
            </a:r>
            <a:r>
              <a:rPr lang="en-US" altLang="x-none" sz="2600" dirty="0">
                <a:latin typeface="Tahoma" panose="020B0604030504040204" pitchFamily="34" charset="0"/>
                <a:cs typeface="Tahoma" panose="020B0604030504040204" pitchFamily="34" charset="0"/>
              </a:rPr>
              <a:t>Kỉ luật: 20% tổng số điểm: </a:t>
            </a:r>
            <a:endParaRPr lang="en-US" altLang="x-none" sz="2600" dirty="0">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66FF"/>
                </a:solidFill>
                <a:latin typeface="Tahoma" panose="020B0604030504040204" pitchFamily="34" charset="0"/>
                <a:cs typeface="Tahoma" panose="020B0604030504040204" pitchFamily="34" charset="0"/>
              </a:rPr>
              <a:t>Tuân thủ nội quy: 10%</a:t>
            </a:r>
            <a:endParaRPr lang="en-US" altLang="x-none" sz="2600" dirty="0">
              <a:solidFill>
                <a:srgbClr val="0066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66FF"/>
                </a:solidFill>
                <a:latin typeface="Tahoma" panose="020B0604030504040204" pitchFamily="34" charset="0"/>
                <a:cs typeface="Tahoma" panose="020B0604030504040204" pitchFamily="34" charset="0"/>
              </a:rPr>
              <a:t>Hợp tác nhóm tốt: 10%</a:t>
            </a:r>
            <a:endParaRPr lang="en-US" altLang="x-none" sz="2600" dirty="0">
              <a:solidFill>
                <a:srgbClr val="0066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 typeface="Wingdings" panose="05000000000000000000" pitchFamily="2" charset="2"/>
              <a:buChar char="Ø"/>
            </a:pPr>
            <a:r>
              <a:rPr lang="en-US" altLang="x-none" sz="2600" dirty="0">
                <a:latin typeface="Tahoma" panose="020B0604030504040204" pitchFamily="34" charset="0"/>
                <a:cs typeface="Tahoma" panose="020B0604030504040204" pitchFamily="34" charset="0"/>
              </a:rPr>
              <a:t>Thao tác thực h</a:t>
            </a:r>
            <a:r>
              <a:rPr lang="en-US" altLang="x-none" sz="2600" dirty="0">
                <a:latin typeface="Tahoma" panose="020B0604030504040204" pitchFamily="34" charset="0"/>
                <a:ea typeface="Tahoma" panose="020B0604030504040204" pitchFamily="34" charset="0"/>
              </a:rPr>
              <a:t>à</a:t>
            </a:r>
            <a:r>
              <a:rPr lang="en-US" altLang="x-none" sz="2600" dirty="0">
                <a:latin typeface="Tahoma" panose="020B0604030504040204" pitchFamily="34" charset="0"/>
                <a:cs typeface="Tahoma" panose="020B0604030504040204" pitchFamily="34" charset="0"/>
              </a:rPr>
              <a:t>nh 40% số điểm: </a:t>
            </a:r>
            <a:endParaRPr lang="en-US" altLang="x-none" sz="2600" dirty="0">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66FF"/>
                </a:solidFill>
                <a:latin typeface="Tahoma" panose="020B0604030504040204" pitchFamily="34" charset="0"/>
                <a:cs typeface="Tahoma" panose="020B0604030504040204" pitchFamily="34" charset="0"/>
              </a:rPr>
              <a:t>L</a:t>
            </a:r>
            <a:r>
              <a:rPr lang="en-US" altLang="x-none" sz="2600" dirty="0">
                <a:solidFill>
                  <a:srgbClr val="0066FF"/>
                </a:solidFill>
                <a:latin typeface="Tahoma" panose="020B0604030504040204" pitchFamily="34" charset="0"/>
                <a:ea typeface="Tahoma" panose="020B0604030504040204" pitchFamily="34" charset="0"/>
              </a:rPr>
              <a:t>à</a:t>
            </a:r>
            <a:r>
              <a:rPr lang="en-US" altLang="x-none" sz="2600" dirty="0">
                <a:solidFill>
                  <a:srgbClr val="0066FF"/>
                </a:solidFill>
                <a:latin typeface="Tahoma" panose="020B0604030504040204" pitchFamily="34" charset="0"/>
                <a:cs typeface="Tahoma" panose="020B0604030504040204" pitchFamily="34" charset="0"/>
              </a:rPr>
              <a:t>m đúng thao tác: 30%</a:t>
            </a:r>
            <a:endParaRPr lang="en-US" altLang="x-none" sz="2600" dirty="0">
              <a:solidFill>
                <a:srgbClr val="0066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66FF"/>
                </a:solidFill>
                <a:latin typeface="Tahoma" panose="020B0604030504040204" pitchFamily="34" charset="0"/>
                <a:cs typeface="Tahoma" panose="020B0604030504040204" pitchFamily="34" charset="0"/>
              </a:rPr>
              <a:t>Đảm bảo an to</a:t>
            </a:r>
            <a:r>
              <a:rPr lang="en-US" altLang="x-none" sz="2600" dirty="0">
                <a:solidFill>
                  <a:srgbClr val="0066FF"/>
                </a:solidFill>
                <a:latin typeface="Tahoma" panose="020B0604030504040204" pitchFamily="34" charset="0"/>
                <a:ea typeface="Tahoma" panose="020B0604030504040204" pitchFamily="34" charset="0"/>
              </a:rPr>
              <a:t>à</a:t>
            </a:r>
            <a:r>
              <a:rPr lang="en-US" altLang="x-none" sz="2600" dirty="0">
                <a:solidFill>
                  <a:srgbClr val="0066FF"/>
                </a:solidFill>
                <a:latin typeface="Tahoma" panose="020B0604030504040204" pitchFamily="34" charset="0"/>
                <a:cs typeface="Tahoma" panose="020B0604030504040204" pitchFamily="34" charset="0"/>
              </a:rPr>
              <a:t>n: 10%</a:t>
            </a:r>
            <a:endParaRPr lang="en-US" altLang="x-none" sz="2600" dirty="0">
              <a:solidFill>
                <a:srgbClr val="0066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 typeface="Wingdings" panose="05000000000000000000" pitchFamily="2" charset="2"/>
              <a:buChar char="Ø"/>
            </a:pPr>
            <a:r>
              <a:rPr lang="en-US" altLang="x-none" sz="2600" dirty="0">
                <a:latin typeface="Tahoma" panose="020B0604030504040204" pitchFamily="34" charset="0"/>
                <a:cs typeface="Tahoma" panose="020B0604030504040204" pitchFamily="34" charset="0"/>
              </a:rPr>
              <a:t> Kết quả thực h</a:t>
            </a:r>
            <a:r>
              <a:rPr lang="en-US" altLang="x-none" sz="2600" dirty="0">
                <a:latin typeface="Tahoma" panose="020B0604030504040204" pitchFamily="34" charset="0"/>
                <a:ea typeface="Tahoma" panose="020B0604030504040204" pitchFamily="34" charset="0"/>
              </a:rPr>
              <a:t>à</a:t>
            </a:r>
            <a:r>
              <a:rPr lang="en-US" altLang="x-none" sz="2600" dirty="0">
                <a:latin typeface="Tahoma" panose="020B0604030504040204" pitchFamily="34" charset="0"/>
                <a:cs typeface="Tahoma" panose="020B0604030504040204" pitchFamily="34" charset="0"/>
              </a:rPr>
              <a:t>nh: 40 % tổng số điểm</a:t>
            </a:r>
            <a:endParaRPr lang="en-US" altLang="x-none" sz="2600" dirty="0">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00FF"/>
                </a:solidFill>
                <a:latin typeface="Tahoma" panose="020B0604030504040204" pitchFamily="34" charset="0"/>
                <a:cs typeface="Tahoma" panose="020B0604030504040204" pitchFamily="34" charset="0"/>
              </a:rPr>
              <a:t>Trung thực : 10%</a:t>
            </a:r>
            <a:endParaRPr lang="en-US" altLang="x-none" sz="2600" dirty="0">
              <a:solidFill>
                <a:srgbClr val="0000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00FF"/>
                </a:solidFill>
                <a:latin typeface="Tahoma" panose="020B0604030504040204" pitchFamily="34" charset="0"/>
                <a:cs typeface="Tahoma" panose="020B0604030504040204" pitchFamily="34" charset="0"/>
              </a:rPr>
              <a:t>Giải thích kết quả hợp lí: 20%</a:t>
            </a:r>
            <a:endParaRPr lang="en-US" altLang="x-none" sz="2600" dirty="0">
              <a:solidFill>
                <a:srgbClr val="0000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Tx/>
              <a:buChar char="-"/>
            </a:pPr>
            <a:r>
              <a:rPr lang="en-US" altLang="x-none" sz="2600" dirty="0">
                <a:solidFill>
                  <a:srgbClr val="0000FF"/>
                </a:solidFill>
                <a:latin typeface="Tahoma" panose="020B0604030504040204" pitchFamily="34" charset="0"/>
                <a:cs typeface="Tahoma" panose="020B0604030504040204" pitchFamily="34" charset="0"/>
              </a:rPr>
              <a:t>Kết luận phù hợp: 10%</a:t>
            </a:r>
            <a:endParaRPr lang="en-US" altLang="x-none" sz="2600" dirty="0">
              <a:solidFill>
                <a:srgbClr val="0000FF"/>
              </a:solidFill>
              <a:latin typeface="Tahoma" panose="020B0604030504040204" pitchFamily="34" charset="0"/>
              <a:cs typeface="Tahoma" panose="020B0604030504040204" pitchFamily="34" charset="0"/>
            </a:endParaRPr>
          </a:p>
          <a:p>
            <a:pPr>
              <a:lnSpc>
                <a:spcPct val="80000"/>
              </a:lnSpc>
              <a:spcBef>
                <a:spcPts val="1500"/>
              </a:spcBef>
              <a:spcAft>
                <a:spcPts val="1500"/>
              </a:spcAft>
              <a:buFont typeface="Wingdings" panose="05000000000000000000" pitchFamily="2" charset="2"/>
              <a:buChar char="Ø"/>
            </a:pPr>
            <a:endParaRPr lang="en-US" altLang="x-none" sz="2600" dirty="0">
              <a:solidFill>
                <a:srgbClr val="8AC6CD"/>
              </a:solidFill>
              <a:latin typeface="Tahoma" panose="020B0604030504040204" pitchFamily="34" charset="0"/>
              <a:ea typeface="Tahoma" panose="020B0604030504040204" pitchFamily="34" charset="0"/>
            </a:endParaRPr>
          </a:p>
        </p:txBody>
      </p:sp>
      <p:grpSp>
        <p:nvGrpSpPr>
          <p:cNvPr id="10244" name="Group 8"/>
          <p:cNvGrpSpPr/>
          <p:nvPr/>
        </p:nvGrpSpPr>
        <p:grpSpPr>
          <a:xfrm>
            <a:off x="11487150" y="0"/>
            <a:ext cx="4676775" cy="8329613"/>
            <a:chOff x="9009186" y="0"/>
            <a:chExt cx="3668917" cy="6941127"/>
          </a:xfrm>
        </p:grpSpPr>
        <p:grpSp>
          <p:nvGrpSpPr>
            <p:cNvPr id="10246"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10247" name="Graphic 10" descr="Clipboard"/>
            <p:cNvPicPr>
              <a:picLocks noChangeAspect="1"/>
            </p:cNvPicPr>
            <p:nvPr/>
          </p:nvPicPr>
          <p:blipFill>
            <a:blip r:embed="rId1"/>
            <a:stretch>
              <a:fillRect/>
            </a:stretch>
          </p:blipFill>
          <p:spPr>
            <a:xfrm>
              <a:off x="9009186" y="3272210"/>
              <a:ext cx="3668917" cy="3668917"/>
            </a:xfrm>
            <a:prstGeom prst="rect">
              <a:avLst/>
            </a:prstGeom>
            <a:noFill/>
            <a:ln w="9525">
              <a:noFill/>
            </a:ln>
          </p:spPr>
        </p:pic>
      </p:grpSp>
      <p:pic>
        <p:nvPicPr>
          <p:cNvPr id="10245" name="Graphic 10" descr="Microscope"/>
          <p:cNvPicPr>
            <a:picLocks noChangeAspect="1"/>
          </p:cNvPicPr>
          <p:nvPr/>
        </p:nvPicPr>
        <p:blipFill>
          <a:blip r:embed="rId2"/>
          <a:stretch>
            <a:fillRect/>
          </a:stretch>
        </p:blipFill>
        <p:spPr>
          <a:xfrm rot="1338607" flipH="1">
            <a:off x="12114213" y="490538"/>
            <a:ext cx="3422650" cy="3221037"/>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2628</Words>
  <PresentationFormat/>
  <Paragraphs>187</Paragraphs>
  <Slides>25</Slides>
  <Notes>1</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SimSun</vt:lpstr>
      <vt:lpstr>Wingdings</vt:lpstr>
      <vt:lpstr>Times New Roman</vt:lpstr>
      <vt:lpstr>Rockwell</vt:lpstr>
      <vt:lpstr>Tahoma</vt:lpstr>
      <vt:lpstr>Calibri</vt:lpstr>
      <vt:lpstr>Microsoft YaHei</vt:lpstr>
      <vt:lpstr>Arial Unicode MS</vt:lpstr>
      <vt:lpstr>Time New Roman</vt:lpstr>
      <vt:lpstr>Segoe Print</vt:lpstr>
      <vt:lpstr>Muli</vt:lpstr>
      <vt:lpstr>.VnBodoniH</vt:lpstr>
      <vt:lpstr>Default Design</vt:lpstr>
      <vt:lpstr>PowerPoint 演示文稿</vt:lpstr>
      <vt:lpstr>PowerPoint 演示文稿</vt:lpstr>
      <vt:lpstr>PowerPoint 演示文稿</vt:lpstr>
      <vt:lpstr>PowerPoint 演示文稿</vt:lpstr>
      <vt:lpstr>VI KHUẨN LACTIC TRONG:</vt:lpstr>
      <vt:lpstr>PowerPoint 演示文稿</vt:lpstr>
      <vt:lpstr>PowerPoint 演示文稿</vt:lpstr>
      <vt:lpstr>NỘI QUY GIỜ THỰC HÀNH</vt:lpstr>
      <vt:lpstr>	QUY ĐỊNH CHẤM ĐIỂM</vt:lpstr>
      <vt:lpstr>NỘI DUNG THỰC 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KIỂM TRA DỤNG CỤ, MẪU VẬT</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2008-09-14T08:39:00Z</dcterms:created>
  <dcterms:modified xsi:type="dcterms:W3CDTF">2022-01-10T03:06:16Z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C3B0F85EB2E04ED590F40F2DF729072B</vt:lpwstr>
  </property>
  <property fmtid="{D5CDD505-2E9C-101B-9397-08002B2CF9AE}" pid="3" name="KSOProductBuildVer">
    <vt:lpwstr>1033-11.2.0.10426</vt:lpwstr>
  </property>
</Properties>
</file>