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6"/>
  </p:notesMasterIdLst>
  <p:sldIdLst>
    <p:sldId id="291" r:id="rId3"/>
    <p:sldId id="304" r:id="rId4"/>
    <p:sldId id="315" r:id="rId5"/>
    <p:sldId id="307" r:id="rId6"/>
    <p:sldId id="309" r:id="rId7"/>
    <p:sldId id="310" r:id="rId8"/>
    <p:sldId id="305" r:id="rId9"/>
    <p:sldId id="316" r:id="rId10"/>
    <p:sldId id="299" r:id="rId11"/>
    <p:sldId id="313" r:id="rId12"/>
    <p:sldId id="317" r:id="rId13"/>
    <p:sldId id="303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xmlns="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02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7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2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45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2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0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2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7" r:id="rId12"/>
    <p:sldLayoutId id="2147483699" r:id="rId1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4.xml"/><Relationship Id="rId7" Type="http://schemas.openxmlformats.org/officeDocument/2006/relationships/image" Target="../media/image1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0" y="-202512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512"/>
            <a:ext cx="1412204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2192000" cy="14888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 </a:t>
            </a:r>
            <a:r>
              <a:rPr lang="en-US" sz="3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2021</a:t>
            </a:r>
            <a:b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200" b="1" u="sng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u="sng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u="sng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u="sng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    </a:t>
            </a:r>
            <a:r>
              <a:rPr lang="en-US" sz="3200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200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200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7526"/>
            <a:ext cx="12192001" cy="5860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" y="997526"/>
            <a:ext cx="80752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9516" y="1900051"/>
            <a:ext cx="415635" cy="49244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17725" y="1900051"/>
            <a:ext cx="510639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50780" y="2326796"/>
            <a:ext cx="498763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ch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581408" y="2711019"/>
            <a:ext cx="701783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82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2209"/>
            <a:ext cx="12192000" cy="55857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2192000" cy="14888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 </a:t>
            </a:r>
            <a:r>
              <a:rPr lang="en-US" sz="3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2021</a:t>
            </a:r>
            <a:b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200" b="1" u="sng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u="sng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u="sng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u="sng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    </a:t>
            </a:r>
            <a:r>
              <a:rPr lang="en-US" sz="3200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200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200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5274365" y="2702603"/>
            <a:ext cx="2597426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8643" y="4065104"/>
            <a:ext cx="5261114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8643" y="4665340"/>
            <a:ext cx="6016487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19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13" descr="图片包含 轮子&#10;&#10;已生成高可信度的说明">
            <a:extLst>
              <a:ext uri="{FF2B5EF4-FFF2-40B4-BE49-F238E27FC236}">
                <a16:creationId xmlns="" xmlns:a16="http://schemas.microsoft.com/office/drawing/2014/main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=""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=""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46557" y="2573560"/>
            <a:ext cx="5168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Củng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cố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dặn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1" name="PA_图片 7">
            <a:extLst>
              <a:ext uri="{FF2B5EF4-FFF2-40B4-BE49-F238E27FC236}">
                <a16:creationId xmlns="" xmlns:a16="http://schemas.microsoft.com/office/drawing/2014/main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3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1"/>
            <a:ext cx="12108873" cy="1690690"/>
          </a:xfrm>
        </p:spPr>
        <p:txBody>
          <a:bodyPr/>
          <a:lstStyle/>
          <a:p>
            <a:r>
              <a:rPr lang="en-US" dirty="0" smtClean="0">
                <a:latin typeface="HP001 4 hàng" pitchFamily="34" charset="0"/>
              </a:rPr>
              <a:t>         </a:t>
            </a:r>
            <a:r>
              <a:rPr lang="en-US" dirty="0" err="1" smtClean="0">
                <a:latin typeface="HP001 4 hàng" pitchFamily="34" charset="0"/>
              </a:rPr>
              <a:t>Thứ</a:t>
            </a:r>
            <a:r>
              <a:rPr lang="en-US" dirty="0" smtClean="0">
                <a:latin typeface="HP001 4 hàng" pitchFamily="34" charset="0"/>
              </a:rPr>
              <a:t> …. </a:t>
            </a:r>
            <a:r>
              <a:rPr lang="en-US" dirty="0" err="1" smtClean="0">
                <a:latin typeface="HP001 4 hàng" pitchFamily="34" charset="0"/>
              </a:rPr>
              <a:t>ngày</a:t>
            </a:r>
            <a:r>
              <a:rPr lang="en-US" dirty="0" smtClean="0">
                <a:latin typeface="HP001 4 hàng" pitchFamily="34" charset="0"/>
              </a:rPr>
              <a:t> </a:t>
            </a:r>
            <a:r>
              <a:rPr lang="en-US" dirty="0" smtClean="0">
                <a:latin typeface="HP001 4 hàng" pitchFamily="34" charset="0"/>
              </a:rPr>
              <a:t>… </a:t>
            </a:r>
            <a:r>
              <a:rPr lang="en-US" dirty="0" err="1" smtClean="0">
                <a:latin typeface="HP001 4 hàng" pitchFamily="34" charset="0"/>
              </a:rPr>
              <a:t>tháng</a:t>
            </a:r>
            <a:r>
              <a:rPr lang="en-US" dirty="0" smtClean="0">
                <a:latin typeface="HP001 4 hàng" pitchFamily="34" charset="0"/>
              </a:rPr>
              <a:t> 10  </a:t>
            </a:r>
            <a:r>
              <a:rPr lang="en-US" dirty="0" err="1" smtClean="0">
                <a:latin typeface="HP001 4 hàng" pitchFamily="34" charset="0"/>
              </a:rPr>
              <a:t>năm</a:t>
            </a:r>
            <a:r>
              <a:rPr lang="en-US" dirty="0" smtClean="0">
                <a:latin typeface="HP001 4 hàng" pitchFamily="34" charset="0"/>
              </a:rPr>
              <a:t> 2021</a:t>
            </a:r>
            <a:br>
              <a:rPr lang="en-US" dirty="0" smtClean="0">
                <a:latin typeface="HP001 4 hàng" pitchFamily="34" charset="0"/>
              </a:rPr>
            </a:br>
            <a:r>
              <a:rPr lang="en-US" dirty="0" err="1" smtClean="0">
                <a:latin typeface="HP001 4 hàng" pitchFamily="34" charset="0"/>
              </a:rPr>
              <a:t>Bài</a:t>
            </a:r>
            <a:r>
              <a:rPr lang="en-US" dirty="0" smtClean="0">
                <a:latin typeface="HP001 4 hàng" pitchFamily="34" charset="0"/>
              </a:rPr>
              <a:t> </a:t>
            </a:r>
            <a:r>
              <a:rPr lang="en-US" dirty="0" err="1" smtClean="0">
                <a:latin typeface="HP001 4 hàng" pitchFamily="34" charset="0"/>
              </a:rPr>
              <a:t>viết</a:t>
            </a:r>
            <a:r>
              <a:rPr lang="en-US" dirty="0" smtClean="0">
                <a:latin typeface="HP001 4 hàng" pitchFamily="34" charset="0"/>
              </a:rPr>
              <a:t> 1:</a:t>
            </a:r>
            <a:endParaRPr lang="en-US" dirty="0">
              <a:latin typeface="HP001 4 hàng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" y="1246909"/>
            <a:ext cx="12108873" cy="561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0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3" y="1719264"/>
            <a:ext cx="12073247" cy="513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0425" y="279508"/>
            <a:ext cx="115586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HP001 4 hàng" pitchFamily="34" charset="0"/>
              </a:rPr>
              <a:t>              </a:t>
            </a:r>
            <a:r>
              <a:rPr lang="en-US" sz="3600" dirty="0" err="1" smtClean="0">
                <a:latin typeface="HP001 4 hàng" pitchFamily="34" charset="0"/>
              </a:rPr>
              <a:t>Thứ</a:t>
            </a:r>
            <a:r>
              <a:rPr lang="en-US" sz="3600" dirty="0" smtClean="0">
                <a:latin typeface="HP001 4 hàng" pitchFamily="34" charset="0"/>
              </a:rPr>
              <a:t> </a:t>
            </a:r>
            <a:r>
              <a:rPr lang="en-US" sz="3600" dirty="0">
                <a:latin typeface="HP001 4 hàng" pitchFamily="34" charset="0"/>
              </a:rPr>
              <a:t>…. </a:t>
            </a:r>
            <a:r>
              <a:rPr lang="en-US" sz="3600" dirty="0" err="1">
                <a:latin typeface="HP001 4 hàng" pitchFamily="34" charset="0"/>
              </a:rPr>
              <a:t>ngày</a:t>
            </a:r>
            <a:r>
              <a:rPr lang="en-US" sz="3600" dirty="0">
                <a:latin typeface="HP001 4 hàng" pitchFamily="34" charset="0"/>
              </a:rPr>
              <a:t> … </a:t>
            </a:r>
            <a:r>
              <a:rPr lang="en-US" sz="3600" dirty="0" err="1">
                <a:latin typeface="HP001 4 hàng" pitchFamily="34" charset="0"/>
              </a:rPr>
              <a:t>tháng</a:t>
            </a:r>
            <a:r>
              <a:rPr lang="en-US" sz="3600" dirty="0">
                <a:latin typeface="HP001 4 hàng" pitchFamily="34" charset="0"/>
              </a:rPr>
              <a:t> 10  </a:t>
            </a:r>
            <a:r>
              <a:rPr lang="en-US" sz="3600" dirty="0" err="1">
                <a:latin typeface="HP001 4 hàng" pitchFamily="34" charset="0"/>
              </a:rPr>
              <a:t>năm</a:t>
            </a:r>
            <a:r>
              <a:rPr lang="en-US" sz="3600" dirty="0">
                <a:latin typeface="HP001 4 hàng" pitchFamily="34" charset="0"/>
              </a:rPr>
              <a:t> 2021</a:t>
            </a:r>
            <a:br>
              <a:rPr lang="en-US" sz="3600" dirty="0">
                <a:latin typeface="HP001 4 hàng" pitchFamily="34" charset="0"/>
              </a:rPr>
            </a:br>
            <a:r>
              <a:rPr lang="en-US" sz="3600" b="1" u="sng" dirty="0" err="1">
                <a:latin typeface="HP001 4 hàng" pitchFamily="34" charset="0"/>
              </a:rPr>
              <a:t>Bài</a:t>
            </a:r>
            <a:r>
              <a:rPr lang="en-US" sz="3600" b="1" u="sng" dirty="0">
                <a:latin typeface="HP001 4 hàng" pitchFamily="34" charset="0"/>
              </a:rPr>
              <a:t> </a:t>
            </a:r>
            <a:r>
              <a:rPr lang="en-US" sz="3600" b="1" u="sng" dirty="0" err="1">
                <a:latin typeface="HP001 4 hàng" pitchFamily="34" charset="0"/>
              </a:rPr>
              <a:t>viết</a:t>
            </a:r>
            <a:r>
              <a:rPr lang="en-US" sz="3600" b="1" u="sng" dirty="0">
                <a:latin typeface="HP001 4 hàng" pitchFamily="34" charset="0"/>
              </a:rPr>
              <a:t> 1</a:t>
            </a:r>
            <a:r>
              <a:rPr lang="en-US" sz="3600" b="1" dirty="0" smtClean="0">
                <a:latin typeface="HP001 4 hàng" pitchFamily="34" charset="0"/>
              </a:rPr>
              <a:t>:          </a:t>
            </a:r>
            <a:r>
              <a:rPr lang="en-US" sz="3600" b="1" dirty="0" err="1" smtClean="0">
                <a:latin typeface="HP001 4 hàng" pitchFamily="34" charset="0"/>
              </a:rPr>
              <a:t>Cô</a:t>
            </a:r>
            <a:r>
              <a:rPr lang="en-US" sz="3600" b="1" dirty="0" smtClean="0">
                <a:latin typeface="HP001 4 hàng" pitchFamily="34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</a:rPr>
              <a:t>giáo</a:t>
            </a:r>
            <a:r>
              <a:rPr lang="en-US" sz="3600" b="1" dirty="0" smtClean="0">
                <a:latin typeface="HP001 4 hàng" pitchFamily="34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</a:rPr>
              <a:t>lớp</a:t>
            </a:r>
            <a:r>
              <a:rPr lang="en-US" sz="3600" b="1" dirty="0" smtClean="0">
                <a:latin typeface="HP001 4 hàng" pitchFamily="34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</a:rPr>
              <a:t>em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1424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2F37EEF3-5EDB-4DB4-A621-BC34B318923F}"/>
              </a:ext>
            </a:extLst>
          </p:cNvPr>
          <p:cNvSpPr/>
          <p:nvPr/>
        </p:nvSpPr>
        <p:spPr>
          <a:xfrm>
            <a:off x="0" y="1312874"/>
            <a:ext cx="3438817" cy="1077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prstClr val="white"/>
                </a:solidFill>
                <a:latin typeface="HP001 5 hàng" panose="020B0603050302020204" pitchFamily="34" charset="0"/>
              </a:rPr>
              <a:t>Tìm hiểu bài </a:t>
            </a:r>
            <a:endParaRPr lang="en-US" sz="3600" b="1" dirty="0">
              <a:solidFill>
                <a:prstClr val="white"/>
              </a:solidFill>
              <a:latin typeface="HP001 5 hàng" panose="020B0603050302020204" pitchFamily="34" charset="0"/>
            </a:endParaRPr>
          </a:p>
        </p:txBody>
      </p:sp>
      <p:sp>
        <p:nvSpPr>
          <p:cNvPr id="11" name="Rectangle: Rounded Corners 3">
            <a:extLst>
              <a:ext uri="{FF2B5EF4-FFF2-40B4-BE49-F238E27FC236}">
                <a16:creationId xmlns="" xmlns:a16="http://schemas.microsoft.com/office/drawing/2014/main" id="{94E1F88E-8AAF-447F-94AF-690C847F7622}"/>
              </a:ext>
            </a:extLst>
          </p:cNvPr>
          <p:cNvSpPr/>
          <p:nvPr/>
        </p:nvSpPr>
        <p:spPr>
          <a:xfrm>
            <a:off x="0" y="86955"/>
            <a:ext cx="12192000" cy="104120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10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2021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u="sng" kern="0" baseline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u="sng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u="sng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b="1" u="sng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36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0" y="2695699"/>
            <a:ext cx="6958940" cy="41623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Bài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thơ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“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Cô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giáo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lớp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em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” 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giúp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em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hiểu</a:t>
            </a:r>
            <a:r>
              <a:rPr lang="vi-VN" altLang="zh-CN" sz="2200" b="1" kern="0" dirty="0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vi-VN" altLang="zh-CN" sz="2200" b="1" kern="0" dirty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điều gì</a:t>
            </a:r>
            <a:r>
              <a:rPr lang="vi-VN" altLang="zh-CN" sz="2200" b="1" kern="0" dirty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?</a:t>
            </a:r>
          </a:p>
          <a:p>
            <a:pPr marL="514350" lvl="0" indent="-514350"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200" b="1" dirty="0" err="1" smtClean="0">
                <a:solidFill>
                  <a:prstClr val="black"/>
                </a:solidFill>
                <a:latin typeface="HP001 5 hàng" panose="020B0603050302020204" pitchFamily="34" charset="0"/>
              </a:rPr>
              <a:t>Khổ</a:t>
            </a:r>
            <a:r>
              <a:rPr lang="en-US" sz="2200" b="1" dirty="0" smtClean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latin typeface="HP001 5 hàng" panose="020B0603050302020204" pitchFamily="34" charset="0"/>
              </a:rPr>
              <a:t>thơ</a:t>
            </a:r>
            <a:r>
              <a:rPr lang="en-US" sz="2200" b="1" dirty="0" smtClean="0">
                <a:solidFill>
                  <a:prstClr val="black"/>
                </a:solidFill>
                <a:latin typeface="HP001 5 hàng" panose="020B0603050302020204" pitchFamily="34" charset="0"/>
              </a:rPr>
              <a:t> 2 </a:t>
            </a:r>
            <a:r>
              <a:rPr lang="en-US" sz="2200" b="1" dirty="0" err="1" smtClean="0">
                <a:solidFill>
                  <a:prstClr val="black"/>
                </a:solidFill>
                <a:latin typeface="HP001 5 hàng" panose="020B0603050302020204" pitchFamily="34" charset="0"/>
              </a:rPr>
              <a:t>và</a:t>
            </a:r>
            <a:r>
              <a:rPr lang="en-US" sz="2200" b="1" dirty="0" smtClean="0">
                <a:solidFill>
                  <a:prstClr val="black"/>
                </a:solidFill>
                <a:latin typeface="HP001 5 hàng" panose="020B0603050302020204" pitchFamily="34" charset="0"/>
              </a:rPr>
              <a:t> 3 </a:t>
            </a:r>
            <a:r>
              <a:rPr lang="en-US" sz="2200" b="1" dirty="0" err="1" smtClean="0">
                <a:solidFill>
                  <a:prstClr val="black"/>
                </a:solidFill>
                <a:latin typeface="HP001 5 hàng" panose="020B0603050302020204" pitchFamily="34" charset="0"/>
              </a:rPr>
              <a:t>có</a:t>
            </a:r>
            <a:r>
              <a:rPr lang="en-US" sz="2200" b="1" dirty="0" smtClean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latin typeface="HP001 5 hàng" panose="020B0603050302020204" pitchFamily="34" charset="0"/>
              </a:rPr>
              <a:t>mấy</a:t>
            </a:r>
            <a:r>
              <a:rPr lang="en-US" sz="2200" b="1" dirty="0" smtClean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latin typeface="HP001 5 hàng" panose="020B0603050302020204" pitchFamily="34" charset="0"/>
              </a:rPr>
              <a:t>dòng</a:t>
            </a:r>
            <a:r>
              <a:rPr lang="en-US" sz="2200" b="1" dirty="0" smtClean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latin typeface="HP001 5 hàng" panose="020B0603050302020204" pitchFamily="34" charset="0"/>
              </a:rPr>
              <a:t>thơ</a:t>
            </a:r>
            <a:r>
              <a:rPr lang="en-US" sz="2200" b="1" dirty="0" smtClean="0">
                <a:solidFill>
                  <a:prstClr val="black"/>
                </a:solidFill>
                <a:latin typeface="HP001 5 hàng" panose="020B0603050302020204" pitchFamily="34" charset="0"/>
              </a:rPr>
              <a:t> ?</a:t>
            </a:r>
            <a:r>
              <a:rPr lang="vi-VN" altLang="zh-CN" sz="2200" b="1" kern="0" dirty="0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Mỗi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dòng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thơ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có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mấy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chữ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?</a:t>
            </a:r>
            <a:r>
              <a:rPr lang="vi-VN" altLang="zh-CN" sz="2200" b="1" kern="0" dirty="0" smtClean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endParaRPr lang="vi-VN" altLang="zh-CN" sz="2200" b="1" kern="0" dirty="0">
              <a:solidFill>
                <a:prstClr val="black"/>
              </a:solidFill>
              <a:latin typeface="HP001 4 hàng" panose="020B0603050302020204" pitchFamily="34" charset="0"/>
              <a:ea typeface="华康海报体W12(P)" panose="040B0C00000000000000" pitchFamily="82" charset="-122"/>
              <a:cs typeface="Arial-SGK-TV" pitchFamily="2" charset="0"/>
            </a:endParaRPr>
          </a:p>
          <a:p>
            <a:pPr marL="514350" lvl="0" indent="-514350"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zh-CN" sz="2200" b="1" kern="0" dirty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Cần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viết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hoa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những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chữ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nào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?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Hai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khổ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thơ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có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những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dấu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câu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nào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?</a:t>
            </a:r>
            <a:endParaRPr lang="vi-VN" altLang="zh-CN" sz="2200" b="1" kern="0" dirty="0">
              <a:solidFill>
                <a:prstClr val="black"/>
              </a:solidFill>
              <a:latin typeface="HP001 4 hàng" panose="020B0603050302020204" pitchFamily="34" charset="0"/>
              <a:ea typeface="华康海报体W12(P)" panose="040B0C00000000000000" pitchFamily="82" charset="-122"/>
              <a:cs typeface="Arial-SGK-TV" pitchFamily="2" charset="0"/>
            </a:endParaRPr>
          </a:p>
          <a:p>
            <a:pPr lvl="0"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2200" b="1" kern="0" dirty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4. Em cần lưu ý điều gì khi trình bày bài viết? 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1745673"/>
            <a:ext cx="4857750" cy="501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0680" y="1208315"/>
            <a:ext cx="28360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em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3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11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D3E196AE-90C8-4241-BAAB-B237F7B470F1}"/>
              </a:ext>
            </a:extLst>
          </p:cNvPr>
          <p:cNvGrpSpPr/>
          <p:nvPr/>
        </p:nvGrpSpPr>
        <p:grpSpPr>
          <a:xfrm>
            <a:off x="7204609" y="1764831"/>
            <a:ext cx="4920604" cy="3294851"/>
            <a:chOff x="7271396" y="3464736"/>
            <a:chExt cx="4920604" cy="329485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F481B09B-D737-4324-9135-400C00905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71396" y="3464736"/>
              <a:ext cx="4920604" cy="3294851"/>
            </a:xfrm>
            <a:prstGeom prst="rect">
              <a:avLst/>
            </a:prstGeom>
          </p:spPr>
        </p:pic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67DD1829-AE48-4927-968C-9AB24569D5BA}"/>
                </a:ext>
              </a:extLst>
            </p:cNvPr>
            <p:cNvSpPr/>
            <p:nvPr/>
          </p:nvSpPr>
          <p:spPr>
            <a:xfrm>
              <a:off x="9581606" y="4636715"/>
              <a:ext cx="627017" cy="54468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xmlns="" id="{EE19662C-766E-49F8-AB13-4FD26A80C751}"/>
                </a:ext>
              </a:extLst>
            </p:cNvPr>
            <p:cNvSpPr/>
            <p:nvPr/>
          </p:nvSpPr>
          <p:spPr>
            <a:xfrm>
              <a:off x="7359588" y="5112162"/>
              <a:ext cx="428758" cy="54468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FC645ED5-546D-4239-8AD8-1E18589EC4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xmlns="" id="{57FD9B8B-1D6B-43BF-BDD7-37A2D00E6EB9}"/>
              </a:ext>
            </a:extLst>
          </p:cNvPr>
          <p:cNvGrpSpPr/>
          <p:nvPr/>
        </p:nvGrpSpPr>
        <p:grpSpPr>
          <a:xfrm rot="21020369">
            <a:off x="2417470" y="2275705"/>
            <a:ext cx="5166740" cy="2040231"/>
            <a:chOff x="2561601" y="3694377"/>
            <a:chExt cx="3629722" cy="884856"/>
          </a:xfrm>
        </p:grpSpPr>
        <p:sp>
          <p:nvSpPr>
            <p:cNvPr id="7" name="Freeform: Shape 35">
              <a:extLst>
                <a:ext uri="{FF2B5EF4-FFF2-40B4-BE49-F238E27FC236}">
                  <a16:creationId xmlns:a16="http://schemas.microsoft.com/office/drawing/2014/main" xmlns="" id="{805BC669-8951-427D-89CC-F86CF7882243}"/>
                </a:ext>
              </a:extLst>
            </p:cNvPr>
            <p:cNvSpPr/>
            <p:nvPr/>
          </p:nvSpPr>
          <p:spPr>
            <a:xfrm rot="565617">
              <a:off x="2561601" y="3861346"/>
              <a:ext cx="3629722" cy="717887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solidFill>
              <a:srgbClr val="B092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Rectangle 56">
              <a:extLst>
                <a:ext uri="{FF2B5EF4-FFF2-40B4-BE49-F238E27FC236}">
                  <a16:creationId xmlns:a16="http://schemas.microsoft.com/office/drawing/2014/main" xmlns="" id="{B89ED605-7FF2-4DFC-B319-D26068E55224}"/>
                </a:ext>
              </a:extLst>
            </p:cNvPr>
            <p:cNvSpPr/>
            <p:nvPr/>
          </p:nvSpPr>
          <p:spPr>
            <a:xfrm rot="720999">
              <a:off x="4778057" y="3694377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r">
                <a:defRPr/>
              </a:pPr>
              <a:r>
                <a:rPr lang="en-US" altLang="zh-CN" sz="1400" dirty="0">
                  <a:solidFill>
                    <a:srgbClr val="FFFFFF"/>
                  </a:solidFill>
                  <a:latin typeface="Calibri" panose="020F0502020204030204" pitchFamily="34" charset="0"/>
                </a:rPr>
                <a:t>ADD YOUR TITLE</a:t>
              </a:r>
              <a:endParaRPr lang="zh-CN" altLang="en-US" sz="14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4" name="Freeform: Shape 33">
            <a:extLst>
              <a:ext uri="{FF2B5EF4-FFF2-40B4-BE49-F238E27FC236}">
                <a16:creationId xmlns:a16="http://schemas.microsoft.com/office/drawing/2014/main" xmlns="" id="{D9B0F598-2BF0-4DBB-903B-9E3748136228}"/>
              </a:ext>
            </a:extLst>
          </p:cNvPr>
          <p:cNvSpPr/>
          <p:nvPr/>
        </p:nvSpPr>
        <p:spPr>
          <a:xfrm rot="38486">
            <a:off x="2405414" y="4664123"/>
            <a:ext cx="5190854" cy="1593856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A5C0A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 cách từ mắt đến vở 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đến 30 cm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Freeform: Shape 34">
            <a:extLst>
              <a:ext uri="{FF2B5EF4-FFF2-40B4-BE49-F238E27FC236}">
                <a16:creationId xmlns:a16="http://schemas.microsoft.com/office/drawing/2014/main" xmlns="" id="{3E031C2D-0139-4711-86EF-0F9FEF78D0B3}"/>
              </a:ext>
            </a:extLst>
          </p:cNvPr>
          <p:cNvSpPr/>
          <p:nvPr/>
        </p:nvSpPr>
        <p:spPr>
          <a:xfrm>
            <a:off x="2450059" y="765200"/>
            <a:ext cx="5101564" cy="1601892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F7E3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1F58015-8858-4FC5-B1AD-856AB29B3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28" y="1572583"/>
            <a:ext cx="2545840" cy="4039824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167753A-B88A-4F10-8022-CBB6A7DAE4DA}"/>
              </a:ext>
            </a:extLst>
          </p:cNvPr>
          <p:cNvSpPr txBox="1"/>
          <p:nvPr/>
        </p:nvSpPr>
        <p:spPr>
          <a:xfrm>
            <a:off x="3312891" y="1141056"/>
            <a:ext cx="35252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</a:t>
            </a:r>
          </a:p>
          <a:p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tay giữ trang vở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AC7A375-BD3C-43F9-97A0-3D035AE291C9}"/>
              </a:ext>
            </a:extLst>
          </p:cNvPr>
          <p:cNvSpPr txBox="1"/>
          <p:nvPr/>
        </p:nvSpPr>
        <p:spPr>
          <a:xfrm>
            <a:off x="3316390" y="2935204"/>
            <a:ext cx="4235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 lưng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đặt thoải mái, đúng vị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文本框 6">
            <a:extLst>
              <a:ext uri="{FF2B5EF4-FFF2-40B4-BE49-F238E27FC236}">
                <a16:creationId xmlns:a16="http://schemas.microsoft.com/office/drawing/2014/main" xmlns="" id="{4AD4F0D0-758D-48D9-A8C9-EAC77C33D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9260" y="711018"/>
            <a:ext cx="39709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21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3000" b="1" kern="0" dirty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Lưu ý tư thế ngồi viết </a:t>
            </a:r>
            <a:endParaRPr lang="zh-CN" altLang="en-US" sz="3000" b="1" kern="0" dirty="0">
              <a:solidFill>
                <a:srgbClr val="FF0000"/>
              </a:solidFill>
              <a:latin typeface="HP001 4 hàng" panose="020B0603050302020204" pitchFamily="34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5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200">
        <p14:doors dir="vert"/>
      </p:transition>
    </mc:Choice>
    <mc:Fallback xmlns="">
      <p:transition spd="slow" advTm="42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 animBg="1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=""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2518778" y="1846961"/>
            <a:ext cx="715443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 ô li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11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BÀI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893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76301" y="505138"/>
            <a:ext cx="8087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</a:rPr>
              <a:t>Thứ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….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</a:rPr>
              <a:t>ngày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…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</a:rPr>
              <a:t>tháng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10 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</a:rPr>
              <a:t>năm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</a:rPr>
              <a:t>2021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507" y="1235034"/>
            <a:ext cx="7196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</a:rPr>
              <a:t>Chính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</a:rPr>
              <a:t>tả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</a:rPr>
              <a:t> :           </a:t>
            </a:r>
            <a:r>
              <a:rPr lang="en-US" sz="3200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200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200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3200" b="1" kern="0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24070" y="1819809"/>
            <a:ext cx="14522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A_矩形 5">
            <a:extLst>
              <a:ext uri="{FF2B5EF4-FFF2-40B4-BE49-F238E27FC236}">
                <a16:creationId xmlns="" xmlns:a16="http://schemas.microsoft.com/office/drawing/2014/main" id="{4928C1EE-54F2-439F-819F-3E2436294A8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19129" y="4108860"/>
            <a:ext cx="472811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300" b="1" dirty="0" err="1" smtClean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Xem</a:t>
            </a:r>
            <a:r>
              <a:rPr lang="en-US" sz="3300" b="1" dirty="0" smtClean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chúng</a:t>
            </a:r>
            <a:r>
              <a:rPr lang="en-US" sz="33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em</a:t>
            </a:r>
            <a:r>
              <a:rPr lang="en-US" sz="33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học</a:t>
            </a:r>
            <a:r>
              <a:rPr lang="en-US" sz="33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bài</a:t>
            </a:r>
            <a:r>
              <a:rPr lang="en-US" sz="33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914057" y="1956107"/>
            <a:ext cx="37179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3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Cô</a:t>
            </a:r>
            <a:r>
              <a:rPr lang="en-US" sz="33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dạy</a:t>
            </a:r>
            <a:r>
              <a:rPr lang="en-US" sz="33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em</a:t>
            </a:r>
            <a:r>
              <a:rPr lang="en-US" sz="33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tập</a:t>
            </a:r>
            <a:r>
              <a:rPr lang="en-US" sz="33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viết</a:t>
            </a:r>
            <a:endParaRPr lang="en-US" sz="3300" b="1" dirty="0">
              <a:solidFill>
                <a:schemeClr val="bg1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4057" y="2679987"/>
            <a:ext cx="5289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Gió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đưa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thoảng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hương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nhài</a:t>
            </a:r>
            <a:endParaRPr lang="en-US" sz="3200" b="1" dirty="0">
              <a:solidFill>
                <a:schemeClr val="bg1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4057" y="3390405"/>
            <a:ext cx="423224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3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Nắng</a:t>
            </a:r>
            <a:r>
              <a:rPr lang="en-US" sz="33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ghé</a:t>
            </a:r>
            <a:r>
              <a:rPr lang="en-US" sz="33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vào</a:t>
            </a:r>
            <a:r>
              <a:rPr lang="en-US" sz="33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cửa</a:t>
            </a:r>
            <a:r>
              <a:rPr lang="en-US" sz="33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lớp</a:t>
            </a:r>
            <a:endParaRPr lang="en-US" sz="3300" b="1" dirty="0">
              <a:solidFill>
                <a:schemeClr val="bg1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03546" y="5515384"/>
            <a:ext cx="453040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Những</a:t>
            </a: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3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lời</a:t>
            </a: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3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cô</a:t>
            </a: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3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giáo</a:t>
            </a: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kumimoji="0" lang="en-US" sz="33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itchFamily="34" charset="0"/>
                <a:cs typeface="HP001 4 hang 1 ô ly" panose="020B0603050302020204" charset="0"/>
              </a:rPr>
              <a:t>giảng</a:t>
            </a:r>
            <a:endParaRPr kumimoji="0" lang="en-US" sz="33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5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43525" y="6273225"/>
            <a:ext cx="43027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Ấm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trang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vở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thơm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tho</a:t>
            </a:r>
            <a:endParaRPr lang="en-US" sz="3200" b="1" dirty="0">
              <a:solidFill>
                <a:schemeClr val="bg1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43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05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57993" y="519191"/>
            <a:ext cx="5206875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Yêu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thương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em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ngắm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mãi</a:t>
            </a:r>
            <a:endParaRPr lang="en-US" sz="3200" b="1" dirty="0">
              <a:solidFill>
                <a:schemeClr val="bg1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1127" y="1202482"/>
            <a:ext cx="4201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28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điểm</a:t>
            </a:r>
            <a:r>
              <a:rPr lang="en-US" sz="28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mười</a:t>
            </a:r>
            <a:r>
              <a:rPr lang="en-US" sz="28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cô</a:t>
            </a:r>
            <a:r>
              <a:rPr lang="en-US" sz="28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cho</a:t>
            </a:r>
            <a:r>
              <a:rPr lang="en-US" sz="3200" b="1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33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45783B2-81F9-469E-B07A-E3395153B9E3}"/>
              </a:ext>
            </a:extLst>
          </p:cNvPr>
          <p:cNvSpPr/>
          <p:nvPr/>
        </p:nvSpPr>
        <p:spPr>
          <a:xfrm>
            <a:off x="180742" y="1319447"/>
            <a:ext cx="6023728" cy="2724656"/>
          </a:xfrm>
          <a:prstGeom prst="roundRect">
            <a:avLst/>
          </a:prstGeom>
          <a:solidFill>
            <a:schemeClr val="accent6">
              <a:lumMod val="75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00000"/>
                </a:solidFill>
                <a:latin typeface="Arial"/>
              </a:rPr>
              <a:t>Tiêu chí đánh giá 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vi-VN" sz="2400" b="1" dirty="0">
                <a:solidFill>
                  <a:srgbClr val="000000"/>
                </a:solidFill>
                <a:latin typeface="Arial"/>
              </a:rPr>
              <a:t>Sai không quá 5 lỗi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000000"/>
                </a:solidFill>
                <a:latin typeface="Arial"/>
              </a:rPr>
              <a:t>2. Chữ viết rõ ràng , sạch đẹp 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000000"/>
                </a:solidFill>
                <a:latin typeface="Arial"/>
              </a:rPr>
              <a:t>3. Trình bày đúng hình thức </a:t>
            </a:r>
          </a:p>
          <a:p>
            <a:pPr>
              <a:lnSpc>
                <a:spcPct val="150000"/>
              </a:lnSpc>
            </a:pPr>
            <a:endParaRPr lang="vi-VN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xmlns="" id="{0B69DF7E-B4FE-4887-BD11-4DD3FE418B64}"/>
              </a:ext>
            </a:extLst>
          </p:cNvPr>
          <p:cNvSpPr/>
          <p:nvPr/>
        </p:nvSpPr>
        <p:spPr>
          <a:xfrm>
            <a:off x="6629782" y="866079"/>
            <a:ext cx="5007032" cy="2148449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Em hãy tự đánh giá phần viết của mình và của bạn </a:t>
            </a:r>
            <a:endParaRPr lang="en-US" sz="2400" b="1" dirty="0">
              <a:solidFill>
                <a:srgbClr val="FF000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31D0BFC-319A-45B7-9F00-9F88DBC8A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98997" l="1220" r="99024">
                        <a14:foregroundMark x1="73171" y1="57143" x2="81707" y2="37093"/>
                        <a14:foregroundMark x1="81707" y1="37093" x2="72439" y2="22556"/>
                        <a14:foregroundMark x1="72439" y1="22556" x2="70732" y2="40602"/>
                        <a14:foregroundMark x1="70732" y1="40602" x2="76585" y2="56391"/>
                        <a14:foregroundMark x1="76585" y1="56391" x2="76585" y2="72932"/>
                        <a14:foregroundMark x1="79268" y1="21053" x2="95366" y2="34586"/>
                        <a14:foregroundMark x1="8780" y1="41855" x2="8780" y2="49624"/>
                        <a14:foregroundMark x1="6585" y1="84461" x2="37317" y2="92231"/>
                        <a14:foregroundMark x1="37317" y1="92231" x2="53902" y2="91228"/>
                        <a14:foregroundMark x1="53902" y1="91228" x2="54878" y2="91228"/>
                        <a14:foregroundMark x1="1220" y1="79699" x2="15610" y2="81454"/>
                        <a14:foregroundMark x1="3415" y1="79950" x2="7317" y2="94236"/>
                        <a14:foregroundMark x1="7317" y1="94236" x2="38537" y2="96241"/>
                        <a14:foregroundMark x1="2927" y1="81203" x2="3171" y2="94236"/>
                        <a14:foregroundMark x1="3171" y1="94236" x2="40000" y2="98246"/>
                        <a14:foregroundMark x1="40000" y1="98246" x2="72195" y2="96992"/>
                        <a14:foregroundMark x1="72195" y1="96992" x2="89024" y2="90727"/>
                        <a14:foregroundMark x1="89024" y1="90727" x2="90976" y2="85213"/>
                        <a14:foregroundMark x1="1707" y1="97494" x2="15366" y2="97243"/>
                        <a14:foregroundMark x1="15366" y1="97243" x2="19512" y2="97243"/>
                        <a14:foregroundMark x1="55610" y1="80451" x2="86829" y2="94737"/>
                        <a14:foregroundMark x1="37317" y1="89223" x2="62439" y2="88471"/>
                        <a14:foregroundMark x1="62439" y1="88471" x2="65610" y2="88471"/>
                        <a14:foregroundMark x1="61463" y1="69424" x2="83902" y2="79699"/>
                        <a14:foregroundMark x1="79268" y1="17544" x2="94878" y2="31579"/>
                        <a14:foregroundMark x1="57317" y1="41353" x2="64634" y2="30075"/>
                        <a14:foregroundMark x1="64634" y1="30075" x2="70976" y2="25063"/>
                        <a14:foregroundMark x1="98537" y1="80702" x2="93659" y2="98747"/>
                        <a14:foregroundMark x1="93659" y1="80451" x2="87805" y2="98246"/>
                        <a14:foregroundMark x1="98293" y1="93233" x2="99024" y2="989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9211" y="2087010"/>
            <a:ext cx="2721033" cy="2449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2B7D425-5D3F-44F8-AAAA-7E4573FDD7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3934054" y="1979048"/>
            <a:ext cx="661896" cy="52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7BC7F85-9F7E-490F-A623-E1A80B7C11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4596178" y="1951167"/>
            <a:ext cx="661896" cy="52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352B86F-8121-46B3-B74C-9F0AC886E4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5231784" y="1979047"/>
            <a:ext cx="661896" cy="52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068F863-6A72-4691-9259-D435FEFFB9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4742694" y="2505269"/>
            <a:ext cx="661896" cy="52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EADF860-AFE1-4CD6-ACCE-C7D6A65541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4771812" y="3114183"/>
            <a:ext cx="661896" cy="52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0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294</Words>
  <Application>Microsoft Office PowerPoint</Application>
  <PresentationFormat>Custom</PresentationFormat>
  <Paragraphs>49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主题</vt:lpstr>
      <vt:lpstr>2_Office Theme</vt:lpstr>
      <vt:lpstr>PowerPoint Presentation</vt:lpstr>
      <vt:lpstr>         Thứ …. ngày … tháng 10  năm 2021 Bài viết 1: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38</cp:revision>
  <dcterms:created xsi:type="dcterms:W3CDTF">2021-06-07T06:59:14Z</dcterms:created>
  <dcterms:modified xsi:type="dcterms:W3CDTF">2021-10-06T08:22:08Z</dcterms:modified>
</cp:coreProperties>
</file>