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3"/>
  </p:sldMasterIdLst>
  <p:notesMasterIdLst>
    <p:notesMasterId r:id="rId5"/>
  </p:notesMasterIdLst>
  <p:sldIdLst>
    <p:sldId id="256" r:id="rId4"/>
    <p:sldId id="258" r:id="rId6"/>
    <p:sldId id="275" r:id="rId7"/>
    <p:sldId id="266" r:id="rId8"/>
    <p:sldId id="297" r:id="rId9"/>
    <p:sldId id="267" r:id="rId10"/>
    <p:sldId id="279" r:id="rId11"/>
    <p:sldId id="298" r:id="rId12"/>
    <p:sldId id="299" r:id="rId13"/>
    <p:sldId id="269" r:id="rId14"/>
    <p:sldId id="283" r:id="rId15"/>
    <p:sldId id="271" r:id="rId16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0"/>
    </p:embeddedFont>
    <p:embeddedFont>
      <p:font typeface="Arial-Rounded" panose="020B0500000000000000" pitchFamily="34" charset="-93"/>
      <p:regular r:id="rId21"/>
    </p:embeddedFont>
    <p:embeddedFont>
      <p:font typeface="Microsoft YaHei" panose="020B0503020204020204" pitchFamily="34" charset="-122"/>
      <p:regular r:id="rId22"/>
    </p:embeddedFont>
    <p:embeddedFont>
      <p:font typeface="DFPOP1-W9" panose="02010609010101010101" charset="0"/>
      <p:regular r:id="rId23"/>
    </p:embeddedFont>
    <p:embeddedFont>
      <p:font typeface="Calibri" panose="020F0502020204030204" charset="0"/>
      <p:regular r:id="rId24"/>
      <p:bold r:id="rId25"/>
      <p:italic r:id="rId26"/>
      <p:boldItalic r:id="rId27"/>
    </p:embeddedFont>
    <p:embeddedFont>
      <p:font typeface="VNI-Avo" charset="0"/>
      <p:regular r:id="rId28"/>
    </p:embeddedFont>
    <p:embeddedFont>
      <p:font typeface="Calibri Light" panose="020F0302020204030204" pitchFamily="34" charset="0"/>
      <p:regular r:id="rId29"/>
      <p:italic r:id="rId30"/>
    </p:embeddedFont>
  </p:embeddedFontLst>
  <p:custDataLst>
    <p:tags r:id="rId3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  <p14:sldId id="297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</p14:sldIdLst>
        </p14:section>
        <p14:section name="Tiết 3" id="{8DB3B22B-32B6-4C3F-838D-DF98A9DBE4B7}">
          <p14:sldIdLst>
            <p14:sldId id="269"/>
            <p14:sldId id="283"/>
          </p14:sldIdLst>
        </p14:section>
        <p14:section name="Tiết 4" id="{30D029CA-39C5-4833-936C-43C5EF842993}">
          <p14:sldIdLst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306" y="-18"/>
      </p:cViewPr>
      <p:guideLst>
        <p:guide orient="horz" pos="1594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1" Type="http://schemas.openxmlformats.org/officeDocument/2006/relationships/tags" Target="tags/tag1.xml"/><Relationship Id="rId30" Type="http://schemas.openxmlformats.org/officeDocument/2006/relationships/font" Target="fonts/font11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10.fntdata"/><Relationship Id="rId28" Type="http://schemas.openxmlformats.org/officeDocument/2006/relationships/font" Target="fonts/font9.fntdata"/><Relationship Id="rId27" Type="http://schemas.openxmlformats.org/officeDocument/2006/relationships/font" Target="fonts/font8.fntdata"/><Relationship Id="rId26" Type="http://schemas.openxmlformats.org/officeDocument/2006/relationships/font" Target="fonts/font7.fntdata"/><Relationship Id="rId25" Type="http://schemas.openxmlformats.org/officeDocument/2006/relationships/font" Target="fonts/font6.fntdata"/><Relationship Id="rId24" Type="http://schemas.openxmlformats.org/officeDocument/2006/relationships/font" Target="fonts/font5.fntdata"/><Relationship Id="rId23" Type="http://schemas.openxmlformats.org/officeDocument/2006/relationships/font" Target="fonts/font4.fntdata"/><Relationship Id="rId22" Type="http://schemas.openxmlformats.org/officeDocument/2006/relationships/font" Target="fonts/font3.fntdata"/><Relationship Id="rId21" Type="http://schemas.openxmlformats.org/officeDocument/2006/relationships/font" Target="fonts/font2.fntdata"/><Relationship Id="rId20" Type="http://schemas.openxmlformats.org/officeDocument/2006/relationships/font" Target="fonts/font1.fntdata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image" Target="../media/image12.png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11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png"/><Relationship Id="rId12" Type="http://schemas.microsoft.com/office/2007/relationships/media" Target="../media/media1.mp3"/><Relationship Id="rId11" Type="http://schemas.openxmlformats.org/officeDocument/2006/relationships/audio" Target="NULL" TargetMode="External"/><Relationship Id="rId10" Type="http://schemas.openxmlformats.org/officeDocument/2006/relationships/image" Target="../media/image15.png"/><Relationship Id="rId1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0" y="1610151"/>
            <a:ext cx="1607185" cy="954609"/>
            <a:chOff x="3282361" y="1815065"/>
            <a:chExt cx="1607185" cy="9546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607185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1"/>
            <p:extLst>
              <p:ext uri="{DAA4B4D4-6D71-4841-9C94-3DE7FCFB9230}">
                <p14:media xmlns:p14="http://schemas.microsoft.com/office/powerpoint/2010/main" r:embed="rId12">
                  <p14:trim st="8900.000000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81292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6000">
                <a:solidFill>
                  <a:srgbClr val="FF0000"/>
                </a:solidFill>
                <a:latin typeface="VNI-Avo" charset="0"/>
                <a:cs typeface="VNI-Avo" charset="0"/>
              </a:rPr>
              <a:t>Giờ ra chơi</a:t>
            </a:r>
            <a:endParaRPr lang="en-US" sz="6000">
              <a:solidFill>
                <a:srgbClr val="FF0000"/>
              </a:solidFill>
              <a:latin typeface="VNI-Avo" charset="0"/>
              <a:cs typeface="VNI-Avo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638354" y="563304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trò chơi</a:t>
            </a:r>
            <a:endParaRPr 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19070" y="1318260"/>
            <a:ext cx="3669665" cy="332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en-US" altLang="zh-CN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cảnh ra chơi của các bạn học sinh?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1315" y="1057275"/>
            <a:ext cx="3449955" cy="325564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46075" y="1116965"/>
            <a:ext cx="229933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Trong giờ ra chơi em và các bạn thường làm gì?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cảm thấy thế nào khi ra chơi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ext Box 4"/>
          <p:cNvSpPr txBox="1"/>
          <p:nvPr/>
        </p:nvSpPr>
        <p:spPr>
          <a:xfrm>
            <a:off x="4318000" y="2374900"/>
            <a:ext cx="309880" cy="29908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endParaRPr lang="en-US">
              <a:sym typeface="Wingdings" panose="05000000000000000000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644650" y="238125"/>
            <a:ext cx="320865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Trống báo giờ ra chơi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Từng đàn chim áo trắng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Chân bước khỏi ghế ngồi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Ùa ra ngoài sân nắng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Chỗ này những bạn gái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Chơi nhảy dây nhịp nhàng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Tiếng vui cười thoải mái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Chao nghiêng cánh lá bàng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Đằng kia những bạn trai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Đá cầu bay vun vút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Dưới nắng hồng ban mai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Niềm vui dâng náo nức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5344160" y="174625"/>
            <a:ext cx="351345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cốc nước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trái me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Tay mời nhau viên kẹo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Càng quý hơn bạn bè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Trống điểm giờ vào lớp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Những chú chim vội vàng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Xếp hàng mau vào lớp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Bài học mới sang trang.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en-US" altLang="zh-CN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59740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/>
              <a:t>a. Những trò chơi nào được nói tới trong bài?</a:t>
            </a:r>
            <a:endParaRPr lang="en-US" sz="2400"/>
          </a:p>
        </p:txBody>
      </p:sp>
      <p:sp>
        <p:nvSpPr>
          <p:cNvPr id="7" name="Text Box 6"/>
          <p:cNvSpPr txBox="1"/>
          <p:nvPr/>
        </p:nvSpPr>
        <p:spPr>
          <a:xfrm>
            <a:off x="3284220" y="880110"/>
            <a:ext cx="2628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  <a:sym typeface="+mn-ea"/>
              </a:rPr>
              <a:t>Nhảy dây, đá cầu</a:t>
            </a:r>
            <a:endParaRPr lang="en-US" sz="2000">
              <a:solidFill>
                <a:srgbClr val="FF0000"/>
              </a:solidFill>
            </a:endParaRPr>
          </a:p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3750" y="1527810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b. Những từ ngữ nào cho biết các bạn nhỏ chơi trò chơi rất giỏi</a:t>
            </a:r>
            <a:endParaRPr lang="en-US" sz="2000"/>
          </a:p>
        </p:txBody>
      </p:sp>
      <p:sp>
        <p:nvSpPr>
          <p:cNvPr id="9" name="Text Box 8"/>
          <p:cNvSpPr txBox="1"/>
          <p:nvPr/>
        </p:nvSpPr>
        <p:spPr>
          <a:xfrm>
            <a:off x="3037840" y="2002155"/>
            <a:ext cx="3057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Nhịp nhàng, vun vút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07415" y="2531745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/>
              <a:t>c. Giờ ra chơi của các bạn như thế nào?</a:t>
            </a:r>
            <a:endParaRPr lang="en-US" sz="2000"/>
          </a:p>
        </p:txBody>
      </p:sp>
      <p:sp>
        <p:nvSpPr>
          <p:cNvPr id="11" name="Text Box 10"/>
          <p:cNvSpPr txBox="1"/>
          <p:nvPr/>
        </p:nvSpPr>
        <p:spPr>
          <a:xfrm>
            <a:off x="3061335" y="2914650"/>
            <a:ext cx="2673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000">
                <a:solidFill>
                  <a:srgbClr val="FF0000"/>
                </a:solidFill>
              </a:rPr>
              <a:t>Rất vui vẻ và thú vị</a:t>
            </a:r>
            <a:endParaRPr lang="en-US" sz="2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1000"/>
    </mc:Choice>
    <mc:Fallback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060"/>
            <a:ext cx="7886700" cy="3409315"/>
          </a:xfrm>
        </p:spPr>
        <p:txBody>
          <a:bodyPr/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 này những bạn gái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 nhảy dây nhịp nhàng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vui cười thoải mái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Chao nghiêng cánh lá bàng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Đằng kia những bạn trai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 cầu bay vun vút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Dưới nắng hồng ban mai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Niềm vui dâng náo nức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khổ thơ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animBg="1"/>
      <p:bldP spid="3" grpId="0" uiExpand="1" build="p"/>
      <p:bldP spid="3" grpId="1" build="p"/>
    </p:bldLst>
  </p:timing>
</p:sld>
</file>

<file path=ppt/tags/tag1.xml><?xml version="1.0" encoding="utf-8"?>
<p:tagLst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1095</Words>
  <PresentationFormat>On-screen Show (16:9)</PresentationFormat>
  <Paragraphs>92</Paragraphs>
  <Slides>12</Slides>
  <Notes>11</Notes>
  <HiddenSlides>0</HiddenSlides>
  <MMClips>4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1" baseType="lpstr">
      <vt:lpstr>Arial</vt:lpstr>
      <vt:lpstr>SimSun</vt:lpstr>
      <vt:lpstr>Wingdings</vt:lpstr>
      <vt:lpstr>Arial-Rounded</vt:lpstr>
      <vt:lpstr>Times New Roman</vt:lpstr>
      <vt:lpstr>Microsoft YaHei</vt:lpstr>
      <vt:lpstr>DFPOP1-W9</vt:lpstr>
      <vt:lpstr>Arial Unicode MS</vt:lpstr>
      <vt:lpstr>华康少女文字W5</vt:lpstr>
      <vt:lpstr>Segoe Print</vt:lpstr>
      <vt:lpstr>Calibri</vt:lpstr>
      <vt:lpstr>HL Hoctro</vt:lpstr>
      <vt:lpstr>VNI-Avo</vt:lpstr>
      <vt:lpstr>.VnAvant</vt:lpstr>
      <vt:lpstr>Wingdings</vt:lpstr>
      <vt:lpstr>Calibri Light</vt:lpstr>
      <vt:lpstr>AvantGarde Normal</vt:lpstr>
      <vt:lpstr>Office 主题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2020-08-13T09:19:00Z</dcterms:created>
  <dcterms:modified xsi:type="dcterms:W3CDTF">2020-08-25T12:39:00Z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