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385" r:id="rId3"/>
    <p:sldId id="302" r:id="rId4"/>
    <p:sldId id="292" r:id="rId5"/>
    <p:sldId id="473" r:id="rId6"/>
    <p:sldId id="474" r:id="rId7"/>
    <p:sldId id="396" r:id="rId8"/>
    <p:sldId id="334" r:id="rId9"/>
    <p:sldId id="373" r:id="rId10"/>
    <p:sldId id="387" r:id="rId11"/>
    <p:sldId id="403" r:id="rId12"/>
    <p:sldId id="407" r:id="rId13"/>
    <p:sldId id="469" r:id="rId14"/>
    <p:sldId id="470" r:id="rId15"/>
    <p:sldId id="471" r:id="rId16"/>
    <p:sldId id="472" r:id="rId17"/>
    <p:sldId id="366" r:id="rId18"/>
    <p:sldId id="434" r:id="rId19"/>
    <p:sldId id="432" r:id="rId20"/>
    <p:sldId id="433" r:id="rId21"/>
    <p:sldId id="465" r:id="rId22"/>
    <p:sldId id="466" r:id="rId23"/>
    <p:sldId id="331" r:id="rId24"/>
    <p:sldId id="295" r:id="rId25"/>
    <p:sldId id="329" r:id="rId26"/>
    <p:sldId id="343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>
        <p:scale>
          <a:sx n="66" d="100"/>
          <a:sy n="66" d="100"/>
        </p:scale>
        <p:origin x="28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1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5100" y="44450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5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335384" y="30361"/>
            <a:ext cx="18507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Progress Check (Cont.)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086762" y="1982743"/>
            <a:ext cx="63436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Travel &amp; Transportation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Progress Check (Cont.)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93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8"/>
          <p:cNvSpPr txBox="1">
            <a:spLocks noChangeArrowheads="1"/>
          </p:cNvSpPr>
          <p:nvPr/>
        </p:nvSpPr>
        <p:spPr bwMode="auto">
          <a:xfrm>
            <a:off x="207963" y="442913"/>
            <a:ext cx="2686050" cy="5794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While-reading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9410E-074C-0A1E-861E-67BD4682DA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0"/>
          <a:stretch/>
        </p:blipFill>
        <p:spPr>
          <a:xfrm>
            <a:off x="6809949" y="277484"/>
            <a:ext cx="4837765" cy="63628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3015BE-095B-872C-AF0F-F6CA21E7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1" y="2224223"/>
            <a:ext cx="4933690" cy="34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A7ABF2-2856-9E43-319A-2697318C8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4" y="1043641"/>
            <a:ext cx="6585857" cy="971449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33177E2-C99B-2CFB-C6A2-8B5312C72EA0}"/>
              </a:ext>
            </a:extLst>
          </p:cNvPr>
          <p:cNvCxnSpPr>
            <a:cxnSpLocks/>
          </p:cNvCxnSpPr>
          <p:nvPr/>
        </p:nvCxnSpPr>
        <p:spPr>
          <a:xfrm>
            <a:off x="7074024" y="2267767"/>
            <a:ext cx="60040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BD3C516-1503-91F4-FBAF-DAB193F47F50}"/>
              </a:ext>
            </a:extLst>
          </p:cNvPr>
          <p:cNvSpPr txBox="1"/>
          <p:nvPr/>
        </p:nvSpPr>
        <p:spPr>
          <a:xfrm>
            <a:off x="3434442" y="2499334"/>
            <a:ext cx="3098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+mj-lt"/>
              </a:rPr>
              <a:t>in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+mj-lt"/>
              </a:rPr>
              <a:t>Củ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+mj-lt"/>
              </a:rPr>
              <a:t> Chi tunnels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3A6D08-31AE-C28C-491E-0FFBC57214C2}"/>
              </a:ext>
            </a:extLst>
          </p:cNvPr>
          <p:cNvSpPr txBox="1"/>
          <p:nvPr/>
        </p:nvSpPr>
        <p:spPr>
          <a:xfrm>
            <a:off x="3330123" y="3309883"/>
            <a:ext cx="3098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canals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03CEB9-52BA-1FAC-C2A2-04FA37505442}"/>
              </a:ext>
            </a:extLst>
          </p:cNvPr>
          <p:cNvSpPr txBox="1"/>
          <p:nvPr/>
        </p:nvSpPr>
        <p:spPr>
          <a:xfrm>
            <a:off x="3076981" y="4042400"/>
            <a:ext cx="3722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The Marble Mountains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F16917-459F-8FFA-1326-C8E1637796AC}"/>
              </a:ext>
            </a:extLst>
          </p:cNvPr>
          <p:cNvSpPr txBox="1"/>
          <p:nvPr/>
        </p:nvSpPr>
        <p:spPr>
          <a:xfrm>
            <a:off x="2855128" y="4755056"/>
            <a:ext cx="3943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The Imperial City of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Huế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DCAEC-7EC7-1F50-8B41-7A95BA8A7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354" y="5619605"/>
            <a:ext cx="2143424" cy="2762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76EB399-43AA-FAFB-C501-8B0E833CCE40}"/>
              </a:ext>
            </a:extLst>
          </p:cNvPr>
          <p:cNvSpPr txBox="1"/>
          <p:nvPr/>
        </p:nvSpPr>
        <p:spPr>
          <a:xfrm>
            <a:off x="2906486" y="5467713"/>
            <a:ext cx="3957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in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Hạ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Long Bay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DB131F-40B8-6DC4-8FE7-5085692FC1D6}"/>
              </a:ext>
            </a:extLst>
          </p:cNvPr>
          <p:cNvCxnSpPr>
            <a:cxnSpLocks/>
          </p:cNvCxnSpPr>
          <p:nvPr/>
        </p:nvCxnSpPr>
        <p:spPr>
          <a:xfrm>
            <a:off x="7108495" y="2057675"/>
            <a:ext cx="38198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4A69724-87A7-4E01-9CE5-1CFB91FADFE7}"/>
              </a:ext>
            </a:extLst>
          </p:cNvPr>
          <p:cNvCxnSpPr>
            <a:cxnSpLocks/>
          </p:cNvCxnSpPr>
          <p:nvPr/>
        </p:nvCxnSpPr>
        <p:spPr>
          <a:xfrm>
            <a:off x="9327367" y="3461658"/>
            <a:ext cx="5087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CF70E3-5A08-224E-5E65-25F8992C875D}"/>
              </a:ext>
            </a:extLst>
          </p:cNvPr>
          <p:cNvCxnSpPr>
            <a:cxnSpLocks/>
          </p:cNvCxnSpPr>
          <p:nvPr/>
        </p:nvCxnSpPr>
        <p:spPr>
          <a:xfrm>
            <a:off x="8438237" y="3901057"/>
            <a:ext cx="24901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1A1615-B7EC-5ED5-F74C-562975A9C20E}"/>
              </a:ext>
            </a:extLst>
          </p:cNvPr>
          <p:cNvCxnSpPr>
            <a:cxnSpLocks/>
          </p:cNvCxnSpPr>
          <p:nvPr/>
        </p:nvCxnSpPr>
        <p:spPr>
          <a:xfrm>
            <a:off x="8013700" y="2676200"/>
            <a:ext cx="6324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460EF54-924A-DF7F-939B-E91431A63E56}"/>
              </a:ext>
            </a:extLst>
          </p:cNvPr>
          <p:cNvCxnSpPr>
            <a:cxnSpLocks/>
          </p:cNvCxnSpPr>
          <p:nvPr/>
        </p:nvCxnSpPr>
        <p:spPr>
          <a:xfrm>
            <a:off x="7127123" y="3105280"/>
            <a:ext cx="14453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AE6332-1BE3-F3D0-F6F2-206AF15EFF70}"/>
              </a:ext>
            </a:extLst>
          </p:cNvPr>
          <p:cNvCxnSpPr>
            <a:cxnSpLocks/>
          </p:cNvCxnSpPr>
          <p:nvPr/>
        </p:nvCxnSpPr>
        <p:spPr>
          <a:xfrm>
            <a:off x="7442200" y="4565620"/>
            <a:ext cx="14033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8E3F47A-EA0A-1405-BC28-F47A091D27FE}"/>
              </a:ext>
            </a:extLst>
          </p:cNvPr>
          <p:cNvCxnSpPr>
            <a:cxnSpLocks/>
          </p:cNvCxnSpPr>
          <p:nvPr/>
        </p:nvCxnSpPr>
        <p:spPr>
          <a:xfrm>
            <a:off x="7791450" y="4767756"/>
            <a:ext cx="17324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767E845-12D3-7152-C155-6418FD238E1C}"/>
              </a:ext>
            </a:extLst>
          </p:cNvPr>
          <p:cNvCxnSpPr>
            <a:cxnSpLocks/>
          </p:cNvCxnSpPr>
          <p:nvPr/>
        </p:nvCxnSpPr>
        <p:spPr>
          <a:xfrm>
            <a:off x="9542782" y="5500371"/>
            <a:ext cx="9474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3640AED-61AD-972F-3AF6-AF9D86FC5108}"/>
              </a:ext>
            </a:extLst>
          </p:cNvPr>
          <p:cNvCxnSpPr>
            <a:cxnSpLocks/>
          </p:cNvCxnSpPr>
          <p:nvPr/>
        </p:nvCxnSpPr>
        <p:spPr>
          <a:xfrm>
            <a:off x="8515356" y="5717679"/>
            <a:ext cx="190499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CFF3-1F2B-78FB-15DD-26F43B5B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307295"/>
            <a:ext cx="11582400" cy="1143000"/>
          </a:xfrm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Read the text and decide whether the following statements are </a:t>
            </a:r>
            <a:r>
              <a:rPr lang="en-US" sz="4000" b="1" dirty="0">
                <a:solidFill>
                  <a:srgbClr val="0000CC"/>
                </a:solidFill>
              </a:rPr>
              <a:t>True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b="1" dirty="0">
                <a:solidFill>
                  <a:srgbClr val="0000CC"/>
                </a:solidFill>
              </a:rPr>
              <a:t>False</a:t>
            </a:r>
            <a:r>
              <a:rPr lang="en-US" sz="4000" dirty="0">
                <a:solidFill>
                  <a:srgbClr val="0000CC"/>
                </a:solidFill>
              </a:rPr>
              <a:t>, or </a:t>
            </a:r>
            <a:r>
              <a:rPr lang="en-US" sz="4000" b="1" dirty="0">
                <a:solidFill>
                  <a:srgbClr val="0000CC"/>
                </a:solidFill>
              </a:rPr>
              <a:t>Doesn’t say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776F-72D2-A1CF-C0BF-45B27E594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6912"/>
            <a:ext cx="10972800" cy="34396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order of places in the tour is Ho Chi Minh City, </a:t>
            </a:r>
            <a:r>
              <a:rPr lang="en-US" dirty="0" err="1"/>
              <a:t>Đà</a:t>
            </a:r>
            <a:r>
              <a:rPr lang="en-US" dirty="0"/>
              <a:t> </a:t>
            </a:r>
            <a:r>
              <a:rPr lang="en-US" dirty="0" err="1"/>
              <a:t>Nẵng</a:t>
            </a:r>
            <a:r>
              <a:rPr lang="en-US" dirty="0"/>
              <a:t>, </a:t>
            </a:r>
            <a:r>
              <a:rPr lang="en-US" dirty="0" err="1"/>
              <a:t>Hội</a:t>
            </a:r>
            <a:r>
              <a:rPr lang="en-US" dirty="0"/>
              <a:t> An, </a:t>
            </a:r>
            <a:r>
              <a:rPr lang="en-US" dirty="0" err="1"/>
              <a:t>Huế</a:t>
            </a:r>
            <a:r>
              <a:rPr lang="en-US" dirty="0"/>
              <a:t>, </a:t>
            </a:r>
            <a:r>
              <a:rPr lang="en-US" dirty="0" err="1"/>
              <a:t>Hạ</a:t>
            </a:r>
            <a:r>
              <a:rPr lang="en-US" dirty="0"/>
              <a:t> Long Bay.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Hội</a:t>
            </a:r>
            <a:r>
              <a:rPr lang="en-US" dirty="0"/>
              <a:t> An Ancient Town is more famous than </a:t>
            </a:r>
            <a:r>
              <a:rPr lang="en-US" dirty="0" err="1"/>
              <a:t>Đà</a:t>
            </a:r>
            <a:r>
              <a:rPr lang="en-US" dirty="0"/>
              <a:t> </a:t>
            </a:r>
            <a:r>
              <a:rPr lang="en-US" dirty="0" err="1"/>
              <a:t>Nẵng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Marble Mountains are in </a:t>
            </a:r>
            <a:r>
              <a:rPr lang="en-US" dirty="0" err="1"/>
              <a:t>Hạ</a:t>
            </a:r>
            <a:r>
              <a:rPr lang="en-US" dirty="0"/>
              <a:t> Long Bay.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Purple Forbidden City is in </a:t>
            </a:r>
            <a:r>
              <a:rPr lang="en-US" dirty="0" err="1"/>
              <a:t>Hội</a:t>
            </a:r>
            <a:r>
              <a:rPr lang="en-US" dirty="0"/>
              <a:t> An.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tourists love scuba diving, they should go to </a:t>
            </a:r>
            <a:r>
              <a:rPr lang="en-US" dirty="0" err="1"/>
              <a:t>Hạ</a:t>
            </a:r>
            <a:r>
              <a:rPr lang="en-US" dirty="0"/>
              <a:t> Long Bay.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4816B-9486-CAF6-6568-E9657C0FF9E3}"/>
              </a:ext>
            </a:extLst>
          </p:cNvPr>
          <p:cNvSpPr txBox="1"/>
          <p:nvPr/>
        </p:nvSpPr>
        <p:spPr>
          <a:xfrm>
            <a:off x="25400" y="407988"/>
            <a:ext cx="1539875" cy="36671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C7FE25-F3B5-86D8-531B-A1EE4AF834F1}"/>
              </a:ext>
            </a:extLst>
          </p:cNvPr>
          <p:cNvCxnSpPr>
            <a:cxnSpLocks/>
          </p:cNvCxnSpPr>
          <p:nvPr/>
        </p:nvCxnSpPr>
        <p:spPr>
          <a:xfrm>
            <a:off x="2291439" y="1514093"/>
            <a:ext cx="2269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298B48-2B0F-7FB0-95E5-380C7FE171F3}"/>
              </a:ext>
            </a:extLst>
          </p:cNvPr>
          <p:cNvCxnSpPr>
            <a:cxnSpLocks/>
          </p:cNvCxnSpPr>
          <p:nvPr/>
        </p:nvCxnSpPr>
        <p:spPr>
          <a:xfrm>
            <a:off x="5589813" y="1520130"/>
            <a:ext cx="53510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57952F-873B-4FBE-B1A5-247EEF774988}"/>
              </a:ext>
            </a:extLst>
          </p:cNvPr>
          <p:cNvCxnSpPr>
            <a:cxnSpLocks/>
          </p:cNvCxnSpPr>
          <p:nvPr/>
        </p:nvCxnSpPr>
        <p:spPr>
          <a:xfrm>
            <a:off x="1921328" y="2466463"/>
            <a:ext cx="89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5C43F4-D84D-4A31-80D4-1BB12327EE6E}"/>
              </a:ext>
            </a:extLst>
          </p:cNvPr>
          <p:cNvCxnSpPr>
            <a:cxnSpLocks/>
          </p:cNvCxnSpPr>
          <p:nvPr/>
        </p:nvCxnSpPr>
        <p:spPr>
          <a:xfrm>
            <a:off x="5513609" y="2466463"/>
            <a:ext cx="767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AA37E7-6456-F83A-B5EF-B5A45571C0C5}"/>
              </a:ext>
            </a:extLst>
          </p:cNvPr>
          <p:cNvCxnSpPr>
            <a:cxnSpLocks/>
          </p:cNvCxnSpPr>
          <p:nvPr/>
        </p:nvCxnSpPr>
        <p:spPr>
          <a:xfrm>
            <a:off x="1236125" y="3529347"/>
            <a:ext cx="33252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F687A8-16DB-7757-2A68-F96FE414623B}"/>
              </a:ext>
            </a:extLst>
          </p:cNvPr>
          <p:cNvCxnSpPr>
            <a:cxnSpLocks/>
          </p:cNvCxnSpPr>
          <p:nvPr/>
        </p:nvCxnSpPr>
        <p:spPr>
          <a:xfrm>
            <a:off x="5132610" y="3529347"/>
            <a:ext cx="2086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D0194C-FBF9-EB19-BE9A-E512BB300EFF}"/>
              </a:ext>
            </a:extLst>
          </p:cNvPr>
          <p:cNvCxnSpPr>
            <a:cxnSpLocks/>
          </p:cNvCxnSpPr>
          <p:nvPr/>
        </p:nvCxnSpPr>
        <p:spPr>
          <a:xfrm>
            <a:off x="1921328" y="4133962"/>
            <a:ext cx="3022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B0D78D-0F0B-942C-517A-B11C39EDA94F}"/>
              </a:ext>
            </a:extLst>
          </p:cNvPr>
          <p:cNvCxnSpPr>
            <a:cxnSpLocks/>
          </p:cNvCxnSpPr>
          <p:nvPr/>
        </p:nvCxnSpPr>
        <p:spPr>
          <a:xfrm>
            <a:off x="6096000" y="4137350"/>
            <a:ext cx="2016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8C5307-1A51-B87E-FE25-4EB8E39523C4}"/>
              </a:ext>
            </a:extLst>
          </p:cNvPr>
          <p:cNvCxnSpPr>
            <a:cxnSpLocks/>
          </p:cNvCxnSpPr>
          <p:nvPr/>
        </p:nvCxnSpPr>
        <p:spPr>
          <a:xfrm>
            <a:off x="1921328" y="4696868"/>
            <a:ext cx="3499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43C92D-2C81-089C-F60F-D0A41405AA06}"/>
              </a:ext>
            </a:extLst>
          </p:cNvPr>
          <p:cNvCxnSpPr>
            <a:cxnSpLocks/>
          </p:cNvCxnSpPr>
          <p:nvPr/>
        </p:nvCxnSpPr>
        <p:spPr>
          <a:xfrm>
            <a:off x="6387256" y="4707501"/>
            <a:ext cx="1013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19DAD7-926E-DCAC-0A0A-C80CF4B4E500}"/>
              </a:ext>
            </a:extLst>
          </p:cNvPr>
          <p:cNvCxnSpPr>
            <a:cxnSpLocks/>
          </p:cNvCxnSpPr>
          <p:nvPr/>
        </p:nvCxnSpPr>
        <p:spPr>
          <a:xfrm>
            <a:off x="8241877" y="3577525"/>
            <a:ext cx="1380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B07121-305C-CADA-6B9B-F5A14A804E5D}"/>
              </a:ext>
            </a:extLst>
          </p:cNvPr>
          <p:cNvCxnSpPr>
            <a:cxnSpLocks/>
          </p:cNvCxnSpPr>
          <p:nvPr/>
        </p:nvCxnSpPr>
        <p:spPr>
          <a:xfrm>
            <a:off x="2895726" y="5307288"/>
            <a:ext cx="2782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07F6A1-0C03-4092-D33C-C2AA322CC4EB}"/>
              </a:ext>
            </a:extLst>
          </p:cNvPr>
          <p:cNvCxnSpPr>
            <a:cxnSpLocks/>
          </p:cNvCxnSpPr>
          <p:nvPr/>
        </p:nvCxnSpPr>
        <p:spPr>
          <a:xfrm flipV="1">
            <a:off x="7880559" y="5307288"/>
            <a:ext cx="2964650" cy="1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AD43-569E-19B4-88E9-27424417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18" y="2332037"/>
            <a:ext cx="5964021" cy="2262981"/>
          </a:xfrm>
          <a:ln w="28575">
            <a:noFill/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The order of places in the tour is Ho Chi Minh City, </a:t>
            </a:r>
            <a:r>
              <a:rPr lang="en-US" dirty="0" err="1">
                <a:latin typeface="+mj-lt"/>
              </a:rPr>
              <a:t>Đà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Nẵng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Hội</a:t>
            </a:r>
            <a:r>
              <a:rPr lang="en-US" dirty="0">
                <a:latin typeface="+mj-lt"/>
              </a:rPr>
              <a:t> An, </a:t>
            </a:r>
            <a:r>
              <a:rPr lang="en-US" dirty="0" err="1">
                <a:latin typeface="+mj-lt"/>
              </a:rPr>
              <a:t>Huế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Hạ</a:t>
            </a:r>
            <a:r>
              <a:rPr lang="en-US" dirty="0">
                <a:latin typeface="+mj-lt"/>
              </a:rPr>
              <a:t> Long Bay.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5887DFA-F0E1-3772-18BB-C146E5E6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" y="408441"/>
            <a:ext cx="6183086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hlink"/>
                </a:solidFill>
                <a:latin typeface="+mj-lt"/>
              </a:rPr>
              <a:t>Now, read again to check the answers.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4273C-6DF2-C1F9-B936-5A2A92C9F494}"/>
              </a:ext>
            </a:extLst>
          </p:cNvPr>
          <p:cNvSpPr/>
          <p:nvPr/>
        </p:nvSpPr>
        <p:spPr>
          <a:xfrm>
            <a:off x="2604010" y="4010243"/>
            <a:ext cx="922239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True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D00E0-BA1F-C899-96E5-0CA2B286A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0"/>
          <a:stretch/>
        </p:blipFill>
        <p:spPr>
          <a:xfrm>
            <a:off x="6809949" y="277484"/>
            <a:ext cx="4837765" cy="6362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658FAD-CC28-C2BC-32BD-DD62E0D78E50}"/>
              </a:ext>
            </a:extLst>
          </p:cNvPr>
          <p:cNvCxnSpPr>
            <a:cxnSpLocks/>
          </p:cNvCxnSpPr>
          <p:nvPr/>
        </p:nvCxnSpPr>
        <p:spPr>
          <a:xfrm>
            <a:off x="9273540" y="1217581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EB9B28-EB73-3C5B-CF84-68212EAF4524}"/>
              </a:ext>
            </a:extLst>
          </p:cNvPr>
          <p:cNvCxnSpPr>
            <a:cxnSpLocks/>
          </p:cNvCxnSpPr>
          <p:nvPr/>
        </p:nvCxnSpPr>
        <p:spPr>
          <a:xfrm>
            <a:off x="7983220" y="2684733"/>
            <a:ext cx="658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8B87FA-80FE-0EDF-E82E-EEA33477226A}"/>
              </a:ext>
            </a:extLst>
          </p:cNvPr>
          <p:cNvCxnSpPr>
            <a:cxnSpLocks/>
          </p:cNvCxnSpPr>
          <p:nvPr/>
        </p:nvCxnSpPr>
        <p:spPr>
          <a:xfrm>
            <a:off x="9293860" y="3472263"/>
            <a:ext cx="530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D61740-79F3-2B38-E123-4E3CBCCAFCF8}"/>
              </a:ext>
            </a:extLst>
          </p:cNvPr>
          <p:cNvCxnSpPr>
            <a:cxnSpLocks/>
          </p:cNvCxnSpPr>
          <p:nvPr/>
        </p:nvCxnSpPr>
        <p:spPr>
          <a:xfrm>
            <a:off x="8552791" y="4565785"/>
            <a:ext cx="306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6C300D-CA3C-5080-2026-A40D7FE30AFE}"/>
              </a:ext>
            </a:extLst>
          </p:cNvPr>
          <p:cNvCxnSpPr>
            <a:cxnSpLocks/>
          </p:cNvCxnSpPr>
          <p:nvPr/>
        </p:nvCxnSpPr>
        <p:spPr>
          <a:xfrm>
            <a:off x="9559209" y="5501845"/>
            <a:ext cx="91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AD43-569E-19B4-88E9-27424417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18" y="2332037"/>
            <a:ext cx="596402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2. </a:t>
            </a:r>
            <a:r>
              <a:rPr lang="en-US" dirty="0" err="1">
                <a:latin typeface="+mj-lt"/>
              </a:rPr>
              <a:t>Hội</a:t>
            </a:r>
            <a:r>
              <a:rPr lang="en-US" dirty="0">
                <a:latin typeface="+mj-lt"/>
              </a:rPr>
              <a:t> An Ancient Town is more famous than </a:t>
            </a:r>
            <a:r>
              <a:rPr lang="en-US" dirty="0" err="1">
                <a:latin typeface="+mj-lt"/>
              </a:rPr>
              <a:t>Đà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Nẵng</a:t>
            </a:r>
            <a:r>
              <a:rPr lang="en-US" dirty="0">
                <a:latin typeface="+mj-lt"/>
              </a:rPr>
              <a:t>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5887DFA-F0E1-3772-18BB-C146E5E6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" y="408441"/>
            <a:ext cx="61830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hlink"/>
                </a:solidFill>
                <a:latin typeface="+mj-lt"/>
              </a:rPr>
              <a:t>Now, read again to check the answers.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4273C-6DF2-C1F9-B936-5A2A92C9F494}"/>
              </a:ext>
            </a:extLst>
          </p:cNvPr>
          <p:cNvSpPr/>
          <p:nvPr/>
        </p:nvSpPr>
        <p:spPr>
          <a:xfrm>
            <a:off x="2013210" y="4010243"/>
            <a:ext cx="2103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Doesn’t say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D00E0-BA1F-C899-96E5-0CA2B286A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0"/>
          <a:stretch/>
        </p:blipFill>
        <p:spPr>
          <a:xfrm>
            <a:off x="6809949" y="277484"/>
            <a:ext cx="4837765" cy="6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AD43-569E-19B4-88E9-27424417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18" y="2332037"/>
            <a:ext cx="596402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3. The Marble Mountains are in </a:t>
            </a:r>
            <a:r>
              <a:rPr lang="en-US" dirty="0" err="1">
                <a:latin typeface="+mj-lt"/>
              </a:rPr>
              <a:t>Hạ</a:t>
            </a:r>
            <a:r>
              <a:rPr lang="en-US" dirty="0">
                <a:latin typeface="+mj-lt"/>
              </a:rPr>
              <a:t> Long Bay.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5887DFA-F0E1-3772-18BB-C146E5E6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" y="408441"/>
            <a:ext cx="61830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hlink"/>
                </a:solidFill>
                <a:latin typeface="+mj-lt"/>
              </a:rPr>
              <a:t>Now, read again to check the answers.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4273C-6DF2-C1F9-B936-5A2A92C9F494}"/>
              </a:ext>
            </a:extLst>
          </p:cNvPr>
          <p:cNvSpPr/>
          <p:nvPr/>
        </p:nvSpPr>
        <p:spPr>
          <a:xfrm>
            <a:off x="2453105" y="4010243"/>
            <a:ext cx="1224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D00E0-BA1F-C899-96E5-0CA2B286A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0"/>
          <a:stretch/>
        </p:blipFill>
        <p:spPr>
          <a:xfrm>
            <a:off x="6809949" y="277484"/>
            <a:ext cx="4837765" cy="63628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658FAD-CC28-C2BC-32BD-DD62E0D78E50}"/>
              </a:ext>
            </a:extLst>
          </p:cNvPr>
          <p:cNvCxnSpPr>
            <a:cxnSpLocks/>
          </p:cNvCxnSpPr>
          <p:nvPr/>
        </p:nvCxnSpPr>
        <p:spPr>
          <a:xfrm>
            <a:off x="8000093" y="2679472"/>
            <a:ext cx="167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58964-4FA8-46F0-7B64-638CC1D6AC08}"/>
              </a:ext>
            </a:extLst>
          </p:cNvPr>
          <p:cNvCxnSpPr>
            <a:cxnSpLocks/>
          </p:cNvCxnSpPr>
          <p:nvPr/>
        </p:nvCxnSpPr>
        <p:spPr>
          <a:xfrm>
            <a:off x="7135586" y="3112179"/>
            <a:ext cx="219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AD43-569E-19B4-88E9-27424417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18" y="2332037"/>
            <a:ext cx="5964021" cy="4525963"/>
          </a:xfrm>
          <a:ln w="2857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4. The Purple Forbidden City is in </a:t>
            </a:r>
            <a:r>
              <a:rPr lang="en-US" dirty="0" err="1">
                <a:latin typeface="+mj-lt"/>
              </a:rPr>
              <a:t>Hội</a:t>
            </a:r>
            <a:r>
              <a:rPr lang="en-US" dirty="0">
                <a:latin typeface="+mj-lt"/>
              </a:rPr>
              <a:t> An.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5887DFA-F0E1-3772-18BB-C146E5E6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" y="408441"/>
            <a:ext cx="6183086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hlink"/>
                </a:solidFill>
                <a:latin typeface="+mj-lt"/>
              </a:rPr>
              <a:t>Now, read again to check the answers.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4273C-6DF2-C1F9-B936-5A2A92C9F494}"/>
              </a:ext>
            </a:extLst>
          </p:cNvPr>
          <p:cNvSpPr/>
          <p:nvPr/>
        </p:nvSpPr>
        <p:spPr>
          <a:xfrm>
            <a:off x="2555921" y="4010243"/>
            <a:ext cx="1018420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D00E0-BA1F-C899-96E5-0CA2B286A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0"/>
          <a:stretch/>
        </p:blipFill>
        <p:spPr>
          <a:xfrm>
            <a:off x="6809949" y="277484"/>
            <a:ext cx="4837765" cy="6362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658FAD-CC28-C2BC-32BD-DD62E0D78E50}"/>
              </a:ext>
            </a:extLst>
          </p:cNvPr>
          <p:cNvCxnSpPr>
            <a:cxnSpLocks/>
          </p:cNvCxnSpPr>
          <p:nvPr/>
        </p:nvCxnSpPr>
        <p:spPr>
          <a:xfrm>
            <a:off x="7117443" y="4559978"/>
            <a:ext cx="1738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D94D3B-D454-0FF6-E9F5-D549A8ABC2B6}"/>
              </a:ext>
            </a:extLst>
          </p:cNvPr>
          <p:cNvCxnSpPr>
            <a:cxnSpLocks/>
          </p:cNvCxnSpPr>
          <p:nvPr/>
        </p:nvCxnSpPr>
        <p:spPr>
          <a:xfrm>
            <a:off x="8322128" y="5193731"/>
            <a:ext cx="15403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AD43-569E-19B4-88E9-27424417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18" y="2332037"/>
            <a:ext cx="5964021" cy="4525963"/>
          </a:xfrm>
          <a:ln w="2857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If tourists love scuba diving, they should go to </a:t>
            </a:r>
            <a:r>
              <a:rPr lang="en-US" dirty="0" err="1">
                <a:latin typeface="+mj-lt"/>
              </a:rPr>
              <a:t>Hạ</a:t>
            </a:r>
            <a:r>
              <a:rPr lang="en-US" dirty="0">
                <a:latin typeface="+mj-lt"/>
              </a:rPr>
              <a:t> Long Bay.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5887DFA-F0E1-3772-18BB-C146E5E6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" y="408441"/>
            <a:ext cx="6183086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hlink"/>
                </a:solidFill>
                <a:latin typeface="+mj-lt"/>
              </a:rPr>
              <a:t>Now, read again to check the answers.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4273C-6DF2-C1F9-B936-5A2A92C9F494}"/>
              </a:ext>
            </a:extLst>
          </p:cNvPr>
          <p:cNvSpPr/>
          <p:nvPr/>
        </p:nvSpPr>
        <p:spPr>
          <a:xfrm>
            <a:off x="2604010" y="4010243"/>
            <a:ext cx="922239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True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D00E0-BA1F-C899-96E5-0CA2B286A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0"/>
          <a:stretch/>
        </p:blipFill>
        <p:spPr>
          <a:xfrm>
            <a:off x="6809949" y="277484"/>
            <a:ext cx="4837765" cy="6362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6C300D-CA3C-5080-2026-A40D7FE30AFE}"/>
              </a:ext>
            </a:extLst>
          </p:cNvPr>
          <p:cNvCxnSpPr>
            <a:cxnSpLocks/>
          </p:cNvCxnSpPr>
          <p:nvPr/>
        </p:nvCxnSpPr>
        <p:spPr>
          <a:xfrm>
            <a:off x="10167257" y="5920583"/>
            <a:ext cx="892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71EDAB-CF92-34EF-AB2E-C6917FAEE6D4}"/>
              </a:ext>
            </a:extLst>
          </p:cNvPr>
          <p:cNvCxnSpPr>
            <a:cxnSpLocks/>
          </p:cNvCxnSpPr>
          <p:nvPr/>
        </p:nvCxnSpPr>
        <p:spPr>
          <a:xfrm>
            <a:off x="8544828" y="6356013"/>
            <a:ext cx="2373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F3DCEC-1440-4BCE-452C-C4E798CBBF63}"/>
              </a:ext>
            </a:extLst>
          </p:cNvPr>
          <p:cNvCxnSpPr>
            <a:cxnSpLocks/>
          </p:cNvCxnSpPr>
          <p:nvPr/>
        </p:nvCxnSpPr>
        <p:spPr>
          <a:xfrm>
            <a:off x="9554114" y="5509459"/>
            <a:ext cx="892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476250"/>
            <a:ext cx="2400300" cy="579438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bg1"/>
                </a:solidFill>
                <a:latin typeface="+mj-lt"/>
              </a:rPr>
              <a:t>Post-reading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2DF6F-B3EF-EBAE-1DDF-684525C4A148}"/>
              </a:ext>
            </a:extLst>
          </p:cNvPr>
          <p:cNvSpPr/>
          <p:nvPr/>
        </p:nvSpPr>
        <p:spPr>
          <a:xfrm>
            <a:off x="2176087" y="483174"/>
            <a:ext cx="90867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Look back at the reading text in Task 6, 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choose the places you want to visit the most. Explain.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EA085498-EE20-E928-F6CB-4BCDC5D1E795}"/>
              </a:ext>
            </a:extLst>
          </p:cNvPr>
          <p:cNvSpPr/>
          <p:nvPr/>
        </p:nvSpPr>
        <p:spPr>
          <a:xfrm>
            <a:off x="470724" y="1738854"/>
            <a:ext cx="4793666" cy="2211259"/>
          </a:xfrm>
          <a:prstGeom prst="wedgeRoundRectCallout">
            <a:avLst>
              <a:gd name="adj1" fmla="val 38163"/>
              <a:gd name="adj2" fmla="val 74135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Where do you want to </a:t>
            </a:r>
            <a:r>
              <a:rPr lang="en-US" sz="3600" i="1">
                <a:solidFill>
                  <a:srgbClr val="0070C0"/>
                </a:solidFill>
                <a:latin typeface="+mj-lt"/>
              </a:rPr>
              <a:t>travel the </a:t>
            </a:r>
            <a:r>
              <a:rPr lang="en-US" sz="3600" i="1" dirty="0">
                <a:solidFill>
                  <a:srgbClr val="0070C0"/>
                </a:solidFill>
                <a:latin typeface="+mj-lt"/>
              </a:rPr>
              <a:t>most?</a:t>
            </a:r>
          </a:p>
        </p:txBody>
      </p:sp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94A429A5-6ED6-AF48-FDE9-FDD05B4152A4}"/>
              </a:ext>
            </a:extLst>
          </p:cNvPr>
          <p:cNvSpPr/>
          <p:nvPr/>
        </p:nvSpPr>
        <p:spPr>
          <a:xfrm>
            <a:off x="5704114" y="1738854"/>
            <a:ext cx="5958114" cy="3851142"/>
          </a:xfrm>
          <a:prstGeom prst="wedgeRoundRectCallout">
            <a:avLst>
              <a:gd name="adj1" fmla="val -50678"/>
              <a:gd name="adj2" fmla="val 6972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latin typeface="+mj-lt"/>
              </a:rPr>
              <a:t>I want to visit </a:t>
            </a:r>
            <a:r>
              <a:rPr lang="en-US" sz="3600" dirty="0" err="1">
                <a:solidFill>
                  <a:srgbClr val="C00000"/>
                </a:solidFill>
                <a:latin typeface="+mj-lt"/>
              </a:rPr>
              <a:t>Hạ</a:t>
            </a:r>
            <a:r>
              <a:rPr lang="en-US" sz="3600" dirty="0">
                <a:solidFill>
                  <a:srgbClr val="C00000"/>
                </a:solidFill>
                <a:latin typeface="+mj-lt"/>
              </a:rPr>
              <a:t> Long Bay the most because it’s very beautiful. I can take part in many exciting activities like scuba diving and rock climbing.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67491E-6B6A-58F3-9B56-E06EB74A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29" y="108862"/>
            <a:ext cx="7984225" cy="20181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4A5E72-1262-05FA-0338-C52E1FE3FC92}"/>
              </a:ext>
            </a:extLst>
          </p:cNvPr>
          <p:cNvCxnSpPr>
            <a:cxnSpLocks/>
          </p:cNvCxnSpPr>
          <p:nvPr/>
        </p:nvCxnSpPr>
        <p:spPr>
          <a:xfrm>
            <a:off x="4706257" y="747486"/>
            <a:ext cx="11990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2C8454-E047-D8A6-1DE2-317FAF07F1D3}"/>
              </a:ext>
            </a:extLst>
          </p:cNvPr>
          <p:cNvCxnSpPr>
            <a:cxnSpLocks/>
          </p:cNvCxnSpPr>
          <p:nvPr/>
        </p:nvCxnSpPr>
        <p:spPr>
          <a:xfrm flipV="1">
            <a:off x="6647089" y="747486"/>
            <a:ext cx="2712811" cy="217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C593B8-61D8-B451-529A-9E076690A618}"/>
              </a:ext>
            </a:extLst>
          </p:cNvPr>
          <p:cNvCxnSpPr>
            <a:cxnSpLocks/>
          </p:cNvCxnSpPr>
          <p:nvPr/>
        </p:nvCxnSpPr>
        <p:spPr>
          <a:xfrm>
            <a:off x="4138109" y="1220096"/>
            <a:ext cx="135654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9DFF82-574B-3E49-645C-F9A02AF95E91}"/>
              </a:ext>
            </a:extLst>
          </p:cNvPr>
          <p:cNvCxnSpPr>
            <a:cxnSpLocks/>
          </p:cNvCxnSpPr>
          <p:nvPr/>
        </p:nvCxnSpPr>
        <p:spPr>
          <a:xfrm>
            <a:off x="7093561" y="1230238"/>
            <a:ext cx="149798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0D3002-413D-8A6D-33AA-4D483C006583}"/>
              </a:ext>
            </a:extLst>
          </p:cNvPr>
          <p:cNvCxnSpPr>
            <a:cxnSpLocks/>
          </p:cNvCxnSpPr>
          <p:nvPr/>
        </p:nvCxnSpPr>
        <p:spPr>
          <a:xfrm flipV="1">
            <a:off x="3222856" y="1703035"/>
            <a:ext cx="3076344" cy="53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4D2397-5099-C7A8-4EFA-B0238F9ED883}"/>
              </a:ext>
            </a:extLst>
          </p:cNvPr>
          <p:cNvCxnSpPr>
            <a:cxnSpLocks/>
          </p:cNvCxnSpPr>
          <p:nvPr/>
        </p:nvCxnSpPr>
        <p:spPr>
          <a:xfrm>
            <a:off x="8538028" y="1712107"/>
            <a:ext cx="8218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B2F612-004B-5F14-1746-E32C77571BCB}"/>
              </a:ext>
            </a:extLst>
          </p:cNvPr>
          <p:cNvCxnSpPr>
            <a:cxnSpLocks/>
          </p:cNvCxnSpPr>
          <p:nvPr/>
        </p:nvCxnSpPr>
        <p:spPr>
          <a:xfrm>
            <a:off x="3931900" y="2192317"/>
            <a:ext cx="137386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EFDDB2F-6E5D-0969-047D-850AFB6DC3F2}"/>
              </a:ext>
            </a:extLst>
          </p:cNvPr>
          <p:cNvSpPr txBox="1"/>
          <p:nvPr/>
        </p:nvSpPr>
        <p:spPr>
          <a:xfrm>
            <a:off x="476250" y="2886848"/>
            <a:ext cx="53449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Think about the following information: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</a:rPr>
              <a:t>Where you 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</a:rPr>
              <a:t>Information about wonder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</a:rPr>
              <a:t>When are you coming back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4CADE1-5DFA-8E81-E35B-F6940E85D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57" y="2401276"/>
            <a:ext cx="6697343" cy="3057866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DCBC86-D377-DFC8-1570-CA65A582C8EC}"/>
              </a:ext>
            </a:extLst>
          </p:cNvPr>
          <p:cNvCxnSpPr>
            <a:cxnSpLocks/>
          </p:cNvCxnSpPr>
          <p:nvPr/>
        </p:nvCxnSpPr>
        <p:spPr>
          <a:xfrm>
            <a:off x="6647089" y="2192317"/>
            <a:ext cx="21962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78FFF-B090-8BE2-6504-A1829C68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54" y="1403789"/>
            <a:ext cx="6283485" cy="50727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50D806-728A-2B21-C568-365F246004B0}"/>
              </a:ext>
            </a:extLst>
          </p:cNvPr>
          <p:cNvSpPr/>
          <p:nvPr/>
        </p:nvSpPr>
        <p:spPr>
          <a:xfrm>
            <a:off x="2613988" y="326571"/>
            <a:ext cx="69640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You can use the phrases from the Useful </a:t>
            </a:r>
            <a:b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</a:b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Language box to write your postcard.</a:t>
            </a:r>
          </a:p>
        </p:txBody>
      </p:sp>
    </p:spTree>
    <p:extLst>
      <p:ext uri="{BB962C8B-B14F-4D97-AF65-F5344CB8AC3E}">
        <p14:creationId xmlns:p14="http://schemas.microsoft.com/office/powerpoint/2010/main" val="147659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ECC23D31-4630-C4D2-DCC3-E12220EAE497}"/>
              </a:ext>
            </a:extLst>
          </p:cNvPr>
          <p:cNvSpPr/>
          <p:nvPr/>
        </p:nvSpPr>
        <p:spPr>
          <a:xfrm>
            <a:off x="1296988" y="2037460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88E9696-B600-3A72-14D6-4D49A3810D94}"/>
              </a:ext>
            </a:extLst>
          </p:cNvPr>
          <p:cNvSpPr/>
          <p:nvPr/>
        </p:nvSpPr>
        <p:spPr>
          <a:xfrm>
            <a:off x="1296988" y="3010386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3A5D7582-0665-1C6F-B44B-574412C17F42}"/>
              </a:ext>
            </a:extLst>
          </p:cNvPr>
          <p:cNvSpPr/>
          <p:nvPr/>
        </p:nvSpPr>
        <p:spPr>
          <a:xfrm>
            <a:off x="1296988" y="3951234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AB857CC-CFE2-1A41-2460-2AB4C198BA5F}"/>
              </a:ext>
            </a:extLst>
          </p:cNvPr>
          <p:cNvSpPr/>
          <p:nvPr/>
        </p:nvSpPr>
        <p:spPr>
          <a:xfrm>
            <a:off x="1296988" y="5038273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34EE1E2E-CD35-C7ED-A43C-29567E8C848A}"/>
              </a:ext>
            </a:extLst>
          </p:cNvPr>
          <p:cNvSpPr/>
          <p:nvPr/>
        </p:nvSpPr>
        <p:spPr>
          <a:xfrm>
            <a:off x="1300163" y="1062946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57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B1BBA6-C333-38B5-F4AE-019E6A2BD2F8}"/>
              </a:ext>
            </a:extLst>
          </p:cNvPr>
          <p:cNvSpPr txBox="1"/>
          <p:nvPr/>
        </p:nvSpPr>
        <p:spPr>
          <a:xfrm>
            <a:off x="438340" y="2486361"/>
            <a:ext cx="113153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Hi Tony,</a:t>
            </a:r>
          </a:p>
          <a:p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Greeting from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Huế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, Vietnam. Today I’m visiting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Hiển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Nhơn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Gate, a popular tourist attraction in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Huế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Huế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used to be the capital city of Vietnam and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Hiển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Nhơn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 Gate is one of the gates to the Imperial City of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Huế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. They built it around 1805, under the reign of Emperor Gia Long. It's ancient and </a:t>
            </a:r>
            <a:r>
              <a:rPr lang="en-US" sz="2800" i="1" dirty="0" err="1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colourful</a:t>
            </a:r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. I took lots of photos of it.</a:t>
            </a:r>
          </a:p>
          <a:p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Talk to you soon.</a:t>
            </a:r>
          </a:p>
          <a:p>
            <a:r>
              <a:rPr lang="en-US" sz="2800" i="1" dirty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David</a:t>
            </a:r>
            <a:endParaRPr lang="en-US" sz="2800" dirty="0">
              <a:solidFill>
                <a:srgbClr val="0000CC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4E1E7-5B95-2D4C-EAD2-787FE391B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932" y="131165"/>
            <a:ext cx="6470049" cy="16354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F5CFF-2515-7132-E3B3-1639BC827628}"/>
              </a:ext>
            </a:extLst>
          </p:cNvPr>
          <p:cNvSpPr/>
          <p:nvPr/>
        </p:nvSpPr>
        <p:spPr>
          <a:xfrm>
            <a:off x="760679" y="1789103"/>
            <a:ext cx="2552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Sample answer: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9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FF2D80-84D4-2646-203D-C604B07E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4" y="96913"/>
            <a:ext cx="5486400" cy="65846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F9EF0B-F8C6-8874-D51C-F774E1FE95DB}"/>
              </a:ext>
            </a:extLst>
          </p:cNvPr>
          <p:cNvSpPr/>
          <p:nvPr/>
        </p:nvSpPr>
        <p:spPr>
          <a:xfrm>
            <a:off x="5834744" y="2651649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8CBC0F-1CFE-58C5-4BF0-0E0CE9C12E0F}"/>
              </a:ext>
            </a:extLst>
          </p:cNvPr>
          <p:cNvSpPr/>
          <p:nvPr/>
        </p:nvSpPr>
        <p:spPr>
          <a:xfrm>
            <a:off x="5834744" y="3056919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3FB83D-72A8-BF9B-46C6-C79B44FF31F2}"/>
              </a:ext>
            </a:extLst>
          </p:cNvPr>
          <p:cNvSpPr/>
          <p:nvPr/>
        </p:nvSpPr>
        <p:spPr>
          <a:xfrm>
            <a:off x="5251258" y="4765977"/>
            <a:ext cx="381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00DA9B-B257-F419-3594-201945687582}"/>
              </a:ext>
            </a:extLst>
          </p:cNvPr>
          <p:cNvSpPr/>
          <p:nvPr/>
        </p:nvSpPr>
        <p:spPr>
          <a:xfrm>
            <a:off x="7255367" y="5821891"/>
            <a:ext cx="357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795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F11203-DB39-FFA5-24A1-899061DA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86" y="174170"/>
            <a:ext cx="5704114" cy="64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7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3375" y="361383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3" y="1564142"/>
            <a:ext cx="103505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test-taking skills (Reading, Writing).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94 SB)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Test 2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TA 7 Right on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46 – 49)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98450" y="1232014"/>
            <a:ext cx="11595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test-taking skills (Reading, Writing).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70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b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nk	      	       B. w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			C. v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		D. tr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bæŋk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weɪ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væn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træm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emist             B. 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icken		C. 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ildren  	D. tea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kemɪst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tʃɪkɪn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tʃɪldrən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tiːtʃər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t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mb           	       B. r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ck		 	C. t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		D. sh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tuːm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rɒk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	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tɒp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	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ʃɒp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31255"/>
            <a:ext cx="1151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Choose the word whose underlined part is pronounced from that of the others. </a:t>
            </a:r>
            <a:r>
              <a:rPr lang="en-US" sz="3600" dirty="0" err="1">
                <a:latin typeface="+mj-lt"/>
              </a:rPr>
              <a:t>Practise</a:t>
            </a:r>
            <a:r>
              <a:rPr lang="en-US" sz="3600" dirty="0">
                <a:latin typeface="+mj-lt"/>
              </a:rPr>
              <a:t> saying them.</a:t>
            </a:r>
            <a:endParaRPr lang="vi-VN" sz="36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3646967" y="1726559"/>
            <a:ext cx="459638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701748" y="3437170"/>
            <a:ext cx="431511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701748" y="5185108"/>
            <a:ext cx="471940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9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70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butcher	       B. bookshop		C. florist		D. hotel  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bʊtʃər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bʊkʃɒp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flɒrɪst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həʊˈtel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tourist                 B. landmark		C. journey 		D. report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tʊərɪst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lændmɑːk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dʒɜːni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rɪˈpɔːt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expensive           B. delicious		 C. popular		D. impatient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ɪkˈspensɪv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dɪˈlɪʃəs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pɒpjələr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ɪmˈpeɪʃənt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31255"/>
            <a:ext cx="1151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Choose the word whose main stress is placed differently from that of the others. </a:t>
            </a:r>
            <a:r>
              <a:rPr lang="en-US" sz="3600" dirty="0" err="1">
                <a:latin typeface="+mj-lt"/>
              </a:rPr>
              <a:t>Practise</a:t>
            </a:r>
            <a:r>
              <a:rPr lang="en-US" sz="3600" dirty="0">
                <a:latin typeface="+mj-lt"/>
              </a:rPr>
              <a:t> saying them.</a:t>
            </a:r>
            <a:endParaRPr lang="vi-VN" sz="36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339337" y="1726559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349970" y="3413052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686555" y="5175538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82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ree Speech bubble 1195466 PNG with Transparent Background">
            <a:extLst>
              <a:ext uri="{FF2B5EF4-FFF2-40B4-BE49-F238E27FC236}">
                <a16:creationId xmlns:a16="http://schemas.microsoft.com/office/drawing/2014/main" id="{5E8ED63D-F34C-EFC0-824C-29374A36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6" y="547391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961D85E2-A94B-77C0-841C-AA559D785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1449780"/>
            <a:ext cx="108290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If you can travel around Vietnam for 10 days, what are the destinations you want to visit?</a:t>
            </a:r>
            <a:endParaRPr lang="en-US" sz="3200" i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D08EA-FDD5-8B7F-9F51-B8092D696F54}"/>
              </a:ext>
            </a:extLst>
          </p:cNvPr>
          <p:cNvSpPr/>
          <p:nvPr/>
        </p:nvSpPr>
        <p:spPr>
          <a:xfrm>
            <a:off x="2326577" y="36102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44950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Pre-Reading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98C933-58FC-B098-DD7C-079B83F61E1F}"/>
              </a:ext>
            </a:extLst>
          </p:cNvPr>
          <p:cNvSpPr/>
          <p:nvPr/>
        </p:nvSpPr>
        <p:spPr>
          <a:xfrm>
            <a:off x="2048134" y="276534"/>
            <a:ext cx="1089247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Read the instruction quickly. Underline the key words. What are we going to do?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1B1A1-2E64-A706-BB82-6CF30F369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927" y="1684652"/>
            <a:ext cx="9488187" cy="13995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3A1DB2-5BF3-F608-4355-436B3A0CE191}"/>
              </a:ext>
            </a:extLst>
          </p:cNvPr>
          <p:cNvCxnSpPr>
            <a:cxnSpLocks/>
          </p:cNvCxnSpPr>
          <p:nvPr/>
        </p:nvCxnSpPr>
        <p:spPr>
          <a:xfrm>
            <a:off x="3591839" y="2423070"/>
            <a:ext cx="93409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CDE38C-9283-B944-CD2C-039AA1C4C173}"/>
              </a:ext>
            </a:extLst>
          </p:cNvPr>
          <p:cNvCxnSpPr>
            <a:cxnSpLocks/>
          </p:cNvCxnSpPr>
          <p:nvPr/>
        </p:nvCxnSpPr>
        <p:spPr>
          <a:xfrm>
            <a:off x="5416874" y="2414603"/>
            <a:ext cx="16547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CB9885-D6FE-5030-71FA-735B6CB03DE3}"/>
              </a:ext>
            </a:extLst>
          </p:cNvPr>
          <p:cNvCxnSpPr>
            <a:cxnSpLocks/>
          </p:cNvCxnSpPr>
          <p:nvPr/>
        </p:nvCxnSpPr>
        <p:spPr>
          <a:xfrm>
            <a:off x="8134090" y="2418067"/>
            <a:ext cx="13582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3B30AF-DEC3-5F2C-072D-047BCD713607}"/>
              </a:ext>
            </a:extLst>
          </p:cNvPr>
          <p:cNvCxnSpPr>
            <a:cxnSpLocks/>
          </p:cNvCxnSpPr>
          <p:nvPr/>
        </p:nvCxnSpPr>
        <p:spPr>
          <a:xfrm>
            <a:off x="10510804" y="2423070"/>
            <a:ext cx="11393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C1F9FB-2478-4D6A-57D3-786997D35E74}"/>
              </a:ext>
            </a:extLst>
          </p:cNvPr>
          <p:cNvCxnSpPr>
            <a:cxnSpLocks/>
          </p:cNvCxnSpPr>
          <p:nvPr/>
        </p:nvCxnSpPr>
        <p:spPr>
          <a:xfrm>
            <a:off x="3518901" y="2953581"/>
            <a:ext cx="125629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0183C2-0BCE-C68B-FE50-98E7C363DEA3}"/>
              </a:ext>
            </a:extLst>
          </p:cNvPr>
          <p:cNvCxnSpPr>
            <a:cxnSpLocks/>
          </p:cNvCxnSpPr>
          <p:nvPr/>
        </p:nvCxnSpPr>
        <p:spPr>
          <a:xfrm flipV="1">
            <a:off x="6696719" y="2953581"/>
            <a:ext cx="4132148" cy="71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2BEA8-55C1-1E5C-6BAB-98190838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362" y="3154617"/>
            <a:ext cx="4933690" cy="34268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A74647-905B-8E1A-FF2F-A554D36BB5BB}"/>
              </a:ext>
            </a:extLst>
          </p:cNvPr>
          <p:cNvCxnSpPr>
            <a:cxnSpLocks/>
          </p:cNvCxnSpPr>
          <p:nvPr/>
        </p:nvCxnSpPr>
        <p:spPr>
          <a:xfrm>
            <a:off x="5062453" y="3541334"/>
            <a:ext cx="5763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7D84C1-1806-BF5E-5387-01E188E6021A}"/>
              </a:ext>
            </a:extLst>
          </p:cNvPr>
          <p:cNvCxnSpPr>
            <a:cxnSpLocks/>
          </p:cNvCxnSpPr>
          <p:nvPr/>
        </p:nvCxnSpPr>
        <p:spPr>
          <a:xfrm>
            <a:off x="7264478" y="3541334"/>
            <a:ext cx="11344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0E1530-3F3B-275E-8473-F8208D67186C}"/>
              </a:ext>
            </a:extLst>
          </p:cNvPr>
          <p:cNvCxnSpPr>
            <a:cxnSpLocks/>
          </p:cNvCxnSpPr>
          <p:nvPr/>
        </p:nvCxnSpPr>
        <p:spPr>
          <a:xfrm>
            <a:off x="4026842" y="3874026"/>
            <a:ext cx="7568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347710B-401D-D8AA-BA41-A0A374E623CA}"/>
              </a:ext>
            </a:extLst>
          </p:cNvPr>
          <p:cNvCxnSpPr>
            <a:cxnSpLocks/>
          </p:cNvCxnSpPr>
          <p:nvPr/>
        </p:nvCxnSpPr>
        <p:spPr>
          <a:xfrm>
            <a:off x="5118056" y="4291313"/>
            <a:ext cx="4312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9F0EDA-4FC0-F315-D25A-9AB6C54C1851}"/>
              </a:ext>
            </a:extLst>
          </p:cNvPr>
          <p:cNvCxnSpPr>
            <a:cxnSpLocks/>
          </p:cNvCxnSpPr>
          <p:nvPr/>
        </p:nvCxnSpPr>
        <p:spPr>
          <a:xfrm>
            <a:off x="6539197" y="4285979"/>
            <a:ext cx="9551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C89124B-2D3C-2FD5-F63D-CA6D09757500}"/>
              </a:ext>
            </a:extLst>
          </p:cNvPr>
          <p:cNvCxnSpPr>
            <a:cxnSpLocks/>
          </p:cNvCxnSpPr>
          <p:nvPr/>
        </p:nvCxnSpPr>
        <p:spPr>
          <a:xfrm>
            <a:off x="4836536" y="5024581"/>
            <a:ext cx="1259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413C01-B7BC-9FE5-F1D9-047865F169CF}"/>
              </a:ext>
            </a:extLst>
          </p:cNvPr>
          <p:cNvCxnSpPr>
            <a:cxnSpLocks/>
          </p:cNvCxnSpPr>
          <p:nvPr/>
        </p:nvCxnSpPr>
        <p:spPr>
          <a:xfrm>
            <a:off x="7007127" y="5026680"/>
            <a:ext cx="1002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526DCE5-4F7D-B5E8-69FA-D23249DA430F}"/>
              </a:ext>
            </a:extLst>
          </p:cNvPr>
          <p:cNvCxnSpPr>
            <a:cxnSpLocks/>
          </p:cNvCxnSpPr>
          <p:nvPr/>
        </p:nvCxnSpPr>
        <p:spPr>
          <a:xfrm flipV="1">
            <a:off x="4292149" y="5757849"/>
            <a:ext cx="2779426" cy="67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756841-C5B7-1489-886A-3153C47018B1}"/>
              </a:ext>
            </a:extLst>
          </p:cNvPr>
          <p:cNvCxnSpPr>
            <a:cxnSpLocks/>
          </p:cNvCxnSpPr>
          <p:nvPr/>
        </p:nvCxnSpPr>
        <p:spPr>
          <a:xfrm>
            <a:off x="5333670" y="6473960"/>
            <a:ext cx="1930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11396</TotalTime>
  <Words>835</Words>
  <Application>Microsoft Office PowerPoint</Application>
  <PresentationFormat>Widescreen</PresentationFormat>
  <Paragraphs>91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the text and decide whether the following statements are True, False, or Doesn’t say: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234</cp:revision>
  <dcterms:created xsi:type="dcterms:W3CDTF">2020-12-08T03:17:05Z</dcterms:created>
  <dcterms:modified xsi:type="dcterms:W3CDTF">2022-12-20T10:57:49Z</dcterms:modified>
</cp:coreProperties>
</file>