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75" r:id="rId3"/>
    <p:sldId id="268" r:id="rId4"/>
    <p:sldId id="276" r:id="rId5"/>
    <p:sldId id="277" r:id="rId6"/>
    <p:sldId id="292" r:id="rId7"/>
    <p:sldId id="293" r:id="rId8"/>
    <p:sldId id="294" r:id="rId9"/>
    <p:sldId id="295" r:id="rId10"/>
    <p:sldId id="296" r:id="rId11"/>
    <p:sldId id="297" r:id="rId12"/>
    <p:sldId id="278" r:id="rId13"/>
    <p:sldId id="299" r:id="rId14"/>
    <p:sldId id="300" r:id="rId15"/>
    <p:sldId id="298" r:id="rId16"/>
    <p:sldId id="309" r:id="rId17"/>
    <p:sldId id="306" r:id="rId18"/>
    <p:sldId id="257" r:id="rId19"/>
    <p:sldId id="263" r:id="rId20"/>
    <p:sldId id="303" r:id="rId21"/>
    <p:sldId id="305" r:id="rId22"/>
    <p:sldId id="266" r:id="rId23"/>
    <p:sldId id="307" r:id="rId24"/>
    <p:sldId id="308" r:id="rId25"/>
    <p:sldId id="310" r:id="rId26"/>
    <p:sldId id="315" r:id="rId27"/>
    <p:sldId id="311" r:id="rId28"/>
    <p:sldId id="313" r:id="rId29"/>
    <p:sldId id="312" r:id="rId30"/>
    <p:sldId id="285" r:id="rId31"/>
    <p:sldId id="314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>
        <p:scale>
          <a:sx n="11" d="100"/>
          <a:sy n="11" d="100"/>
        </p:scale>
        <p:origin x="600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1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k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A99F6A19-3809-0478-AB04-F2C28BE5D3E5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4080610-5E50-E2BF-25F1-EE6509AFAEAB}"/>
              </a:ext>
            </a:extLst>
          </p:cNvPr>
          <p:cNvSpPr txBox="1"/>
          <p:nvPr userDrawn="1"/>
        </p:nvSpPr>
        <p:spPr>
          <a:xfrm>
            <a:off x="11068531" y="-1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5c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39AB3B5-0B69-8F19-1098-3AC84BC241AE}"/>
              </a:ext>
            </a:extLst>
          </p:cNvPr>
          <p:cNvSpPr txBox="1"/>
          <p:nvPr userDrawn="1"/>
        </p:nvSpPr>
        <p:spPr>
          <a:xfrm>
            <a:off x="11068531" y="-1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5c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EB7E-1873-49AE-8220-43FA6211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C11C-4122-4A20-8931-D7C7F8E03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9A245-9E9F-4824-AE99-D6F32D4F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F64E-332B-414F-9F8D-858F48768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7AAF3-A763-4CA1-B959-D1048F87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B7090-11B1-494D-AFCE-F4FF8A79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02DFF-AD75-47D0-91B8-2760477261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093D8-BFD2-B6C1-9CE4-E655DAF26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024A9-20BC-95E7-CD91-C68C83522E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7C93595-5F44-FD7D-73A5-C0BF22FB2D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17915E-FB6B-E197-BBD6-564542D692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956AEC0-13C1-80F4-6EFA-AFCAE7F95B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651CA3-8AED-FD5D-8112-57BD035F80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5DDE631B-F3A5-92BE-AE04-DDDD84C15AAD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D754988-AA80-0F5C-137B-30A15EC28852}"/>
              </a:ext>
            </a:extLst>
          </p:cNvPr>
          <p:cNvSpPr txBox="1"/>
          <p:nvPr userDrawn="1"/>
        </p:nvSpPr>
        <p:spPr>
          <a:xfrm>
            <a:off x="11068531" y="-1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5c</a:t>
            </a:r>
          </a:p>
        </p:txBody>
      </p:sp>
    </p:spTree>
    <p:extLst>
      <p:ext uri="{BB962C8B-B14F-4D97-AF65-F5344CB8AC3E}">
        <p14:creationId xmlns:p14="http://schemas.microsoft.com/office/powerpoint/2010/main" val="418171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slideLayout" Target="../slideLayouts/slideLayout12.xml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image" Target="../media/image20.png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A15701-A5A7-49BC-9449-C5C23784A3A1}"/>
              </a:ext>
            </a:extLst>
          </p:cNvPr>
          <p:cNvSpPr/>
          <p:nvPr/>
        </p:nvSpPr>
        <p:spPr>
          <a:xfrm>
            <a:off x="5769357" y="198863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London Was Great!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5c: Vocabulary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92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09555-04D8-476F-9230-FBDF713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57" y="2546308"/>
            <a:ext cx="3931164" cy="1765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B9930-2AE5-44AE-9498-D3A3D17D3FAA}"/>
              </a:ext>
            </a:extLst>
          </p:cNvPr>
          <p:cNvSpPr txBox="1"/>
          <p:nvPr/>
        </p:nvSpPr>
        <p:spPr>
          <a:xfrm>
            <a:off x="4315325" y="4816645"/>
            <a:ext cx="2855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 snake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B0B2C-61FB-97D0-2499-D9AF1948F9B4}"/>
              </a:ext>
            </a:extLst>
          </p:cNvPr>
          <p:cNvSpPr txBox="1"/>
          <p:nvPr/>
        </p:nvSpPr>
        <p:spPr>
          <a:xfrm>
            <a:off x="609600" y="753979"/>
            <a:ext cx="10074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Can you guess the animals by looking at their eyes?</a:t>
            </a:r>
          </a:p>
        </p:txBody>
      </p:sp>
    </p:spTree>
    <p:extLst>
      <p:ext uri="{BB962C8B-B14F-4D97-AF65-F5344CB8AC3E}">
        <p14:creationId xmlns:p14="http://schemas.microsoft.com/office/powerpoint/2010/main" val="42626149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8EC14-CD53-4CB3-8B43-575943AB0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95" y="455906"/>
            <a:ext cx="6420154" cy="1397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928922-D3DA-4B20-8A49-63637AA23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3" y="2548946"/>
            <a:ext cx="3039227" cy="3285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C61C-CE93-43E0-B530-0FC377C19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29" y="2993024"/>
            <a:ext cx="3620915" cy="2397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E8A42-FCCF-421B-A26A-BC4211C63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249" y="1902015"/>
            <a:ext cx="3039226" cy="3578734"/>
          </a:xfrm>
          <a:prstGeom prst="rect">
            <a:avLst/>
          </a:prstGeom>
        </p:spPr>
      </p:pic>
      <p:pic>
        <p:nvPicPr>
          <p:cNvPr id="6" name="CD3-6">
            <a:hlinkClick r:id="" action="ppaction://media"/>
            <a:extLst>
              <a:ext uri="{FF2B5EF4-FFF2-40B4-BE49-F238E27FC236}">
                <a16:creationId xmlns:a16="http://schemas.microsoft.com/office/drawing/2014/main" id="{42C71909-5C4C-41A2-8211-240D4F2DF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7189" y="5308082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17ED8-A285-49A1-AB65-FA276E20EF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1428" y="404341"/>
            <a:ext cx="2670721" cy="32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124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D0401-5E2C-494E-BA83-051B5ED82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32" y="385008"/>
            <a:ext cx="3871593" cy="3850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4EB791-8843-468B-896E-7714D7DBA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622" y="652965"/>
            <a:ext cx="3105150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35FAC-937C-4B5D-9E41-9FC21ED24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8922" y="2984080"/>
            <a:ext cx="2726734" cy="3220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8730A-5178-4FAE-B415-949BD95F7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526" y="385008"/>
            <a:ext cx="3805130" cy="3363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858BA-6E7C-4FBC-8D38-44803977F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6525">
            <a:off x="3323584" y="3533501"/>
            <a:ext cx="3985553" cy="2535153"/>
          </a:xfrm>
          <a:prstGeom prst="rect">
            <a:avLst/>
          </a:prstGeom>
        </p:spPr>
      </p:pic>
      <p:pic>
        <p:nvPicPr>
          <p:cNvPr id="8" name="CD3-6">
            <a:hlinkClick r:id="" action="ppaction://media"/>
            <a:extLst>
              <a:ext uri="{FF2B5EF4-FFF2-40B4-BE49-F238E27FC236}">
                <a16:creationId xmlns:a16="http://schemas.microsoft.com/office/drawing/2014/main" id="{4B508058-8AA4-44A9-863C-09514D099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6344" y="5079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65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341410-EB67-497A-8D37-DF8AC8935420}"/>
              </a:ext>
            </a:extLst>
          </p:cNvPr>
          <p:cNvSpPr/>
          <p:nvPr/>
        </p:nvSpPr>
        <p:spPr>
          <a:xfrm>
            <a:off x="591552" y="1366318"/>
            <a:ext cx="112455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Animal names: </a:t>
            </a:r>
            <a:r>
              <a:rPr lang="en-US" sz="2800" dirty="0">
                <a:solidFill>
                  <a:srgbClr val="000000"/>
                </a:solidFill>
              </a:rPr>
              <a:t>T has all students sit/stand in a circle. Use a ball (or a pencil case) and toss it to one student. T must say one animal word as T passes. The student then throws to another student and says a different animal word. If the student drops it, he/she is out. If the student can't think of an animal word within a few seconds, he/she is out. The game continues until there is one winner. Losers will have to sing a song/ dance…….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5066580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89E08-936C-438D-8053-AE0F35583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" y="651761"/>
            <a:ext cx="3818522" cy="2438927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5E73F4A-7BE6-4799-A803-BC2D01011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65503"/>
              </p:ext>
            </p:extLst>
          </p:nvPr>
        </p:nvGraphicFramePr>
        <p:xfrm>
          <a:off x="4064000" y="389346"/>
          <a:ext cx="8128000" cy="5740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599041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18129707"/>
                    </a:ext>
                  </a:extLst>
                </a:gridCol>
              </a:tblGrid>
              <a:tr h="82009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WILD ANIMALS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868558"/>
                  </a:ext>
                </a:extLst>
              </a:tr>
              <a:tr h="8200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723197"/>
                  </a:ext>
                </a:extLst>
              </a:tr>
              <a:tr h="8200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452797"/>
                  </a:ext>
                </a:extLst>
              </a:tr>
              <a:tr h="8200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100468"/>
                  </a:ext>
                </a:extLst>
              </a:tr>
              <a:tr h="8200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529516"/>
                  </a:ext>
                </a:extLst>
              </a:tr>
              <a:tr h="820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48419"/>
                  </a:ext>
                </a:extLst>
              </a:tr>
              <a:tr h="820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9285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D26249-0C76-4124-AC12-BCFA7474DB21}"/>
              </a:ext>
            </a:extLst>
          </p:cNvPr>
          <p:cNvSpPr txBox="1"/>
          <p:nvPr/>
        </p:nvSpPr>
        <p:spPr>
          <a:xfrm>
            <a:off x="5382127" y="2956767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snake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34156-3077-4B80-8937-D886FA8D45CC}"/>
              </a:ext>
            </a:extLst>
          </p:cNvPr>
          <p:cNvSpPr txBox="1"/>
          <p:nvPr/>
        </p:nvSpPr>
        <p:spPr>
          <a:xfrm>
            <a:off x="5382127" y="2122945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horse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E4D22-57BD-4BF8-BE6C-028899DB1D3E}"/>
              </a:ext>
            </a:extLst>
          </p:cNvPr>
          <p:cNvSpPr txBox="1"/>
          <p:nvPr/>
        </p:nvSpPr>
        <p:spPr>
          <a:xfrm>
            <a:off x="5525771" y="1280566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45187-E098-4390-8062-98020CFE64D1}"/>
              </a:ext>
            </a:extLst>
          </p:cNvPr>
          <p:cNvSpPr txBox="1"/>
          <p:nvPr/>
        </p:nvSpPr>
        <p:spPr>
          <a:xfrm>
            <a:off x="5382127" y="3705436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parrot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EB533-D0C2-4EBB-9F1E-0A2610F43146}"/>
              </a:ext>
            </a:extLst>
          </p:cNvPr>
          <p:cNvSpPr txBox="1"/>
          <p:nvPr/>
        </p:nvSpPr>
        <p:spPr>
          <a:xfrm>
            <a:off x="5454317" y="4511210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rabbit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D04BC-4579-430D-85D7-1F7BC1D60B12}"/>
              </a:ext>
            </a:extLst>
          </p:cNvPr>
          <p:cNvSpPr txBox="1"/>
          <p:nvPr/>
        </p:nvSpPr>
        <p:spPr>
          <a:xfrm>
            <a:off x="9185310" y="1280566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96A8C-D95F-411E-ACF6-88EC5B282EAC}"/>
              </a:ext>
            </a:extLst>
          </p:cNvPr>
          <p:cNvSpPr txBox="1"/>
          <p:nvPr/>
        </p:nvSpPr>
        <p:spPr>
          <a:xfrm>
            <a:off x="8898022" y="2109612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elephant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1AF1D-39D5-4684-8DAF-882E17FBC520}"/>
              </a:ext>
            </a:extLst>
          </p:cNvPr>
          <p:cNvSpPr txBox="1"/>
          <p:nvPr/>
        </p:nvSpPr>
        <p:spPr>
          <a:xfrm>
            <a:off x="9066197" y="2943957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giraffe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D78FD-C743-4E52-9EE6-FED6E4B0685F}"/>
              </a:ext>
            </a:extLst>
          </p:cNvPr>
          <p:cNvSpPr txBox="1"/>
          <p:nvPr/>
        </p:nvSpPr>
        <p:spPr>
          <a:xfrm>
            <a:off x="5525771" y="5382028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duck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DA436-8DE0-459F-84AD-77454FD68B7E}"/>
              </a:ext>
            </a:extLst>
          </p:cNvPr>
          <p:cNvSpPr txBox="1"/>
          <p:nvPr/>
        </p:nvSpPr>
        <p:spPr>
          <a:xfrm>
            <a:off x="9066197" y="3702653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snake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437224-783E-4143-8CBE-DBA3B9D72A88}"/>
              </a:ext>
            </a:extLst>
          </p:cNvPr>
          <p:cNvSpPr txBox="1"/>
          <p:nvPr/>
        </p:nvSpPr>
        <p:spPr>
          <a:xfrm>
            <a:off x="9185310" y="4487253"/>
            <a:ext cx="219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parrot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394C18-D1D1-4A64-A826-5662F442DAAC}"/>
              </a:ext>
            </a:extLst>
          </p:cNvPr>
          <p:cNvSpPr txBox="1"/>
          <p:nvPr/>
        </p:nvSpPr>
        <p:spPr>
          <a:xfrm>
            <a:off x="176463" y="3619217"/>
            <a:ext cx="3569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Which animal can you see in the zoo?</a:t>
            </a:r>
          </a:p>
          <a:p>
            <a:r>
              <a:rPr lang="en-US" sz="2800" dirty="0"/>
              <a:t>Which animal do you want to have at home?</a:t>
            </a:r>
          </a:p>
        </p:txBody>
      </p:sp>
    </p:spTree>
    <p:extLst>
      <p:ext uri="{BB962C8B-B14F-4D97-AF65-F5344CB8AC3E}">
        <p14:creationId xmlns:p14="http://schemas.microsoft.com/office/powerpoint/2010/main" val="38945443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FA2AC-DEA7-4532-98EB-B6D02BAB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2847"/>
            <a:ext cx="5871411" cy="59647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AD7CBE-2FF5-4425-B71C-AFB727DBB6DE}"/>
              </a:ext>
            </a:extLst>
          </p:cNvPr>
          <p:cNvSpPr/>
          <p:nvPr/>
        </p:nvSpPr>
        <p:spPr>
          <a:xfrm>
            <a:off x="224589" y="684341"/>
            <a:ext cx="2508220" cy="5775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Extra-practice</a:t>
            </a:r>
          </a:p>
          <a:p>
            <a:pPr algn="ctr"/>
            <a:r>
              <a:rPr lang="en-US" dirty="0"/>
              <a:t>WB-p .46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260F-F258-4641-B808-EF920506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616" y="2715527"/>
            <a:ext cx="3971925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371D3-2F2F-47CE-860D-5A3AB9F9D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247" y="1106998"/>
            <a:ext cx="349156" cy="198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265A9-1B9F-4AF3-A8DA-76F23C345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724" y="1959550"/>
            <a:ext cx="349156" cy="1466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2823D-EA75-476D-A38C-5D0964F53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458" y="2704003"/>
            <a:ext cx="996861" cy="414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7405A-C482-44D0-9DFA-9C13BCCEB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080" y="2439202"/>
            <a:ext cx="396954" cy="2229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C002F-A455-4B1F-B32B-6EDE580DF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9075" y="3080433"/>
            <a:ext cx="1734964" cy="33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08E0C-AF7F-4817-BCD9-7EB1760F8B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0492" y="3064139"/>
            <a:ext cx="457649" cy="2534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280B0-AEA7-4C45-8EFA-8AB7143C8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617" y="3354955"/>
            <a:ext cx="1407373" cy="400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52EC4-1D4C-4B56-B46B-FF0876E1A8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8411" y="4004236"/>
            <a:ext cx="1941794" cy="318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B6B53-F418-473B-A0E6-CB67F4F3D2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1363" y="4950345"/>
            <a:ext cx="1734964" cy="3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585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081985"/>
              </p:ext>
            </p:extLst>
          </p:nvPr>
        </p:nvGraphicFramePr>
        <p:xfrm>
          <a:off x="1927792" y="-13084"/>
          <a:ext cx="8785716" cy="648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130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rabbit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parrot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latin typeface="Patrick Hand" panose="00000500000000000000" pitchFamily="2" charset="0"/>
                        </a:rPr>
                        <a:t>     Duck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30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snake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elephant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latin typeface="Patrick Hand" panose="00000500000000000000" pitchFamily="2" charset="0"/>
                        </a:rPr>
                        <a:t>elephant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130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parrot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snake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latin typeface="Patrick Hand" panose="00000500000000000000" pitchFamily="2" charset="0"/>
                        </a:rPr>
                        <a:t>rabbit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130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lion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duck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>
                          <a:latin typeface="Patrick Hand" panose="00000500000000000000" pitchFamily="2" charset="0"/>
                        </a:rPr>
                        <a:t>lion</a:t>
                      </a:r>
                    </a:p>
                  </a:txBody>
                  <a:tcPr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11B7A8B-F0AB-4455-8E4E-10F0FAC2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703" y="597176"/>
            <a:ext cx="1057275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E753A-B92C-4AFF-99E8-6315B60D5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874" y="3789715"/>
            <a:ext cx="1057275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0EB7C-0D05-4799-9188-9E947CA50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49" y="425960"/>
            <a:ext cx="678821" cy="107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39475-D5CB-42BD-8665-002B4161D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206" y="3783440"/>
            <a:ext cx="852152" cy="1185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7E169-71D4-4F64-B4AC-E18205CC6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733" y="118446"/>
            <a:ext cx="752475" cy="1266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880C6-C8CB-4B1C-B01F-77CB4432E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526" y="5360811"/>
            <a:ext cx="714348" cy="1202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E28FF-2366-4F83-BF0C-9E4FC8346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012" y="2218268"/>
            <a:ext cx="1516980" cy="1203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11786-75AA-4B34-B71E-8A4F50426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716" y="2218268"/>
            <a:ext cx="1498254" cy="1188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6BC60-6300-4CF5-9320-EC690AC17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284" y="2354998"/>
            <a:ext cx="1476375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0AD100-00E5-4F53-A800-E36A91046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194" y="3961165"/>
            <a:ext cx="1476375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61AA68-7CEF-4D42-97C7-7A5A10EEDE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3103" y="5472225"/>
            <a:ext cx="1177786" cy="1107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4E40B3-D735-4680-B51A-8932266DE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3122" y="5405016"/>
            <a:ext cx="1269574" cy="1193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2284" y="-14893"/>
            <a:ext cx="8785715" cy="656769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64153" y="-531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65644" y="20018"/>
            <a:ext cx="3004666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35182" y="-5361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49297" y="165997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08218" y="1708237"/>
            <a:ext cx="3025517" cy="163721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824564" y="33641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865643" y="502840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34621" y="505611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934627" y="333621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882284" y="500223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880996" y="1630149"/>
            <a:ext cx="2958921" cy="1706061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08218" y="334690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6202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6547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>
          <a:xfrm>
            <a:off x="9814734" y="9553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&quot;No&quot; Symbol 29"/>
          <p:cNvSpPr/>
          <p:nvPr/>
        </p:nvSpPr>
        <p:spPr>
          <a:xfrm>
            <a:off x="3731255" y="266672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&quot;No&quot; Symbol 31"/>
          <p:cNvSpPr/>
          <p:nvPr/>
        </p:nvSpPr>
        <p:spPr>
          <a:xfrm>
            <a:off x="6896057" y="264122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&quot;No&quot; Symbol 39"/>
          <p:cNvSpPr/>
          <p:nvPr/>
        </p:nvSpPr>
        <p:spPr>
          <a:xfrm>
            <a:off x="9820905" y="43589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&quot;No&quot; Symbol 43"/>
          <p:cNvSpPr/>
          <p:nvPr/>
        </p:nvSpPr>
        <p:spPr>
          <a:xfrm>
            <a:off x="6867307" y="6004210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&quot;No&quot; Symbol 45"/>
          <p:cNvSpPr/>
          <p:nvPr/>
        </p:nvSpPr>
        <p:spPr>
          <a:xfrm>
            <a:off x="9808205" y="60763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&quot;No&quot; Symbol 35"/>
          <p:cNvSpPr/>
          <p:nvPr/>
        </p:nvSpPr>
        <p:spPr>
          <a:xfrm>
            <a:off x="3743955" y="436562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&quot;No&quot; Symbol 41"/>
          <p:cNvSpPr/>
          <p:nvPr/>
        </p:nvSpPr>
        <p:spPr>
          <a:xfrm>
            <a:off x="3809953" y="600196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6961473" y="43589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&quot;No&quot; Symbol 33"/>
          <p:cNvSpPr/>
          <p:nvPr/>
        </p:nvSpPr>
        <p:spPr>
          <a:xfrm>
            <a:off x="9808205" y="26600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C75F2E-0AF0-434E-B035-7F7575C39B38}"/>
              </a:ext>
            </a:extLst>
          </p:cNvPr>
          <p:cNvSpPr txBox="1"/>
          <p:nvPr/>
        </p:nvSpPr>
        <p:spPr>
          <a:xfrm>
            <a:off x="158707" y="597176"/>
            <a:ext cx="1514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Find the correct pairs of animals.</a:t>
            </a: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9" grpId="0" animBg="1"/>
      <p:bldP spid="39" grpId="1" animBg="1"/>
      <p:bldP spid="43" grpId="0" animBg="1"/>
      <p:bldP spid="43" grpId="1" animBg="1"/>
      <p:bldP spid="45" grpId="0" animBg="1"/>
      <p:bldP spid="45" grpId="1" animBg="1"/>
      <p:bldP spid="35" grpId="0" animBg="1"/>
      <p:bldP spid="35" grpId="1" animBg="1"/>
      <p:bldP spid="41" grpId="0" animBg="1"/>
      <p:bldP spid="41" grpId="1" animBg="1"/>
      <p:bldP spid="33" grpId="0" animBg="1"/>
      <p:bldP spid="33" grpId="1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20" y="80908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480612" y="44323"/>
            <a:ext cx="3711388" cy="6555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beak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big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body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fur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leg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mane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neck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pet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sharp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thick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trunk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wild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000" dirty="0">
                <a:solidFill>
                  <a:srgbClr val="0070C0"/>
                </a:solidFill>
              </a:rPr>
              <a:t>wing</a:t>
            </a:r>
            <a:endParaRPr lang="en-US" sz="3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3029" y="177496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6137" y="2785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3029" y="3902348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4799" y="49868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17" y="514241"/>
            <a:ext cx="417459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ck">
            <a:hlinkClick r:id="" action="ppaction://media"/>
            <a:extLst>
              <a:ext uri="{FF2B5EF4-FFF2-40B4-BE49-F238E27FC236}">
                <a16:creationId xmlns:a16="http://schemas.microsoft.com/office/drawing/2014/main" id="{8B049498-2E7C-4DA3-9BFC-AC2A7F8EC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84821" y="-52283"/>
            <a:ext cx="609600" cy="609600"/>
          </a:xfrm>
          <a:prstGeom prst="rect">
            <a:avLst/>
          </a:prstGeom>
        </p:spPr>
      </p:pic>
      <p:pic>
        <p:nvPicPr>
          <p:cNvPr id="7" name="mane">
            <a:hlinkClick r:id="" action="ppaction://media"/>
            <a:extLst>
              <a:ext uri="{FF2B5EF4-FFF2-40B4-BE49-F238E27FC236}">
                <a16:creationId xmlns:a16="http://schemas.microsoft.com/office/drawing/2014/main" id="{0CB6AAB7-95FC-4AFF-8667-41CBC443CB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70227" y="59901"/>
            <a:ext cx="609600" cy="609600"/>
          </a:xfrm>
          <a:prstGeom prst="rect">
            <a:avLst/>
          </a:prstGeom>
        </p:spPr>
      </p:pic>
      <p:pic>
        <p:nvPicPr>
          <p:cNvPr id="6" name="leg">
            <a:hlinkClick r:id="" action="ppaction://media"/>
            <a:extLst>
              <a:ext uri="{FF2B5EF4-FFF2-40B4-BE49-F238E27FC236}">
                <a16:creationId xmlns:a16="http://schemas.microsoft.com/office/drawing/2014/main" id="{AD1FB83B-78A7-4444-AC38-0FE2E9775A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39785" y="13404"/>
            <a:ext cx="609600" cy="609600"/>
          </a:xfrm>
          <a:prstGeom prst="rect">
            <a:avLst/>
          </a:prstGeom>
        </p:spPr>
      </p:pic>
      <p:pic>
        <p:nvPicPr>
          <p:cNvPr id="5" name="fur">
            <a:hlinkClick r:id="" action="ppaction://media"/>
            <a:extLst>
              <a:ext uri="{FF2B5EF4-FFF2-40B4-BE49-F238E27FC236}">
                <a16:creationId xmlns:a16="http://schemas.microsoft.com/office/drawing/2014/main" id="{FBE12E93-AEB3-4564-B208-3E55C30FB8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57406" y="-4081"/>
            <a:ext cx="609600" cy="609600"/>
          </a:xfrm>
          <a:prstGeom prst="rect">
            <a:avLst/>
          </a:prstGeom>
        </p:spPr>
      </p:pic>
      <p:pic>
        <p:nvPicPr>
          <p:cNvPr id="4" name="body">
            <a:hlinkClick r:id="" action="ppaction://media"/>
            <a:extLst>
              <a:ext uri="{FF2B5EF4-FFF2-40B4-BE49-F238E27FC236}">
                <a16:creationId xmlns:a16="http://schemas.microsoft.com/office/drawing/2014/main" id="{8D2C5BB6-4CED-4478-AEF4-3D60C00923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13558" y="-52283"/>
            <a:ext cx="609600" cy="609600"/>
          </a:xfrm>
          <a:prstGeom prst="rect">
            <a:avLst/>
          </a:prstGeom>
        </p:spPr>
      </p:pic>
      <p:pic>
        <p:nvPicPr>
          <p:cNvPr id="3" name="big">
            <a:hlinkClick r:id="" action="ppaction://media"/>
            <a:extLst>
              <a:ext uri="{FF2B5EF4-FFF2-40B4-BE49-F238E27FC236}">
                <a16:creationId xmlns:a16="http://schemas.microsoft.com/office/drawing/2014/main" id="{E16C5F35-5D33-4440-A63A-B1677CE230C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87916" y="29560"/>
            <a:ext cx="609600" cy="609600"/>
          </a:xfrm>
          <a:prstGeom prst="rect">
            <a:avLst/>
          </a:prstGeom>
        </p:spPr>
      </p:pic>
      <p:pic>
        <p:nvPicPr>
          <p:cNvPr id="2" name="beak">
            <a:hlinkClick r:id="" action="ppaction://media"/>
            <a:extLst>
              <a:ext uri="{FF2B5EF4-FFF2-40B4-BE49-F238E27FC236}">
                <a16:creationId xmlns:a16="http://schemas.microsoft.com/office/drawing/2014/main" id="{EB718D4B-32B8-4185-8875-5D6DCB071D2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11559" y="-23865"/>
            <a:ext cx="609600" cy="609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CC53A7-343D-40FB-954E-CAFCA984D53A}"/>
              </a:ext>
            </a:extLst>
          </p:cNvPr>
          <p:cNvSpPr/>
          <p:nvPr/>
        </p:nvSpPr>
        <p:spPr>
          <a:xfrm>
            <a:off x="788274" y="-4081"/>
            <a:ext cx="11403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Listen and repeat.</a:t>
            </a:r>
            <a:r>
              <a:rPr lang="en-US" sz="2400" b="1" i="1" dirty="0">
                <a:solidFill>
                  <a:srgbClr val="0070C0"/>
                </a:solidFill>
              </a:rPr>
              <a:t> (Click each word to hear the sound)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A87849-35FF-42A7-93FA-B8809EE2698E}"/>
              </a:ext>
            </a:extLst>
          </p:cNvPr>
          <p:cNvSpPr txBox="1"/>
          <p:nvPr/>
        </p:nvSpPr>
        <p:spPr>
          <a:xfrm>
            <a:off x="375816" y="378526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leg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leɡ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DA4FB-D3C8-44D1-9536-4473979F6685}"/>
              </a:ext>
            </a:extLst>
          </p:cNvPr>
          <p:cNvSpPr txBox="1"/>
          <p:nvPr/>
        </p:nvSpPr>
        <p:spPr>
          <a:xfrm>
            <a:off x="375800" y="2478217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body </a:t>
            </a:r>
            <a:r>
              <a:rPr lang="en-US" sz="3200" dirty="0">
                <a:solidFill>
                  <a:prstClr val="black"/>
                </a:solidFill>
              </a:rPr>
              <a:t>(n)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bɒdi</a:t>
            </a:r>
            <a:r>
              <a:rPr lang="en-US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cơ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thể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thân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thể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thân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A613-6C13-4FC1-A9D3-3B35DF8A1D26}"/>
              </a:ext>
            </a:extLst>
          </p:cNvPr>
          <p:cNvSpPr txBox="1"/>
          <p:nvPr/>
        </p:nvSpPr>
        <p:spPr>
          <a:xfrm>
            <a:off x="375799" y="177657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big </a:t>
            </a:r>
            <a:r>
              <a:rPr lang="en-US" sz="3200" dirty="0">
                <a:solidFill>
                  <a:prstClr val="black"/>
                </a:solidFill>
              </a:rPr>
              <a:t>(adj) /</a:t>
            </a:r>
            <a:r>
              <a:rPr lang="en-US" sz="3200" dirty="0" err="1">
                <a:solidFill>
                  <a:srgbClr val="FF0000"/>
                </a:solidFill>
              </a:rPr>
              <a:t>bɪɡ</a:t>
            </a:r>
            <a:r>
              <a:rPr lang="en-US" sz="3200" dirty="0">
                <a:solidFill>
                  <a:prstClr val="black"/>
                </a:solidFill>
              </a:rPr>
              <a:t>/ to </a:t>
            </a:r>
            <a:r>
              <a:rPr lang="en-US" sz="3200" dirty="0" err="1">
                <a:solidFill>
                  <a:prstClr val="black"/>
                </a:solidFill>
              </a:rPr>
              <a:t>lớn</a:t>
            </a:r>
            <a:endParaRPr lang="en-US" sz="32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0AA52-DA64-4D33-9CA5-1DA28961B2FB}"/>
              </a:ext>
            </a:extLst>
          </p:cNvPr>
          <p:cNvSpPr txBox="1"/>
          <p:nvPr/>
        </p:nvSpPr>
        <p:spPr>
          <a:xfrm>
            <a:off x="375796" y="107791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beak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biːk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mỏ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chim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E2D1D7-68FD-4C93-AEFA-35C8850BF051}"/>
              </a:ext>
            </a:extLst>
          </p:cNvPr>
          <p:cNvSpPr txBox="1"/>
          <p:nvPr/>
        </p:nvSpPr>
        <p:spPr>
          <a:xfrm>
            <a:off x="375798" y="317390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fur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fɜː(r)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A1339-B164-4C7A-80C7-BFEA6BE49FEE}"/>
              </a:ext>
            </a:extLst>
          </p:cNvPr>
          <p:cNvSpPr txBox="1"/>
          <p:nvPr/>
        </p:nvSpPr>
        <p:spPr>
          <a:xfrm>
            <a:off x="375798" y="4479801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mane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meɪn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bờm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ngựa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sư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tử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316FB9-6916-4EAF-AB2D-3E5501DBE181}"/>
              </a:ext>
            </a:extLst>
          </p:cNvPr>
          <p:cNvSpPr txBox="1"/>
          <p:nvPr/>
        </p:nvSpPr>
        <p:spPr>
          <a:xfrm>
            <a:off x="375797" y="520162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neck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7" grpId="0" animBg="1"/>
      <p:bldP spid="48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ild">
            <a:hlinkClick r:id="" action="ppaction://media"/>
            <a:extLst>
              <a:ext uri="{FF2B5EF4-FFF2-40B4-BE49-F238E27FC236}">
                <a16:creationId xmlns:a16="http://schemas.microsoft.com/office/drawing/2014/main" id="{194D78BB-2619-4107-9C95-C147F7F6F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30417" y="57979"/>
            <a:ext cx="609600" cy="609600"/>
          </a:xfrm>
          <a:prstGeom prst="rect">
            <a:avLst/>
          </a:prstGeom>
        </p:spPr>
      </p:pic>
      <p:pic>
        <p:nvPicPr>
          <p:cNvPr id="7" name="wing">
            <a:hlinkClick r:id="" action="ppaction://media"/>
            <a:extLst>
              <a:ext uri="{FF2B5EF4-FFF2-40B4-BE49-F238E27FC236}">
                <a16:creationId xmlns:a16="http://schemas.microsoft.com/office/drawing/2014/main" id="{00A14E24-8A11-41AC-BA28-26B9DCED32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72926" y="44378"/>
            <a:ext cx="609600" cy="609600"/>
          </a:xfrm>
          <a:prstGeom prst="rect">
            <a:avLst/>
          </a:prstGeom>
        </p:spPr>
      </p:pic>
      <p:pic>
        <p:nvPicPr>
          <p:cNvPr id="5" name="trunk">
            <a:hlinkClick r:id="" action="ppaction://media"/>
            <a:extLst>
              <a:ext uri="{FF2B5EF4-FFF2-40B4-BE49-F238E27FC236}">
                <a16:creationId xmlns:a16="http://schemas.microsoft.com/office/drawing/2014/main" id="{22236864-DFE7-4AD8-AA70-F06941B390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28021" y="122330"/>
            <a:ext cx="609600" cy="609600"/>
          </a:xfrm>
          <a:prstGeom prst="rect">
            <a:avLst/>
          </a:prstGeom>
        </p:spPr>
      </p:pic>
      <p:pic>
        <p:nvPicPr>
          <p:cNvPr id="4" name="thick">
            <a:hlinkClick r:id="" action="ppaction://media"/>
            <a:extLst>
              <a:ext uri="{FF2B5EF4-FFF2-40B4-BE49-F238E27FC236}">
                <a16:creationId xmlns:a16="http://schemas.microsoft.com/office/drawing/2014/main" id="{BD933CB3-329F-4508-8DA4-AB77143FC0B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77726" y="-39907"/>
            <a:ext cx="609600" cy="609600"/>
          </a:xfrm>
          <a:prstGeom prst="rect">
            <a:avLst/>
          </a:prstGeom>
        </p:spPr>
      </p:pic>
      <p:pic>
        <p:nvPicPr>
          <p:cNvPr id="3" name="sharp">
            <a:hlinkClick r:id="" action="ppaction://media"/>
            <a:extLst>
              <a:ext uri="{FF2B5EF4-FFF2-40B4-BE49-F238E27FC236}">
                <a16:creationId xmlns:a16="http://schemas.microsoft.com/office/drawing/2014/main" id="{CF38CA18-44D9-4C12-8CC0-05768658024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6232" y="81082"/>
            <a:ext cx="609600" cy="609600"/>
          </a:xfrm>
          <a:prstGeom prst="rect">
            <a:avLst/>
          </a:prstGeom>
        </p:spPr>
      </p:pic>
      <p:pic>
        <p:nvPicPr>
          <p:cNvPr id="2" name="pet">
            <a:hlinkClick r:id="" action="ppaction://media"/>
            <a:extLst>
              <a:ext uri="{FF2B5EF4-FFF2-40B4-BE49-F238E27FC236}">
                <a16:creationId xmlns:a16="http://schemas.microsoft.com/office/drawing/2014/main" id="{733B9032-6413-49FB-947D-FA79AAB8A3B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6232" y="-82735"/>
            <a:ext cx="609600" cy="609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EA87849-35FF-42A7-93FA-B8809EE2698E}"/>
              </a:ext>
            </a:extLst>
          </p:cNvPr>
          <p:cNvSpPr txBox="1"/>
          <p:nvPr/>
        </p:nvSpPr>
        <p:spPr>
          <a:xfrm>
            <a:off x="375816" y="378526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wild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waɪld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DA4FB-D3C8-44D1-9536-4473979F6685}"/>
              </a:ext>
            </a:extLst>
          </p:cNvPr>
          <p:cNvSpPr txBox="1"/>
          <p:nvPr/>
        </p:nvSpPr>
        <p:spPr>
          <a:xfrm>
            <a:off x="375800" y="2478217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thick </a:t>
            </a:r>
            <a:r>
              <a:rPr lang="en-US" sz="3200" dirty="0">
                <a:solidFill>
                  <a:prstClr val="black"/>
                </a:solidFill>
              </a:rPr>
              <a:t>(adj) /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ɪk</a:t>
            </a:r>
            <a:r>
              <a:rPr lang="en-US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dày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A613-6C13-4FC1-A9D3-3B35DF8A1D26}"/>
              </a:ext>
            </a:extLst>
          </p:cNvPr>
          <p:cNvSpPr txBox="1"/>
          <p:nvPr/>
        </p:nvSpPr>
        <p:spPr>
          <a:xfrm>
            <a:off x="375799" y="177657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sharp </a:t>
            </a:r>
            <a:r>
              <a:rPr lang="en-US" sz="3200" dirty="0">
                <a:solidFill>
                  <a:prstClr val="black"/>
                </a:solidFill>
              </a:rPr>
              <a:t>(adj)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ʃɑːp</a:t>
            </a:r>
            <a:r>
              <a:rPr lang="en-US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sắc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nhọn</a:t>
            </a:r>
            <a:endParaRPr lang="en-US" sz="32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0AA52-DA64-4D33-9CA5-1DA28961B2FB}"/>
              </a:ext>
            </a:extLst>
          </p:cNvPr>
          <p:cNvSpPr txBox="1"/>
          <p:nvPr/>
        </p:nvSpPr>
        <p:spPr>
          <a:xfrm>
            <a:off x="375798" y="107098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pet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thú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cưng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E2D1D7-68FD-4C93-AEFA-35C8850BF051}"/>
              </a:ext>
            </a:extLst>
          </p:cNvPr>
          <p:cNvSpPr txBox="1"/>
          <p:nvPr/>
        </p:nvSpPr>
        <p:spPr>
          <a:xfrm>
            <a:off x="375798" y="317390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trunk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trʌŋk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vòi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voi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A1339-B164-4C7A-80C7-BFEA6BE49FEE}"/>
              </a:ext>
            </a:extLst>
          </p:cNvPr>
          <p:cNvSpPr txBox="1"/>
          <p:nvPr/>
        </p:nvSpPr>
        <p:spPr>
          <a:xfrm>
            <a:off x="375798" y="4479801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wing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wɪŋ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cánh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6AB8F-0C7D-7DCC-8DEB-AF48E5ACC0A7}"/>
              </a:ext>
            </a:extLst>
          </p:cNvPr>
          <p:cNvSpPr/>
          <p:nvPr/>
        </p:nvSpPr>
        <p:spPr>
          <a:xfrm>
            <a:off x="788274" y="-4081"/>
            <a:ext cx="11403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Listen and repeat.</a:t>
            </a:r>
            <a:r>
              <a:rPr lang="en-US" sz="2400" b="1" i="1" dirty="0">
                <a:solidFill>
                  <a:srgbClr val="0070C0"/>
                </a:solidFill>
              </a:rPr>
              <a:t> (Click each word to hear the sound)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EF8F4F-4514-4902-968D-5412EBEF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598695" cy="67640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82E4D7-E192-44DF-9097-985B8A7588D9}"/>
              </a:ext>
            </a:extLst>
          </p:cNvPr>
          <p:cNvSpPr/>
          <p:nvPr/>
        </p:nvSpPr>
        <p:spPr>
          <a:xfrm>
            <a:off x="9836566" y="128337"/>
            <a:ext cx="2117558" cy="5775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Extra-practice</a:t>
            </a:r>
          </a:p>
          <a:p>
            <a:pPr algn="ctr"/>
            <a:r>
              <a:rPr lang="en-US" dirty="0"/>
              <a:t>WB-p.46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16359-1ECD-4C97-A9FF-99B5ECD0B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555" y="705853"/>
            <a:ext cx="5598695" cy="5819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A42AA-0C34-4644-B2F1-003D07DFB08D}"/>
              </a:ext>
            </a:extLst>
          </p:cNvPr>
          <p:cNvSpPr txBox="1"/>
          <p:nvPr/>
        </p:nvSpPr>
        <p:spPr>
          <a:xfrm>
            <a:off x="2929062" y="3607018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ane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E5EDF-43D7-4949-9C9E-3FF67AB32ED3}"/>
              </a:ext>
            </a:extLst>
          </p:cNvPr>
          <p:cNvSpPr txBox="1"/>
          <p:nvPr/>
        </p:nvSpPr>
        <p:spPr>
          <a:xfrm>
            <a:off x="3875546" y="849109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ars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BD79A-EF39-4F22-901C-360F88668159}"/>
              </a:ext>
            </a:extLst>
          </p:cNvPr>
          <p:cNvSpPr txBox="1"/>
          <p:nvPr/>
        </p:nvSpPr>
        <p:spPr>
          <a:xfrm>
            <a:off x="1068178" y="3083798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ur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27CE7-EEEB-476E-864C-3F5B9AEA8D4C}"/>
              </a:ext>
            </a:extLst>
          </p:cNvPr>
          <p:cNvSpPr txBox="1"/>
          <p:nvPr/>
        </p:nvSpPr>
        <p:spPr>
          <a:xfrm>
            <a:off x="1039386" y="758547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4C2B0-37E6-4313-A41E-E336E24636A0}"/>
              </a:ext>
            </a:extLst>
          </p:cNvPr>
          <p:cNvSpPr txBox="1"/>
          <p:nvPr/>
        </p:nvSpPr>
        <p:spPr>
          <a:xfrm>
            <a:off x="4652210" y="3252537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ead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A75B6-8522-442A-840B-937F296AFD4F}"/>
              </a:ext>
            </a:extLst>
          </p:cNvPr>
          <p:cNvSpPr txBox="1"/>
          <p:nvPr/>
        </p:nvSpPr>
        <p:spPr>
          <a:xfrm>
            <a:off x="2182929" y="4462865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508D7-6D6F-47F7-B2E9-8BA564108B1B}"/>
              </a:ext>
            </a:extLst>
          </p:cNvPr>
          <p:cNvSpPr txBox="1"/>
          <p:nvPr/>
        </p:nvSpPr>
        <p:spPr>
          <a:xfrm>
            <a:off x="4098757" y="6067000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ose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780CE9-509A-430C-A8F5-BFC8D43F404E}"/>
              </a:ext>
            </a:extLst>
          </p:cNvPr>
          <p:cNvSpPr txBox="1"/>
          <p:nvPr/>
        </p:nvSpPr>
        <p:spPr>
          <a:xfrm>
            <a:off x="8586660" y="689066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4B22B-0578-48A0-97A9-76086C81B117}"/>
              </a:ext>
            </a:extLst>
          </p:cNvPr>
          <p:cNvSpPr txBox="1"/>
          <p:nvPr/>
        </p:nvSpPr>
        <p:spPr>
          <a:xfrm>
            <a:off x="7087695" y="3167390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runk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9211B-1D1F-494B-B4FB-58F82E9A6CD4}"/>
              </a:ext>
            </a:extLst>
          </p:cNvPr>
          <p:cNvSpPr txBox="1"/>
          <p:nvPr/>
        </p:nvSpPr>
        <p:spPr>
          <a:xfrm>
            <a:off x="10152298" y="2858824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egs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312C1C-15EC-457F-99B9-73A94A9BF6FC}"/>
              </a:ext>
            </a:extLst>
          </p:cNvPr>
          <p:cNvSpPr txBox="1"/>
          <p:nvPr/>
        </p:nvSpPr>
        <p:spPr>
          <a:xfrm>
            <a:off x="8676835" y="3607018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ings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86636-BDB9-49D6-83A5-C30C89E6218D}"/>
              </a:ext>
            </a:extLst>
          </p:cNvPr>
          <p:cNvSpPr txBox="1"/>
          <p:nvPr/>
        </p:nvSpPr>
        <p:spPr>
          <a:xfrm>
            <a:off x="10908632" y="3634463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eak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98790-65C7-4ECA-9FA7-1C6A9D06D777}"/>
              </a:ext>
            </a:extLst>
          </p:cNvPr>
          <p:cNvSpPr txBox="1"/>
          <p:nvPr/>
        </p:nvSpPr>
        <p:spPr>
          <a:xfrm>
            <a:off x="10908632" y="5628927"/>
            <a:ext cx="9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eck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125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24676-F49B-4DF3-88E7-9293239E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33" y="0"/>
            <a:ext cx="4594060" cy="6608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3F4DC5-785A-464A-A45F-9115D9F0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193" y="2031085"/>
            <a:ext cx="4101766" cy="2446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0745A-9F49-422F-82A5-536A9C257441}"/>
              </a:ext>
            </a:extLst>
          </p:cNvPr>
          <p:cNvSpPr txBox="1"/>
          <p:nvPr/>
        </p:nvSpPr>
        <p:spPr>
          <a:xfrm>
            <a:off x="6801853" y="415378"/>
            <a:ext cx="492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Look at your textbook</a:t>
            </a:r>
            <a:r>
              <a:rPr lang="en-US" sz="3600">
                <a:solidFill>
                  <a:srgbClr val="0070C0"/>
                </a:solidFill>
              </a:rPr>
              <a:t>, page 92.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F0452-2016-49B8-9D26-7D5494893F30}"/>
              </a:ext>
            </a:extLst>
          </p:cNvPr>
          <p:cNvSpPr txBox="1"/>
          <p:nvPr/>
        </p:nvSpPr>
        <p:spPr>
          <a:xfrm>
            <a:off x="2566737" y="1822539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8D23B-5288-4688-96D2-17C4D15BF6EB}"/>
              </a:ext>
            </a:extLst>
          </p:cNvPr>
          <p:cNvSpPr txBox="1"/>
          <p:nvPr/>
        </p:nvSpPr>
        <p:spPr>
          <a:xfrm>
            <a:off x="2566737" y="2450789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53726-C10E-4CA1-A024-6D8EF924FAAF}"/>
              </a:ext>
            </a:extLst>
          </p:cNvPr>
          <p:cNvSpPr txBox="1"/>
          <p:nvPr/>
        </p:nvSpPr>
        <p:spPr>
          <a:xfrm>
            <a:off x="2566737" y="3026688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5D9FA-8B86-40DD-BB8E-33919CFA2D5B}"/>
              </a:ext>
            </a:extLst>
          </p:cNvPr>
          <p:cNvSpPr txBox="1"/>
          <p:nvPr/>
        </p:nvSpPr>
        <p:spPr>
          <a:xfrm>
            <a:off x="2558716" y="3608936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094A0-533F-41AE-9017-BFEECC782F29}"/>
              </a:ext>
            </a:extLst>
          </p:cNvPr>
          <p:cNvSpPr txBox="1"/>
          <p:nvPr/>
        </p:nvSpPr>
        <p:spPr>
          <a:xfrm>
            <a:off x="2566737" y="4227102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C20FB2-9898-477E-BF43-D3527BD1586E}"/>
              </a:ext>
            </a:extLst>
          </p:cNvPr>
          <p:cNvSpPr txBox="1"/>
          <p:nvPr/>
        </p:nvSpPr>
        <p:spPr>
          <a:xfrm>
            <a:off x="2566737" y="4780875"/>
            <a:ext cx="352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366AB-C3BD-4519-B899-F7C93A946AA3}"/>
              </a:ext>
            </a:extLst>
          </p:cNvPr>
          <p:cNvSpPr txBox="1"/>
          <p:nvPr/>
        </p:nvSpPr>
        <p:spPr>
          <a:xfrm>
            <a:off x="2553303" y="5343174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065E4-E9A1-4EF9-80E5-9E24579E45CC}"/>
              </a:ext>
            </a:extLst>
          </p:cNvPr>
          <p:cNvSpPr txBox="1"/>
          <p:nvPr/>
        </p:nvSpPr>
        <p:spPr>
          <a:xfrm>
            <a:off x="2617471" y="5961115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33977-143D-4520-B3C6-173FF30495E6}"/>
              </a:ext>
            </a:extLst>
          </p:cNvPr>
          <p:cNvSpPr txBox="1"/>
          <p:nvPr/>
        </p:nvSpPr>
        <p:spPr>
          <a:xfrm>
            <a:off x="7289963" y="2307227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B42C5-9D14-4DC7-88D6-422C67424559}"/>
              </a:ext>
            </a:extLst>
          </p:cNvPr>
          <p:cNvSpPr txBox="1"/>
          <p:nvPr/>
        </p:nvSpPr>
        <p:spPr>
          <a:xfrm>
            <a:off x="7244673" y="3068914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96FAA-4202-4128-877C-374DAA8AF189}"/>
              </a:ext>
            </a:extLst>
          </p:cNvPr>
          <p:cNvSpPr txBox="1"/>
          <p:nvPr/>
        </p:nvSpPr>
        <p:spPr>
          <a:xfrm>
            <a:off x="7270744" y="3830601"/>
            <a:ext cx="41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387864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632A1-13FF-4439-8A3E-4306CF031E86}"/>
              </a:ext>
            </a:extLst>
          </p:cNvPr>
          <p:cNvSpPr txBox="1"/>
          <p:nvPr/>
        </p:nvSpPr>
        <p:spPr>
          <a:xfrm>
            <a:off x="3785936" y="697651"/>
            <a:ext cx="46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Write the opposite of: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59870-0DAF-41AE-8713-92AC9E7D6361}"/>
              </a:ext>
            </a:extLst>
          </p:cNvPr>
          <p:cNvSpPr txBox="1"/>
          <p:nvPr/>
        </p:nvSpPr>
        <p:spPr>
          <a:xfrm>
            <a:off x="3449053" y="1764632"/>
            <a:ext cx="145983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long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41FB-87C3-4DA6-9EF4-C21D30D15A07}"/>
              </a:ext>
            </a:extLst>
          </p:cNvPr>
          <p:cNvSpPr txBox="1"/>
          <p:nvPr/>
        </p:nvSpPr>
        <p:spPr>
          <a:xfrm>
            <a:off x="3449053" y="2542674"/>
            <a:ext cx="145983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1A796-46DC-4CC5-9DC3-043B350FB0F0}"/>
              </a:ext>
            </a:extLst>
          </p:cNvPr>
          <p:cNvSpPr txBox="1"/>
          <p:nvPr/>
        </p:nvSpPr>
        <p:spPr>
          <a:xfrm>
            <a:off x="3449053" y="3380874"/>
            <a:ext cx="145983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B5EB7-A242-4A63-95E7-F96DF2891255}"/>
              </a:ext>
            </a:extLst>
          </p:cNvPr>
          <p:cNvSpPr txBox="1"/>
          <p:nvPr/>
        </p:nvSpPr>
        <p:spPr>
          <a:xfrm>
            <a:off x="3465094" y="4231106"/>
            <a:ext cx="145983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sharp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9E4FF-7117-4F7E-A40A-6034A1B61914}"/>
              </a:ext>
            </a:extLst>
          </p:cNvPr>
          <p:cNvSpPr txBox="1"/>
          <p:nvPr/>
        </p:nvSpPr>
        <p:spPr>
          <a:xfrm>
            <a:off x="5991726" y="1764631"/>
            <a:ext cx="145983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short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0CB9C-3449-4B54-A673-7C1847AFEE3B}"/>
              </a:ext>
            </a:extLst>
          </p:cNvPr>
          <p:cNvSpPr txBox="1"/>
          <p:nvPr/>
        </p:nvSpPr>
        <p:spPr>
          <a:xfrm>
            <a:off x="5991723" y="2602831"/>
            <a:ext cx="145983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small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F17E2-1150-432B-881C-D318C55AF4EB}"/>
              </a:ext>
            </a:extLst>
          </p:cNvPr>
          <p:cNvSpPr txBox="1"/>
          <p:nvPr/>
        </p:nvSpPr>
        <p:spPr>
          <a:xfrm>
            <a:off x="5991722" y="3441031"/>
            <a:ext cx="145983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448E36-F34A-475B-804F-38A304F4E930}"/>
              </a:ext>
            </a:extLst>
          </p:cNvPr>
          <p:cNvSpPr txBox="1"/>
          <p:nvPr/>
        </p:nvSpPr>
        <p:spPr>
          <a:xfrm>
            <a:off x="5991721" y="4219074"/>
            <a:ext cx="145983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blunt</a:t>
            </a:r>
          </a:p>
        </p:txBody>
      </p:sp>
    </p:spTree>
    <p:extLst>
      <p:ext uri="{BB962C8B-B14F-4D97-AF65-F5344CB8AC3E}">
        <p14:creationId xmlns:p14="http://schemas.microsoft.com/office/powerpoint/2010/main" val="21265888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9856E7-7F95-4859-B40D-0A8BF4164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87" y="1157789"/>
            <a:ext cx="7550818" cy="49466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F1D5F2-1403-4A8B-87AB-143953F2153E}"/>
              </a:ext>
            </a:extLst>
          </p:cNvPr>
          <p:cNvSpPr/>
          <p:nvPr/>
        </p:nvSpPr>
        <p:spPr>
          <a:xfrm>
            <a:off x="9888520" y="471237"/>
            <a:ext cx="2117558" cy="5775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Extra-practice</a:t>
            </a:r>
          </a:p>
          <a:p>
            <a:pPr algn="ctr"/>
            <a:r>
              <a:rPr lang="en-US" dirty="0"/>
              <a:t>WB-p.46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88B027-3666-46EA-BAE9-3B1F1B4CEEB4}"/>
              </a:ext>
            </a:extLst>
          </p:cNvPr>
          <p:cNvSpPr txBox="1"/>
          <p:nvPr/>
        </p:nvSpPr>
        <p:spPr>
          <a:xfrm>
            <a:off x="5887453" y="2844225"/>
            <a:ext cx="123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4E68D-8D31-4110-B770-7F67890C79C7}"/>
              </a:ext>
            </a:extLst>
          </p:cNvPr>
          <p:cNvSpPr txBox="1"/>
          <p:nvPr/>
        </p:nvSpPr>
        <p:spPr>
          <a:xfrm>
            <a:off x="5663867" y="3368795"/>
            <a:ext cx="123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small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84A1C-5132-46B7-88FB-FC8AC0845665}"/>
              </a:ext>
            </a:extLst>
          </p:cNvPr>
          <p:cNvSpPr txBox="1"/>
          <p:nvPr/>
        </p:nvSpPr>
        <p:spPr>
          <a:xfrm>
            <a:off x="6083969" y="3920773"/>
            <a:ext cx="123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thick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2B5F3-FA72-40AE-AB83-2225D190121E}"/>
              </a:ext>
            </a:extLst>
          </p:cNvPr>
          <p:cNvSpPr txBox="1"/>
          <p:nvPr/>
        </p:nvSpPr>
        <p:spPr>
          <a:xfrm>
            <a:off x="6083969" y="4427812"/>
            <a:ext cx="123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E7651-ADA9-474A-AA93-5F162ADD2090}"/>
              </a:ext>
            </a:extLst>
          </p:cNvPr>
          <p:cNvSpPr txBox="1"/>
          <p:nvPr/>
        </p:nvSpPr>
        <p:spPr>
          <a:xfrm>
            <a:off x="6122871" y="4979790"/>
            <a:ext cx="123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sharp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06905-F785-45E1-B675-64045EDD9A63}"/>
              </a:ext>
            </a:extLst>
          </p:cNvPr>
          <p:cNvSpPr txBox="1"/>
          <p:nvPr/>
        </p:nvSpPr>
        <p:spPr>
          <a:xfrm>
            <a:off x="5887453" y="5531769"/>
            <a:ext cx="123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big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2F6741-C5E2-4E99-AFA1-204C6015D0C9}"/>
              </a:ext>
            </a:extLst>
          </p:cNvPr>
          <p:cNvSpPr/>
          <p:nvPr/>
        </p:nvSpPr>
        <p:spPr>
          <a:xfrm>
            <a:off x="9031704" y="2614863"/>
            <a:ext cx="2425367" cy="23306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Can you guess what animal is it?</a:t>
            </a:r>
          </a:p>
        </p:txBody>
      </p:sp>
    </p:spTree>
    <p:extLst>
      <p:ext uri="{BB962C8B-B14F-4D97-AF65-F5344CB8AC3E}">
        <p14:creationId xmlns:p14="http://schemas.microsoft.com/office/powerpoint/2010/main" val="38475874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F4CA5-876B-4AB9-AF77-154420C7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444417"/>
            <a:ext cx="3476625" cy="57327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F2FF-5BC1-4A6B-A105-DE4FC83F64D2}"/>
              </a:ext>
            </a:extLst>
          </p:cNvPr>
          <p:cNvSpPr/>
          <p:nvPr/>
        </p:nvSpPr>
        <p:spPr>
          <a:xfrm>
            <a:off x="5721268" y="1041015"/>
            <a:ext cx="5197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A: It’s got long wings, small eyes and a sharp beak.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B: It’s a parrot.</a:t>
            </a:r>
          </a:p>
        </p:txBody>
      </p:sp>
    </p:spTree>
    <p:extLst>
      <p:ext uri="{BB962C8B-B14F-4D97-AF65-F5344CB8AC3E}">
        <p14:creationId xmlns:p14="http://schemas.microsoft.com/office/powerpoint/2010/main" val="1358724205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4DB1-018F-488A-9F3B-C745E649D0FD}"/>
              </a:ext>
            </a:extLst>
          </p:cNvPr>
          <p:cNvSpPr txBox="1"/>
          <p:nvPr/>
        </p:nvSpPr>
        <p:spPr>
          <a:xfrm>
            <a:off x="2775284" y="609600"/>
            <a:ext cx="6577263" cy="1122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E2A8C-FDBB-4ED5-A79F-6641376CC258}"/>
              </a:ext>
            </a:extLst>
          </p:cNvPr>
          <p:cNvSpPr txBox="1"/>
          <p:nvPr/>
        </p:nvSpPr>
        <p:spPr>
          <a:xfrm>
            <a:off x="534202" y="984417"/>
            <a:ext cx="10975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- The teacher invites 1 student to come in front of the class. The student says</a:t>
            </a:r>
            <a:r>
              <a:rPr lang="en-US" sz="3000" b="1" dirty="0">
                <a:solidFill>
                  <a:srgbClr val="0070C0"/>
                </a:solidFill>
              </a:rPr>
              <a:t>: “I’m thinking of an animal.” </a:t>
            </a:r>
            <a:r>
              <a:rPr lang="en-US" sz="3000" dirty="0">
                <a:solidFill>
                  <a:srgbClr val="0070C0"/>
                </a:solidFill>
              </a:rPr>
              <a:t>and then answers your friends’ questions about the animal with Yes/No answer only: </a:t>
            </a:r>
            <a:r>
              <a:rPr lang="en-US" sz="3000" b="1" dirty="0">
                <a:solidFill>
                  <a:srgbClr val="0070C0"/>
                </a:solidFill>
              </a:rPr>
              <a:t>“Yes, it is/ No, it isn’t”.</a:t>
            </a:r>
          </a:p>
          <a:p>
            <a:r>
              <a:rPr lang="en-US" sz="3000" dirty="0">
                <a:solidFill>
                  <a:srgbClr val="0070C0"/>
                </a:solidFill>
              </a:rPr>
              <a:t>- The rest of the class will try to find out what animal your friend is thinking of by asking Yes/No questions, such as </a:t>
            </a:r>
            <a:r>
              <a:rPr lang="en-US" sz="3000" b="1" dirty="0">
                <a:solidFill>
                  <a:srgbClr val="0070C0"/>
                </a:solidFill>
              </a:rPr>
              <a:t>“ Is it an animal with a long tail”?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- Students who can ask the questions get bonus marks.</a:t>
            </a:r>
          </a:p>
          <a:p>
            <a:r>
              <a:rPr lang="en-US" sz="3000" dirty="0">
                <a:solidFill>
                  <a:srgbClr val="0070C0"/>
                </a:solidFill>
              </a:rPr>
              <a:t>- Students who can guess the animal also get bonus marks.</a:t>
            </a:r>
          </a:p>
        </p:txBody>
      </p:sp>
    </p:spTree>
    <p:extLst>
      <p:ext uri="{BB962C8B-B14F-4D97-AF65-F5344CB8AC3E}">
        <p14:creationId xmlns:p14="http://schemas.microsoft.com/office/powerpoint/2010/main" val="39114214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8">
            <a:extLst>
              <a:ext uri="{FF2B5EF4-FFF2-40B4-BE49-F238E27FC236}">
                <a16:creationId xmlns:a16="http://schemas.microsoft.com/office/drawing/2014/main" id="{03D519A1-3816-4335-A9E8-0A68D3E3FEBE}"/>
              </a:ext>
            </a:extLst>
          </p:cNvPr>
          <p:cNvSpPr/>
          <p:nvPr/>
        </p:nvSpPr>
        <p:spPr>
          <a:xfrm>
            <a:off x="860392" y="1490919"/>
            <a:ext cx="4628124" cy="1032553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What’s your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favourite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animal?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62237-AB26-4960-BB01-DD1FA23E5D21}"/>
              </a:ext>
            </a:extLst>
          </p:cNvPr>
          <p:cNvSpPr txBox="1"/>
          <p:nvPr/>
        </p:nvSpPr>
        <p:spPr>
          <a:xfrm>
            <a:off x="657726" y="605202"/>
            <a:ext cx="1153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Take turns to practice the conversation with a partner.</a:t>
            </a:r>
          </a:p>
        </p:txBody>
      </p:sp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46887EDD-DD2B-4334-908C-DD5BBDAB78E5}"/>
              </a:ext>
            </a:extLst>
          </p:cNvPr>
          <p:cNvSpPr/>
          <p:nvPr/>
        </p:nvSpPr>
        <p:spPr>
          <a:xfrm>
            <a:off x="6703485" y="1646805"/>
            <a:ext cx="3755968" cy="1032553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My </a:t>
            </a:r>
            <a:r>
              <a:rPr lang="en-US" sz="3200" dirty="0" err="1">
                <a:solidFill>
                  <a:srgbClr val="FF0000"/>
                </a:solidFill>
              </a:rPr>
              <a:t>favourite</a:t>
            </a:r>
            <a:r>
              <a:rPr lang="en-US" sz="3200" dirty="0">
                <a:solidFill>
                  <a:srgbClr val="FF0000"/>
                </a:solidFill>
              </a:rPr>
              <a:t> animal is …</a:t>
            </a:r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FB9E8150-28E3-40C2-9C78-AC48EA7AC008}"/>
              </a:ext>
            </a:extLst>
          </p:cNvPr>
          <p:cNvSpPr/>
          <p:nvPr/>
        </p:nvSpPr>
        <p:spPr>
          <a:xfrm>
            <a:off x="860392" y="3429000"/>
            <a:ext cx="3755968" cy="1207168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Can you describe it?</a:t>
            </a:r>
          </a:p>
        </p:txBody>
      </p:sp>
      <p:sp>
        <p:nvSpPr>
          <p:cNvPr id="6" name="Speech Bubble: Rectangle with Corners Rounded 8">
            <a:extLst>
              <a:ext uri="{FF2B5EF4-FFF2-40B4-BE49-F238E27FC236}">
                <a16:creationId xmlns:a16="http://schemas.microsoft.com/office/drawing/2014/main" id="{FBE786C5-ED1B-4E41-B140-5BF61EE57895}"/>
              </a:ext>
            </a:extLst>
          </p:cNvPr>
          <p:cNvSpPr/>
          <p:nvPr/>
        </p:nvSpPr>
        <p:spPr>
          <a:xfrm>
            <a:off x="6283892" y="3718277"/>
            <a:ext cx="3755968" cy="1207168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Well, it’s an animal with ….</a:t>
            </a:r>
          </a:p>
        </p:txBody>
      </p:sp>
    </p:spTree>
    <p:extLst>
      <p:ext uri="{BB962C8B-B14F-4D97-AF65-F5344CB8AC3E}">
        <p14:creationId xmlns:p14="http://schemas.microsoft.com/office/powerpoint/2010/main" val="32284478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92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learn and use vocabulary related to the topic “animal”: </a:t>
            </a:r>
            <a:r>
              <a:rPr lang="en-US" sz="3600" b="1" i="1" dirty="0">
                <a:solidFill>
                  <a:srgbClr val="0070C0"/>
                </a:solidFill>
              </a:rPr>
              <a:t>beak, big, body, fur, leg, mane, neck, pet, sharp, thick, trunk, wild, wing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describe an animal to their friends.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0902A7-2C67-438D-B02B-0194B7EEDA76}"/>
              </a:ext>
            </a:extLst>
          </p:cNvPr>
          <p:cNvSpPr txBox="1"/>
          <p:nvPr/>
        </p:nvSpPr>
        <p:spPr>
          <a:xfrm>
            <a:off x="508334" y="928036"/>
            <a:ext cx="10972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Write some sentences about your </a:t>
            </a:r>
            <a:r>
              <a:rPr lang="en-US" sz="3200" dirty="0" err="1">
                <a:solidFill>
                  <a:srgbClr val="0070C0"/>
                </a:solidFill>
              </a:rPr>
              <a:t>favourite</a:t>
            </a:r>
            <a:r>
              <a:rPr lang="en-US" sz="3200" dirty="0">
                <a:solidFill>
                  <a:srgbClr val="0070C0"/>
                </a:solidFill>
              </a:rPr>
              <a:t> animal. Try to answer the following questions:</a:t>
            </a:r>
          </a:p>
          <a:p>
            <a:endParaRPr lang="en-US" sz="32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What is your </a:t>
            </a:r>
            <a:r>
              <a:rPr lang="en-US" sz="3200" i="1" dirty="0" err="1"/>
              <a:t>favourite</a:t>
            </a:r>
            <a:r>
              <a:rPr lang="en-US" sz="3200" i="1" dirty="0"/>
              <a:t> animal?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Where can you see 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Do you want to have this animal in your house?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Can you describe it?</a:t>
            </a:r>
          </a:p>
        </p:txBody>
      </p:sp>
    </p:spTree>
    <p:extLst>
      <p:ext uri="{BB962C8B-B14F-4D97-AF65-F5344CB8AC3E}">
        <p14:creationId xmlns:p14="http://schemas.microsoft.com/office/powerpoint/2010/main" val="1916450095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beak, big, body, fur, leg, mane, neck, pet, sharp, thick, trunk, wild, wing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 </a:t>
            </a:r>
          </a:p>
          <a:p>
            <a:endParaRPr lang="en-US" sz="3600">
              <a:solidFill>
                <a:srgbClr val="0070C0"/>
              </a:solidFill>
            </a:endParaRPr>
          </a:p>
          <a:p>
            <a:r>
              <a:rPr lang="en-US" sz="3600">
                <a:solidFill>
                  <a:srgbClr val="0070C0"/>
                </a:solidFill>
              </a:rPr>
              <a:t>Describe </a:t>
            </a:r>
            <a:r>
              <a:rPr lang="en-US" sz="3600" dirty="0">
                <a:solidFill>
                  <a:srgbClr val="0070C0"/>
                </a:solidFill>
              </a:rPr>
              <a:t>an animal to their friends.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39410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vocabulary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46).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(p. 49).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(p. 93 SB).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93703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885E37-27DF-47DD-A33D-E875340541FA}"/>
              </a:ext>
            </a:extLst>
          </p:cNvPr>
          <p:cNvSpPr txBox="1"/>
          <p:nvPr/>
        </p:nvSpPr>
        <p:spPr>
          <a:xfrm>
            <a:off x="609600" y="753979"/>
            <a:ext cx="10074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Can you guess the animals by looking at their eyes?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FD94B-2988-4647-AA61-E6AFA357870E}"/>
              </a:ext>
            </a:extLst>
          </p:cNvPr>
          <p:cNvSpPr txBox="1"/>
          <p:nvPr/>
        </p:nvSpPr>
        <p:spPr>
          <a:xfrm>
            <a:off x="2356986" y="2457049"/>
            <a:ext cx="2855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 parrot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9BC7E-EEDA-4485-9F96-4DDB68BC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62" y="2210665"/>
            <a:ext cx="3272589" cy="148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68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1656B-7E17-4FE3-BBCB-CDE76CBE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12" y="2096265"/>
            <a:ext cx="4536157" cy="2042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0731D-42FB-45A9-84E9-851284F1C229}"/>
              </a:ext>
            </a:extLst>
          </p:cNvPr>
          <p:cNvSpPr txBox="1"/>
          <p:nvPr/>
        </p:nvSpPr>
        <p:spPr>
          <a:xfrm>
            <a:off x="1816517" y="2782669"/>
            <a:ext cx="2855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 cat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6F022-3109-E41F-B425-4E97B2CCF26E}"/>
              </a:ext>
            </a:extLst>
          </p:cNvPr>
          <p:cNvSpPr txBox="1"/>
          <p:nvPr/>
        </p:nvSpPr>
        <p:spPr>
          <a:xfrm>
            <a:off x="609600" y="753979"/>
            <a:ext cx="10074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Can you guess the animals by looking at their eyes?</a:t>
            </a:r>
          </a:p>
        </p:txBody>
      </p:sp>
    </p:spTree>
    <p:extLst>
      <p:ext uri="{BB962C8B-B14F-4D97-AF65-F5344CB8AC3E}">
        <p14:creationId xmlns:p14="http://schemas.microsoft.com/office/powerpoint/2010/main" val="34418929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F73241-5228-403A-A6E3-960A2B31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953" y="2112203"/>
            <a:ext cx="3302668" cy="2633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E91DF-1BFA-40A7-8B74-06154E1B4107}"/>
              </a:ext>
            </a:extLst>
          </p:cNvPr>
          <p:cNvSpPr txBox="1"/>
          <p:nvPr/>
        </p:nvSpPr>
        <p:spPr>
          <a:xfrm>
            <a:off x="609600" y="2454442"/>
            <a:ext cx="2855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An elephant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FEFE10-0A28-0FD7-78E6-6FF74062909E}"/>
              </a:ext>
            </a:extLst>
          </p:cNvPr>
          <p:cNvSpPr txBox="1"/>
          <p:nvPr/>
        </p:nvSpPr>
        <p:spPr>
          <a:xfrm>
            <a:off x="609600" y="753979"/>
            <a:ext cx="10074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Can you guess the animals by looking at their eyes?</a:t>
            </a:r>
          </a:p>
        </p:txBody>
      </p:sp>
    </p:spTree>
    <p:extLst>
      <p:ext uri="{BB962C8B-B14F-4D97-AF65-F5344CB8AC3E}">
        <p14:creationId xmlns:p14="http://schemas.microsoft.com/office/powerpoint/2010/main" val="21375119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82BBD-5B76-4BC3-883D-8B100F5E5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5" y="2314575"/>
            <a:ext cx="4994636" cy="2064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70A35-7F2D-4660-8C62-F6C081840A52}"/>
              </a:ext>
            </a:extLst>
          </p:cNvPr>
          <p:cNvSpPr txBox="1"/>
          <p:nvPr/>
        </p:nvSpPr>
        <p:spPr>
          <a:xfrm>
            <a:off x="4315325" y="4816645"/>
            <a:ext cx="2855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 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99209-179E-B23B-3B57-75403A0DD573}"/>
              </a:ext>
            </a:extLst>
          </p:cNvPr>
          <p:cNvSpPr txBox="1"/>
          <p:nvPr/>
        </p:nvSpPr>
        <p:spPr>
          <a:xfrm>
            <a:off x="609600" y="753979"/>
            <a:ext cx="10074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Can you guess the animals by looking at their eyes?</a:t>
            </a:r>
          </a:p>
        </p:txBody>
      </p:sp>
    </p:spTree>
    <p:extLst>
      <p:ext uri="{BB962C8B-B14F-4D97-AF65-F5344CB8AC3E}">
        <p14:creationId xmlns:p14="http://schemas.microsoft.com/office/powerpoint/2010/main" val="42249208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E4DD4A-ADFC-4AD6-B21F-CA7408E2EFB8}"/>
              </a:ext>
            </a:extLst>
          </p:cNvPr>
          <p:cNvSpPr txBox="1"/>
          <p:nvPr/>
        </p:nvSpPr>
        <p:spPr>
          <a:xfrm>
            <a:off x="4315325" y="4816645"/>
            <a:ext cx="2855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 rabbit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B579A-7BFE-4E9A-9B44-B1A3811F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624" y="1769642"/>
            <a:ext cx="4521618" cy="2558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8DD6A-F517-2BEF-88E9-D41BB0B757D7}"/>
              </a:ext>
            </a:extLst>
          </p:cNvPr>
          <p:cNvSpPr txBox="1"/>
          <p:nvPr/>
        </p:nvSpPr>
        <p:spPr>
          <a:xfrm>
            <a:off x="609600" y="753979"/>
            <a:ext cx="10074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Can you guess the animals by looking at their eyes?</a:t>
            </a:r>
          </a:p>
        </p:txBody>
      </p:sp>
    </p:spTree>
    <p:extLst>
      <p:ext uri="{BB962C8B-B14F-4D97-AF65-F5344CB8AC3E}">
        <p14:creationId xmlns:p14="http://schemas.microsoft.com/office/powerpoint/2010/main" val="25379864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931</Words>
  <Application>Microsoft Office PowerPoint</Application>
  <PresentationFormat>Widescreen</PresentationFormat>
  <Paragraphs>184</Paragraphs>
  <Slides>34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Patrick Hand</vt:lpstr>
      <vt:lpstr>Poppins SemiBold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93</cp:revision>
  <dcterms:created xsi:type="dcterms:W3CDTF">2021-09-24T06:18:33Z</dcterms:created>
  <dcterms:modified xsi:type="dcterms:W3CDTF">2023-08-03T03:22:57Z</dcterms:modified>
</cp:coreProperties>
</file>