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56" r:id="rId3"/>
    <p:sldId id="264" r:id="rId4"/>
    <p:sldId id="257" r:id="rId5"/>
    <p:sldId id="270" r:id="rId6"/>
    <p:sldId id="273" r:id="rId7"/>
    <p:sldId id="274" r:id="rId8"/>
    <p:sldId id="275" r:id="rId9"/>
    <p:sldId id="259" r:id="rId10"/>
    <p:sldId id="271" r:id="rId11"/>
    <p:sldId id="260" r:id="rId12"/>
    <p:sldId id="276" r:id="rId13"/>
    <p:sldId id="277" r:id="rId14"/>
    <p:sldId id="278" r:id="rId15"/>
    <p:sldId id="272" r:id="rId16"/>
    <p:sldId id="261" r:id="rId17"/>
    <p:sldId id="279" r:id="rId18"/>
    <p:sldId id="280" r:id="rId19"/>
    <p:sldId id="281" r:id="rId20"/>
    <p:sldId id="282" r:id="rId21"/>
    <p:sldId id="267" r:id="rId22"/>
    <p:sldId id="269" r:id="rId23"/>
  </p:sldIdLst>
  <p:sldSz cx="18288000" cy="10287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7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4.svg"/><Relationship Id="rId7" Type="http://schemas.openxmlformats.org/officeDocument/2006/relationships/image" Target="../media/image3.png"/><Relationship Id="rId12"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3" Type="http://schemas.openxmlformats.org/officeDocument/2006/relationships/image" Target="../media/image41.svg"/><Relationship Id="rId3" Type="http://schemas.openxmlformats.org/officeDocument/2006/relationships/image" Target="../media/image4.sv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9.svg"/><Relationship Id="rId5" Type="http://schemas.openxmlformats.org/officeDocument/2006/relationships/image" Target="../media/image35.svg"/><Relationship Id="rId15" Type="http://schemas.openxmlformats.org/officeDocument/2006/relationships/image" Target="../media/image14.svg"/><Relationship Id="rId4" Type="http://schemas.openxmlformats.org/officeDocument/2006/relationships/image" Target="../media/image8.png"/><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13" Type="http://schemas.openxmlformats.org/officeDocument/2006/relationships/image" Target="../media/image10.svg"/><Relationship Id="rId3" Type="http://schemas.openxmlformats.org/officeDocument/2006/relationships/image" Target="../media/image27.svg"/><Relationship Id="rId12"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29.svg"/><Relationship Id="rId15" Type="http://schemas.openxmlformats.org/officeDocument/2006/relationships/image" Target="../media/image6.svg"/><Relationship Id="rId10"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4.svg"/><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13" Type="http://schemas.openxmlformats.org/officeDocument/2006/relationships/image" Target="../media/image10.svg"/><Relationship Id="rId3" Type="http://schemas.openxmlformats.org/officeDocument/2006/relationships/image" Target="../media/image27.svg"/><Relationship Id="rId12"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29.svg"/><Relationship Id="rId15" Type="http://schemas.openxmlformats.org/officeDocument/2006/relationships/image" Target="../media/image6.svg"/><Relationship Id="rId10"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4.svg"/><Relationship Id="rId14" Type="http://schemas.openxmlformats.org/officeDocument/2006/relationships/image" Target="../media/image2.png"/></Relationships>
</file>

<file path=ppt/slides/_rels/slide13.xml.rels><?xml version="1.0" encoding="UTF-8" standalone="yes"?>
<Relationships xmlns="http://schemas.openxmlformats.org/package/2006/relationships"><Relationship Id="rId13" Type="http://schemas.openxmlformats.org/officeDocument/2006/relationships/image" Target="../media/image10.svg"/><Relationship Id="rId3" Type="http://schemas.openxmlformats.org/officeDocument/2006/relationships/image" Target="../media/image27.svg"/><Relationship Id="rId12"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29.svg"/><Relationship Id="rId15" Type="http://schemas.openxmlformats.org/officeDocument/2006/relationships/image" Target="../media/image6.svg"/><Relationship Id="rId10"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4.svg"/><Relationship Id="rId14" Type="http://schemas.openxmlformats.org/officeDocument/2006/relationships/image" Target="../media/image2.png"/></Relationships>
</file>

<file path=ppt/slides/_rels/slide14.xml.rels><?xml version="1.0" encoding="UTF-8" standalone="yes"?>
<Relationships xmlns="http://schemas.openxmlformats.org/package/2006/relationships"><Relationship Id="rId13" Type="http://schemas.openxmlformats.org/officeDocument/2006/relationships/image" Target="../media/image10.svg"/><Relationship Id="rId3" Type="http://schemas.openxmlformats.org/officeDocument/2006/relationships/image" Target="../media/image27.svg"/><Relationship Id="rId12"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2.svg"/><Relationship Id="rId5" Type="http://schemas.openxmlformats.org/officeDocument/2006/relationships/image" Target="../media/image29.svg"/><Relationship Id="rId15" Type="http://schemas.openxmlformats.org/officeDocument/2006/relationships/image" Target="../media/image6.svg"/><Relationship Id="rId10"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4.svg"/><Relationship Id="rId14" Type="http://schemas.openxmlformats.org/officeDocument/2006/relationships/image" Target="../media/image2.png"/></Relationships>
</file>

<file path=ppt/slides/_rels/slide15.xml.rels><?xml version="1.0" encoding="UTF-8" standalone="yes"?>
<Relationships xmlns="http://schemas.openxmlformats.org/package/2006/relationships"><Relationship Id="rId13" Type="http://schemas.openxmlformats.org/officeDocument/2006/relationships/image" Target="../media/image41.svg"/><Relationship Id="rId3" Type="http://schemas.openxmlformats.org/officeDocument/2006/relationships/image" Target="../media/image4.sv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9.svg"/><Relationship Id="rId5" Type="http://schemas.openxmlformats.org/officeDocument/2006/relationships/image" Target="../media/image35.svg"/><Relationship Id="rId15" Type="http://schemas.openxmlformats.org/officeDocument/2006/relationships/image" Target="../media/image14.svg"/><Relationship Id="rId4" Type="http://schemas.openxmlformats.org/officeDocument/2006/relationships/image" Target="../media/image8.png"/><Relationship Id="rId1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svg"/><Relationship Id="rId5" Type="http://schemas.openxmlformats.org/officeDocument/2006/relationships/image" Target="../media/image4.sv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1.sv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8.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svg"/><Relationship Id="rId5" Type="http://schemas.openxmlformats.org/officeDocument/2006/relationships/image" Target="../media/image4.sv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1.sv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8.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svg"/><Relationship Id="rId5" Type="http://schemas.openxmlformats.org/officeDocument/2006/relationships/image" Target="../media/image4.sv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1.sv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8.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svg"/><Relationship Id="rId5" Type="http://schemas.openxmlformats.org/officeDocument/2006/relationships/image" Target="../media/image4.sv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svg"/><Relationship Id="rId5" Type="http://schemas.openxmlformats.org/officeDocument/2006/relationships/image" Target="../media/image4.sv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1.sv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19.sv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7.svg"/></Relationships>
</file>

<file path=ppt/slides/_rels/slide2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4.svg"/><Relationship Id="rId7" Type="http://schemas.openxmlformats.org/officeDocument/2006/relationships/image" Target="../media/image3.png"/><Relationship Id="rId12"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13" Type="http://schemas.openxmlformats.org/officeDocument/2006/relationships/image" Target="../media/image41.svg"/><Relationship Id="rId3" Type="http://schemas.openxmlformats.org/officeDocument/2006/relationships/image" Target="../media/image4.sv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9.svg"/><Relationship Id="rId5" Type="http://schemas.openxmlformats.org/officeDocument/2006/relationships/image" Target="../media/image35.svg"/><Relationship Id="rId15" Type="http://schemas.openxmlformats.org/officeDocument/2006/relationships/image" Target="../media/image14.svg"/><Relationship Id="rId4" Type="http://schemas.openxmlformats.org/officeDocument/2006/relationships/image" Target="../media/image8.png"/><Relationship Id="rId1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sv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21.svg"/><Relationship Id="rId1" Type="http://schemas.openxmlformats.org/officeDocument/2006/relationships/slideLayout" Target="../slideLayouts/slideLayout7.xml"/><Relationship Id="rId11" Type="http://schemas.openxmlformats.org/officeDocument/2006/relationships/image" Target="../media/image12.png"/><Relationship Id="rId15" Type="http://schemas.openxmlformats.org/officeDocument/2006/relationships/image" Target="../media/image13.png"/><Relationship Id="rId10" Type="http://schemas.openxmlformats.org/officeDocument/2006/relationships/image" Target="../media/image4.svg"/><Relationship Id="rId4" Type="http://schemas.openxmlformats.org/officeDocument/2006/relationships/image" Target="../media/image11.png"/><Relationship Id="rId9" Type="http://schemas.openxmlformats.org/officeDocument/2006/relationships/image" Target="../media/image4.png"/><Relationship Id="rId1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svg"/><Relationship Id="rId2" Type="http://schemas.openxmlformats.org/officeDocument/2006/relationships/image" Target="../media/image1.png"/><Relationship Id="rId16" Type="http://schemas.openxmlformats.org/officeDocument/2006/relationships/image" Target="../media/image21.svg"/><Relationship Id="rId1" Type="http://schemas.openxmlformats.org/officeDocument/2006/relationships/slideLayout" Target="../slideLayouts/slideLayout7.xml"/><Relationship Id="rId11" Type="http://schemas.openxmlformats.org/officeDocument/2006/relationships/image" Target="../media/image12.png"/><Relationship Id="rId15" Type="http://schemas.openxmlformats.org/officeDocument/2006/relationships/image" Target="../media/image13.png"/><Relationship Id="rId10" Type="http://schemas.openxmlformats.org/officeDocument/2006/relationships/image" Target="../media/image4.svg"/><Relationship Id="rId4" Type="http://schemas.openxmlformats.org/officeDocument/2006/relationships/image" Target="../media/image11.png"/><Relationship Id="rId9" Type="http://schemas.openxmlformats.org/officeDocument/2006/relationships/image" Target="../media/image4.png"/><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svg"/><Relationship Id="rId2" Type="http://schemas.openxmlformats.org/officeDocument/2006/relationships/image" Target="../media/image1.png"/><Relationship Id="rId16" Type="http://schemas.openxmlformats.org/officeDocument/2006/relationships/image" Target="../media/image21.svg"/><Relationship Id="rId1" Type="http://schemas.openxmlformats.org/officeDocument/2006/relationships/slideLayout" Target="../slideLayouts/slideLayout7.xml"/><Relationship Id="rId11" Type="http://schemas.openxmlformats.org/officeDocument/2006/relationships/image" Target="../media/image12.png"/><Relationship Id="rId15" Type="http://schemas.openxmlformats.org/officeDocument/2006/relationships/image" Target="../media/image13.png"/><Relationship Id="rId10" Type="http://schemas.openxmlformats.org/officeDocument/2006/relationships/image" Target="../media/image4.svg"/><Relationship Id="rId4" Type="http://schemas.openxmlformats.org/officeDocument/2006/relationships/image" Target="../media/image11.png"/><Relationship Id="rId9" Type="http://schemas.openxmlformats.org/officeDocument/2006/relationships/image" Target="../media/image4.png"/><Relationship Id="rId1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svg"/><Relationship Id="rId2" Type="http://schemas.openxmlformats.org/officeDocument/2006/relationships/image" Target="../media/image1.png"/><Relationship Id="rId16" Type="http://schemas.openxmlformats.org/officeDocument/2006/relationships/image" Target="../media/image21.svg"/><Relationship Id="rId1" Type="http://schemas.openxmlformats.org/officeDocument/2006/relationships/slideLayout" Target="../slideLayouts/slideLayout7.xml"/><Relationship Id="rId11" Type="http://schemas.openxmlformats.org/officeDocument/2006/relationships/image" Target="../media/image12.png"/><Relationship Id="rId15" Type="http://schemas.openxmlformats.org/officeDocument/2006/relationships/image" Target="../media/image13.png"/><Relationship Id="rId10" Type="http://schemas.openxmlformats.org/officeDocument/2006/relationships/image" Target="../media/image4.svg"/><Relationship Id="rId4" Type="http://schemas.openxmlformats.org/officeDocument/2006/relationships/image" Target="../media/image11.png"/><Relationship Id="rId9" Type="http://schemas.openxmlformats.org/officeDocument/2006/relationships/image" Target="../media/image4.png"/><Relationship Id="rId1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sv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21.svg"/><Relationship Id="rId1" Type="http://schemas.openxmlformats.org/officeDocument/2006/relationships/slideLayout" Target="../slideLayouts/slideLayout7.xml"/><Relationship Id="rId11" Type="http://schemas.openxmlformats.org/officeDocument/2006/relationships/image" Target="../media/image12.png"/><Relationship Id="rId15" Type="http://schemas.openxmlformats.org/officeDocument/2006/relationships/image" Target="../media/image13.png"/><Relationship Id="rId10" Type="http://schemas.openxmlformats.org/officeDocument/2006/relationships/image" Target="../media/image4.svg"/><Relationship Id="rId4" Type="http://schemas.openxmlformats.org/officeDocument/2006/relationships/image" Target="../media/image11.png"/><Relationship Id="rId9" Type="http://schemas.openxmlformats.org/officeDocument/2006/relationships/image" Target="../media/image4.png"/><Relationship Id="rId14" Type="http://schemas.openxmlformats.org/officeDocument/2006/relationships/image" Target="../media/image19.sv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svg"/><Relationship Id="rId3" Type="http://schemas.openxmlformats.org/officeDocument/2006/relationships/image" Target="../media/image14.svg"/><Relationship Id="rId7" Type="http://schemas.openxmlformats.org/officeDocument/2006/relationships/image" Target="../media/image8.svg"/><Relationship Id="rId12"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2.sv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1764854"/>
            <a:ext cx="16304061" cy="720343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868290">
            <a:off x="107412" y="1835087"/>
            <a:ext cx="3226298" cy="275701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11104" y="-1077430"/>
            <a:ext cx="15909611" cy="2508539"/>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717478" y="580517"/>
            <a:ext cx="2962466" cy="3612763"/>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73002" y="8897717"/>
            <a:ext cx="19998813" cy="2778566"/>
          </a:xfrm>
          <a:prstGeom prst="rect">
            <a:avLst/>
          </a:prstGeom>
        </p:spPr>
      </p:pic>
      <p:sp>
        <p:nvSpPr>
          <p:cNvPr id="9" name="TextBox 9"/>
          <p:cNvSpPr txBox="1"/>
          <p:nvPr/>
        </p:nvSpPr>
        <p:spPr>
          <a:xfrm>
            <a:off x="2360830" y="3771949"/>
            <a:ext cx="13639800" cy="3118674"/>
          </a:xfrm>
          <a:prstGeom prst="rect">
            <a:avLst/>
          </a:prstGeom>
        </p:spPr>
        <p:txBody>
          <a:bodyPr wrap="square" lIns="0" tIns="0" rIns="0" bIns="0" rtlCol="0" anchor="t">
            <a:spAutoFit/>
          </a:bodyPr>
          <a:lstStyle/>
          <a:p>
            <a:pPr algn="ctr">
              <a:lnSpc>
                <a:spcPct val="150000"/>
              </a:lnSpc>
            </a:pPr>
            <a:r>
              <a:rPr lang="en-US" sz="7200" b="1" dirty="0" smtClean="0">
                <a:solidFill>
                  <a:srgbClr val="000000"/>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4680">
            <a:off x="16568431" y="6674237"/>
            <a:ext cx="2962466" cy="3612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93160" y="-233198"/>
            <a:ext cx="2341724" cy="1251447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5065851" flipH="1" flipV="1">
            <a:off x="3335574" y="839136"/>
            <a:ext cx="2561846" cy="2599658"/>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12083" flipH="1">
            <a:off x="13246515" y="6836732"/>
            <a:ext cx="2029978" cy="2059940"/>
          </a:xfrm>
          <a:prstGeom prst="rect">
            <a:avLst/>
          </a:prstGeom>
        </p:spPr>
      </p:pic>
      <p:pic>
        <p:nvPicPr>
          <p:cNvPr id="15"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990568" y="3422828"/>
            <a:ext cx="12725400" cy="3352800"/>
          </a:xfrm>
          <a:prstGeom prst="rect">
            <a:avLst/>
          </a:prstGeom>
        </p:spPr>
      </p:pic>
      <p:sp>
        <p:nvSpPr>
          <p:cNvPr id="16" name="TextBox 15"/>
          <p:cNvSpPr txBox="1"/>
          <p:nvPr/>
        </p:nvSpPr>
        <p:spPr>
          <a:xfrm>
            <a:off x="5428968" y="4391342"/>
            <a:ext cx="7848600" cy="1415772"/>
          </a:xfrm>
          <a:prstGeom prst="rect">
            <a:avLst/>
          </a:prstGeom>
          <a:noFill/>
        </p:spPr>
        <p:txBody>
          <a:bodyPr wrap="square" rtlCol="0">
            <a:spAutoFit/>
          </a:bodyPr>
          <a:lstStyle/>
          <a:p>
            <a:pPr algn="ctr"/>
            <a:r>
              <a:rPr lang="en-US" sz="8600" b="1" dirty="0" smtClean="0">
                <a:latin typeface="Arial" panose="020B0604020202020204" pitchFamily="34" charset="0"/>
                <a:cs typeface="Arial" panose="020B0604020202020204" pitchFamily="34" charset="0"/>
              </a:rPr>
              <a:t>ĐỌC HIỂU</a:t>
            </a:r>
            <a:endParaRPr lang="en-US" sz="8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7577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9200" y="3722667"/>
            <a:ext cx="16002000" cy="57568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352800" y="3304144"/>
            <a:ext cx="2895600" cy="107255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71648" y="-648781"/>
            <a:ext cx="2962466" cy="361276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79207" y="9334500"/>
            <a:ext cx="19998813" cy="2529970"/>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43000" y="-544005"/>
            <a:ext cx="15909611" cy="189104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76399">
            <a:off x="468065" y="-537752"/>
            <a:ext cx="3010681" cy="2572764"/>
          </a:xfrm>
          <a:prstGeom prst="rect">
            <a:avLst/>
          </a:prstGeom>
        </p:spPr>
      </p:pic>
      <p:sp>
        <p:nvSpPr>
          <p:cNvPr id="15" name="TextBox 14"/>
          <p:cNvSpPr txBox="1"/>
          <p:nvPr/>
        </p:nvSpPr>
        <p:spPr>
          <a:xfrm>
            <a:off x="3003330" y="948040"/>
            <a:ext cx="12008070" cy="2308324"/>
          </a:xfrm>
          <a:prstGeom prst="rect">
            <a:avLst/>
          </a:prstGeom>
          <a:noFill/>
        </p:spPr>
        <p:txBody>
          <a:bodyPr wrap="square" rtlCol="0">
            <a:spAutoFit/>
          </a:bodyPr>
          <a:lstStyle/>
          <a:p>
            <a:pPr>
              <a:lnSpc>
                <a:spcPct val="150000"/>
              </a:lnSpc>
            </a:pPr>
            <a:r>
              <a:rPr lang="en-US" sz="4800" b="1" i="1" dirty="0" smtClean="0">
                <a:latin typeface="Arial" panose="020B0604020202020204" pitchFamily="34" charset="0"/>
                <a:cs typeface="Arial" panose="020B0604020202020204" pitchFamily="34" charset="0"/>
              </a:rPr>
              <a:t>1. </a:t>
            </a:r>
            <a:r>
              <a:rPr lang="en-US" sz="4800" b="1" i="1" dirty="0" err="1" smtClean="0">
                <a:latin typeface="Arial" panose="020B0604020202020204" pitchFamily="34" charset="0"/>
                <a:cs typeface="Arial" panose="020B0604020202020204" pitchFamily="34" charset="0"/>
              </a:rPr>
              <a:t>Chim</a:t>
            </a:r>
            <a:r>
              <a:rPr lang="en-US" sz="4800" b="1" i="1" dirty="0" smtClean="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gõ</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kiến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khỉ</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và</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sóc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làm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gì</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để</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chăm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sóc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cây</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và</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trồng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cây</a:t>
            </a:r>
            <a:r>
              <a:rPr lang="en-US" sz="4800" b="1" i="1" dirty="0">
                <a:latin typeface="Arial" panose="020B0604020202020204" pitchFamily="34" charset="0"/>
                <a:cs typeface="Arial" panose="020B0604020202020204" pitchFamily="34" charset="0"/>
              </a:rPr>
              <a:t>?</a:t>
            </a:r>
          </a:p>
        </p:txBody>
      </p:sp>
      <p:sp>
        <p:nvSpPr>
          <p:cNvPr id="16" name="Rectangle 15"/>
          <p:cNvSpPr/>
          <p:nvPr/>
        </p:nvSpPr>
        <p:spPr>
          <a:xfrm>
            <a:off x="2301765" y="4236637"/>
            <a:ext cx="13836870" cy="4837222"/>
          </a:xfrm>
          <a:prstGeom prst="rect">
            <a:avLst/>
          </a:prstGeom>
        </p:spPr>
        <p:txBody>
          <a:bodyPr wrap="square">
            <a:spAutoFit/>
          </a:bodyPr>
          <a:lstStyle/>
          <a:p>
            <a:pPr marL="571500" indent="-571500" algn="just">
              <a:lnSpc>
                <a:spcPct val="150000"/>
              </a:lnSpc>
              <a:spcBef>
                <a:spcPts val="700"/>
              </a:spcBef>
              <a:spcAft>
                <a:spcPts val="700"/>
              </a:spcAft>
              <a:buFontTx/>
              <a:buChar char="-"/>
            </a:pPr>
            <a:r>
              <a:rPr lang="nl-NL" sz="3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Chim gõ </a:t>
            </a:r>
            <a:r>
              <a:rPr lang="nl-NL" sz="3800" b="1" dirty="0">
                <a:solidFill>
                  <a:srgbClr val="000000"/>
                </a:solidFill>
                <a:latin typeface="Arial" panose="020B0604020202020204" pitchFamily="34" charset="0"/>
                <a:ea typeface="Calibri" panose="020F0502020204030204" pitchFamily="34" charset="0"/>
                <a:cs typeface="Arial" panose="020B0604020202020204" pitchFamily="34" charset="0"/>
              </a:rPr>
              <a:t>kiến </a:t>
            </a: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đã gõ gõ, đục đục, chữa bệnh cho cây. </a:t>
            </a:r>
            <a:endParaRPr lang="nl-NL" sz="38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700"/>
              </a:spcBef>
              <a:spcAft>
                <a:spcPts val="700"/>
              </a:spcAft>
              <a:buFontTx/>
              <a:buChar char="-"/>
            </a:pPr>
            <a:r>
              <a:rPr lang="nl-NL" sz="3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Khỉ </a:t>
            </a:r>
            <a:r>
              <a:rPr lang="nl-NL" sz="3800" b="1" dirty="0">
                <a:solidFill>
                  <a:srgbClr val="000000"/>
                </a:solidFill>
                <a:latin typeface="Arial" panose="020B0604020202020204" pitchFamily="34" charset="0"/>
                <a:ea typeface="Calibri" panose="020F0502020204030204" pitchFamily="34" charset="0"/>
                <a:cs typeface="Arial" panose="020B0604020202020204" pitchFamily="34" charset="0"/>
              </a:rPr>
              <a:t>con </a:t>
            </a: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đu từ cây này sang cây khác, giật những dây leo chằng chịt xuống để cây không vướng víu. </a:t>
            </a:r>
            <a:endParaRPr lang="nl-NL" sz="38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700"/>
              </a:spcBef>
              <a:spcAft>
                <a:spcPts val="700"/>
              </a:spcAft>
              <a:buFontTx/>
              <a:buChar char="-"/>
            </a:pPr>
            <a:r>
              <a:rPr lang="nl-NL" sz="3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Sóc </a:t>
            </a:r>
            <a:r>
              <a:rPr lang="nl-NL" sz="3800" b="1" dirty="0">
                <a:solidFill>
                  <a:srgbClr val="000000"/>
                </a:solidFill>
                <a:latin typeface="Arial" panose="020B0604020202020204" pitchFamily="34" charset="0"/>
                <a:ea typeface="Calibri" panose="020F0502020204030204" pitchFamily="34" charset="0"/>
                <a:cs typeface="Arial" panose="020B0604020202020204" pitchFamily="34" charset="0"/>
              </a:rPr>
              <a:t>con </a:t>
            </a: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vùi những hạt thông xuống lớp đất mềm để chờ mưa đến, những cây thông non sẽ vươn lên.</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9200" y="3722667"/>
            <a:ext cx="16002000" cy="57568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352800" y="3304144"/>
            <a:ext cx="2895600" cy="107255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71648" y="-648781"/>
            <a:ext cx="2962466" cy="361276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79207" y="9334500"/>
            <a:ext cx="19998813" cy="2529970"/>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43000" y="-544005"/>
            <a:ext cx="15909611" cy="189104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76399">
            <a:off x="468065" y="-537752"/>
            <a:ext cx="3010681" cy="2572764"/>
          </a:xfrm>
          <a:prstGeom prst="rect">
            <a:avLst/>
          </a:prstGeom>
        </p:spPr>
      </p:pic>
      <p:sp>
        <p:nvSpPr>
          <p:cNvPr id="15" name="TextBox 14"/>
          <p:cNvSpPr txBox="1"/>
          <p:nvPr/>
        </p:nvSpPr>
        <p:spPr>
          <a:xfrm>
            <a:off x="3003330" y="948040"/>
            <a:ext cx="12008070" cy="2171428"/>
          </a:xfrm>
          <a:prstGeom prst="rect">
            <a:avLst/>
          </a:prstGeom>
          <a:noFill/>
        </p:spPr>
        <p:txBody>
          <a:bodyPr wrap="square" rtlCol="0">
            <a:spAutoFit/>
          </a:bodyPr>
          <a:lstStyle/>
          <a:p>
            <a:pPr>
              <a:lnSpc>
                <a:spcPct val="150000"/>
              </a:lnSpc>
            </a:pPr>
            <a:r>
              <a:rPr lang="en-US" sz="4800" b="1" i="1" dirty="0" smtClean="0">
                <a:latin typeface="Arial" panose="020B0604020202020204" pitchFamily="34" charset="0"/>
                <a:cs typeface="Arial" panose="020B0604020202020204" pitchFamily="34" charset="0"/>
              </a:rPr>
              <a:t>2. </a:t>
            </a:r>
            <a:r>
              <a:rPr lang="en-US" sz="4800" b="1" i="1" dirty="0" err="1" smtClean="0">
                <a:latin typeface="Arial" panose="020B0604020202020204" pitchFamily="34" charset="0"/>
                <a:cs typeface="Arial" panose="020B0604020202020204" pitchFamily="34" charset="0"/>
              </a:rPr>
              <a:t>Điều</a:t>
            </a:r>
            <a:r>
              <a:rPr lang="en-US" sz="4800" b="1" i="1" dirty="0" smtClean="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gì</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đã</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giúp</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voi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phát</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hiện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ra</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lợi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ích</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của</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chiếc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mũi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dài</a:t>
            </a:r>
            <a:r>
              <a:rPr lang="en-US" sz="4800" b="1" i="1" dirty="0">
                <a:latin typeface="Arial" panose="020B0604020202020204" pitchFamily="34" charset="0"/>
                <a:cs typeface="Arial" panose="020B0604020202020204" pitchFamily="34" charset="0"/>
              </a:rPr>
              <a:t>?</a:t>
            </a:r>
          </a:p>
        </p:txBody>
      </p:sp>
      <p:sp>
        <p:nvSpPr>
          <p:cNvPr id="16" name="Rectangle 15"/>
          <p:cNvSpPr/>
          <p:nvPr/>
        </p:nvSpPr>
        <p:spPr>
          <a:xfrm>
            <a:off x="1912881" y="4758259"/>
            <a:ext cx="14614635" cy="3600986"/>
          </a:xfrm>
          <a:prstGeom prst="rect">
            <a:avLst/>
          </a:prstGeom>
        </p:spPr>
        <p:txBody>
          <a:bodyPr wrap="square">
            <a:spAutoFit/>
          </a:bodyPr>
          <a:lstStyle/>
          <a:p>
            <a:pPr marL="571500" indent="-571500" algn="just">
              <a:lnSpc>
                <a:spcPct val="150000"/>
              </a:lnSpc>
              <a:spcBef>
                <a:spcPts val="700"/>
              </a:spcBef>
              <a:spcAft>
                <a:spcPts val="700"/>
              </a:spcAft>
              <a:buFontTx/>
              <a:buChar char="-"/>
            </a:pPr>
            <a:r>
              <a:rPr lang="vi-VN" sz="3800" b="1" dirty="0">
                <a:solidFill>
                  <a:srgbClr val="000000"/>
                </a:solidFill>
                <a:ea typeface="Calibri" panose="020F0502020204030204" pitchFamily="34" charset="0"/>
                <a:cs typeface="Arial" panose="020B0604020202020204" pitchFamily="34" charset="0"/>
              </a:rPr>
              <a:t>Điều đã giúp voi phát hiện ra lợi ích của chiếc mũi dài: </a:t>
            </a:r>
            <a:r>
              <a:rPr lang="vi-VN" sz="3800" dirty="0">
                <a:solidFill>
                  <a:srgbClr val="000000"/>
                </a:solidFill>
                <a:ea typeface="Calibri" panose="020F0502020204030204" pitchFamily="34" charset="0"/>
                <a:cs typeface="Arial" panose="020B0604020202020204" pitchFamily="34" charset="0"/>
              </a:rPr>
              <a:t>một hôm voi bị cành cây khô trên mặt đất vướng vào chân. Nó liền dùng chiếc mũi dài của mình cuốn cành cây lên, vứt ra xa; rồi nó hớn hở báo với các bạn phát hiện về chiếc mũi cái vòi của </a:t>
            </a:r>
            <a:r>
              <a:rPr lang="vi-VN" sz="3800" dirty="0" smtClean="0">
                <a:solidFill>
                  <a:srgbClr val="000000"/>
                </a:solidFill>
                <a:ea typeface="Calibri" panose="020F0502020204030204" pitchFamily="34" charset="0"/>
                <a:cs typeface="Arial" panose="020B0604020202020204" pitchFamily="34" charset="0"/>
              </a:rPr>
              <a:t>mình</a:t>
            </a:r>
            <a:r>
              <a:rPr lang="en-US" sz="3800" dirty="0" smtClean="0">
                <a:solidFill>
                  <a:srgbClr val="000000"/>
                </a:solidFill>
                <a:ea typeface="Calibri" panose="020F0502020204030204" pitchFamily="34"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637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9200" y="3722667"/>
            <a:ext cx="16002000" cy="57568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352800" y="3304144"/>
            <a:ext cx="2895600" cy="107255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71648" y="-648781"/>
            <a:ext cx="2962466" cy="361276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79207" y="9334500"/>
            <a:ext cx="19998813" cy="2529970"/>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43000" y="-544005"/>
            <a:ext cx="15909611" cy="189104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76399">
            <a:off x="468065" y="-537752"/>
            <a:ext cx="3010681" cy="2572764"/>
          </a:xfrm>
          <a:prstGeom prst="rect">
            <a:avLst/>
          </a:prstGeom>
        </p:spPr>
      </p:pic>
      <p:sp>
        <p:nvSpPr>
          <p:cNvPr id="15" name="TextBox 14"/>
          <p:cNvSpPr txBox="1"/>
          <p:nvPr/>
        </p:nvSpPr>
        <p:spPr>
          <a:xfrm>
            <a:off x="3003330" y="948040"/>
            <a:ext cx="12008070" cy="2171428"/>
          </a:xfrm>
          <a:prstGeom prst="rect">
            <a:avLst/>
          </a:prstGeom>
          <a:noFill/>
        </p:spPr>
        <p:txBody>
          <a:bodyPr wrap="square" rtlCol="0">
            <a:spAutoFit/>
          </a:bodyPr>
          <a:lstStyle/>
          <a:p>
            <a:pPr>
              <a:lnSpc>
                <a:spcPct val="150000"/>
              </a:lnSpc>
            </a:pPr>
            <a:r>
              <a:rPr lang="en-US" sz="4800" b="1" i="1" dirty="0" smtClean="0">
                <a:latin typeface="Arial" panose="020B0604020202020204" pitchFamily="34" charset="0"/>
                <a:cs typeface="Arial" panose="020B0604020202020204" pitchFamily="34" charset="0"/>
              </a:rPr>
              <a:t>3. </a:t>
            </a:r>
            <a:r>
              <a:rPr lang="en-US" sz="4800" b="1" i="1" dirty="0" err="1" smtClean="0">
                <a:latin typeface="Arial" panose="020B0604020202020204" pitchFamily="34" charset="0"/>
                <a:cs typeface="Arial" panose="020B0604020202020204" pitchFamily="34" charset="0"/>
              </a:rPr>
              <a:t>Voi</a:t>
            </a:r>
            <a:r>
              <a:rPr lang="en-US" sz="4800" b="1" i="1" dirty="0" smtClean="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đã</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dùng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chiếc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mũi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dài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làm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gì</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để</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cùng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các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bạn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trồng</a:t>
            </a:r>
            <a:r>
              <a:rPr lang="en-US" sz="4800" b="1" i="1" dirty="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cây</a:t>
            </a:r>
            <a:r>
              <a:rPr lang="en-US" sz="4800" b="1" i="1" dirty="0" smtClean="0">
                <a:latin typeface="Arial" panose="020B0604020202020204" pitchFamily="34" charset="0"/>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sp>
        <p:nvSpPr>
          <p:cNvPr id="16" name="Rectangle 15"/>
          <p:cNvSpPr/>
          <p:nvPr/>
        </p:nvSpPr>
        <p:spPr>
          <a:xfrm>
            <a:off x="2440815" y="4786692"/>
            <a:ext cx="13558767" cy="3600986"/>
          </a:xfrm>
          <a:prstGeom prst="rect">
            <a:avLst/>
          </a:prstGeom>
        </p:spPr>
        <p:txBody>
          <a:bodyPr wrap="square">
            <a:spAutoFit/>
          </a:bodyPr>
          <a:lstStyle/>
          <a:p>
            <a:pPr marL="571500" indent="-571500" algn="just">
              <a:lnSpc>
                <a:spcPct val="150000"/>
              </a:lnSpc>
              <a:spcBef>
                <a:spcPts val="700"/>
              </a:spcBef>
              <a:spcAft>
                <a:spcPts val="700"/>
              </a:spcAft>
              <a:buFontTx/>
              <a:buChar char="-"/>
            </a:pPr>
            <a:r>
              <a:rPr lang="vi-VN" sz="3800" dirty="0">
                <a:solidFill>
                  <a:srgbClr val="000000"/>
                </a:solidFill>
                <a:ea typeface="Calibri" panose="020F0502020204030204" pitchFamily="34" charset="0"/>
                <a:cs typeface="Arial" panose="020B0604020202020204" pitchFamily="34" charset="0"/>
              </a:rPr>
              <a:t>Voi dùng chiếc mũi của mình dọn sạch những cành cây khô rơi rụng ngang dọc trong rừng, tạo ra rất nhiều chỗ trống cho sóc trồng cây. Từ những chỗ đất trồng đó sẽ mọc lên nhiều mầm cây xanh tốt.</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058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9200" y="3722667"/>
            <a:ext cx="16002000" cy="575680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352800" y="3304144"/>
            <a:ext cx="2895600" cy="107255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71648" y="-648781"/>
            <a:ext cx="2962466" cy="361276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79207" y="9334500"/>
            <a:ext cx="19998813" cy="2529970"/>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43000" y="-544005"/>
            <a:ext cx="15909611" cy="189104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76399">
            <a:off x="468065" y="-537752"/>
            <a:ext cx="3010681" cy="2572764"/>
          </a:xfrm>
          <a:prstGeom prst="rect">
            <a:avLst/>
          </a:prstGeom>
        </p:spPr>
      </p:pic>
      <p:sp>
        <p:nvSpPr>
          <p:cNvPr id="15" name="TextBox 14"/>
          <p:cNvSpPr txBox="1"/>
          <p:nvPr/>
        </p:nvSpPr>
        <p:spPr>
          <a:xfrm>
            <a:off x="3003330" y="948040"/>
            <a:ext cx="12008070" cy="2171428"/>
          </a:xfrm>
          <a:prstGeom prst="rect">
            <a:avLst/>
          </a:prstGeom>
          <a:noFill/>
        </p:spPr>
        <p:txBody>
          <a:bodyPr wrap="square" rtlCol="0">
            <a:spAutoFit/>
          </a:bodyPr>
          <a:lstStyle/>
          <a:p>
            <a:pPr>
              <a:lnSpc>
                <a:spcPct val="150000"/>
              </a:lnSpc>
            </a:pPr>
            <a:r>
              <a:rPr lang="en-US" sz="4800" b="1" i="1" dirty="0" smtClean="0">
                <a:latin typeface="Arial" panose="020B0604020202020204" pitchFamily="34" charset="0"/>
                <a:cs typeface="Arial" panose="020B0604020202020204" pitchFamily="34" charset="0"/>
              </a:rPr>
              <a:t>4. </a:t>
            </a:r>
            <a:r>
              <a:rPr lang="en-US" sz="4800" b="1" i="1" dirty="0" err="1" smtClean="0">
                <a:latin typeface="Arial" panose="020B0604020202020204" pitchFamily="34" charset="0"/>
                <a:cs typeface="Arial" panose="020B0604020202020204" pitchFamily="34" charset="0"/>
              </a:rPr>
              <a:t>Câu</a:t>
            </a:r>
            <a:r>
              <a:rPr lang="en-US" sz="4800" b="1" i="1" dirty="0" smtClean="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chuyện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trên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nói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với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em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điều</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gì</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Chọn</a:t>
            </a:r>
            <a:r>
              <a:rPr lang="en-US" sz="4800" b="1" i="1" dirty="0">
                <a:latin typeface="Arial" panose="020B0604020202020204" pitchFamily="34" charset="0"/>
                <a:cs typeface="Arial" panose="020B0604020202020204" pitchFamily="34" charset="0"/>
              </a:rPr>
              <a:t> ý </a:t>
            </a:r>
            <a:r>
              <a:rPr lang="en-US" sz="4800" b="1" i="1" dirty="0" err="1">
                <a:latin typeface="Arial" panose="020B0604020202020204" pitchFamily="34" charset="0"/>
                <a:cs typeface="Arial" panose="020B0604020202020204" pitchFamily="34" charset="0"/>
              </a:rPr>
              <a:t>em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thích</a:t>
            </a:r>
            <a:r>
              <a:rPr lang="en-US" sz="4800" b="1" i="1" dirty="0">
                <a:latin typeface="Arial" panose="020B0604020202020204" pitchFamily="34" charset="0"/>
                <a:cs typeface="Arial" panose="020B0604020202020204" pitchFamily="34" charset="0"/>
              </a:rPr>
              <a:t>?</a:t>
            </a:r>
          </a:p>
        </p:txBody>
      </p:sp>
      <p:sp>
        <p:nvSpPr>
          <p:cNvPr id="16" name="Rectangle 15"/>
          <p:cNvSpPr/>
          <p:nvPr/>
        </p:nvSpPr>
        <p:spPr>
          <a:xfrm>
            <a:off x="3315906" y="4994374"/>
            <a:ext cx="11808585" cy="3082895"/>
          </a:xfrm>
          <a:prstGeom prst="rect">
            <a:avLst/>
          </a:prstGeom>
        </p:spPr>
        <p:txBody>
          <a:bodyPr wrap="square">
            <a:spAutoFit/>
          </a:bodyPr>
          <a:lstStyle/>
          <a:p>
            <a:pPr algn="just">
              <a:lnSpc>
                <a:spcPct val="150000"/>
              </a:lnSpc>
              <a:spcBef>
                <a:spcPts val="700"/>
              </a:spcBef>
              <a:spcAft>
                <a:spcPts val="700"/>
              </a:spcAft>
            </a:pPr>
            <a:r>
              <a:rPr lang="vi-VN" sz="3800" dirty="0">
                <a:ea typeface="Calibri" panose="020F0502020204030204" pitchFamily="34" charset="0"/>
                <a:cs typeface="Arial" panose="020B0604020202020204" pitchFamily="34" charset="0"/>
              </a:rPr>
              <a:t>a. Các con vật trong truyện đều có ích.</a:t>
            </a:r>
          </a:p>
          <a:p>
            <a:pPr algn="just">
              <a:lnSpc>
                <a:spcPct val="150000"/>
              </a:lnSpc>
              <a:spcBef>
                <a:spcPts val="700"/>
              </a:spcBef>
              <a:spcAft>
                <a:spcPts val="700"/>
              </a:spcAft>
            </a:pPr>
            <a:r>
              <a:rPr lang="vi-VN" sz="3800" dirty="0">
                <a:ea typeface="Calibri" panose="020F0502020204030204" pitchFamily="34" charset="0"/>
                <a:cs typeface="Arial" panose="020B0604020202020204" pitchFamily="34" charset="0"/>
              </a:rPr>
              <a:t>b. Trong cuộc sống, ai cũng có thể làm được việc tốt.</a:t>
            </a:r>
          </a:p>
          <a:p>
            <a:pPr algn="just">
              <a:lnSpc>
                <a:spcPct val="150000"/>
              </a:lnSpc>
              <a:spcBef>
                <a:spcPts val="700"/>
              </a:spcBef>
              <a:spcAft>
                <a:spcPts val="700"/>
              </a:spcAft>
            </a:pPr>
            <a:r>
              <a:rPr lang="vi-VN" sz="3800" dirty="0">
                <a:ea typeface="Calibri" panose="020F0502020204030204" pitchFamily="34" charset="0"/>
                <a:cs typeface="Arial" panose="020B0604020202020204" pitchFamily="34" charset="0"/>
              </a:rPr>
              <a:t>c. Biết điểm mạnh của mình thì sẽ làm được việc tốt. </a:t>
            </a:r>
          </a:p>
        </p:txBody>
      </p:sp>
    </p:spTree>
    <p:extLst>
      <p:ext uri="{BB962C8B-B14F-4D97-AF65-F5344CB8AC3E}">
        <p14:creationId xmlns:p14="http://schemas.microsoft.com/office/powerpoint/2010/main" val="210220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4680">
            <a:off x="16568431" y="6674237"/>
            <a:ext cx="2962466" cy="3612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93160" y="-233198"/>
            <a:ext cx="2341724" cy="1251447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5065851" flipH="1" flipV="1">
            <a:off x="3335574" y="839136"/>
            <a:ext cx="2561846" cy="2599658"/>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12083" flipH="1">
            <a:off x="13246515" y="6836732"/>
            <a:ext cx="2029978" cy="2059940"/>
          </a:xfrm>
          <a:prstGeom prst="rect">
            <a:avLst/>
          </a:prstGeom>
        </p:spPr>
      </p:pic>
      <p:pic>
        <p:nvPicPr>
          <p:cNvPr id="15"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990568" y="3422828"/>
            <a:ext cx="12725400" cy="3352800"/>
          </a:xfrm>
          <a:prstGeom prst="rect">
            <a:avLst/>
          </a:prstGeom>
        </p:spPr>
      </p:pic>
      <p:sp>
        <p:nvSpPr>
          <p:cNvPr id="16" name="TextBox 15"/>
          <p:cNvSpPr txBox="1"/>
          <p:nvPr/>
        </p:nvSpPr>
        <p:spPr>
          <a:xfrm>
            <a:off x="5428968" y="4391342"/>
            <a:ext cx="7848600" cy="1415772"/>
          </a:xfrm>
          <a:prstGeom prst="rect">
            <a:avLst/>
          </a:prstGeom>
          <a:noFill/>
        </p:spPr>
        <p:txBody>
          <a:bodyPr wrap="square" rtlCol="0">
            <a:spAutoFit/>
          </a:bodyPr>
          <a:lstStyle/>
          <a:p>
            <a:pPr algn="ctr"/>
            <a:r>
              <a:rPr lang="en-US" sz="8600" b="1" dirty="0" smtClean="0">
                <a:latin typeface="Arial" panose="020B0604020202020204" pitchFamily="34" charset="0"/>
                <a:cs typeface="Arial" panose="020B0604020202020204" pitchFamily="34" charset="0"/>
              </a:rPr>
              <a:t>LUYỆN TẬP</a:t>
            </a:r>
            <a:endParaRPr lang="en-US" sz="8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16987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4650" y="1529724"/>
            <a:ext cx="16304061" cy="720343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17478" y="448147"/>
            <a:ext cx="2962466" cy="36127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027378" y="692568"/>
            <a:ext cx="4038601" cy="16288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93160" y="9085904"/>
            <a:ext cx="19998813" cy="277856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76399">
            <a:off x="1016141" y="209617"/>
            <a:ext cx="3226298" cy="2757019"/>
          </a:xfrm>
          <a:prstGeom prst="rect">
            <a:avLst/>
          </a:prstGeom>
        </p:spPr>
      </p:pic>
      <p:sp>
        <p:nvSpPr>
          <p:cNvPr id="12" name="TextBox 11"/>
          <p:cNvSpPr txBox="1"/>
          <p:nvPr/>
        </p:nvSpPr>
        <p:spPr>
          <a:xfrm>
            <a:off x="2531578" y="2407616"/>
            <a:ext cx="13030200" cy="5447645"/>
          </a:xfrm>
          <a:prstGeom prst="rect">
            <a:avLst/>
          </a:prstGeom>
          <a:noFill/>
        </p:spPr>
        <p:txBody>
          <a:bodyPr wrap="square" rtlCol="0">
            <a:spAutoFit/>
          </a:bodyPr>
          <a:lstStyle/>
          <a:p>
            <a:pPr marL="342900" indent="-342900">
              <a:lnSpc>
                <a:spcPct val="200000"/>
              </a:lnSpc>
              <a:buAutoNum type="arabicPeriod"/>
            </a:pPr>
            <a:r>
              <a:rPr lang="en-US" sz="4800" b="1" i="1" dirty="0" err="1" smtClean="0">
                <a:latin typeface="Arial" panose="020B0604020202020204" pitchFamily="34" charset="0"/>
                <a:cs typeface="Arial" panose="020B0604020202020204" pitchFamily="34" charset="0"/>
              </a:rPr>
              <a:t>Tìm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trong</a:t>
            </a:r>
            <a:r>
              <a:rPr lang="en-US" sz="4800" b="1" i="1" dirty="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bài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đọc</a:t>
            </a:r>
            <a:r>
              <a:rPr lang="en-US" sz="4800" b="1" i="1" dirty="0" smtClean="0">
                <a:latin typeface="Arial" panose="020B0604020202020204" pitchFamily="34" charset="0"/>
                <a:cs typeface="Arial" panose="020B0604020202020204" pitchFamily="34" charset="0"/>
              </a:rPr>
              <a:t>:</a:t>
            </a:r>
          </a:p>
          <a:p>
            <a:pPr marL="1714500" lvl="3" indent="-342900">
              <a:lnSpc>
                <a:spcPct val="200000"/>
              </a:lnSpc>
              <a:buAutoNum type="alphaLcPeriod"/>
            </a:pP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câu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dùng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dấu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chấm</a:t>
            </a:r>
            <a:r>
              <a:rPr lang="en-US" sz="4200" dirty="0" smtClean="0">
                <a:latin typeface="Arial" panose="020B0604020202020204" pitchFamily="34" charset="0"/>
                <a:cs typeface="Arial" panose="020B0604020202020204" pitchFamily="34" charset="0"/>
              </a:rPr>
              <a:t>.</a:t>
            </a:r>
          </a:p>
          <a:p>
            <a:pPr marL="1714500" lvl="3" indent="-342900">
              <a:lnSpc>
                <a:spcPct val="200000"/>
              </a:lnSpc>
              <a:buAutoNum type="alphaLcPeriod"/>
            </a:pP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câu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dùng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hỏi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dấu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chấm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hỏi</a:t>
            </a:r>
            <a:r>
              <a:rPr lang="en-US" sz="4200" dirty="0" smtClean="0">
                <a:latin typeface="Arial" panose="020B0604020202020204" pitchFamily="34" charset="0"/>
                <a:cs typeface="Arial" panose="020B0604020202020204" pitchFamily="34" charset="0"/>
              </a:rPr>
              <a:t>.</a:t>
            </a:r>
          </a:p>
          <a:p>
            <a:pPr marL="1714500" lvl="3" indent="-342900">
              <a:lnSpc>
                <a:spcPct val="200000"/>
              </a:lnSpc>
              <a:buAutoNum type="alphaLcPeriod"/>
            </a:pP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câu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bộc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lộ</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cảm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xúc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dấu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chấm</a:t>
            </a:r>
            <a:r>
              <a:rPr lang="en-US" sz="4200" dirty="0" smtClean="0">
                <a:latin typeface="Arial" panose="020B0604020202020204" pitchFamily="34" charset="0"/>
                <a:cs typeface="Arial" panose="020B0604020202020204" pitchFamily="34" charset="0"/>
              </a:rPr>
              <a:t> than.</a:t>
            </a:r>
            <a:endParaRPr lang="en-US" sz="4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4648" y="1435618"/>
            <a:ext cx="16304061" cy="720343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17478" y="448147"/>
            <a:ext cx="2962466" cy="36127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027377" y="800100"/>
            <a:ext cx="4038601" cy="16288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2730" y="8755068"/>
            <a:ext cx="19998813" cy="277856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76399">
            <a:off x="1069604" y="236033"/>
            <a:ext cx="3226298" cy="2757019"/>
          </a:xfrm>
          <a:prstGeom prst="rect">
            <a:avLst/>
          </a:prstGeom>
        </p:spPr>
      </p:pic>
      <p:sp>
        <p:nvSpPr>
          <p:cNvPr id="12" name="TextBox 11"/>
          <p:cNvSpPr txBox="1"/>
          <p:nvPr/>
        </p:nvSpPr>
        <p:spPr>
          <a:xfrm>
            <a:off x="988960" y="2510173"/>
            <a:ext cx="11078957" cy="1184427"/>
          </a:xfrm>
          <a:prstGeom prst="rect">
            <a:avLst/>
          </a:prstGeom>
          <a:noFill/>
        </p:spPr>
        <p:txBody>
          <a:bodyPr wrap="square" rtlCol="0">
            <a:spAutoFit/>
          </a:bodyPr>
          <a:lstStyle/>
          <a:p>
            <a:pPr marL="1714500" lvl="3" indent="-342900">
              <a:lnSpc>
                <a:spcPct val="200000"/>
              </a:lnSpc>
              <a:buAutoNum type="alphaLcPeriod"/>
            </a:pPr>
            <a:r>
              <a:rPr lang="en-US" sz="4200" b="1" i="1" dirty="0" err="1" smtClean="0">
                <a:latin typeface="Arial" panose="020B0604020202020204" pitchFamily="34" charset="0"/>
                <a:cs typeface="Arial" panose="020B0604020202020204" pitchFamily="34" charset="0"/>
              </a:rPr>
              <a:t>Một</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câu</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dùng</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để</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kể</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có</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dấu</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chấm</a:t>
            </a:r>
            <a:r>
              <a:rPr lang="en-US" sz="4200" b="1" i="1" dirty="0">
                <a:latin typeface="Arial" panose="020B0604020202020204" pitchFamily="34" charset="0"/>
                <a:cs typeface="Arial" panose="020B0604020202020204" pitchFamily="34" charset="0"/>
              </a:rPr>
              <a:t>:</a:t>
            </a:r>
            <a:endParaRPr lang="en-US" sz="4200" b="1" i="1" dirty="0" smtClean="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600" y="6667500"/>
            <a:ext cx="3124200" cy="3442378"/>
          </a:xfrm>
          <a:prstGeom prst="rect">
            <a:avLst/>
          </a:prstGeom>
        </p:spPr>
      </p:pic>
      <p:sp>
        <p:nvSpPr>
          <p:cNvPr id="10" name="Rectangle 9"/>
          <p:cNvSpPr/>
          <p:nvPr/>
        </p:nvSpPr>
        <p:spPr>
          <a:xfrm>
            <a:off x="2362200" y="3949448"/>
            <a:ext cx="13030200" cy="3600986"/>
          </a:xfrm>
          <a:prstGeom prst="rect">
            <a:avLst/>
          </a:prstGeom>
        </p:spPr>
        <p:txBody>
          <a:bodyPr wrap="square">
            <a:spAutoFit/>
          </a:bodyPr>
          <a:lstStyle/>
          <a:p>
            <a:pPr algn="just">
              <a:lnSpc>
                <a:spcPct val="150000"/>
              </a:lnSpc>
              <a:spcBef>
                <a:spcPts val="700"/>
              </a:spcBef>
              <a:spcAft>
                <a:spcPts val="700"/>
              </a:spcAft>
            </a:pPr>
            <a:r>
              <a:rPr lang="nl-NL"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	- Trong </a:t>
            </a: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khủ rừng nọ, các con vật đều bận rộn. Hằng ngày, chim gõ kiến đã gõ gõ, đục đục, chữa bệnh cho cây. Khỉ con đu từ cây này sang cây khác, giật những dây leo chằng chịt xuống để cây không vướng víu...</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496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4648" y="1435618"/>
            <a:ext cx="16304061" cy="720343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17478" y="448147"/>
            <a:ext cx="2962466" cy="36127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027377" y="800100"/>
            <a:ext cx="4038601" cy="16288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2730" y="8755068"/>
            <a:ext cx="19998813" cy="277856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76399">
            <a:off x="1069604" y="236033"/>
            <a:ext cx="3226298" cy="2757019"/>
          </a:xfrm>
          <a:prstGeom prst="rect">
            <a:avLst/>
          </a:prstGeom>
        </p:spPr>
      </p:pic>
      <p:sp>
        <p:nvSpPr>
          <p:cNvPr id="12" name="TextBox 11"/>
          <p:cNvSpPr txBox="1"/>
          <p:nvPr/>
        </p:nvSpPr>
        <p:spPr>
          <a:xfrm>
            <a:off x="988960" y="2510173"/>
            <a:ext cx="13031840" cy="1384995"/>
          </a:xfrm>
          <a:prstGeom prst="rect">
            <a:avLst/>
          </a:prstGeom>
          <a:noFill/>
        </p:spPr>
        <p:txBody>
          <a:bodyPr wrap="square" rtlCol="0">
            <a:spAutoFit/>
          </a:bodyPr>
          <a:lstStyle/>
          <a:p>
            <a:pPr lvl="3">
              <a:lnSpc>
                <a:spcPct val="200000"/>
              </a:lnSpc>
            </a:pPr>
            <a:r>
              <a:rPr lang="en-US" sz="4200" b="1" i="1" dirty="0" smtClean="0">
                <a:latin typeface="Arial" panose="020B0604020202020204" pitchFamily="34" charset="0"/>
                <a:cs typeface="Arial" panose="020B0604020202020204" pitchFamily="34" charset="0"/>
              </a:rPr>
              <a:t>b. </a:t>
            </a:r>
            <a:r>
              <a:rPr lang="en-US" sz="4200" b="1" i="1" dirty="0" err="1" smtClean="0">
                <a:latin typeface="Arial" panose="020B0604020202020204" pitchFamily="34" charset="0"/>
                <a:cs typeface="Arial" panose="020B0604020202020204" pitchFamily="34" charset="0"/>
              </a:rPr>
              <a:t>Một</a:t>
            </a:r>
            <a:r>
              <a:rPr lang="en-US" sz="4200" b="1" i="1" dirty="0" smtClean="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câu</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dùng</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để</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hỏi</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có</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dấu</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chấm</a:t>
            </a:r>
            <a:r>
              <a:rPr lang="en-US" sz="4200" b="1" i="1" dirty="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hỏi</a:t>
            </a:r>
            <a:r>
              <a:rPr lang="en-US" sz="4200" b="1" i="1"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600" y="6667500"/>
            <a:ext cx="3124200" cy="3442378"/>
          </a:xfrm>
          <a:prstGeom prst="rect">
            <a:avLst/>
          </a:prstGeom>
        </p:spPr>
      </p:pic>
      <p:sp>
        <p:nvSpPr>
          <p:cNvPr id="10" name="Rectangle 9"/>
          <p:cNvSpPr/>
          <p:nvPr/>
        </p:nvSpPr>
        <p:spPr>
          <a:xfrm>
            <a:off x="2362200" y="3949448"/>
            <a:ext cx="13030200" cy="861133"/>
          </a:xfrm>
          <a:prstGeom prst="rect">
            <a:avLst/>
          </a:prstGeom>
        </p:spPr>
        <p:txBody>
          <a:bodyPr wrap="square">
            <a:spAutoFit/>
          </a:bodyPr>
          <a:lstStyle/>
          <a:p>
            <a:pPr algn="just">
              <a:lnSpc>
                <a:spcPct val="150000"/>
              </a:lnSpc>
              <a:spcBef>
                <a:spcPts val="700"/>
              </a:spcBef>
              <a:spcAft>
                <a:spcPts val="700"/>
              </a:spcAft>
            </a:pP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	- Sao bây giờ bạn mới biết mình có mũi?</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447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4648" y="1435618"/>
            <a:ext cx="16304061" cy="720343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17478" y="448147"/>
            <a:ext cx="2962466" cy="36127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027377" y="800100"/>
            <a:ext cx="4038601" cy="16288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2730" y="8755068"/>
            <a:ext cx="19998813" cy="277856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76399">
            <a:off x="1069604" y="236033"/>
            <a:ext cx="3226298" cy="2757019"/>
          </a:xfrm>
          <a:prstGeom prst="rect">
            <a:avLst/>
          </a:prstGeom>
        </p:spPr>
      </p:pic>
      <p:sp>
        <p:nvSpPr>
          <p:cNvPr id="12" name="TextBox 11"/>
          <p:cNvSpPr txBox="1"/>
          <p:nvPr/>
        </p:nvSpPr>
        <p:spPr>
          <a:xfrm>
            <a:off x="988960" y="2510173"/>
            <a:ext cx="14327240" cy="1384995"/>
          </a:xfrm>
          <a:prstGeom prst="rect">
            <a:avLst/>
          </a:prstGeom>
          <a:noFill/>
        </p:spPr>
        <p:txBody>
          <a:bodyPr wrap="square" rtlCol="0">
            <a:spAutoFit/>
          </a:bodyPr>
          <a:lstStyle/>
          <a:p>
            <a:pPr lvl="3">
              <a:lnSpc>
                <a:spcPct val="200000"/>
              </a:lnSpc>
            </a:pPr>
            <a:r>
              <a:rPr lang="en-US" sz="4200" b="1" i="1" dirty="0" smtClean="0">
                <a:latin typeface="Arial" panose="020B0604020202020204" pitchFamily="34" charset="0"/>
                <a:cs typeface="Arial" panose="020B0604020202020204" pitchFamily="34" charset="0"/>
              </a:rPr>
              <a:t>c. </a:t>
            </a:r>
            <a:r>
              <a:rPr lang="en-US" sz="4200" b="1" i="1" dirty="0" err="1">
                <a:latin typeface="Arial" panose="020B0604020202020204" pitchFamily="34" charset="0"/>
                <a:cs typeface="Arial" panose="020B0604020202020204" pitchFamily="34" charset="0"/>
              </a:rPr>
              <a:t>Một</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câu</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để</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bộc</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lộ</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cảm</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xúc</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có</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dấu</a:t>
            </a:r>
            <a:r>
              <a:rPr lang="en-US" sz="4200" b="1" i="1" dirty="0">
                <a:latin typeface="Arial" panose="020B0604020202020204" pitchFamily="34" charset="0"/>
                <a:cs typeface="Arial" panose="020B0604020202020204" pitchFamily="34" charset="0"/>
              </a:rPr>
              <a:t> </a:t>
            </a:r>
            <a:r>
              <a:rPr lang="en-US" sz="4200" b="1" i="1" dirty="0" err="1">
                <a:latin typeface="Arial" panose="020B0604020202020204" pitchFamily="34" charset="0"/>
                <a:cs typeface="Arial" panose="020B0604020202020204" pitchFamily="34" charset="0"/>
              </a:rPr>
              <a:t>chấm</a:t>
            </a:r>
            <a:r>
              <a:rPr lang="en-US" sz="4200" b="1" i="1" dirty="0">
                <a:latin typeface="Arial" panose="020B0604020202020204" pitchFamily="34" charset="0"/>
                <a:cs typeface="Arial" panose="020B0604020202020204" pitchFamily="34" charset="0"/>
              </a:rPr>
              <a:t> </a:t>
            </a:r>
            <a:r>
              <a:rPr lang="en-US" sz="4200" b="1" i="1" dirty="0" smtClean="0">
                <a:latin typeface="Arial" panose="020B0604020202020204" pitchFamily="34" charset="0"/>
                <a:cs typeface="Arial" panose="020B0604020202020204" pitchFamily="34" charset="0"/>
              </a:rPr>
              <a:t>than:</a:t>
            </a:r>
            <a:endParaRPr lang="en-US" sz="4200" b="1" i="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600" y="6667500"/>
            <a:ext cx="3124200" cy="3442378"/>
          </a:xfrm>
          <a:prstGeom prst="rect">
            <a:avLst/>
          </a:prstGeom>
        </p:spPr>
      </p:pic>
      <p:sp>
        <p:nvSpPr>
          <p:cNvPr id="10" name="Rectangle 9"/>
          <p:cNvSpPr/>
          <p:nvPr/>
        </p:nvSpPr>
        <p:spPr>
          <a:xfrm>
            <a:off x="2895600" y="3976356"/>
            <a:ext cx="3276600" cy="969496"/>
          </a:xfrm>
          <a:prstGeom prst="rect">
            <a:avLst/>
          </a:prstGeom>
        </p:spPr>
        <p:txBody>
          <a:bodyPr wrap="square">
            <a:spAutoFit/>
          </a:bodyPr>
          <a:lstStyle/>
          <a:p>
            <a:pPr algn="just">
              <a:lnSpc>
                <a:spcPct val="150000"/>
              </a:lnSpc>
              <a:spcBef>
                <a:spcPts val="700"/>
              </a:spcBef>
              <a:spcAft>
                <a:spcPts val="700"/>
              </a:spcAft>
            </a:pPr>
            <a:r>
              <a:rPr lang="nl-NL"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 Thật </a:t>
            </a:r>
            <a:r>
              <a:rPr lang="nl-NL" sz="3800" dirty="0">
                <a:solidFill>
                  <a:srgbClr val="000000"/>
                </a:solidFill>
                <a:latin typeface="Arial" panose="020B0604020202020204" pitchFamily="34" charset="0"/>
                <a:ea typeface="Calibri" panose="020F0502020204030204" pitchFamily="34" charset="0"/>
                <a:cs typeface="Arial" panose="020B0604020202020204" pitchFamily="34" charset="0"/>
              </a:rPr>
              <a:t>tuyệt!</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419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09799" y="2146914"/>
            <a:ext cx="13868400" cy="6629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188914" y="502037"/>
            <a:ext cx="2962466" cy="36127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94805">
            <a:off x="525413" y="749248"/>
            <a:ext cx="3226298" cy="275701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824653" y="1490536"/>
            <a:ext cx="5893902" cy="142302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11104" y="-1077430"/>
            <a:ext cx="15909611" cy="2508539"/>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55406" y="8897717"/>
            <a:ext cx="19998813" cy="2778566"/>
          </a:xfrm>
          <a:prstGeom prst="rect">
            <a:avLst/>
          </a:prstGeom>
        </p:spPr>
      </p:pic>
      <p:sp>
        <p:nvSpPr>
          <p:cNvPr id="8" name="TextBox 8"/>
          <p:cNvSpPr txBox="1"/>
          <p:nvPr/>
        </p:nvSpPr>
        <p:spPr>
          <a:xfrm>
            <a:off x="7485286" y="3357546"/>
            <a:ext cx="3317426" cy="1107996"/>
          </a:xfrm>
          <a:prstGeom prst="rect">
            <a:avLst/>
          </a:prstGeom>
        </p:spPr>
        <p:txBody>
          <a:bodyPr wrap="square" lIns="0" tIns="0" rIns="0" bIns="0" rtlCol="0" anchor="t">
            <a:spAutoFit/>
          </a:bodyPr>
          <a:lstStyle/>
          <a:p>
            <a:pPr algn="ctr"/>
            <a:r>
              <a:rPr lang="en-US" sz="7200" b="1" dirty="0" smtClean="0">
                <a:solidFill>
                  <a:srgbClr val="000000"/>
                </a:solidFill>
                <a:latin typeface="Arial" panose="020B0604020202020204" pitchFamily="34" charset="0"/>
                <a:cs typeface="Arial" panose="020B0604020202020204" pitchFamily="34" charset="0"/>
              </a:rPr>
              <a:t>BÀI 26</a:t>
            </a:r>
            <a:endParaRPr lang="en-US" sz="7200" b="1" dirty="0">
              <a:solidFill>
                <a:srgbClr val="000000"/>
              </a:solidFill>
              <a:latin typeface="Arial" panose="020B0604020202020204" pitchFamily="34" charset="0"/>
              <a:cs typeface="Arial" panose="020B0604020202020204" pitchFamily="34" charset="0"/>
            </a:endParaRPr>
          </a:p>
        </p:txBody>
      </p:sp>
      <p:sp>
        <p:nvSpPr>
          <p:cNvPr id="9" name="TextBox 9"/>
          <p:cNvSpPr txBox="1"/>
          <p:nvPr/>
        </p:nvSpPr>
        <p:spPr>
          <a:xfrm>
            <a:off x="3806943" y="6917687"/>
            <a:ext cx="10674109" cy="756617"/>
          </a:xfrm>
          <a:prstGeom prst="rect">
            <a:avLst/>
          </a:prstGeom>
        </p:spPr>
        <p:txBody>
          <a:bodyPr wrap="square" lIns="0" tIns="0" rIns="0" bIns="0" rtlCol="0" anchor="t">
            <a:spAutoFit/>
          </a:bodyPr>
          <a:lstStyle/>
          <a:p>
            <a:pPr algn="ctr">
              <a:lnSpc>
                <a:spcPts val="5879"/>
              </a:lnSpc>
            </a:pPr>
            <a:r>
              <a:rPr lang="en-US" sz="9600" b="1" dirty="0" smtClean="0">
                <a:solidFill>
                  <a:srgbClr val="6A60A9"/>
                </a:solidFill>
                <a:latin typeface="Arial" panose="020B0604020202020204" pitchFamily="34" charset="0"/>
                <a:cs typeface="Arial" panose="020B0604020202020204" pitchFamily="34" charset="0"/>
              </a:rPr>
              <a:t>AI CŨNG CÓ ÍCH</a:t>
            </a:r>
            <a:endParaRPr lang="en-US" sz="9600" b="1" dirty="0">
              <a:solidFill>
                <a:srgbClr val="6A60A9"/>
              </a:solidFill>
              <a:latin typeface="Arial" panose="020B0604020202020204" pitchFamily="34" charset="0"/>
              <a:cs typeface="Arial" panose="020B0604020202020204" pitchFamily="34" charset="0"/>
            </a:endParaRPr>
          </a:p>
        </p:txBody>
      </p:sp>
      <p:sp>
        <p:nvSpPr>
          <p:cNvPr id="10" name="TextBox 8"/>
          <p:cNvSpPr txBox="1"/>
          <p:nvPr/>
        </p:nvSpPr>
        <p:spPr>
          <a:xfrm>
            <a:off x="6107327" y="4791215"/>
            <a:ext cx="6073343" cy="984885"/>
          </a:xfrm>
          <a:prstGeom prst="rect">
            <a:avLst/>
          </a:prstGeom>
        </p:spPr>
        <p:txBody>
          <a:bodyPr wrap="square" lIns="0" tIns="0" rIns="0" bIns="0" rtlCol="0" anchor="t">
            <a:spAutoFit/>
          </a:bodyPr>
          <a:lstStyle/>
          <a:p>
            <a:pPr algn="ctr"/>
            <a:r>
              <a:rPr lang="en-US" sz="6400" b="1" i="1" dirty="0" err="1" smtClean="0">
                <a:solidFill>
                  <a:srgbClr val="000000"/>
                </a:solidFill>
                <a:latin typeface="Arial" panose="020B0604020202020204" pitchFamily="34" charset="0"/>
                <a:cs typeface="Arial" panose="020B0604020202020204" pitchFamily="34" charset="0"/>
              </a:rPr>
              <a:t>Bài</a:t>
            </a:r>
            <a:r>
              <a:rPr lang="en-US" sz="6400" b="1" i="1" dirty="0" smtClean="0">
                <a:solidFill>
                  <a:srgbClr val="000000"/>
                </a:solidFill>
                <a:latin typeface="Arial" panose="020B0604020202020204" pitchFamily="34" charset="0"/>
                <a:cs typeface="Arial" panose="020B0604020202020204" pitchFamily="34" charset="0"/>
              </a:rPr>
              <a:t> </a:t>
            </a:r>
            <a:r>
              <a:rPr lang="en-US" sz="6400" b="1" i="1" dirty="0" err="1" smtClean="0">
                <a:solidFill>
                  <a:srgbClr val="000000"/>
                </a:solidFill>
                <a:latin typeface="Arial" panose="020B0604020202020204" pitchFamily="34" charset="0"/>
                <a:cs typeface="Arial" panose="020B0604020202020204" pitchFamily="34" charset="0"/>
              </a:rPr>
              <a:t>đọc</a:t>
            </a:r>
            <a:r>
              <a:rPr lang="en-US" sz="6400" b="1" i="1" dirty="0" smtClean="0">
                <a:solidFill>
                  <a:srgbClr val="000000"/>
                </a:solidFill>
                <a:latin typeface="Arial" panose="020B0604020202020204" pitchFamily="34" charset="0"/>
                <a:cs typeface="Arial" panose="020B0604020202020204" pitchFamily="34" charset="0"/>
              </a:rPr>
              <a:t> 2</a:t>
            </a:r>
            <a:endParaRPr lang="en-US" sz="6400" b="1" i="1"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4650" y="1529724"/>
            <a:ext cx="16304061" cy="720343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17478" y="448147"/>
            <a:ext cx="2962466" cy="36127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027378" y="692568"/>
            <a:ext cx="4038601" cy="16288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93160" y="9085904"/>
            <a:ext cx="19998813" cy="277856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76399">
            <a:off x="1016141" y="209617"/>
            <a:ext cx="3226298" cy="2757019"/>
          </a:xfrm>
          <a:prstGeom prst="rect">
            <a:avLst/>
          </a:prstGeom>
        </p:spPr>
      </p:pic>
      <p:sp>
        <p:nvSpPr>
          <p:cNvPr id="12" name="TextBox 11"/>
          <p:cNvSpPr txBox="1"/>
          <p:nvPr/>
        </p:nvSpPr>
        <p:spPr>
          <a:xfrm>
            <a:off x="2531578" y="2407616"/>
            <a:ext cx="13030200" cy="1911549"/>
          </a:xfrm>
          <a:prstGeom prst="rect">
            <a:avLst/>
          </a:prstGeom>
          <a:noFill/>
        </p:spPr>
        <p:txBody>
          <a:bodyPr wrap="square" rtlCol="0">
            <a:spAutoFit/>
          </a:bodyPr>
          <a:lstStyle/>
          <a:p>
            <a:pPr>
              <a:lnSpc>
                <a:spcPct val="150000"/>
              </a:lnSpc>
            </a:pPr>
            <a:r>
              <a:rPr lang="en-US" sz="4200" dirty="0" smtClean="0">
                <a:latin typeface="Arial" panose="020B0604020202020204" pitchFamily="34" charset="0"/>
                <a:cs typeface="Arial" panose="020B0604020202020204" pitchFamily="34" charset="0"/>
              </a:rPr>
              <a:t>2. </a:t>
            </a:r>
            <a:r>
              <a:rPr lang="en-US" sz="4200" dirty="0" err="1" smtClean="0">
                <a:latin typeface="Arial" panose="020B0604020202020204" pitchFamily="34" charset="0"/>
                <a:cs typeface="Arial" panose="020B0604020202020204" pitchFamily="34" charset="0"/>
              </a:rPr>
              <a:t>Dấu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câu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phù</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hợp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với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mỗi</a:t>
            </a:r>
            <a:r>
              <a:rPr lang="en-US" sz="4200" dirty="0" smtClean="0">
                <a:latin typeface="Arial" panose="020B0604020202020204" pitchFamily="34" charset="0"/>
                <a:cs typeface="Arial" panose="020B0604020202020204" pitchFamily="34" charset="0"/>
              </a:rPr>
              <a:t> ô </a:t>
            </a:r>
            <a:r>
              <a:rPr lang="en-US" sz="4200" dirty="0" err="1" smtClean="0">
                <a:latin typeface="Arial" panose="020B0604020202020204" pitchFamily="34" charset="0"/>
                <a:cs typeface="Arial" panose="020B0604020202020204" pitchFamily="34" charset="0"/>
              </a:rPr>
              <a:t>trống</a:t>
            </a:r>
            <a:r>
              <a:rPr lang="en-US" sz="4200" dirty="0" smtClean="0">
                <a:latin typeface="Arial" panose="020B0604020202020204" pitchFamily="34" charset="0"/>
                <a:cs typeface="Arial" panose="020B0604020202020204" pitchFamily="34" charset="0"/>
              </a:rPr>
              <a:t>: </a:t>
            </a:r>
            <a:r>
              <a:rPr lang="en-US" sz="4200" b="1" i="1" dirty="0" err="1" smtClean="0">
                <a:solidFill>
                  <a:srgbClr val="FF0000"/>
                </a:solidFill>
                <a:latin typeface="Arial" panose="020B0604020202020204" pitchFamily="34" charset="0"/>
                <a:cs typeface="Arial" panose="020B0604020202020204" pitchFamily="34" charset="0"/>
              </a:rPr>
              <a:t>dấu</a:t>
            </a:r>
            <a:r>
              <a:rPr lang="en-US" sz="4200" b="1" i="1" dirty="0" smtClean="0">
                <a:solidFill>
                  <a:srgbClr val="FF0000"/>
                </a:solidFill>
                <a:latin typeface="Arial" panose="020B0604020202020204" pitchFamily="34" charset="0"/>
                <a:cs typeface="Arial" panose="020B0604020202020204" pitchFamily="34" charset="0"/>
              </a:rPr>
              <a:t> </a:t>
            </a:r>
            <a:r>
              <a:rPr lang="en-US" sz="4200" b="1" i="1" dirty="0" err="1" smtClean="0">
                <a:solidFill>
                  <a:srgbClr val="FF0000"/>
                </a:solidFill>
                <a:latin typeface="Arial" panose="020B0604020202020204" pitchFamily="34" charset="0"/>
                <a:cs typeface="Arial" panose="020B0604020202020204" pitchFamily="34" charset="0"/>
              </a:rPr>
              <a:t>chấm</a:t>
            </a:r>
            <a:r>
              <a:rPr lang="en-US" sz="4200" dirty="0" smtClean="0">
                <a:latin typeface="Arial" panose="020B0604020202020204" pitchFamily="34" charset="0"/>
                <a:cs typeface="Arial" panose="020B0604020202020204" pitchFamily="34" charset="0"/>
              </a:rPr>
              <a:t>, </a:t>
            </a:r>
            <a:r>
              <a:rPr lang="en-US" sz="4200" b="1" i="1" dirty="0" err="1" smtClean="0">
                <a:solidFill>
                  <a:srgbClr val="FF0000"/>
                </a:solidFill>
                <a:latin typeface="Arial" panose="020B0604020202020204" pitchFamily="34" charset="0"/>
                <a:cs typeface="Arial" panose="020B0604020202020204" pitchFamily="34" charset="0"/>
              </a:rPr>
              <a:t>dấu</a:t>
            </a:r>
            <a:r>
              <a:rPr lang="en-US" sz="4200" b="1" i="1" dirty="0" smtClean="0">
                <a:solidFill>
                  <a:srgbClr val="FF0000"/>
                </a:solidFill>
                <a:latin typeface="Arial" panose="020B0604020202020204" pitchFamily="34" charset="0"/>
                <a:cs typeface="Arial" panose="020B0604020202020204" pitchFamily="34" charset="0"/>
              </a:rPr>
              <a:t> </a:t>
            </a:r>
            <a:r>
              <a:rPr lang="en-US" sz="4200" b="1" i="1" dirty="0" err="1" smtClean="0">
                <a:solidFill>
                  <a:srgbClr val="FF0000"/>
                </a:solidFill>
                <a:latin typeface="Arial" panose="020B0604020202020204" pitchFamily="34" charset="0"/>
                <a:cs typeface="Arial" panose="020B0604020202020204" pitchFamily="34" charset="0"/>
              </a:rPr>
              <a:t>chấm</a:t>
            </a:r>
            <a:r>
              <a:rPr lang="en-US" sz="4200" b="1" i="1" dirty="0" smtClean="0">
                <a:solidFill>
                  <a:srgbClr val="FF0000"/>
                </a:solidFill>
                <a:latin typeface="Arial" panose="020B0604020202020204" pitchFamily="34" charset="0"/>
                <a:cs typeface="Arial" panose="020B0604020202020204" pitchFamily="34" charset="0"/>
              </a:rPr>
              <a:t> </a:t>
            </a:r>
            <a:r>
              <a:rPr lang="en-US" sz="4200" b="1" i="1" dirty="0" err="1" smtClean="0">
                <a:solidFill>
                  <a:srgbClr val="FF0000"/>
                </a:solidFill>
                <a:latin typeface="Arial" panose="020B0604020202020204" pitchFamily="34" charset="0"/>
                <a:cs typeface="Arial" panose="020B0604020202020204" pitchFamily="34" charset="0"/>
              </a:rPr>
              <a:t>hỏi</a:t>
            </a:r>
            <a:r>
              <a:rPr lang="en-US" sz="4200" b="1" i="1" dirty="0" smtClean="0">
                <a:solidFill>
                  <a:srgbClr val="FF0000"/>
                </a:solidFill>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hay </a:t>
            </a:r>
            <a:r>
              <a:rPr lang="en-US" sz="4200" b="1" i="1" dirty="0" err="1" smtClean="0">
                <a:solidFill>
                  <a:srgbClr val="FF0000"/>
                </a:solidFill>
                <a:latin typeface="Arial" panose="020B0604020202020204" pitchFamily="34" charset="0"/>
                <a:cs typeface="Arial" panose="020B0604020202020204" pitchFamily="34" charset="0"/>
              </a:rPr>
              <a:t>dấu</a:t>
            </a:r>
            <a:r>
              <a:rPr lang="en-US" sz="4200" b="1" i="1" dirty="0" smtClean="0">
                <a:solidFill>
                  <a:srgbClr val="FF0000"/>
                </a:solidFill>
                <a:latin typeface="Arial" panose="020B0604020202020204" pitchFamily="34" charset="0"/>
                <a:cs typeface="Arial" panose="020B0604020202020204" pitchFamily="34" charset="0"/>
              </a:rPr>
              <a:t> </a:t>
            </a:r>
            <a:r>
              <a:rPr lang="en-US" sz="4200" b="1" i="1" dirty="0" err="1" smtClean="0">
                <a:solidFill>
                  <a:srgbClr val="FF0000"/>
                </a:solidFill>
                <a:latin typeface="Arial" panose="020B0604020202020204" pitchFamily="34" charset="0"/>
                <a:cs typeface="Arial" panose="020B0604020202020204" pitchFamily="34" charset="0"/>
              </a:rPr>
              <a:t>chấm</a:t>
            </a:r>
            <a:r>
              <a:rPr lang="en-US" sz="4200" b="1" i="1" dirty="0" smtClean="0">
                <a:solidFill>
                  <a:srgbClr val="FF0000"/>
                </a:solidFill>
                <a:latin typeface="Arial" panose="020B0604020202020204" pitchFamily="34" charset="0"/>
                <a:cs typeface="Arial" panose="020B0604020202020204" pitchFamily="34" charset="0"/>
              </a:rPr>
              <a:t> than</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7" name="TextBox 6"/>
          <p:cNvSpPr txBox="1"/>
          <p:nvPr/>
        </p:nvSpPr>
        <p:spPr>
          <a:xfrm>
            <a:off x="1108855" y="4339116"/>
            <a:ext cx="15875645" cy="3600986"/>
          </a:xfrm>
          <a:prstGeom prst="rect">
            <a:avLst/>
          </a:prstGeom>
          <a:noFill/>
        </p:spPr>
        <p:txBody>
          <a:bodyPr wrap="square" rtlCol="0">
            <a:spAutoFit/>
          </a:bodyPr>
          <a:lstStyle/>
          <a:p>
            <a:pPr algn="just">
              <a:lnSpc>
                <a:spcPct val="200000"/>
              </a:lnSpc>
            </a:pP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Trời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nắng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gắt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ong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vẫn</a:t>
            </a:r>
            <a:r>
              <a:rPr lang="en-US" sz="3800" dirty="0" smtClean="0">
                <a:latin typeface="Arial" panose="020B0604020202020204" pitchFamily="34" charset="0"/>
                <a:cs typeface="Arial" panose="020B0604020202020204" pitchFamily="34" charset="0"/>
              </a:rPr>
              <a:t> say </a:t>
            </a:r>
            <a:r>
              <a:rPr lang="en-US" sz="3800" dirty="0" err="1" smtClean="0">
                <a:latin typeface="Arial" panose="020B0604020202020204" pitchFamily="34" charset="0"/>
                <a:cs typeface="Arial" panose="020B0604020202020204" pitchFamily="34" charset="0"/>
              </a:rPr>
              <a:t>sưa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hút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nhụy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hoa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Bướm</a:t>
            </a:r>
            <a:r>
              <a:rPr lang="en-US" sz="3800" dirty="0" smtClean="0">
                <a:latin typeface="Arial" panose="020B0604020202020204" pitchFamily="34" charset="0"/>
                <a:cs typeface="Arial" panose="020B0604020202020204" pitchFamily="34" charset="0"/>
              </a:rPr>
              <a:t> bay qua, </a:t>
            </a:r>
            <a:r>
              <a:rPr lang="en-US" sz="3800" dirty="0" err="1" smtClean="0">
                <a:latin typeface="Arial" panose="020B0604020202020204" pitchFamily="34" charset="0"/>
                <a:cs typeface="Arial" panose="020B0604020202020204" pitchFamily="34" charset="0"/>
              </a:rPr>
              <a:t>hỏi</a:t>
            </a:r>
            <a:r>
              <a:rPr lang="en-US" sz="3800" dirty="0">
                <a:latin typeface="Arial" panose="020B0604020202020204" pitchFamily="34" charset="0"/>
                <a:cs typeface="Arial" panose="020B0604020202020204" pitchFamily="34" charset="0"/>
              </a:rPr>
              <a:t>:</a:t>
            </a:r>
            <a:endParaRPr lang="en-US" sz="3800" dirty="0" smtClean="0">
              <a:latin typeface="Arial" panose="020B0604020202020204" pitchFamily="34" charset="0"/>
              <a:cs typeface="Arial" panose="020B0604020202020204" pitchFamily="34" charset="0"/>
            </a:endParaRPr>
          </a:p>
          <a:p>
            <a:pPr algn="just">
              <a:lnSpc>
                <a:spcPct val="200000"/>
              </a:lnSpc>
            </a:pPr>
            <a:r>
              <a:rPr lang="en-US" sz="3800" dirty="0" smtClean="0">
                <a:latin typeface="Arial" panose="020B0604020202020204" pitchFamily="34" charset="0"/>
                <a:cs typeface="Arial" panose="020B0604020202020204" pitchFamily="34" charset="0"/>
              </a:rPr>
              <a:t>“Sao </a:t>
            </a:r>
            <a:r>
              <a:rPr lang="en-US" sz="3800" dirty="0" err="1" smtClean="0">
                <a:latin typeface="Arial" panose="020B0604020202020204" pitchFamily="34" charset="0"/>
                <a:cs typeface="Arial" panose="020B0604020202020204" pitchFamily="34" charset="0"/>
              </a:rPr>
              <a:t>chị</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không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nghỉ</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một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chút</a:t>
            </a:r>
            <a:r>
              <a:rPr lang="en-US" sz="3800" dirty="0" smtClean="0">
                <a:latin typeface="Arial" panose="020B0604020202020204" pitchFamily="34" charset="0"/>
                <a:cs typeface="Arial" panose="020B0604020202020204" pitchFamily="34" charset="0"/>
              </a:rPr>
              <a:t>     ”. Ong </a:t>
            </a:r>
            <a:r>
              <a:rPr lang="en-US" sz="3800" dirty="0" err="1" smtClean="0">
                <a:latin typeface="Arial" panose="020B0604020202020204" pitchFamily="34" charset="0"/>
                <a:cs typeface="Arial" panose="020B0604020202020204" pitchFamily="34" charset="0"/>
              </a:rPr>
              <a:t>đáp</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Nắng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thế</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này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mật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mới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ngon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em</a:t>
            </a:r>
            <a:r>
              <a:rPr lang="en-US" sz="3800" dirty="0" smtClean="0">
                <a:latin typeface="Arial" panose="020B0604020202020204" pitchFamily="34" charset="0"/>
                <a:cs typeface="Arial" panose="020B0604020202020204" pitchFamily="34" charset="0"/>
              </a:rPr>
              <a:t> ạ”. </a:t>
            </a:r>
            <a:r>
              <a:rPr lang="en-US" sz="3800" dirty="0" err="1" smtClean="0">
                <a:latin typeface="Arial" panose="020B0604020202020204" pitchFamily="34" charset="0"/>
                <a:cs typeface="Arial" panose="020B0604020202020204" pitchFamily="34" charset="0"/>
              </a:rPr>
              <a:t>Bướm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bảo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Chắc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vì</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vậy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mà</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mật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của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chị</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ngon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tuyệt</a:t>
            </a:r>
            <a:r>
              <a:rPr lang="en-US" sz="3800" dirty="0" smtClean="0">
                <a:latin typeface="Arial" panose="020B0604020202020204" pitchFamily="34" charset="0"/>
                <a:cs typeface="Arial" panose="020B0604020202020204" pitchFamily="34" charset="0"/>
              </a:rPr>
              <a:t>      ”.</a:t>
            </a:r>
            <a:endParaRPr lang="en-US" sz="3800" dirty="0">
              <a:latin typeface="Arial" panose="020B0604020202020204" pitchFamily="34" charset="0"/>
              <a:cs typeface="Arial" panose="020B0604020202020204" pitchFamily="34" charset="0"/>
            </a:endParaRPr>
          </a:p>
        </p:txBody>
      </p:sp>
      <p:sp>
        <p:nvSpPr>
          <p:cNvPr id="8" name="Rectangle 7"/>
          <p:cNvSpPr/>
          <p:nvPr/>
        </p:nvSpPr>
        <p:spPr>
          <a:xfrm>
            <a:off x="11734800" y="4762500"/>
            <a:ext cx="533400" cy="533400"/>
          </a:xfrm>
          <a:prstGeom prst="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a:t>
            </a:r>
            <a:endParaRPr lang="en-US" sz="3800" b="1"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8686800" y="5905500"/>
            <a:ext cx="533400" cy="533400"/>
          </a:xfrm>
          <a:prstGeom prst="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a:t>
            </a:r>
            <a:endParaRPr lang="en-US" sz="3800" b="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15240000" y="7048500"/>
            <a:ext cx="533400" cy="533400"/>
          </a:xfrm>
          <a:prstGeom prst="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a:t>
            </a:r>
            <a:endParaRPr lang="en-US" sz="3800" b="1"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11734800" y="4762500"/>
            <a:ext cx="533400" cy="533400"/>
          </a:xfrm>
          <a:prstGeom prst="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rgbClr val="FF0000"/>
                </a:solidFill>
                <a:latin typeface="Arial" panose="020B0604020202020204" pitchFamily="34" charset="0"/>
                <a:cs typeface="Arial" panose="020B0604020202020204" pitchFamily="34" charset="0"/>
              </a:rPr>
              <a:t>.</a:t>
            </a:r>
            <a:endParaRPr lang="en-US" sz="3800" b="1" dirty="0">
              <a:solidFill>
                <a:srgbClr val="FF0000"/>
              </a:solidFill>
              <a:latin typeface="Arial" panose="020B0604020202020204" pitchFamily="34" charset="0"/>
              <a:cs typeface="Arial" panose="020B0604020202020204" pitchFamily="34" charset="0"/>
            </a:endParaRPr>
          </a:p>
        </p:txBody>
      </p:sp>
      <p:sp>
        <p:nvSpPr>
          <p:cNvPr id="14" name="Rectangle 13"/>
          <p:cNvSpPr/>
          <p:nvPr/>
        </p:nvSpPr>
        <p:spPr>
          <a:xfrm>
            <a:off x="8686800" y="5916263"/>
            <a:ext cx="533400" cy="533400"/>
          </a:xfrm>
          <a:prstGeom prst="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rgbClr val="FF0000"/>
                </a:solidFill>
                <a:latin typeface="Arial" panose="020B0604020202020204" pitchFamily="34" charset="0"/>
                <a:cs typeface="Arial" panose="020B0604020202020204" pitchFamily="34" charset="0"/>
              </a:rPr>
              <a:t>?</a:t>
            </a:r>
            <a:endParaRPr lang="en-US" sz="3800" b="1" dirty="0">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15240000" y="7048500"/>
            <a:ext cx="533400" cy="533400"/>
          </a:xfrm>
          <a:prstGeom prst="rect">
            <a:avLst/>
          </a:prstGeom>
          <a:solidFill>
            <a:schemeClr val="accent4">
              <a:lumMod val="20000"/>
              <a:lumOff val="8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rgbClr val="FF0000"/>
                </a:solidFill>
                <a:latin typeface="Arial" panose="020B0604020202020204" pitchFamily="34" charset="0"/>
                <a:cs typeface="Arial" panose="020B0604020202020204" pitchFamily="34" charset="0"/>
              </a:rPr>
              <a:t>!</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animBg="1"/>
      <p:bldP spid="10" grpId="0" animBg="1"/>
      <p:bldP spid="11"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4680">
            <a:off x="16295476" y="2127507"/>
            <a:ext cx="2962466" cy="361276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94448">
            <a:off x="1394350" y="1362525"/>
            <a:ext cx="2833248" cy="242113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48537" y="-870426"/>
            <a:ext cx="15909611" cy="250853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162056" y="6543799"/>
            <a:ext cx="6532874" cy="4487053"/>
          </a:xfrm>
          <a:prstGeom prst="rect">
            <a:avLst/>
          </a:prstGeom>
        </p:spPr>
      </p:pic>
      <p:sp>
        <p:nvSpPr>
          <p:cNvPr id="10" name="TextBox 10"/>
          <p:cNvSpPr txBox="1"/>
          <p:nvPr/>
        </p:nvSpPr>
        <p:spPr>
          <a:xfrm>
            <a:off x="5334000" y="1340203"/>
            <a:ext cx="7620000" cy="1833835"/>
          </a:xfrm>
          <a:prstGeom prst="rect">
            <a:avLst/>
          </a:prstGeom>
        </p:spPr>
        <p:txBody>
          <a:bodyPr wrap="square" lIns="0" tIns="0" rIns="0" bIns="0" rtlCol="0" anchor="t">
            <a:spAutoFit/>
          </a:bodyPr>
          <a:lstStyle/>
          <a:p>
            <a:pPr algn="ctr">
              <a:lnSpc>
                <a:spcPts val="14279"/>
              </a:lnSpc>
            </a:pPr>
            <a:r>
              <a:rPr lang="en-US" sz="6400" b="1" dirty="0" smtClean="0">
                <a:solidFill>
                  <a:srgbClr val="000000"/>
                </a:solidFill>
                <a:latin typeface="Arial" panose="020B0604020202020204" pitchFamily="34" charset="0"/>
                <a:cs typeface="Arial" panose="020B0604020202020204" pitchFamily="34" charset="0"/>
              </a:rPr>
              <a:t>CỦNG CỐ, DẶN DÒ</a:t>
            </a:r>
            <a:endParaRPr lang="en-US" sz="6400" b="1"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1764854"/>
            <a:ext cx="16304061" cy="720343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868290">
            <a:off x="107412" y="1835087"/>
            <a:ext cx="3226298" cy="275701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11104" y="-1077430"/>
            <a:ext cx="15909611" cy="2508539"/>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717478" y="580517"/>
            <a:ext cx="2962466" cy="3612763"/>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73002" y="8897717"/>
            <a:ext cx="19998813" cy="2778566"/>
          </a:xfrm>
          <a:prstGeom prst="rect">
            <a:avLst/>
          </a:prstGeom>
        </p:spPr>
      </p:pic>
      <p:sp>
        <p:nvSpPr>
          <p:cNvPr id="9" name="TextBox 9"/>
          <p:cNvSpPr txBox="1"/>
          <p:nvPr/>
        </p:nvSpPr>
        <p:spPr>
          <a:xfrm>
            <a:off x="2360830" y="3771949"/>
            <a:ext cx="13639800" cy="3118674"/>
          </a:xfrm>
          <a:prstGeom prst="rect">
            <a:avLst/>
          </a:prstGeom>
        </p:spPr>
        <p:txBody>
          <a:bodyPr wrap="square" lIns="0" tIns="0" rIns="0" bIns="0" rtlCol="0" anchor="t">
            <a:spAutoFit/>
          </a:bodyPr>
          <a:lstStyle/>
          <a:p>
            <a:pPr algn="ctr">
              <a:lnSpc>
                <a:spcPct val="150000"/>
              </a:lnSpc>
            </a:pPr>
            <a:r>
              <a:rPr lang="en-US" sz="7200" b="1" dirty="0" smtClean="0">
                <a:solidFill>
                  <a:srgbClr val="000000"/>
                </a:solidFill>
                <a:latin typeface="Arial" panose="020B0604020202020204" pitchFamily="34" charset="0"/>
                <a:cs typeface="Arial" panose="020B0604020202020204" pitchFamily="34" charset="0"/>
              </a:rPr>
              <a:t>HẸN GẶP LẠI CÁC EM </a:t>
            </a:r>
          </a:p>
          <a:p>
            <a:pPr algn="ctr">
              <a:lnSpc>
                <a:spcPct val="150000"/>
              </a:lnSpc>
            </a:pPr>
            <a:r>
              <a:rPr lang="en-US" sz="7200" b="1" dirty="0" smtClean="0">
                <a:solidFill>
                  <a:srgbClr val="000000"/>
                </a:solidFill>
                <a:latin typeface="Arial" panose="020B0604020202020204" pitchFamily="34" charset="0"/>
                <a:cs typeface="Arial" panose="020B0604020202020204" pitchFamily="34" charset="0"/>
              </a:rPr>
              <a:t>TRONG BÀI HỌC SAU!</a:t>
            </a:r>
            <a:endParaRPr lang="en-US" sz="7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10836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4680">
            <a:off x="16568431" y="6674237"/>
            <a:ext cx="2962466" cy="3612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93160" y="-233198"/>
            <a:ext cx="2341724" cy="1251447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5065851" flipH="1" flipV="1">
            <a:off x="3335574" y="839136"/>
            <a:ext cx="2561846" cy="2599658"/>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12083" flipH="1">
            <a:off x="13246515" y="6836732"/>
            <a:ext cx="2029978" cy="2059940"/>
          </a:xfrm>
          <a:prstGeom prst="rect">
            <a:avLst/>
          </a:prstGeom>
        </p:spPr>
      </p:pic>
      <p:pic>
        <p:nvPicPr>
          <p:cNvPr id="15"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990568" y="3422828"/>
            <a:ext cx="12725400" cy="3352800"/>
          </a:xfrm>
          <a:prstGeom prst="rect">
            <a:avLst/>
          </a:prstGeom>
        </p:spPr>
      </p:pic>
      <p:sp>
        <p:nvSpPr>
          <p:cNvPr id="16" name="TextBox 15"/>
          <p:cNvSpPr txBox="1"/>
          <p:nvPr/>
        </p:nvSpPr>
        <p:spPr>
          <a:xfrm>
            <a:off x="5428968" y="4391342"/>
            <a:ext cx="7848600" cy="1415772"/>
          </a:xfrm>
          <a:prstGeom prst="rect">
            <a:avLst/>
          </a:prstGeom>
          <a:noFill/>
        </p:spPr>
        <p:txBody>
          <a:bodyPr wrap="square" rtlCol="0">
            <a:spAutoFit/>
          </a:bodyPr>
          <a:lstStyle/>
          <a:p>
            <a:pPr algn="ctr"/>
            <a:r>
              <a:rPr lang="en-US" sz="8600" b="1" dirty="0" smtClean="0">
                <a:latin typeface="Arial" panose="020B0604020202020204" pitchFamily="34" charset="0"/>
                <a:cs typeface="Arial" panose="020B0604020202020204" pitchFamily="34" charset="0"/>
              </a:rPr>
              <a:t>ĐỌC</a:t>
            </a:r>
            <a:endParaRPr lang="en-US" sz="86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1969" y="1257299"/>
            <a:ext cx="16304061" cy="8001001"/>
          </a:xfrm>
          <a:prstGeom prst="rect">
            <a:avLst/>
          </a:prstGeom>
        </p:spPr>
      </p:pic>
      <p:sp>
        <p:nvSpPr>
          <p:cNvPr id="3" name="TextBox 3"/>
          <p:cNvSpPr txBox="1"/>
          <p:nvPr/>
        </p:nvSpPr>
        <p:spPr>
          <a:xfrm>
            <a:off x="6095999" y="1759727"/>
            <a:ext cx="6096000" cy="1295226"/>
          </a:xfrm>
          <a:prstGeom prst="rect">
            <a:avLst/>
          </a:prstGeom>
        </p:spPr>
        <p:txBody>
          <a:bodyPr wrap="square" lIns="0" tIns="0" rIns="0" bIns="0" rtlCol="0" anchor="t">
            <a:spAutoFit/>
          </a:bodyPr>
          <a:lstStyle/>
          <a:p>
            <a:pPr algn="ctr">
              <a:lnSpc>
                <a:spcPts val="10080"/>
              </a:lnSpc>
            </a:pPr>
            <a:r>
              <a:rPr lang="en-US" sz="5600" b="1" dirty="0" smtClean="0">
                <a:solidFill>
                  <a:srgbClr val="000000"/>
                </a:solidFill>
                <a:latin typeface="Arial" panose="020B0604020202020204" pitchFamily="34" charset="0"/>
                <a:cs typeface="Arial" panose="020B0604020202020204" pitchFamily="34" charset="0"/>
              </a:rPr>
              <a:t>AI CŨNG CÓ ÍCH</a:t>
            </a:r>
            <a:endParaRPr lang="en-US" sz="5600" b="1" dirty="0">
              <a:solidFill>
                <a:srgbClr val="00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26246" y="-862206"/>
            <a:ext cx="15909611" cy="2508539"/>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14797" y="538210"/>
            <a:ext cx="2962466" cy="3612763"/>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3101207" y="6492885"/>
            <a:ext cx="6532874" cy="4487053"/>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26246" y="8262491"/>
            <a:ext cx="8736875" cy="3652918"/>
          </a:xfrm>
          <a:prstGeom prst="rect">
            <a:avLst/>
          </a:prstGeom>
        </p:spPr>
      </p:pic>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96133" y="3054953"/>
            <a:ext cx="12695732" cy="567654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1969" y="1257299"/>
            <a:ext cx="16304061" cy="8001001"/>
          </a:xfrm>
          <a:prstGeom prst="rect">
            <a:avLst/>
          </a:prstGeom>
        </p:spPr>
      </p:pic>
      <p:sp>
        <p:nvSpPr>
          <p:cNvPr id="3" name="TextBox 3"/>
          <p:cNvSpPr txBox="1"/>
          <p:nvPr/>
        </p:nvSpPr>
        <p:spPr>
          <a:xfrm>
            <a:off x="6095999" y="1759727"/>
            <a:ext cx="6096000" cy="1295226"/>
          </a:xfrm>
          <a:prstGeom prst="rect">
            <a:avLst/>
          </a:prstGeom>
        </p:spPr>
        <p:txBody>
          <a:bodyPr wrap="square" lIns="0" tIns="0" rIns="0" bIns="0" rtlCol="0" anchor="t">
            <a:spAutoFit/>
          </a:bodyPr>
          <a:lstStyle/>
          <a:p>
            <a:pPr algn="ctr">
              <a:lnSpc>
                <a:spcPts val="10080"/>
              </a:lnSpc>
            </a:pPr>
            <a:r>
              <a:rPr lang="en-US" sz="5600" b="1" dirty="0" smtClean="0">
                <a:solidFill>
                  <a:srgbClr val="000000"/>
                </a:solidFill>
                <a:latin typeface="Arial" panose="020B0604020202020204" pitchFamily="34" charset="0"/>
                <a:cs typeface="Arial" panose="020B0604020202020204" pitchFamily="34" charset="0"/>
              </a:rPr>
              <a:t>AI CŨNG CÓ ÍCH</a:t>
            </a:r>
            <a:endParaRPr lang="en-US" sz="5600" b="1" dirty="0">
              <a:solidFill>
                <a:srgbClr val="000000"/>
              </a:solidFill>
              <a:latin typeface="Arial" panose="020B0604020202020204" pitchFamily="34" charset="0"/>
              <a:cs typeface="Arial" panose="020B0604020202020204" pitchFamily="34" charset="0"/>
            </a:endParaRPr>
          </a:p>
        </p:txBody>
      </p:sp>
      <p:sp>
        <p:nvSpPr>
          <p:cNvPr id="4" name="TextBox 4"/>
          <p:cNvSpPr txBox="1"/>
          <p:nvPr/>
        </p:nvSpPr>
        <p:spPr>
          <a:xfrm>
            <a:off x="2816345" y="2983907"/>
            <a:ext cx="12655307" cy="5068632"/>
          </a:xfrm>
          <a:prstGeom prst="rect">
            <a:avLst/>
          </a:prstGeom>
        </p:spPr>
        <p:txBody>
          <a:bodyPr wrap="square" lIns="0" tIns="0" rIns="0" bIns="0" rtlCol="0" anchor="t">
            <a:spAutoFit/>
          </a:bodyPr>
          <a:lstStyle/>
          <a:p>
            <a:pPr algn="just">
              <a:lnSpc>
                <a:spcPct val="200000"/>
              </a:lnSpc>
            </a:pPr>
            <a:r>
              <a:rPr lang="en-US" sz="3399" dirty="0" smtClean="0">
                <a:latin typeface="Arial" panose="020B0604020202020204" pitchFamily="34" charset="0"/>
                <a:cs typeface="Arial" panose="020B0604020202020204" pitchFamily="34" charset="0"/>
              </a:rPr>
              <a:t>       1. </a:t>
            </a:r>
            <a:r>
              <a:rPr lang="en-US" sz="3399" dirty="0" err="1" smtClean="0">
                <a:latin typeface="Arial" panose="020B0604020202020204" pitchFamily="34" charset="0"/>
                <a:cs typeface="Arial" panose="020B0604020202020204" pitchFamily="34" charset="0"/>
              </a:rPr>
              <a:t>Trong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khu</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rừng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nọ</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các</a:t>
            </a:r>
            <a:r>
              <a:rPr lang="en-US" sz="3399" dirty="0" smtClean="0">
                <a:latin typeface="Arial" panose="020B0604020202020204" pitchFamily="34" charset="0"/>
                <a:cs typeface="Arial" panose="020B0604020202020204" pitchFamily="34" charset="0"/>
              </a:rPr>
              <a:t> con </a:t>
            </a:r>
            <a:r>
              <a:rPr lang="en-US" sz="3399" dirty="0" err="1" smtClean="0">
                <a:latin typeface="Arial" panose="020B0604020202020204" pitchFamily="34" charset="0"/>
                <a:cs typeface="Arial" panose="020B0604020202020204" pitchFamily="34" charset="0"/>
              </a:rPr>
              <a:t>vật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đều</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bận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rộn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Hằng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ngày</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chim</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gõ</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kiến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gõ</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gõ</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đục</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đục</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chữa</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bệnh</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cho</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cây</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Khỉ</a:t>
            </a:r>
            <a:r>
              <a:rPr lang="en-US" sz="3399" dirty="0" smtClean="0">
                <a:latin typeface="Arial" panose="020B0604020202020204" pitchFamily="34" charset="0"/>
                <a:cs typeface="Arial" panose="020B0604020202020204" pitchFamily="34" charset="0"/>
              </a:rPr>
              <a:t> con </a:t>
            </a:r>
            <a:r>
              <a:rPr lang="en-US" sz="3399" dirty="0" err="1" smtClean="0">
                <a:latin typeface="Arial" panose="020B0604020202020204" pitchFamily="34" charset="0"/>
                <a:cs typeface="Arial" panose="020B0604020202020204" pitchFamily="34" charset="0"/>
              </a:rPr>
              <a:t>thì</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đu</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từ</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cây</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này</a:t>
            </a:r>
            <a:r>
              <a:rPr lang="en-US" sz="3399" dirty="0" smtClean="0">
                <a:latin typeface="Arial" panose="020B0604020202020204" pitchFamily="34" charset="0"/>
                <a:cs typeface="Arial" panose="020B0604020202020204" pitchFamily="34" charset="0"/>
              </a:rPr>
              <a:t> sang </a:t>
            </a:r>
            <a:r>
              <a:rPr lang="en-US" sz="3399" dirty="0" err="1" smtClean="0">
                <a:latin typeface="Arial" panose="020B0604020202020204" pitchFamily="34" charset="0"/>
                <a:cs typeface="Arial" panose="020B0604020202020204" pitchFamily="34" charset="0"/>
              </a:rPr>
              <a:t>cây</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khác</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giặt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những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dây</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leo</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chằng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chịt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xuống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để</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cây</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không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vướng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víu</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Sóc</a:t>
            </a:r>
            <a:r>
              <a:rPr lang="en-US" sz="3399" dirty="0" smtClean="0">
                <a:latin typeface="Arial" panose="020B0604020202020204" pitchFamily="34" charset="0"/>
                <a:cs typeface="Arial" panose="020B0604020202020204" pitchFamily="34" charset="0"/>
              </a:rPr>
              <a:t> con </a:t>
            </a:r>
            <a:r>
              <a:rPr lang="en-US" sz="3399" dirty="0" err="1" smtClean="0">
                <a:latin typeface="Arial" panose="020B0604020202020204" pitchFamily="34" charset="0"/>
                <a:cs typeface="Arial" panose="020B0604020202020204" pitchFamily="34" charset="0"/>
              </a:rPr>
              <a:t>vùi</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những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hạt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thông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xuống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lớp</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đất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mềm</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Chờ</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mưa</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đến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những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cây</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thông</a:t>
            </a:r>
            <a:r>
              <a:rPr lang="en-US" sz="3399" dirty="0" smtClean="0">
                <a:latin typeface="Arial" panose="020B0604020202020204" pitchFamily="34" charset="0"/>
                <a:cs typeface="Arial" panose="020B0604020202020204" pitchFamily="34" charset="0"/>
              </a:rPr>
              <a:t> non </a:t>
            </a:r>
            <a:r>
              <a:rPr lang="en-US" sz="3399" dirty="0" err="1" smtClean="0">
                <a:latin typeface="Arial" panose="020B0604020202020204" pitchFamily="34" charset="0"/>
                <a:cs typeface="Arial" panose="020B0604020202020204" pitchFamily="34" charset="0"/>
              </a:rPr>
              <a:t>sẽ</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vươn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lên</a:t>
            </a:r>
            <a:r>
              <a:rPr lang="en-US" sz="3399" dirty="0" smtClean="0">
                <a:latin typeface="Arial" panose="020B0604020202020204" pitchFamily="34" charset="0"/>
                <a:cs typeface="Arial" panose="020B0604020202020204" pitchFamily="34" charset="0"/>
              </a:rPr>
              <a:t>…</a:t>
            </a:r>
            <a:endParaRPr lang="en-US" sz="3399"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26246" y="-862206"/>
            <a:ext cx="15909611" cy="2508539"/>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14797" y="538210"/>
            <a:ext cx="2962466" cy="3612763"/>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3101207" y="6492885"/>
            <a:ext cx="6532874" cy="4487053"/>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26246" y="8262491"/>
            <a:ext cx="8736875" cy="3652918"/>
          </a:xfrm>
          <a:prstGeom prst="rect">
            <a:avLst/>
          </a:prstGeom>
        </p:spPr>
      </p:pic>
    </p:spTree>
    <p:extLst>
      <p:ext uri="{BB962C8B-B14F-4D97-AF65-F5344CB8AC3E}">
        <p14:creationId xmlns:p14="http://schemas.microsoft.com/office/powerpoint/2010/main" val="139761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1969" y="1257299"/>
            <a:ext cx="16304061" cy="8001001"/>
          </a:xfrm>
          <a:prstGeom prst="rect">
            <a:avLst/>
          </a:prstGeom>
        </p:spPr>
      </p:pic>
      <p:sp>
        <p:nvSpPr>
          <p:cNvPr id="3" name="TextBox 3"/>
          <p:cNvSpPr txBox="1"/>
          <p:nvPr/>
        </p:nvSpPr>
        <p:spPr>
          <a:xfrm>
            <a:off x="6095999" y="1759727"/>
            <a:ext cx="6096000" cy="1295226"/>
          </a:xfrm>
          <a:prstGeom prst="rect">
            <a:avLst/>
          </a:prstGeom>
        </p:spPr>
        <p:txBody>
          <a:bodyPr wrap="square" lIns="0" tIns="0" rIns="0" bIns="0" rtlCol="0" anchor="t">
            <a:spAutoFit/>
          </a:bodyPr>
          <a:lstStyle/>
          <a:p>
            <a:pPr algn="ctr">
              <a:lnSpc>
                <a:spcPts val="10080"/>
              </a:lnSpc>
            </a:pPr>
            <a:r>
              <a:rPr lang="en-US" sz="5600" b="1" dirty="0" smtClean="0">
                <a:solidFill>
                  <a:srgbClr val="000000"/>
                </a:solidFill>
                <a:latin typeface="Arial" panose="020B0604020202020204" pitchFamily="34" charset="0"/>
                <a:cs typeface="Arial" panose="020B0604020202020204" pitchFamily="34" charset="0"/>
              </a:rPr>
              <a:t>AI CŨNG CÓ ÍCH</a:t>
            </a:r>
            <a:endParaRPr lang="en-US" sz="5600" b="1" dirty="0">
              <a:solidFill>
                <a:srgbClr val="000000"/>
              </a:solidFill>
              <a:latin typeface="Arial" panose="020B0604020202020204" pitchFamily="34" charset="0"/>
              <a:cs typeface="Arial" panose="020B0604020202020204" pitchFamily="34" charset="0"/>
            </a:endParaRPr>
          </a:p>
        </p:txBody>
      </p:sp>
      <p:sp>
        <p:nvSpPr>
          <p:cNvPr id="4" name="TextBox 4"/>
          <p:cNvSpPr txBox="1"/>
          <p:nvPr/>
        </p:nvSpPr>
        <p:spPr>
          <a:xfrm>
            <a:off x="2816345" y="2983907"/>
            <a:ext cx="12655307" cy="4022448"/>
          </a:xfrm>
          <a:prstGeom prst="rect">
            <a:avLst/>
          </a:prstGeom>
        </p:spPr>
        <p:txBody>
          <a:bodyPr wrap="square" lIns="0" tIns="0" rIns="0" bIns="0" rtlCol="0" anchor="t">
            <a:spAutoFit/>
          </a:bodyPr>
          <a:lstStyle/>
          <a:p>
            <a:pPr algn="just">
              <a:lnSpc>
                <a:spcPct val="200000"/>
              </a:lnSpc>
            </a:pPr>
            <a:r>
              <a:rPr lang="en-US" sz="3399" dirty="0" smtClean="0">
                <a:latin typeface="Arial" panose="020B0604020202020204" pitchFamily="34" charset="0"/>
                <a:cs typeface="Arial" panose="020B0604020202020204" pitchFamily="34" charset="0"/>
              </a:rPr>
              <a:t>       2. </a:t>
            </a:r>
            <a:r>
              <a:rPr lang="en-US" sz="3399" dirty="0" err="1" smtClean="0">
                <a:latin typeface="Arial" panose="020B0604020202020204" pitchFamily="34" charset="0"/>
                <a:cs typeface="Arial" panose="020B0604020202020204" pitchFamily="34" charset="0"/>
              </a:rPr>
              <a:t>Chỉ</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có</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voi</a:t>
            </a:r>
            <a:r>
              <a:rPr lang="en-US" sz="3399" dirty="0">
                <a:latin typeface="Arial" panose="020B0604020202020204" pitchFamily="34" charset="0"/>
                <a:cs typeface="Arial" panose="020B0604020202020204" pitchFamily="34" charset="0"/>
              </a:rPr>
              <a:t> </a:t>
            </a:r>
            <a:r>
              <a:rPr lang="en-US" sz="3399" dirty="0" smtClean="0">
                <a:latin typeface="Arial" panose="020B0604020202020204" pitchFamily="34" charset="0"/>
                <a:cs typeface="Arial" panose="020B0604020202020204" pitchFamily="34" charset="0"/>
              </a:rPr>
              <a:t>con </a:t>
            </a:r>
            <a:r>
              <a:rPr lang="en-US" sz="3399" dirty="0" err="1" smtClean="0">
                <a:latin typeface="Arial" panose="020B0604020202020204" pitchFamily="34" charset="0"/>
                <a:cs typeface="Arial" panose="020B0604020202020204" pitchFamily="34" charset="0"/>
              </a:rPr>
              <a:t>là</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chẳng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biết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làm</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gì</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Một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hôm</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voi</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bị</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cành</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cây</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khô</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trên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mặt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đất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vướng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vào</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chân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Nó</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liền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dùng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chiếc</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mũi</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dài</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của</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mình</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cuốn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cành</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cây</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lên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vứt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ra</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xa</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rồi</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hớn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hở</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bảo</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các</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bạn</a:t>
            </a:r>
            <a:r>
              <a:rPr lang="en-US" sz="3399" dirty="0" smtClean="0">
                <a:latin typeface="Arial" panose="020B0604020202020204" pitchFamily="34" charset="0"/>
                <a:cs typeface="Arial" panose="020B0604020202020204" pitchFamily="34" charset="0"/>
              </a:rPr>
              <a:t>:</a:t>
            </a:r>
          </a:p>
          <a:p>
            <a:pPr algn="just">
              <a:lnSpc>
                <a:spcPct val="200000"/>
              </a:lnSpc>
            </a:pP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Tớ</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phát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hiện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ra</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mình</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có</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chiếc</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mũi</a:t>
            </a:r>
            <a:r>
              <a:rPr lang="en-US" sz="3399" dirty="0" smtClean="0">
                <a:latin typeface="Arial" panose="020B0604020202020204" pitchFamily="34" charset="0"/>
                <a:cs typeface="Arial" panose="020B0604020202020204" pitchFamily="34" charset="0"/>
              </a:rPr>
              <a:t>…</a:t>
            </a:r>
            <a:endParaRPr lang="en-US" sz="3399"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26246" y="-862206"/>
            <a:ext cx="15909611" cy="2508539"/>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14797" y="538210"/>
            <a:ext cx="2962466" cy="3612763"/>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3101207" y="6492885"/>
            <a:ext cx="6532874" cy="4487053"/>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26246" y="8262491"/>
            <a:ext cx="8736875" cy="3652918"/>
          </a:xfrm>
          <a:prstGeom prst="rect">
            <a:avLst/>
          </a:prstGeom>
        </p:spPr>
      </p:pic>
    </p:spTree>
    <p:extLst>
      <p:ext uri="{BB962C8B-B14F-4D97-AF65-F5344CB8AC3E}">
        <p14:creationId xmlns:p14="http://schemas.microsoft.com/office/powerpoint/2010/main" val="37290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1969" y="1257299"/>
            <a:ext cx="16304061" cy="8001001"/>
          </a:xfrm>
          <a:prstGeom prst="rect">
            <a:avLst/>
          </a:prstGeom>
        </p:spPr>
      </p:pic>
      <p:sp>
        <p:nvSpPr>
          <p:cNvPr id="3" name="TextBox 3"/>
          <p:cNvSpPr txBox="1"/>
          <p:nvPr/>
        </p:nvSpPr>
        <p:spPr>
          <a:xfrm>
            <a:off x="6095999" y="1759727"/>
            <a:ext cx="6096000" cy="1295226"/>
          </a:xfrm>
          <a:prstGeom prst="rect">
            <a:avLst/>
          </a:prstGeom>
        </p:spPr>
        <p:txBody>
          <a:bodyPr wrap="square" lIns="0" tIns="0" rIns="0" bIns="0" rtlCol="0" anchor="t">
            <a:spAutoFit/>
          </a:bodyPr>
          <a:lstStyle/>
          <a:p>
            <a:pPr algn="ctr">
              <a:lnSpc>
                <a:spcPts val="10080"/>
              </a:lnSpc>
            </a:pPr>
            <a:r>
              <a:rPr lang="en-US" sz="5600" b="1" dirty="0" smtClean="0">
                <a:solidFill>
                  <a:srgbClr val="000000"/>
                </a:solidFill>
                <a:latin typeface="Arial" panose="020B0604020202020204" pitchFamily="34" charset="0"/>
                <a:cs typeface="Arial" panose="020B0604020202020204" pitchFamily="34" charset="0"/>
              </a:rPr>
              <a:t>AI CŨNG CÓ ÍCH</a:t>
            </a:r>
            <a:endParaRPr lang="en-US" sz="5600" b="1" dirty="0">
              <a:solidFill>
                <a:srgbClr val="000000"/>
              </a:solidFill>
              <a:latin typeface="Arial" panose="020B0604020202020204" pitchFamily="34" charset="0"/>
              <a:cs typeface="Arial" panose="020B0604020202020204" pitchFamily="34" charset="0"/>
            </a:endParaRPr>
          </a:p>
        </p:txBody>
      </p:sp>
      <p:sp>
        <p:nvSpPr>
          <p:cNvPr id="4" name="TextBox 4"/>
          <p:cNvSpPr txBox="1"/>
          <p:nvPr/>
        </p:nvSpPr>
        <p:spPr>
          <a:xfrm>
            <a:off x="2816345" y="2983907"/>
            <a:ext cx="12655307" cy="5230919"/>
          </a:xfrm>
          <a:prstGeom prst="rect">
            <a:avLst/>
          </a:prstGeom>
        </p:spPr>
        <p:txBody>
          <a:bodyPr wrap="square" lIns="0" tIns="0" rIns="0" bIns="0" rtlCol="0" anchor="t">
            <a:spAutoFit/>
          </a:bodyPr>
          <a:lstStyle/>
          <a:p>
            <a:pPr algn="just">
              <a:lnSpc>
                <a:spcPct val="200000"/>
              </a:lnSpc>
            </a:pPr>
            <a:r>
              <a:rPr lang="en-US" sz="3399" dirty="0" err="1" smtClean="0">
                <a:latin typeface="Arial" panose="020B0604020202020204" pitchFamily="34" charset="0"/>
                <a:cs typeface="Arial" panose="020B0604020202020204" pitchFamily="34" charset="0"/>
              </a:rPr>
              <a:t>Các</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bạn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đều</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cười</a:t>
            </a:r>
            <a:r>
              <a:rPr lang="en-US" sz="3399" dirty="0" smtClean="0">
                <a:latin typeface="Arial" panose="020B0604020202020204" pitchFamily="34" charset="0"/>
                <a:cs typeface="Arial" panose="020B0604020202020204" pitchFamily="34" charset="0"/>
              </a:rPr>
              <a:t>:</a:t>
            </a:r>
          </a:p>
          <a:p>
            <a:pPr marL="457200" indent="-457200" algn="just">
              <a:lnSpc>
                <a:spcPct val="200000"/>
              </a:lnSpc>
              <a:buFontTx/>
              <a:buChar char="-"/>
            </a:pPr>
            <a:r>
              <a:rPr lang="en-US" sz="3399" dirty="0" smtClean="0">
                <a:latin typeface="Arial" panose="020B0604020202020204" pitchFamily="34" charset="0"/>
                <a:cs typeface="Arial" panose="020B0604020202020204" pitchFamily="34" charset="0"/>
              </a:rPr>
              <a:t>Sao </a:t>
            </a:r>
            <a:r>
              <a:rPr lang="en-US" sz="3399" dirty="0" err="1" smtClean="0">
                <a:latin typeface="Arial" panose="020B0604020202020204" pitchFamily="34" charset="0"/>
                <a:cs typeface="Arial" panose="020B0604020202020204" pitchFamily="34" charset="0"/>
              </a:rPr>
              <a:t>bây</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giờ</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bạn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mới</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biết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mình</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có</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mũi</a:t>
            </a:r>
            <a:r>
              <a:rPr lang="en-US" sz="3399" dirty="0" smtClean="0">
                <a:latin typeface="Arial" panose="020B0604020202020204" pitchFamily="34" charset="0"/>
                <a:cs typeface="Arial" panose="020B0604020202020204" pitchFamily="34" charset="0"/>
              </a:rPr>
              <a:t>?</a:t>
            </a:r>
          </a:p>
          <a:p>
            <a:pPr marL="457200" indent="-457200" algn="just">
              <a:lnSpc>
                <a:spcPct val="200000"/>
              </a:lnSpc>
              <a:buFontTx/>
              <a:buChar char="-"/>
            </a:pPr>
            <a:r>
              <a:rPr lang="en-US" sz="3399" dirty="0" smtClean="0">
                <a:latin typeface="Arial" panose="020B0604020202020204" pitchFamily="34" charset="0"/>
                <a:cs typeface="Arial" panose="020B0604020202020204" pitchFamily="34" charset="0"/>
              </a:rPr>
              <a:t>Ý </a:t>
            </a:r>
            <a:r>
              <a:rPr lang="en-US" sz="3399" dirty="0" err="1" smtClean="0">
                <a:latin typeface="Arial" panose="020B0604020202020204" pitchFamily="34" charset="0"/>
                <a:cs typeface="Arial" panose="020B0604020202020204" pitchFamily="34" charset="0"/>
              </a:rPr>
              <a:t>tớ</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là</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bây</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giờ</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mới</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biết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mũi</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tớ</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rất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có</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ích</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Thật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tuyệt</a:t>
            </a:r>
            <a:r>
              <a:rPr lang="en-US" sz="3399" dirty="0" smtClean="0">
                <a:latin typeface="Arial" panose="020B0604020202020204" pitchFamily="34" charset="0"/>
                <a:cs typeface="Arial" panose="020B0604020202020204" pitchFamily="34" charset="0"/>
              </a:rPr>
              <a:t>!</a:t>
            </a:r>
          </a:p>
          <a:p>
            <a:pPr algn="just">
              <a:lnSpc>
                <a:spcPct val="200000"/>
              </a:lnSpc>
            </a:pPr>
            <a:r>
              <a:rPr lang="en-US" sz="3399" dirty="0" smtClean="0">
                <a:latin typeface="Arial" panose="020B0604020202020204" pitchFamily="34" charset="0"/>
                <a:cs typeface="Arial" panose="020B0604020202020204" pitchFamily="34" charset="0"/>
              </a:rPr>
              <a:t>3. </a:t>
            </a:r>
            <a:r>
              <a:rPr lang="en-US" sz="3399" dirty="0" err="1" smtClean="0">
                <a:latin typeface="Arial" panose="020B0604020202020204" pitchFamily="34" charset="0"/>
                <a:cs typeface="Arial" panose="020B0604020202020204" pitchFamily="34" charset="0"/>
              </a:rPr>
              <a:t>Từ</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đó</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voi</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dùng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chiếc</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mũi</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của</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mình</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dọn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sạch</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những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cành</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cây</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khô</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rơi</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rụng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ngang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dọc</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trong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rừng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tạo</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ra</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rất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nhiều</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chỗ</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trống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cho</a:t>
            </a:r>
            <a:r>
              <a:rPr lang="en-US" sz="3399" dirty="0" smtClean="0">
                <a:latin typeface="Arial" panose="020B0604020202020204" pitchFamily="34" charset="0"/>
                <a:cs typeface="Arial" panose="020B0604020202020204" pitchFamily="34" charset="0"/>
              </a:rPr>
              <a:t> </a:t>
            </a:r>
            <a:endParaRPr lang="en-US" sz="3399"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26246" y="-862206"/>
            <a:ext cx="15909611" cy="2508539"/>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14797" y="538210"/>
            <a:ext cx="2962466" cy="3612763"/>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3101207" y="6492885"/>
            <a:ext cx="6532874" cy="4487053"/>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26246" y="8262491"/>
            <a:ext cx="8736875" cy="3652918"/>
          </a:xfrm>
          <a:prstGeom prst="rect">
            <a:avLst/>
          </a:prstGeom>
        </p:spPr>
      </p:pic>
    </p:spTree>
    <p:extLst>
      <p:ext uri="{BB962C8B-B14F-4D97-AF65-F5344CB8AC3E}">
        <p14:creationId xmlns:p14="http://schemas.microsoft.com/office/powerpoint/2010/main" val="104553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1969" y="1257299"/>
            <a:ext cx="16304061" cy="8001001"/>
          </a:xfrm>
          <a:prstGeom prst="rect">
            <a:avLst/>
          </a:prstGeom>
        </p:spPr>
      </p:pic>
      <p:sp>
        <p:nvSpPr>
          <p:cNvPr id="3" name="TextBox 3"/>
          <p:cNvSpPr txBox="1"/>
          <p:nvPr/>
        </p:nvSpPr>
        <p:spPr>
          <a:xfrm>
            <a:off x="6095999" y="1759727"/>
            <a:ext cx="6096000" cy="1295226"/>
          </a:xfrm>
          <a:prstGeom prst="rect">
            <a:avLst/>
          </a:prstGeom>
        </p:spPr>
        <p:txBody>
          <a:bodyPr wrap="square" lIns="0" tIns="0" rIns="0" bIns="0" rtlCol="0" anchor="t">
            <a:spAutoFit/>
          </a:bodyPr>
          <a:lstStyle/>
          <a:p>
            <a:pPr algn="ctr">
              <a:lnSpc>
                <a:spcPts val="10080"/>
              </a:lnSpc>
            </a:pPr>
            <a:r>
              <a:rPr lang="en-US" sz="5600" b="1" dirty="0" smtClean="0">
                <a:solidFill>
                  <a:srgbClr val="000000"/>
                </a:solidFill>
                <a:latin typeface="Arial" panose="020B0604020202020204" pitchFamily="34" charset="0"/>
                <a:cs typeface="Arial" panose="020B0604020202020204" pitchFamily="34" charset="0"/>
              </a:rPr>
              <a:t>AI CŨNG CÓ ÍCH</a:t>
            </a:r>
            <a:endParaRPr lang="en-US" sz="5600" b="1" dirty="0">
              <a:solidFill>
                <a:srgbClr val="000000"/>
              </a:solidFill>
              <a:latin typeface="Arial" panose="020B0604020202020204" pitchFamily="34" charset="0"/>
              <a:cs typeface="Arial" panose="020B0604020202020204" pitchFamily="34" charset="0"/>
            </a:endParaRPr>
          </a:p>
        </p:txBody>
      </p:sp>
      <p:sp>
        <p:nvSpPr>
          <p:cNvPr id="4" name="TextBox 4"/>
          <p:cNvSpPr txBox="1"/>
          <p:nvPr/>
        </p:nvSpPr>
        <p:spPr>
          <a:xfrm>
            <a:off x="2816345" y="2983907"/>
            <a:ext cx="12347455" cy="2831031"/>
          </a:xfrm>
          <a:prstGeom prst="rect">
            <a:avLst/>
          </a:prstGeom>
        </p:spPr>
        <p:txBody>
          <a:bodyPr wrap="square" lIns="0" tIns="0" rIns="0" bIns="0" rtlCol="0" anchor="t">
            <a:spAutoFit/>
          </a:bodyPr>
          <a:lstStyle/>
          <a:p>
            <a:pPr algn="just">
              <a:lnSpc>
                <a:spcPct val="200000"/>
              </a:lnSpc>
            </a:pPr>
            <a:r>
              <a:rPr lang="en-US" sz="3399" dirty="0" err="1">
                <a:latin typeface="Arial" panose="020B0604020202020204" pitchFamily="34" charset="0"/>
                <a:cs typeface="Arial" panose="020B0604020202020204" pitchFamily="34" charset="0"/>
              </a:rPr>
              <a:t>s</a:t>
            </a:r>
            <a:r>
              <a:rPr lang="en-US" sz="3399" dirty="0" err="1" smtClean="0">
                <a:latin typeface="Arial" panose="020B0604020202020204" pitchFamily="34" charset="0"/>
                <a:cs typeface="Arial" panose="020B0604020202020204" pitchFamily="34" charset="0"/>
              </a:rPr>
              <a:t>óc</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trồng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cây</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Không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lâu</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sau</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từ</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những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chỗ</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đất</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trống</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mọc</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lên</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nhiều</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mầm</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cây</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xanh</a:t>
            </a:r>
            <a:r>
              <a:rPr lang="en-US" sz="3399" dirty="0" smtClean="0">
                <a:latin typeface="Arial" panose="020B0604020202020204" pitchFamily="34" charset="0"/>
                <a:cs typeface="Arial" panose="020B0604020202020204" pitchFamily="34" charset="0"/>
              </a:rPr>
              <a:t> </a:t>
            </a:r>
            <a:r>
              <a:rPr lang="en-US" sz="3399" dirty="0" err="1" smtClean="0">
                <a:latin typeface="Arial" panose="020B0604020202020204" pitchFamily="34" charset="0"/>
                <a:cs typeface="Arial" panose="020B0604020202020204" pitchFamily="34" charset="0"/>
              </a:rPr>
              <a:t>tốt</a:t>
            </a:r>
            <a:r>
              <a:rPr lang="en-US" sz="3399" dirty="0" smtClean="0">
                <a:latin typeface="Arial" panose="020B0604020202020204" pitchFamily="34" charset="0"/>
                <a:cs typeface="Arial" panose="020B0604020202020204" pitchFamily="34" charset="0"/>
              </a:rPr>
              <a:t>.</a:t>
            </a:r>
          </a:p>
          <a:p>
            <a:pPr algn="r">
              <a:lnSpc>
                <a:spcPct val="200000"/>
              </a:lnSpc>
            </a:pPr>
            <a:r>
              <a:rPr lang="en-US" sz="2400" i="1" dirty="0" smtClean="0">
                <a:latin typeface="Arial" panose="020B0604020202020204" pitchFamily="34" charset="0"/>
                <a:cs typeface="Arial" panose="020B0604020202020204" pitchFamily="34" charset="0"/>
              </a:rPr>
              <a:t>Theo </a:t>
            </a:r>
            <a:r>
              <a:rPr lang="en-US" sz="2400" i="1" dirty="0" err="1" smtClean="0">
                <a:latin typeface="Arial" panose="020B0604020202020204" pitchFamily="34" charset="0"/>
                <a:cs typeface="Arial" panose="020B0604020202020204" pitchFamily="34" charset="0"/>
              </a:rPr>
              <a:t>sách</a:t>
            </a:r>
            <a:r>
              <a:rPr lang="en-US" sz="2400" i="1" dirty="0" smtClean="0">
                <a:latin typeface="Arial" panose="020B0604020202020204" pitchFamily="34" charset="0"/>
                <a:cs typeface="Arial" panose="020B0604020202020204" pitchFamily="34" charset="0"/>
              </a:rPr>
              <a:t> 100 </a:t>
            </a:r>
            <a:r>
              <a:rPr lang="en-US" sz="2400" i="1" dirty="0" err="1" smtClean="0">
                <a:latin typeface="Arial" panose="020B0604020202020204" pitchFamily="34" charset="0"/>
                <a:cs typeface="Arial" panose="020B0604020202020204" pitchFamily="34" charset="0"/>
              </a:rPr>
              <a:t>truyện</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ngụ</a:t>
            </a:r>
            <a:r>
              <a:rPr lang="en-US" sz="2400" i="1" dirty="0" smtClean="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ngôn</a:t>
            </a:r>
            <a:r>
              <a:rPr lang="en-US" sz="2400" i="1" dirty="0" smtClean="0">
                <a:latin typeface="Arial" panose="020B0604020202020204" pitchFamily="34" charset="0"/>
                <a:cs typeface="Arial" panose="020B0604020202020204" pitchFamily="34" charset="0"/>
              </a:rPr>
              <a:t> hay </a:t>
            </a:r>
            <a:r>
              <a:rPr lang="en-US" sz="2400" i="1" dirty="0" err="1" smtClean="0">
                <a:latin typeface="Arial" panose="020B0604020202020204" pitchFamily="34" charset="0"/>
                <a:cs typeface="Arial" panose="020B0604020202020204" pitchFamily="34" charset="0"/>
              </a:rPr>
              <a:t>nhất</a:t>
            </a:r>
            <a:r>
              <a:rPr lang="en-US" sz="2400" i="1" dirty="0" smtClean="0">
                <a:latin typeface="Arial" panose="020B0604020202020204" pitchFamily="34" charset="0"/>
                <a:cs typeface="Arial" panose="020B0604020202020204" pitchFamily="34" charset="0"/>
              </a:rPr>
              <a:t> </a:t>
            </a:r>
            <a:endParaRPr lang="en-US" sz="2400" i="1"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26246" y="-862206"/>
            <a:ext cx="15909611" cy="2508539"/>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814797" y="538210"/>
            <a:ext cx="2962466" cy="3612763"/>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3101207" y="6492885"/>
            <a:ext cx="6532874" cy="4487053"/>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26246" y="8262491"/>
            <a:ext cx="8736875" cy="3652918"/>
          </a:xfrm>
          <a:prstGeom prst="rect">
            <a:avLst/>
          </a:prstGeom>
        </p:spPr>
      </p:pic>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80072" y="5765058"/>
            <a:ext cx="7620000" cy="3129894"/>
          </a:xfrm>
          <a:prstGeom prst="rect">
            <a:avLst/>
          </a:prstGeom>
        </p:spPr>
      </p:pic>
    </p:spTree>
    <p:extLst>
      <p:ext uri="{BB962C8B-B14F-4D97-AF65-F5344CB8AC3E}">
        <p14:creationId xmlns:p14="http://schemas.microsoft.com/office/powerpoint/2010/main" val="310546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DC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4650" y="2054869"/>
            <a:ext cx="16304061" cy="720343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17478" y="448147"/>
            <a:ext cx="2962466" cy="361276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618152" y="1473424"/>
            <a:ext cx="6948761" cy="226566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93160" y="9085904"/>
            <a:ext cx="19998813" cy="277856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20067" y="-862342"/>
            <a:ext cx="15909611" cy="2508539"/>
          </a:xfrm>
          <a:prstGeom prst="rect">
            <a:avLst/>
          </a:prstGeom>
        </p:spPr>
      </p:pic>
      <p:sp>
        <p:nvSpPr>
          <p:cNvPr id="7" name="TextBox 7"/>
          <p:cNvSpPr txBox="1"/>
          <p:nvPr/>
        </p:nvSpPr>
        <p:spPr>
          <a:xfrm>
            <a:off x="8210629" y="1704737"/>
            <a:ext cx="5826802" cy="1475660"/>
          </a:xfrm>
          <a:prstGeom prst="rect">
            <a:avLst/>
          </a:prstGeom>
        </p:spPr>
        <p:txBody>
          <a:bodyPr lIns="0" tIns="0" rIns="0" bIns="0" rtlCol="0" anchor="t">
            <a:spAutoFit/>
          </a:bodyPr>
          <a:lstStyle/>
          <a:p>
            <a:pPr algn="ctr">
              <a:lnSpc>
                <a:spcPts val="13439"/>
              </a:lnSpc>
            </a:pPr>
            <a:r>
              <a:rPr lang="en-US" sz="5600" b="1" dirty="0" smtClean="0">
                <a:solidFill>
                  <a:schemeClr val="bg1"/>
                </a:solidFill>
                <a:latin typeface="Arial" panose="020B0604020202020204" pitchFamily="34" charset="0"/>
                <a:cs typeface="Arial" panose="020B0604020202020204" pitchFamily="34" charset="0"/>
              </a:rPr>
              <a:t>CHÚ THÍCH</a:t>
            </a:r>
            <a:endParaRPr lang="en-US" sz="5600" b="1" dirty="0">
              <a:solidFill>
                <a:schemeClr val="bg1"/>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76399">
            <a:off x="4216897" y="1094273"/>
            <a:ext cx="3226298" cy="2757019"/>
          </a:xfrm>
          <a:prstGeom prst="rect">
            <a:avLst/>
          </a:prstGeom>
        </p:spPr>
      </p:pic>
      <p:pic>
        <p:nvPicPr>
          <p:cNvPr id="14" name="Picture 13"/>
          <p:cNvPicPr>
            <a:picLocks noChangeAspect="1"/>
          </p:cNvPicPr>
          <p:nvPr/>
        </p:nvPicPr>
        <p:blipFill rotWithShape="1">
          <a:blip r:embed="rId14">
            <a:extLst>
              <a:ext uri="{28A0092B-C50C-407E-A947-70E740481C1C}">
                <a14:useLocalDpi xmlns:a14="http://schemas.microsoft.com/office/drawing/2010/main" val="0"/>
              </a:ext>
            </a:extLst>
          </a:blip>
          <a:srcRect l="4800" t="6400" r="7189" b="7188"/>
          <a:stretch/>
        </p:blipFill>
        <p:spPr>
          <a:xfrm>
            <a:off x="2057400" y="3571479"/>
            <a:ext cx="5221734" cy="5126793"/>
          </a:xfrm>
          <a:prstGeom prst="rect">
            <a:avLst/>
          </a:prstGeom>
        </p:spPr>
      </p:pic>
      <p:sp>
        <p:nvSpPr>
          <p:cNvPr id="15" name="TextBox 14"/>
          <p:cNvSpPr txBox="1"/>
          <p:nvPr/>
        </p:nvSpPr>
        <p:spPr>
          <a:xfrm>
            <a:off x="7543800" y="4250000"/>
            <a:ext cx="8915400" cy="3769750"/>
          </a:xfrm>
          <a:prstGeom prst="rect">
            <a:avLst/>
          </a:prstGeom>
          <a:noFill/>
        </p:spPr>
        <p:txBody>
          <a:bodyPr wrap="square" rtlCol="0">
            <a:spAutoFit/>
          </a:bodyPr>
          <a:lstStyle/>
          <a:p>
            <a:pPr algn="just">
              <a:lnSpc>
                <a:spcPct val="200000"/>
              </a:lnSpc>
            </a:pPr>
            <a:r>
              <a:rPr lang="en-US" sz="4200" b="1" dirty="0" err="1" smtClean="0">
                <a:latin typeface="Arial" panose="020B0604020202020204" pitchFamily="34" charset="0"/>
                <a:cs typeface="Arial" panose="020B0604020202020204" pitchFamily="34" charset="0"/>
              </a:rPr>
              <a:t>Chiếc</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mũi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dài</a:t>
            </a:r>
            <a:r>
              <a:rPr lang="en-US" sz="4200" b="1"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vòi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voi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phần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mũi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rất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dài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của</a:t>
            </a:r>
            <a:r>
              <a:rPr lang="en-US" sz="4200" dirty="0" smtClean="0">
                <a:latin typeface="Arial" panose="020B0604020202020204" pitchFamily="34" charset="0"/>
                <a:cs typeface="Arial" panose="020B0604020202020204" pitchFamily="34" charset="0"/>
              </a:rPr>
              <a:t> con </a:t>
            </a:r>
            <a:r>
              <a:rPr lang="en-US" sz="4200" dirty="0" err="1" smtClean="0">
                <a:latin typeface="Arial" panose="020B0604020202020204" pitchFamily="34" charset="0"/>
                <a:cs typeface="Arial" panose="020B0604020202020204" pitchFamily="34" charset="0"/>
              </a:rPr>
              <a:t>voi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cuộn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tròn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lại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lấy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giữ</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đồ</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vật</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14"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765</Words>
  <Application>Microsoft Office PowerPoint</Application>
  <PresentationFormat>Custom</PresentationFormat>
  <Paragraphs>57</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11</cp:revision>
  <dcterms:created xsi:type="dcterms:W3CDTF">2006-08-16T00:00:00Z</dcterms:created>
  <dcterms:modified xsi:type="dcterms:W3CDTF">2021-11-01T01:33:06Z</dcterms:modified>
  <dc:identifier>DAEt-d3kjac</dc:identifier>
</cp:coreProperties>
</file>