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372" r:id="rId3"/>
    <p:sldId id="359" r:id="rId4"/>
    <p:sldId id="373" r:id="rId5"/>
    <p:sldId id="374" r:id="rId6"/>
    <p:sldId id="375" r:id="rId7"/>
    <p:sldId id="376" r:id="rId8"/>
    <p:sldId id="377" r:id="rId9"/>
    <p:sldId id="378" r:id="rId10"/>
    <p:sldId id="345" r:id="rId11"/>
    <p:sldId id="360" r:id="rId12"/>
    <p:sldId id="361" r:id="rId13"/>
    <p:sldId id="379" r:id="rId14"/>
    <p:sldId id="381" r:id="rId15"/>
    <p:sldId id="371" r:id="rId16"/>
  </p:sldIdLst>
  <p:sldSz cx="24384000" cy="13716000"/>
  <p:notesSz cx="6858000" cy="9144000"/>
  <p:custDataLst>
    <p:tags r:id="rId19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00FF"/>
    <a:srgbClr val="FF0066"/>
    <a:srgbClr val="3333FF"/>
    <a:srgbClr val="0000CC"/>
    <a:srgbClr val="008000"/>
    <a:srgbClr val="145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44" autoAdjust="0"/>
    <p:restoredTop sz="94374" autoAdjust="0"/>
  </p:normalViewPr>
  <p:slideViewPr>
    <p:cSldViewPr>
      <p:cViewPr varScale="1">
        <p:scale>
          <a:sx n="54" d="100"/>
          <a:sy n="54" d="100"/>
        </p:scale>
        <p:origin x="36" y="528"/>
      </p:cViewPr>
      <p:guideLst>
        <p:guide orient="horz" pos="4320"/>
        <p:guide pos="7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285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373459-3C5F-4D56-B75D-37FA3432D55A}" type="datetimeFigureOut">
              <a:rPr lang="vi-VN" smtClean="0"/>
              <a:t>26/08/2021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B7ADD8-99C5-4EAF-AF9F-B60B83F5871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00204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ch</a:t>
            </a:r>
            <a:r>
              <a:rPr lang="vi-VN" dirty="0"/>
              <a:t>ư</a:t>
            </a:r>
            <a:r>
              <a:rPr lang="en-US" dirty="0"/>
              <a:t>a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lí</a:t>
            </a:r>
            <a:r>
              <a:rPr lang="en-US" dirty="0"/>
              <a:t>.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khung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tr</a:t>
            </a:r>
            <a:r>
              <a:rPr lang="vi-VN" dirty="0"/>
              <a:t>ư</a:t>
            </a:r>
            <a:r>
              <a:rPr lang="en-US" dirty="0" err="1"/>
              <a:t>ớc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94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71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3324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40283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70662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/>
                  <a:t>Giữ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4.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</a:t>
                </a:r>
                <a:r>
                  <a:rPr lang="en-US" dirty="0" err="1"/>
                  <a:t>dùng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từ</a:t>
                </a:r>
                <a:r>
                  <a:rPr lang="en-US" dirty="0"/>
                  <a:t> </a:t>
                </a:r>
                <a:r>
                  <a:rPr lang="en-US" dirty="0" err="1"/>
                  <a:t>trái</a:t>
                </a:r>
                <a:r>
                  <a:rPr lang="en-US" dirty="0"/>
                  <a:t> sang </a:t>
                </a:r>
                <a:r>
                  <a:rPr lang="en-US" dirty="0" err="1"/>
                  <a:t>phải</a:t>
                </a:r>
                <a:r>
                  <a:rPr lang="en-US" dirty="0"/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Viết</a:t>
                </a:r>
                <a:r>
                  <a:rPr lang="en-US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 ̅</a:t>
                </a:r>
                <a:r>
                  <a:rPr lang="en-US" dirty="0"/>
                  <a:t> </a:t>
                </a:r>
                <a:r>
                  <a:rPr lang="en-US" dirty="0" err="1"/>
                  <a:t>sai</a:t>
                </a:r>
                <a:r>
                  <a:rPr lang="en-US" baseline="0" dirty="0"/>
                  <a:t> ở </a:t>
                </a:r>
                <a:r>
                  <a:rPr lang="en-US" baseline="0" dirty="0" err="1"/>
                  <a:t>hiệu</a:t>
                </a:r>
                <a:r>
                  <a:rPr lang="en-US" baseline="0" dirty="0"/>
                  <a:t> </a:t>
                </a:r>
                <a:r>
                  <a:rPr lang="en-US" baseline="0" dirty="0" err="1"/>
                  <a:t>ứng</a:t>
                </a:r>
                <a:r>
                  <a:rPr lang="en-US" baseline="0" dirty="0"/>
                  <a:t> 5.</a:t>
                </a:r>
                <a:endParaRPr lang="en-US" dirty="0"/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dirty="0" err="1"/>
                  <a:t>Tách</a:t>
                </a:r>
                <a:r>
                  <a:rPr lang="en-US" dirty="0"/>
                  <a:t> 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 6 </a:t>
                </a:r>
                <a:r>
                  <a:rPr lang="en-US" dirty="0" err="1"/>
                  <a:t>thảnh</a:t>
                </a:r>
                <a:r>
                  <a:rPr lang="en-US" dirty="0"/>
                  <a:t> 2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ứng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7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1971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645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6729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654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42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93953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5404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.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lại</a:t>
                </a:r>
                <a:r>
                  <a:rPr lang="en-US" dirty="0"/>
                  <a:t> </a:t>
                </a:r>
                <a:r>
                  <a:rPr lang="en-US" dirty="0" err="1"/>
                  <a:t>tử</a:t>
                </a:r>
                <a:r>
                  <a:rPr lang="en-US" dirty="0"/>
                  <a:t> </a:t>
                </a:r>
                <a:r>
                  <a:rPr lang="en-US" dirty="0" err="1"/>
                  <a:t>mẫu</a:t>
                </a:r>
                <a:r>
                  <a:rPr lang="en-US" dirty="0"/>
                  <a:t> </a:t>
                </a:r>
                <a:r>
                  <a:rPr lang="en-US" dirty="0" err="1"/>
                  <a:t>giống</a:t>
                </a:r>
                <a:r>
                  <a:rPr lang="en-US" dirty="0"/>
                  <a:t> SGK </a:t>
                </a:r>
                <a:r>
                  <a:rPr lang="en-US" dirty="0" err="1"/>
                  <a:t>cho</a:t>
                </a:r>
                <a:r>
                  <a:rPr lang="en-US" dirty="0"/>
                  <a:t> HS </a:t>
                </a:r>
                <a:r>
                  <a:rPr lang="en-US" dirty="0" err="1"/>
                  <a:t>dễ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</a:t>
                </a:r>
                <a:r>
                  <a:rPr lang="en-US" dirty="0" err="1"/>
                  <a:t>dõi</a:t>
                </a:r>
                <a:r>
                  <a:rPr lang="en-US" dirty="0"/>
                  <a:t>. </a:t>
                </a:r>
                <a:r>
                  <a:rPr lang="en-US" dirty="0" err="1"/>
                  <a:t>Chỗ</a:t>
                </a:r>
                <a:r>
                  <a:rPr lang="en-US" dirty="0"/>
                  <a:t> </a:t>
                </a:r>
                <a:r>
                  <a:rPr lang="en-US" dirty="0" err="1"/>
                  <a:t>nhận</a:t>
                </a:r>
                <a:r>
                  <a:rPr lang="en-US" dirty="0"/>
                  <a:t>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ch</a:t>
                </a:r>
                <a:r>
                  <a:rPr lang="vi-VN" dirty="0"/>
                  <a:t>ư</a:t>
                </a:r>
                <a:r>
                  <a:rPr lang="en-US" dirty="0"/>
                  <a:t>a </a:t>
                </a:r>
                <a:r>
                  <a:rPr lang="en-US" dirty="0" err="1"/>
                  <a:t>đúng</a:t>
                </a:r>
                <a:r>
                  <a:rPr lang="en-US" dirty="0"/>
                  <a:t> .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thay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“ Th</a:t>
                </a:r>
                <a:r>
                  <a:rPr lang="vi-VN" dirty="0"/>
                  <a:t>ư</a:t>
                </a:r>
                <a:r>
                  <a:rPr lang="en-US" dirty="0" err="1"/>
                  <a:t>ơng</a:t>
                </a:r>
                <a:r>
                  <a:rPr lang="en-US" dirty="0"/>
                  <a:t> ….” </a:t>
                </a:r>
                <a:r>
                  <a:rPr lang="en-US" dirty="0" err="1"/>
                  <a:t>nh</a:t>
                </a:r>
                <a:r>
                  <a:rPr lang="vi-VN" dirty="0"/>
                  <a:t>ư</a:t>
                </a:r>
                <a:r>
                  <a:rPr lang="en-US" dirty="0"/>
                  <a:t> </a:t>
                </a:r>
                <a:r>
                  <a:rPr lang="en-US" dirty="0" err="1"/>
                  <a:t>sách</a:t>
                </a:r>
                <a:r>
                  <a:rPr lang="en-US" dirty="0"/>
                  <a:t> </a:t>
                </a:r>
                <a:r>
                  <a:rPr lang="en-US" dirty="0" err="1"/>
                  <a:t>giáo</a:t>
                </a:r>
                <a:r>
                  <a:rPr lang="en-US" dirty="0"/>
                  <a:t> khoa.</a:t>
                </a:r>
              </a:p>
              <a:p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phức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đảo</a:t>
                </a:r>
                <a:r>
                  <a:rPr lang="en-US" dirty="0"/>
                  <a:t> </a:t>
                </a:r>
                <a:r>
                  <a:rPr lang="en-US" dirty="0" err="1"/>
                  <a:t>không</a:t>
                </a:r>
                <a:r>
                  <a:rPr lang="en-US" dirty="0"/>
                  <a:t> đ</a:t>
                </a:r>
                <a:r>
                  <a:rPr lang="vi-VN" dirty="0"/>
                  <a:t>ư</a:t>
                </a:r>
                <a:r>
                  <a:rPr lang="en-US" dirty="0" err="1"/>
                  <a:t>ợc</a:t>
                </a:r>
                <a:r>
                  <a:rPr lang="en-US" dirty="0"/>
                  <a:t> </a:t>
                </a:r>
                <a:r>
                  <a:rPr lang="en-US" dirty="0" err="1"/>
                  <a:t>kí</a:t>
                </a:r>
                <a:r>
                  <a:rPr lang="en-US" dirty="0"/>
                  <a:t> </a:t>
                </a:r>
                <a:r>
                  <a:rPr lang="en-US" dirty="0" err="1"/>
                  <a:t>hiệu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:r>
                  <a:rPr lang="en-US" baseline="0" dirty="0"/>
                  <a:t> </a:t>
                </a:r>
                <a:r>
                  <a:rPr lang="en-US" b="0" i="0">
                    <a:latin typeface="Cambria Math" panose="02040503050406030204" pitchFamily="18" charset="0"/>
                  </a:rPr>
                  <a:t>𝑧^(−1)</a:t>
                </a:r>
                <a:r>
                  <a:rPr lang="en-US" dirty="0"/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2EA8B73-FCCD-4D4C-BC4E-0CE5120A1B5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393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51"/>
            <a:ext cx="20726400" cy="29400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1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9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678400" y="549277"/>
            <a:ext cx="5486400" cy="11703050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549277"/>
            <a:ext cx="16052800" cy="117030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118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3200401"/>
            <a:ext cx="21945600" cy="905192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9" y="8813801"/>
            <a:ext cx="20726400" cy="2724150"/>
          </a:xfrm>
          <a:prstGeom prst="rect">
            <a:avLst/>
          </a:prstGeom>
        </p:spPr>
        <p:txBody>
          <a:bodyPr anchor="t"/>
          <a:lstStyle>
            <a:lvl1pPr algn="l">
              <a:defRPr sz="94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9" y="5813427"/>
            <a:ext cx="20726400" cy="30003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530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7060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59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412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65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1181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971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8240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5200" y="3200401"/>
            <a:ext cx="10769600" cy="9051926"/>
          </a:xfrm>
          <a:prstGeom prst="rect">
            <a:avLst/>
          </a:prstGeom>
        </p:spPr>
        <p:txBody>
          <a:bodyPr/>
          <a:lstStyle>
            <a:lvl1pPr>
              <a:defRPr sz="6699"/>
            </a:lvl1pPr>
            <a:lvl2pPr>
              <a:defRPr sz="5699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35" y="3070226"/>
            <a:ext cx="10778067" cy="12795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5699" b="1"/>
            </a:lvl1pPr>
            <a:lvl2pPr marL="1088530" indent="0">
              <a:buNone/>
              <a:defRPr sz="4800" b="1"/>
            </a:lvl2pPr>
            <a:lvl3pPr marL="2177060" indent="0">
              <a:buNone/>
              <a:defRPr sz="4300" b="1"/>
            </a:lvl3pPr>
            <a:lvl4pPr marL="3265590" indent="0">
              <a:buNone/>
              <a:defRPr sz="3800" b="1"/>
            </a:lvl4pPr>
            <a:lvl5pPr marL="4354121" indent="0">
              <a:buNone/>
              <a:defRPr sz="3800" b="1"/>
            </a:lvl5pPr>
            <a:lvl6pPr marL="5442651" indent="0">
              <a:buNone/>
              <a:defRPr sz="3800" b="1"/>
            </a:lvl6pPr>
            <a:lvl7pPr marL="6531181" indent="0">
              <a:buNone/>
              <a:defRPr sz="3800" b="1"/>
            </a:lvl7pPr>
            <a:lvl8pPr marL="7619710" indent="0">
              <a:buNone/>
              <a:defRPr sz="3800" b="1"/>
            </a:lvl8pPr>
            <a:lvl9pPr marL="8708240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35" y="4349750"/>
            <a:ext cx="10778067" cy="7902576"/>
          </a:xfrm>
          <a:prstGeom prst="rect">
            <a:avLst/>
          </a:prstGeom>
        </p:spPr>
        <p:txBody>
          <a:bodyPr/>
          <a:lstStyle>
            <a:lvl1pPr>
              <a:defRPr sz="5699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2" y="2870201"/>
            <a:ext cx="8022168" cy="9382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  <a:prstGeom prst="rect">
            <a:avLst/>
          </a:prstGeo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599"/>
            </a:lvl1pPr>
            <a:lvl2pPr marL="1088530" indent="0">
              <a:buNone/>
              <a:defRPr sz="6699"/>
            </a:lvl2pPr>
            <a:lvl3pPr marL="2177060" indent="0">
              <a:buNone/>
              <a:defRPr sz="5699"/>
            </a:lvl3pPr>
            <a:lvl4pPr marL="3265590" indent="0">
              <a:buNone/>
              <a:defRPr sz="4800"/>
            </a:lvl4pPr>
            <a:lvl5pPr marL="4354121" indent="0">
              <a:buNone/>
              <a:defRPr sz="4800"/>
            </a:lvl5pPr>
            <a:lvl6pPr marL="5442651" indent="0">
              <a:buNone/>
              <a:defRPr sz="4800"/>
            </a:lvl6pPr>
            <a:lvl7pPr marL="6531181" indent="0">
              <a:buNone/>
              <a:defRPr sz="4800"/>
            </a:lvl7pPr>
            <a:lvl8pPr marL="7619710" indent="0">
              <a:buNone/>
              <a:defRPr sz="4800"/>
            </a:lvl8pPr>
            <a:lvl9pPr marL="8708240" indent="0">
              <a:buNone/>
              <a:defRPr sz="4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300"/>
            </a:lvl1pPr>
            <a:lvl2pPr marL="1088530" indent="0">
              <a:buNone/>
              <a:defRPr sz="2900"/>
            </a:lvl2pPr>
            <a:lvl3pPr marL="2177060" indent="0">
              <a:buNone/>
              <a:defRPr sz="2400"/>
            </a:lvl3pPr>
            <a:lvl4pPr marL="3265590" indent="0">
              <a:buNone/>
              <a:defRPr sz="2100"/>
            </a:lvl4pPr>
            <a:lvl5pPr marL="4354121" indent="0">
              <a:buNone/>
              <a:defRPr sz="2100"/>
            </a:lvl5pPr>
            <a:lvl6pPr marL="5442651" indent="0">
              <a:buNone/>
              <a:defRPr sz="2100"/>
            </a:lvl6pPr>
            <a:lvl7pPr marL="6531181" indent="0">
              <a:buNone/>
              <a:defRPr sz="2100"/>
            </a:lvl7pPr>
            <a:lvl8pPr marL="7619710" indent="0">
              <a:buNone/>
              <a:defRPr sz="2100"/>
            </a:lvl8pPr>
            <a:lvl9pPr marL="8708240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26-Aug-21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14" cstate="print">
            <a:duotone>
              <a:prstClr val="black"/>
              <a:srgbClr val="3333FF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" y="3523"/>
            <a:ext cx="24383873" cy="1428918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 userDrawn="1"/>
        </p:nvSpPr>
        <p:spPr>
          <a:xfrm>
            <a:off x="3470903" y="455251"/>
            <a:ext cx="15611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TOÁN</a:t>
            </a:r>
            <a:endParaRPr lang="en-US" sz="3600" b="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879977" y="185947"/>
            <a:ext cx="1383712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20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GIÁO</a:t>
            </a: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 </a:t>
            </a:r>
          </a:p>
          <a:p>
            <a:pPr algn="ctr">
              <a:lnSpc>
                <a:spcPts val="4500"/>
              </a:lnSpc>
            </a:pPr>
            <a:r>
              <a:rPr lang="en-US" sz="320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DỤC</a:t>
            </a:r>
            <a:endParaRPr lang="en-US" sz="3200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510395" y="457201"/>
            <a:ext cx="15117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600" b="0" baseline="0" dirty="0">
                <a:solidFill>
                  <a:schemeClr val="bg1"/>
                </a:solidFill>
                <a:latin typeface="Chu Van An" panose="02020603050405020304" pitchFamily="18" charset="0"/>
                <a:ea typeface="AvantGarde-Demi" pitchFamily="18" charset="0"/>
                <a:cs typeface="Chu Van An" panose="02020603050405020304" pitchFamily="18" charset="0"/>
              </a:rPr>
              <a:t>THPT</a:t>
            </a:r>
            <a:endParaRPr lang="en-US" sz="3600" b="1" dirty="0">
              <a:solidFill>
                <a:schemeClr val="bg1"/>
              </a:solidFill>
              <a:latin typeface="Chu Van An" panose="02020603050405020304" pitchFamily="18" charset="0"/>
              <a:ea typeface="AvantGarde-Demi" pitchFamily="18" charset="0"/>
              <a:cs typeface="Chu Van An" panose="02020603050405020304" pitchFamily="18" charset="0"/>
            </a:endParaRPr>
          </a:p>
        </p:txBody>
      </p:sp>
      <p:sp>
        <p:nvSpPr>
          <p:cNvPr id="12" name="Title 2">
            <a:extLst>
              <a:ext uri="{FF2B5EF4-FFF2-40B4-BE49-F238E27FC236}">
                <a16:creationId xmlns="" xmlns:a16="http://schemas.microsoft.com/office/drawing/2014/main" id="{84F4051B-2BBE-412A-BD7D-D20EFA046DC9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7248705" y="320913"/>
            <a:ext cx="17135295" cy="976561"/>
          </a:xfrm>
          <a:prstGeom prst="rect">
            <a:avLst/>
          </a:prstGeom>
          <a:pattFill prst="pct80">
            <a:fgClr>
              <a:schemeClr val="bg1">
                <a:lumMod val="95000"/>
              </a:schemeClr>
            </a:fgClr>
            <a:bgClr>
              <a:schemeClr val="accent4">
                <a:lumMod val="40000"/>
                <a:lumOff val="60000"/>
              </a:schemeClr>
            </a:bgClr>
          </a:patt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4800" kern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GIÁO</a:t>
            </a:r>
            <a:r>
              <a:rPr lang="en-US" sz="4800" kern="0" baseline="0" dirty="0">
                <a:solidFill>
                  <a:srgbClr val="FF0066"/>
                </a:solidFill>
                <a:latin typeface="Chu Van An" panose="02020603050405020304" pitchFamily="18" charset="0"/>
                <a:ea typeface="MS Mincho" panose="02020609040205080304" pitchFamily="49" charset="-128"/>
                <a:cs typeface="Chu Van An" panose="02020603050405020304" pitchFamily="18" charset="0"/>
              </a:rPr>
              <a:t> ÁN ĐIỆN TỬ - DIỄN ĐÀN GIÁO VIÊN TOÁN</a:t>
            </a:r>
            <a:endParaRPr lang="vi-VN" sz="4800" kern="0" dirty="0">
              <a:solidFill>
                <a:srgbClr val="FF0066"/>
              </a:solidFill>
              <a:latin typeface="Chu Van An" panose="02020603050405020304" pitchFamily="18" charset="0"/>
              <a:cs typeface="Chu Van 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2177060" rtl="0" eaLnBrk="1" latinLnBrk="0" hangingPunct="1">
        <a:spcBef>
          <a:spcPct val="0"/>
        </a:spcBef>
        <a:buNone/>
        <a:defRPr sz="10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97" indent="-816397" algn="l" defTabSz="2177060" rtl="0" eaLnBrk="1" latinLnBrk="0" hangingPunct="1">
        <a:spcBef>
          <a:spcPct val="20000"/>
        </a:spcBef>
        <a:buFont typeface="Arial" pitchFamily="34" charset="0"/>
        <a:buChar char="•"/>
        <a:defRPr sz="7599" kern="1200">
          <a:solidFill>
            <a:schemeClr val="tx1"/>
          </a:solidFill>
          <a:latin typeface="+mn-lt"/>
          <a:ea typeface="+mn-ea"/>
          <a:cs typeface="+mn-cs"/>
        </a:defRPr>
      </a:lvl1pPr>
      <a:lvl2pPr marL="1768861" indent="-680331" algn="l" defTabSz="2177060" rtl="0" eaLnBrk="1" latinLnBrk="0" hangingPunct="1">
        <a:spcBef>
          <a:spcPct val="20000"/>
        </a:spcBef>
        <a:buFont typeface="Arial" pitchFamily="34" charset="0"/>
        <a:buChar char="–"/>
        <a:defRPr sz="6699" kern="1200">
          <a:solidFill>
            <a:schemeClr val="tx1"/>
          </a:solidFill>
          <a:latin typeface="+mn-lt"/>
          <a:ea typeface="+mn-ea"/>
          <a:cs typeface="+mn-cs"/>
        </a:defRPr>
      </a:lvl2pPr>
      <a:lvl3pPr marL="272132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5699" kern="1200">
          <a:solidFill>
            <a:schemeClr val="tx1"/>
          </a:solidFill>
          <a:latin typeface="+mn-lt"/>
          <a:ea typeface="+mn-ea"/>
          <a:cs typeface="+mn-cs"/>
        </a:defRPr>
      </a:lvl3pPr>
      <a:lvl4pPr marL="3809855" indent="-544265" algn="l" defTabSz="2177060" rtl="0" eaLnBrk="1" latinLnBrk="0" hangingPunct="1">
        <a:spcBef>
          <a:spcPct val="20000"/>
        </a:spcBef>
        <a:buFont typeface="Arial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8385" indent="-544265" algn="l" defTabSz="2177060" rtl="0" eaLnBrk="1" latinLnBrk="0" hangingPunct="1">
        <a:spcBef>
          <a:spcPct val="20000"/>
        </a:spcBef>
        <a:buFont typeface="Arial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91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5445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97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2506" indent="-544265" algn="l" defTabSz="2177060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53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706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59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412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65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1181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971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8240" algn="l" defTabSz="2177060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5" Type="http://schemas.openxmlformats.org/officeDocument/2006/relationships/image" Target="../media/image7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Relationship Id="rId14" Type="http://schemas.openxmlformats.org/officeDocument/2006/relationships/image" Target="../media/image7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96.png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94.png"/><Relationship Id="rId15" Type="http://schemas.openxmlformats.org/officeDocument/2006/relationships/image" Target="../media/image102.png"/><Relationship Id="rId10" Type="http://schemas.openxmlformats.org/officeDocument/2006/relationships/image" Target="../media/image99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Relationship Id="rId14" Type="http://schemas.openxmlformats.org/officeDocument/2006/relationships/image" Target="../media/image10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10491900" y="3749940"/>
            <a:ext cx="3664828" cy="830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135F82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GIẢI TÍCH</a:t>
            </a:r>
            <a:endParaRPr lang="en-US" sz="4800" b="1" dirty="0">
              <a:solidFill>
                <a:srgbClr val="135F82"/>
              </a:solidFill>
              <a:latin typeface="Chu Van An" panose="02020603050405020304" pitchFamily="18" charset="0"/>
              <a:ea typeface="Tahoma" pitchFamily="34" charset="0"/>
              <a:cs typeface="Chu Van 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82504" y="4256404"/>
            <a:ext cx="21945600" cy="13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98" tIns="45699" rIns="91398" bIns="45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 err="1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Chương</a:t>
            </a:r>
            <a:r>
              <a:rPr lang="en-US" sz="6000" b="1" dirty="0">
                <a:solidFill>
                  <a:srgbClr val="776249"/>
                </a:solidFill>
                <a:latin typeface="Chu Van An" panose="02020603050405020304" pitchFamily="18" charset="0"/>
                <a:ea typeface="Tahoma" pitchFamily="34" charset="0"/>
                <a:cs typeface="Chu Van An" panose="02020603050405020304" pitchFamily="18" charset="0"/>
              </a:rPr>
              <a:t> 3: HÀM SỐ LUỸ THỪA – HÀM SỐ MŨ – HÀM SỐ LOGARIT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2377436" y="1883773"/>
            <a:ext cx="1813892" cy="1828546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398" tIns="45699" rIns="91398" bIns="45699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398" tIns="45699" rIns="91398" bIns="45699" rtlCol="0">
              <a:spAutoFit/>
            </a:bodyPr>
            <a:lstStyle/>
            <a:p>
              <a:r>
                <a:rPr lang="en-US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1</a:t>
              </a:r>
              <a:r>
                <a:rPr lang="vi-VN" sz="8099" dirty="0">
                  <a:solidFill>
                    <a:srgbClr val="135F82"/>
                  </a:solidFill>
                  <a:latin typeface="Chu Van An" panose="02020603050405020304" pitchFamily="18" charset="0"/>
                  <a:ea typeface="AvantGarde" pitchFamily="2" charset="0"/>
                  <a:cs typeface="Chu Van An" panose="02020603050405020304" pitchFamily="18" charset="0"/>
                </a:rPr>
                <a:t>2</a:t>
              </a:r>
              <a:endParaRPr lang="en-US" sz="8099" dirty="0">
                <a:solidFill>
                  <a:srgbClr val="135F82"/>
                </a:solidFill>
                <a:latin typeface="Chu Van An" panose="02020603050405020304" pitchFamily="18" charset="0"/>
                <a:ea typeface="AvantGarde" pitchFamily="2" charset="0"/>
                <a:cs typeface="Chu Van 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781125" y="1966240"/>
            <a:ext cx="2238084" cy="1706805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" name="Group 26"/>
          <p:cNvGrpSpPr/>
          <p:nvPr/>
        </p:nvGrpSpPr>
        <p:grpSpPr>
          <a:xfrm>
            <a:off x="5292388" y="9100430"/>
            <a:ext cx="17088453" cy="907189"/>
            <a:chOff x="7483861" y="7543801"/>
            <a:chExt cx="17012919" cy="907308"/>
          </a:xfrm>
        </p:grpSpPr>
        <p:sp>
          <p:nvSpPr>
            <p:cNvPr id="44" name="TextBox 43"/>
            <p:cNvSpPr txBox="1"/>
            <p:nvPr/>
          </p:nvSpPr>
          <p:spPr>
            <a:xfrm>
              <a:off x="8993187" y="7620003"/>
              <a:ext cx="15503593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 CƠ BẢN</a:t>
              </a:r>
            </a:p>
          </p:txBody>
        </p:sp>
        <p:grpSp>
          <p:nvGrpSpPr>
            <p:cNvPr id="3" name="Group 27"/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46" name="Isosceles Triangle 44"/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29"/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48" name="Round Same Side Corner Rectangle 47"/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7962977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1</a:t>
                  </a:r>
                </a:p>
              </p:txBody>
            </p:sp>
          </p:grpSp>
        </p:grpSp>
      </p:grpSp>
      <p:grpSp>
        <p:nvGrpSpPr>
          <p:cNvPr id="6" name="Group 26"/>
          <p:cNvGrpSpPr/>
          <p:nvPr/>
        </p:nvGrpSpPr>
        <p:grpSpPr>
          <a:xfrm>
            <a:off x="4257107" y="7968647"/>
            <a:ext cx="14849139" cy="907192"/>
            <a:chOff x="7459670" y="7543799"/>
            <a:chExt cx="14851072" cy="907311"/>
          </a:xfrm>
        </p:grpSpPr>
        <p:sp>
          <p:nvSpPr>
            <p:cNvPr id="28" name="TextBox 27"/>
            <p:cNvSpPr txBox="1"/>
            <p:nvPr/>
          </p:nvSpPr>
          <p:spPr>
            <a:xfrm>
              <a:off x="8993187" y="7620004"/>
              <a:ext cx="13317555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828" y="7640053"/>
                  <a:ext cx="450764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23" name="TextBox 22"/>
          <p:cNvSpPr txBox="1"/>
          <p:nvPr/>
        </p:nvSpPr>
        <p:spPr>
          <a:xfrm>
            <a:off x="1165417" y="6677864"/>
            <a:ext cx="22703503" cy="11078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none" lIns="91398" tIns="45699" rIns="91398" bIns="45699" rtlCol="0">
            <a:spAutoFit/>
          </a:bodyPr>
          <a:lstStyle/>
          <a:p>
            <a:pPr algn="ctr"/>
            <a:r>
              <a:rPr lang="vi-VN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Bài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5</a:t>
            </a:r>
            <a:r>
              <a:rPr lang="vi-VN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:</a:t>
            </a:r>
            <a:r>
              <a:rPr lang="en-US" sz="6599" b="1" dirty="0" smtClean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 </a:t>
            </a:r>
            <a:r>
              <a:rPr lang="en-US" sz="6599" b="1" dirty="0">
                <a:solidFill>
                  <a:srgbClr val="135F82"/>
                </a:solidFill>
                <a:latin typeface="AvantGarde-Demi" pitchFamily="18" charset="0"/>
                <a:ea typeface="AvantGarde-Demi" pitchFamily="18" charset="0"/>
                <a:cs typeface="AvantGarde-Demi" pitchFamily="18" charset="0"/>
              </a:rPr>
              <a:t>PHƯƠNG TRÌNH MŨ – PHƯƠNG TRÌNH LOGARIT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3284085" y="7968646"/>
            <a:ext cx="19881868" cy="5188793"/>
          </a:xfrm>
          <a:prstGeom prst="roundRect">
            <a:avLst>
              <a:gd name="adj" fmla="val 4570"/>
            </a:avLst>
          </a:prstGeom>
          <a:noFill/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8" tIns="45699" rIns="91398" bIns="45699"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3812296" y="11585733"/>
            <a:ext cx="9472086" cy="968318"/>
            <a:chOff x="739068" y="1515168"/>
            <a:chExt cx="9473319" cy="968444"/>
          </a:xfrm>
        </p:grpSpPr>
        <p:sp>
          <p:nvSpPr>
            <p:cNvPr id="56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59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p:pic>
        <p:nvPicPr>
          <p:cNvPr id="52" name="Picture 3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747" y="1407042"/>
            <a:ext cx="3154623" cy="3197789"/>
          </a:xfrm>
          <a:prstGeom prst="rect">
            <a:avLst/>
          </a:prstGeom>
          <a:noFill/>
        </p:spPr>
      </p:pic>
      <p:pic>
        <p:nvPicPr>
          <p:cNvPr id="53" name="Picture 27">
            <a:extLst>
              <a:ext uri="{FF2B5EF4-FFF2-40B4-BE49-F238E27FC236}">
                <a16:creationId xmlns="" xmlns:a16="http://schemas.microsoft.com/office/drawing/2014/main" id="{70E0D186-02F4-4066-B916-5BC17329F7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58" y="1432441"/>
            <a:ext cx="3384142" cy="3384583"/>
          </a:xfrm>
          <a:prstGeom prst="rect">
            <a:avLst/>
          </a:prstGeom>
        </p:spPr>
      </p:pic>
      <p:grpSp>
        <p:nvGrpSpPr>
          <p:cNvPr id="45" name="Group 26">
            <a:extLst>
              <a:ext uri="{FF2B5EF4-FFF2-40B4-BE49-F238E27FC236}">
                <a16:creationId xmlns="" xmlns:a16="http://schemas.microsoft.com/office/drawing/2014/main" id="{C2A6B527-540C-465B-A60D-27346152F16E}"/>
              </a:ext>
            </a:extLst>
          </p:cNvPr>
          <p:cNvGrpSpPr/>
          <p:nvPr/>
        </p:nvGrpSpPr>
        <p:grpSpPr>
          <a:xfrm>
            <a:off x="5305847" y="10301184"/>
            <a:ext cx="17504276" cy="1645852"/>
            <a:chOff x="7483861" y="7543801"/>
            <a:chExt cx="17012919" cy="1646068"/>
          </a:xfrm>
        </p:grpSpPr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8572AD7E-402F-4E19-87B6-2293A2332B76}"/>
                </a:ext>
              </a:extLst>
            </p:cNvPr>
            <p:cNvSpPr txBox="1"/>
            <p:nvPr/>
          </p:nvSpPr>
          <p:spPr>
            <a:xfrm>
              <a:off x="8993187" y="7620003"/>
              <a:ext cx="15503593" cy="1569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CÁCH GIẢI MỘT SỐ PHƯƠNG TRÌNH MŨ ĐƠN GIẢN</a:t>
              </a:r>
            </a:p>
          </p:txBody>
        </p:sp>
        <p:grpSp>
          <p:nvGrpSpPr>
            <p:cNvPr id="50" name="Group 27">
              <a:extLst>
                <a:ext uri="{FF2B5EF4-FFF2-40B4-BE49-F238E27FC236}">
                  <a16:creationId xmlns="" xmlns:a16="http://schemas.microsoft.com/office/drawing/2014/main" id="{D48AC276-39E5-49E8-AF6C-C5F73FCEB609}"/>
                </a:ext>
              </a:extLst>
            </p:cNvPr>
            <p:cNvGrpSpPr/>
            <p:nvPr/>
          </p:nvGrpSpPr>
          <p:grpSpPr>
            <a:xfrm>
              <a:off x="7483861" y="7543801"/>
              <a:ext cx="1251657" cy="872847"/>
              <a:chOff x="7483860" y="7543801"/>
              <a:chExt cx="1251657" cy="872847"/>
            </a:xfrm>
          </p:grpSpPr>
          <p:sp>
            <p:nvSpPr>
              <p:cNvPr id="51" name="Isosceles Triangle 44">
                <a:extLst>
                  <a:ext uri="{FF2B5EF4-FFF2-40B4-BE49-F238E27FC236}">
                    <a16:creationId xmlns="" xmlns:a16="http://schemas.microsoft.com/office/drawing/2014/main" id="{08535799-1313-44D8-AE90-44F8F2D5D3A8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8" name="Group 29">
                <a:extLst>
                  <a:ext uri="{FF2B5EF4-FFF2-40B4-BE49-F238E27FC236}">
                    <a16:creationId xmlns="" xmlns:a16="http://schemas.microsoft.com/office/drawing/2014/main" id="{C2CCB2B7-2899-4FF4-A53E-AC88DF15FC29}"/>
                  </a:ext>
                </a:extLst>
              </p:cNvPr>
              <p:cNvGrpSpPr/>
              <p:nvPr/>
            </p:nvGrpSpPr>
            <p:grpSpPr>
              <a:xfrm>
                <a:off x="7493378" y="7646473"/>
                <a:ext cx="1242139" cy="770175"/>
                <a:chOff x="7493378" y="7646473"/>
                <a:chExt cx="1242139" cy="770175"/>
              </a:xfrm>
            </p:grpSpPr>
            <p:sp>
              <p:nvSpPr>
                <p:cNvPr id="64" name="Round Same Side Corner Rectangle 47">
                  <a:extLst>
                    <a:ext uri="{FF2B5EF4-FFF2-40B4-BE49-F238E27FC236}">
                      <a16:creationId xmlns="" xmlns:a16="http://schemas.microsoft.com/office/drawing/2014/main" id="{EF833DD2-FDDB-4FCC-B40E-01CBF38CD21F}"/>
                    </a:ext>
                  </a:extLst>
                </p:cNvPr>
                <p:cNvSpPr/>
                <p:nvPr/>
              </p:nvSpPr>
              <p:spPr>
                <a:xfrm rot="5400000">
                  <a:off x="7748688" y="7429818"/>
                  <a:ext cx="731520" cy="1242139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TextBox 64">
                  <a:extLst>
                    <a:ext uri="{FF2B5EF4-FFF2-40B4-BE49-F238E27FC236}">
                      <a16:creationId xmlns="" xmlns:a16="http://schemas.microsoft.com/office/drawing/2014/main" id="{CEDBEC75-7CE1-4F46-A57B-D962F018698C}"/>
                    </a:ext>
                  </a:extLst>
                </p:cNvPr>
                <p:cNvSpPr txBox="1"/>
                <p:nvPr/>
              </p:nvSpPr>
              <p:spPr>
                <a:xfrm>
                  <a:off x="7962977" y="7646473"/>
                  <a:ext cx="533356" cy="75415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2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2830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5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902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292471" y="2657754"/>
            <a:ext cx="23391942" cy="389544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1.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8812149" y="9227403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12149" y="9227403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470843" y="3675832"/>
                <a:ext cx="2256588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Nghiệm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</a:t>
                </a:r>
                <a:r>
                  <a:rPr lang="vi-VN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ơng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trình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  là</a:t>
                </a: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843" y="3675832"/>
                <a:ext cx="22565882" cy="784767"/>
              </a:xfrm>
              <a:prstGeom prst="rect">
                <a:avLst/>
              </a:prstGeom>
              <a:blipFill>
                <a:blip r:embed="rId4"/>
                <a:stretch>
                  <a:fillRect l="-1080" t="-17054" b="-348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27032" y="4960203"/>
                <a:ext cx="151614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7032" y="4960203"/>
                <a:ext cx="1516147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694073" y="4959491"/>
                <a:ext cx="305952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073" y="4959491"/>
                <a:ext cx="3059528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en-US" sz="4800" b="0" i="0" spc="-150" smtClean="0">
                          <a:solidFill>
                            <a:srgbClr val="0066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8945" y="4931928"/>
                <a:ext cx="299209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7643815" y="4904364"/>
                <a:ext cx="277778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1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43815" y="4904364"/>
                <a:ext cx="2777785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2819400" y="9127380"/>
                <a:ext cx="1218486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US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9127380"/>
                <a:ext cx="12184860" cy="830997"/>
              </a:xfrm>
              <a:prstGeom prst="rect">
                <a:avLst/>
              </a:prstGeom>
              <a:blipFill>
                <a:blip r:embed="rId9"/>
                <a:stretch>
                  <a:fillRect l="-2302" t="-18248" b="-357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7819371" y="9158157"/>
                <a:ext cx="3498060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⇔3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9371" y="9158157"/>
                <a:ext cx="3498060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70550" y="4783585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F0660540-8132-4C12-A456-A85766272EB0}"/>
                  </a:ext>
                </a:extLst>
              </p:cNvPr>
              <p:cNvSpPr/>
              <p:nvPr/>
            </p:nvSpPr>
            <p:spPr>
              <a:xfrm>
                <a:off x="11317431" y="9188934"/>
                <a:ext cx="371512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vi-VN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+1=3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0660540-8132-4C12-A456-A85766272E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7431" y="9188934"/>
                <a:ext cx="3715120" cy="7694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E9DFC7C3-1DB5-435C-9772-C47D8ED56053}"/>
                  </a:ext>
                </a:extLst>
              </p:cNvPr>
              <p:cNvSpPr/>
              <p:nvPr/>
            </p:nvSpPr>
            <p:spPr>
              <a:xfrm>
                <a:off x="15032551" y="9265876"/>
                <a:ext cx="2428742" cy="7540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E9DFC7C3-1DB5-435C-9772-C47D8ED5605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2551" y="9265876"/>
                <a:ext cx="2428742" cy="754053"/>
              </a:xfrm>
              <a:prstGeom prst="rect">
                <a:avLst/>
              </a:prstGeom>
              <a:blipFill>
                <a:blip r:embed="rId12"/>
                <a:stretch>
                  <a:fillRect t="-15323" r="-9045" b="-37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1186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448949" y="6922010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649875"/>
            <a:ext cx="23391942" cy="408755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2.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20003579" y="1239133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03579" y="1239133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105360" y="3635507"/>
                <a:ext cx="22565882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Biết</a:t>
                </a:r>
                <a:r>
                  <a:rPr lang="en-US" altLang="en-US" sz="44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&gt;1; 1&lt;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&lt;4</m:t>
                        </m:r>
                      </m:e>
                    </m:d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là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một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trình 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−7.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.       Khi đó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bằng</a:t>
                </a:r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360" y="3635507"/>
                <a:ext cx="22565882" cy="1446550"/>
              </a:xfrm>
              <a:prstGeom prst="rect">
                <a:avLst/>
              </a:prstGeom>
              <a:blipFill>
                <a:blip r:embed="rId4"/>
                <a:stretch>
                  <a:fillRect l="-1080" t="-8403" b="-189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14600" y="5223658"/>
                <a:ext cx="1865333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1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5223658"/>
                <a:ext cx="1865333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7669356" y="5223658"/>
                <a:ext cx="246524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−1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356" y="5223658"/>
                <a:ext cx="246524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824112" y="5223658"/>
                <a:ext cx="2038742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800" b="0" i="1" spc="-150" smtClean="0">
                          <a:solidFill>
                            <a:srgbClr val="006600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8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rgbClr val="006600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24112" y="5223658"/>
                <a:ext cx="2038742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5" y="5223658"/>
                <a:ext cx="2612766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−4</m:t>
                      </m:r>
                      <m:r>
                        <m:rPr>
                          <m:nor/>
                        </m:rPr>
                        <a:rPr lang="en-GB" sz="4800"/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223658"/>
                <a:ext cx="2612766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567608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3734607" y="7848600"/>
                <a:ext cx="5373667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−7.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cs typeface="Times New Roman" panose="02020603050405020304" pitchFamily="18" charset="0"/>
                  </a:rPr>
                  <a:t>  </a:t>
                </a:r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607" y="7848600"/>
                <a:ext cx="5373667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18037434" y="5143559"/>
            <a:ext cx="848881" cy="91109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C4DC60CC-7DE6-4BF6-8253-E53094DBB3AD}"/>
                  </a:ext>
                </a:extLst>
              </p:cNvPr>
              <p:cNvSpPr/>
              <p:nvPr/>
            </p:nvSpPr>
            <p:spPr>
              <a:xfrm>
                <a:off x="9108274" y="7848621"/>
                <a:ext cx="6559744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d>
                            <m:d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C4DC60CC-7DE6-4BF6-8253-E53094DBB3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8274" y="7848621"/>
                <a:ext cx="6559744" cy="76944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="" xmlns:a16="http://schemas.microsoft.com/office/drawing/2014/main" id="{686DD3E6-DAFE-44E8-A9B9-06BB6B7B6484}"/>
                  </a:ext>
                </a:extLst>
              </p:cNvPr>
              <p:cNvSpPr/>
              <p:nvPr/>
            </p:nvSpPr>
            <p:spPr>
              <a:xfrm>
                <a:off x="3717021" y="8760836"/>
                <a:ext cx="16322417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Đặt   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.  Khi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trở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86DD3E6-DAFE-44E8-A9B9-06BB6B7B64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21" y="8760836"/>
                <a:ext cx="16322417" cy="769441"/>
              </a:xfrm>
              <a:prstGeom prst="rect">
                <a:avLst/>
              </a:prstGeom>
              <a:blipFill>
                <a:blip r:embed="rId11"/>
                <a:stretch>
                  <a:fillRect l="-1532" t="-15873" r="-56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Object 5">
                <a:extLst>
                  <a:ext uri="{FF2B5EF4-FFF2-40B4-BE49-F238E27FC236}">
                    <a16:creationId xmlns="" xmlns:a16="http://schemas.microsoft.com/office/drawing/2014/main" id="{3339542F-B8E3-4BAB-BE95-219DB92DA692}"/>
                  </a:ext>
                </a:extLst>
              </p:cNvPr>
              <p:cNvSpPr txBox="1"/>
              <p:nvPr/>
            </p:nvSpPr>
            <p:spPr bwMode="auto">
              <a:xfrm>
                <a:off x="3770466" y="10029104"/>
                <a:ext cx="4799793" cy="73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4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+3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6" name="Object 5">
                <a:extLst>
                  <a:ext uri="{FF2B5EF4-FFF2-40B4-BE49-F238E27FC236}">
                    <a16:creationId xmlns:a16="http://schemas.microsoft.com/office/drawing/2014/main" id="{3339542F-B8E3-4BAB-BE95-219DB92DA6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0466" y="10029104"/>
                <a:ext cx="4799793" cy="73659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87D59393-A50A-4816-A319-23E51D725888}"/>
                  </a:ext>
                </a:extLst>
              </p:cNvPr>
              <p:cNvSpPr/>
              <p:nvPr/>
            </p:nvSpPr>
            <p:spPr>
              <a:xfrm>
                <a:off x="8197514" y="9353088"/>
                <a:ext cx="4367158" cy="22443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lang="vi-VN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i="1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vi-VN" sz="4400" ker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4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   (</m:t>
                              </m:r>
                              <m:r>
                                <a:rPr lang="en-US" sz="4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  <m:r>
                                <a:rPr lang="en-US" sz="4400" b="0" i="1" kern="0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vi-VN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=3    (</m:t>
                              </m:r>
                              <m:r>
                                <a:rPr lang="en-US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  <m:r>
                                <a:rPr lang="en-US" sz="4400" i="1" ker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D59393-A50A-4816-A319-23E51D7258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7514" y="9353088"/>
                <a:ext cx="4367158" cy="22443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ject 5">
                <a:extLst>
                  <a:ext uri="{FF2B5EF4-FFF2-40B4-BE49-F238E27FC236}">
                    <a16:creationId xmlns="" xmlns:a16="http://schemas.microsoft.com/office/drawing/2014/main" id="{00C64DC3-AA88-405B-8D6C-AEF59FF3CF58}"/>
                  </a:ext>
                </a:extLst>
              </p:cNvPr>
              <p:cNvSpPr txBox="1"/>
              <p:nvPr/>
            </p:nvSpPr>
            <p:spPr bwMode="auto">
              <a:xfrm>
                <a:off x="3883505" y="11494712"/>
                <a:ext cx="12491260" cy="785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</a:rPr>
                  <a:t>- Với</a:t>
                </a:r>
                <a14:m>
                  <m:oMath xmlns:m="http://schemas.openxmlformats.org/officeDocument/2006/math">
                    <m:r>
                      <a:rPr lang="en-US" sz="4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ó   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Object 5">
                <a:extLst>
                  <a:ext uri="{FF2B5EF4-FFF2-40B4-BE49-F238E27FC236}">
                    <a16:creationId xmlns:a16="http://schemas.microsoft.com/office/drawing/2014/main" id="{00C64DC3-AA88-405B-8D6C-AEF59FF3C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3505" y="11494712"/>
                <a:ext cx="12491260" cy="785734"/>
              </a:xfrm>
              <a:prstGeom prst="rect">
                <a:avLst/>
              </a:prstGeom>
              <a:blipFill>
                <a:blip r:embed="rId14"/>
                <a:stretch>
                  <a:fillRect l="-1952" t="-15504" b="-34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Object 5">
                <a:extLst>
                  <a:ext uri="{FF2B5EF4-FFF2-40B4-BE49-F238E27FC236}">
                    <a16:creationId xmlns="" xmlns:a16="http://schemas.microsoft.com/office/drawing/2014/main" id="{D7BE41F6-6190-4462-918E-795171636618}"/>
                  </a:ext>
                </a:extLst>
              </p:cNvPr>
              <p:cNvSpPr txBox="1"/>
              <p:nvPr/>
            </p:nvSpPr>
            <p:spPr bwMode="auto">
              <a:xfrm>
                <a:off x="3901428" y="12288552"/>
                <a:ext cx="13700772" cy="785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</a:rPr>
                  <a:t>- Với</a:t>
                </a:r>
                <a14:m>
                  <m:oMath xmlns:m="http://schemas.openxmlformats.org/officeDocument/2006/math">
                    <m:r>
                      <a:rPr lang="en-US" sz="4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ó   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4400" i="1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vi-VN" sz="4400" ker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func>
                  </m:oMath>
                </a14:m>
                <a:r>
                  <a:rPr lang="en-US" sz="4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 (</a:t>
                </a:r>
                <a:r>
                  <a:rPr lang="en-US" sz="4400" dirty="0" err="1">
                    <a:solidFill>
                      <a:prstClr val="black"/>
                    </a:solidFill>
                    <a:cs typeface="Arial" panose="020B0604020202020204" pitchFamily="34" charset="0"/>
                  </a:rPr>
                  <a:t>loại</a:t>
                </a:r>
                <a:r>
                  <a:rPr lang="en-US" sz="4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 vì</a:t>
                </a:r>
                <a:r>
                  <a:rPr lang="en-US" sz="4400" dirty="0">
                    <a:solidFill>
                      <a:srgbClr val="00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440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sz="4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cs typeface="Arial" panose="020B0604020202020204" pitchFamily="34" charset="0"/>
                  </a:rPr>
                  <a:t>)  </a:t>
                </a:r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9" name="Object 5">
                <a:extLst>
                  <a:ext uri="{FF2B5EF4-FFF2-40B4-BE49-F238E27FC236}">
                    <a16:creationId xmlns:a16="http://schemas.microsoft.com/office/drawing/2014/main" id="{D7BE41F6-6190-4462-918E-7951716366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1428" y="12288552"/>
                <a:ext cx="13700772" cy="785734"/>
              </a:xfrm>
              <a:prstGeom prst="rect">
                <a:avLst/>
              </a:prstGeom>
              <a:blipFill>
                <a:blip r:embed="rId15"/>
                <a:stretch>
                  <a:fillRect l="-1824" b="-519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5" grpId="1"/>
      <p:bldP spid="5" grpId="0"/>
      <p:bldP spid="57" grpId="0" animBg="1"/>
      <p:bldP spid="3" grpId="0"/>
      <p:bldP spid="58" grpId="0"/>
      <p:bldP spid="76" grpId="0"/>
      <p:bldP spid="4" grpId="0"/>
      <p:bldP spid="78" grpId="0"/>
      <p:bldP spid="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205338" y="694140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lang="en-US" sz="48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8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619279"/>
            <a:ext cx="23391942" cy="3885642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endParaRPr lang="en-US" sz="3200"/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2177060">
                  <a:defRPr/>
                </a:pPr>
                <a:endParaRPr lang="en-US" sz="3200">
                  <a:solidFill>
                    <a:schemeClr val="tx1"/>
                  </a:solidFill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8" cy="81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4000" b="1" dirty="0" err="1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Câu</a:t>
                </a:r>
                <a:r>
                  <a:rPr lang="en-US" sz="4000" b="1" dirty="0">
                    <a:solidFill>
                      <a:schemeClr val="bg1"/>
                    </a:solidFill>
                    <a:latin typeface="Tahoma" pitchFamily="34" charset="0"/>
                    <a:cs typeface="Tahoma" pitchFamily="34" charset="0"/>
                  </a:rPr>
                  <a:t> 3.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800" b="1" i="0" spc="-150" smtClean="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800" b="1" spc="-150">
                          <a:solidFill>
                            <a:srgbClr val="FF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800" b="1" spc="-15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34293" y="12408410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981766" y="3743749"/>
                <a:ext cx="2256588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Tổng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các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của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phương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trình:</a:t>
                </a:r>
                <a:r>
                  <a:rPr lang="vi-VN" sz="4400" dirty="0">
                    <a:solidFill>
                      <a:srgbClr val="000000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bằng</a:t>
                </a:r>
                <a:endParaRPr lang="vi-VN" sz="4400" dirty="0">
                  <a:latin typeface="+mj-lt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766" y="3743749"/>
                <a:ext cx="22565882" cy="769441"/>
              </a:xfrm>
              <a:prstGeom prst="rect">
                <a:avLst/>
              </a:prstGeom>
              <a:blipFill>
                <a:blip r:embed="rId4"/>
                <a:stretch>
                  <a:fillRect l="-1080" t="-15873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3249998" y="5120591"/>
                <a:ext cx="2465002" cy="112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</m:func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9998" y="5120591"/>
                <a:ext cx="2465002" cy="11278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8768506" y="5109175"/>
                <a:ext cx="2813179" cy="112780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en-US" sz="44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4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b>
                          </m:sSub>
                        </m:fName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func>
                      <m:r>
                        <m:rPr>
                          <m:nor/>
                        </m:rPr>
                        <a:rPr lang="en-GB" sz="440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lang="en-GB" sz="4400" dirty="0">
                  <a:latin typeface="Calibri" panose="020F0502020204030204" pitchFamily="34" charset="0"/>
                  <a:ea typeface="Tahoma" panose="020B060403050404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68506" y="5109175"/>
                <a:ext cx="2813179" cy="112780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3069244" y="5120591"/>
                <a:ext cx="231596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en-GB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9244" y="5120591"/>
                <a:ext cx="2315967" cy="83099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8037435" y="5120591"/>
                <a:ext cx="2315968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4800" b="1" spc="-150" smtClean="0">
                          <a:solidFill>
                            <a:srgbClr val="000099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lang="en-US" sz="4800" b="0" i="1" spc="-150" smtClean="0">
                          <a:solidFill>
                            <a:srgbClr val="000099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b="0" i="1" spc="-15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6</m:t>
                      </m:r>
                      <m:r>
                        <m:rPr>
                          <m:nor/>
                        </m:rPr>
                        <a:rPr lang="en-GB" sz="4800">
                          <a:solidFill>
                            <a:schemeClr val="tx1"/>
                          </a:solidFill>
                        </a:rPr>
                        <m:t>.</m:t>
                      </m:r>
                    </m:oMath>
                  </m:oMathPara>
                </a14:m>
                <a:endParaRPr lang="vi-VN" sz="4800" dirty="0"/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37435" y="5120591"/>
                <a:ext cx="2315968" cy="8309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0327"/>
              <a:chOff x="739068" y="1515168"/>
              <a:chExt cx="8177919" cy="960327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06054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CD3AFA5A-4934-4FF4-BBE2-95486ED925FF}"/>
                  </a:ext>
                </a:extLst>
              </p:cNvPr>
              <p:cNvSpPr/>
              <p:nvPr/>
            </p:nvSpPr>
            <p:spPr>
              <a:xfrm>
                <a:off x="1827944" y="7731357"/>
                <a:ext cx="13803970" cy="17474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=0⇔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+6=0</m:t>
                      </m:r>
                    </m:oMath>
                  </m:oMathPara>
                </a14:m>
                <a:endParaRPr lang="en-US" sz="4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D3AFA5A-4934-4FF4-BBE2-95486ED925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7944" y="7731357"/>
                <a:ext cx="13803970" cy="17474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Oval 56"/>
          <p:cNvSpPr/>
          <p:nvPr/>
        </p:nvSpPr>
        <p:spPr>
          <a:xfrm>
            <a:off x="3034378" y="5000573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52512B3B-EACE-4F33-AEE1-FF099B170D8B}"/>
                  </a:ext>
                </a:extLst>
              </p:cNvPr>
              <p:cNvSpPr/>
              <p:nvPr/>
            </p:nvSpPr>
            <p:spPr>
              <a:xfrm>
                <a:off x="2532975" y="9216888"/>
                <a:ext cx="20641596" cy="1174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/>
                <a:r>
                  <a:rPr lang="en-US" sz="4400" kern="0" dirty="0">
                    <a:solidFill>
                      <a:srgbClr val="000000"/>
                    </a:solidFill>
                    <a:latin typeface="+mj-lt"/>
                  </a:rPr>
                  <a:t>Đặt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. Phương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trình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đã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cho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trở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thành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:r>
                  <a:rPr kumimoji="0" lang="en-US" sz="4400" b="0" i="0" u="none" strike="noStrike" kern="0" cap="none" spc="0" normalizeH="0" noProof="0" dirty="0" err="1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phương</a:t>
                </a:r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 trình</a:t>
                </a:r>
                <a:r>
                  <a:rPr lang="vi-VN" sz="4400" kern="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4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−5</m:t>
                    </m:r>
                    <m:r>
                      <a:rPr lang="vi-VN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+6=0</m:t>
                    </m:r>
                  </m:oMath>
                </a14:m>
                <a:r>
                  <a:rPr kumimoji="0" lang="en-US" sz="4400" b="0" i="0" u="none" strike="noStrike" kern="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j-lt"/>
                  </a:rPr>
                  <a:t>. </a:t>
                </a:r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52512B3B-EACE-4F33-AEE1-FF099B170D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2975" y="9216888"/>
                <a:ext cx="20641596" cy="1174617"/>
              </a:xfrm>
              <a:prstGeom prst="rect">
                <a:avLst/>
              </a:prstGeom>
              <a:blipFill>
                <a:blip r:embed="rId10"/>
                <a:stretch>
                  <a:fillRect l="-1211" b="-103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14">
                <a:extLst>
                  <a:ext uri="{FF2B5EF4-FFF2-40B4-BE49-F238E27FC236}">
                    <a16:creationId xmlns="" xmlns:a16="http://schemas.microsoft.com/office/drawing/2014/main" id="{CB9D97FE-CDA1-4D27-9E88-DF4F01FA79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2975" y="10554073"/>
                <a:ext cx="14231025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Phương trình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luôn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2 nghiệm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 và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76" name="TextBox 14">
                <a:extLst>
                  <a:ext uri="{FF2B5EF4-FFF2-40B4-BE49-F238E27FC236}">
                    <a16:creationId xmlns:a16="http://schemas.microsoft.com/office/drawing/2014/main" id="{CB9D97FE-CDA1-4D27-9E88-DF4F01FA79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2975" y="10554073"/>
                <a:ext cx="14231025" cy="769441"/>
              </a:xfrm>
              <a:prstGeom prst="rect">
                <a:avLst/>
              </a:prstGeom>
              <a:blipFill>
                <a:blip r:embed="rId11"/>
                <a:stretch>
                  <a:fillRect l="-1757" t="-15748" b="-3622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Object 5">
                <a:extLst>
                  <a:ext uri="{FF2B5EF4-FFF2-40B4-BE49-F238E27FC236}">
                    <a16:creationId xmlns="" xmlns:a16="http://schemas.microsoft.com/office/drawing/2014/main" id="{A764DA01-A618-4E58-801A-F9BFC12C0831}"/>
                  </a:ext>
                </a:extLst>
              </p:cNvPr>
              <p:cNvSpPr txBox="1"/>
              <p:nvPr/>
            </p:nvSpPr>
            <p:spPr bwMode="auto">
              <a:xfrm>
                <a:off x="2714560" y="11642808"/>
                <a:ext cx="13592240" cy="11811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</a:rPr>
                  <a:t>Khi đó ta </a:t>
                </a:r>
                <a:r>
                  <a:rPr lang="en-US" sz="4400" dirty="0" err="1">
                    <a:solidFill>
                      <a:srgbClr val="000000"/>
                    </a:solidFill>
                  </a:rPr>
                  <a:t>có</a:t>
                </a:r>
                <a:r>
                  <a:rPr lang="en-US" sz="4400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=6⇔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num>
                              <m:den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func>
                  </m:oMath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8" name="Object 5">
                <a:extLst>
                  <a:ext uri="{FF2B5EF4-FFF2-40B4-BE49-F238E27FC236}">
                    <a16:creationId xmlns:a16="http://schemas.microsoft.com/office/drawing/2014/main" id="{A764DA01-A618-4E58-801A-F9BFC12C08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14560" y="11642808"/>
                <a:ext cx="13592240" cy="1181100"/>
              </a:xfrm>
              <a:prstGeom prst="rect">
                <a:avLst/>
              </a:prstGeom>
              <a:blipFill>
                <a:blip r:embed="rId12"/>
                <a:stretch>
                  <a:fillRect l="-1794" b="-1082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26E7D75-636A-42C5-AA99-9F03FA49C410}"/>
              </a:ext>
            </a:extLst>
          </p:cNvPr>
          <p:cNvSpPr/>
          <p:nvPr/>
        </p:nvSpPr>
        <p:spPr>
          <a:xfrm>
            <a:off x="10972800" y="10137444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7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4" grpId="0"/>
      <p:bldP spid="55" grpId="0"/>
      <p:bldP spid="51" grpId="0"/>
      <p:bldP spid="57" grpId="0" animBg="1"/>
      <p:bldP spid="3" grpId="0"/>
      <p:bldP spid="76" grpId="0"/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902824"/>
            <a:ext cx="22136901" cy="654513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362515" y="2627319"/>
            <a:ext cx="23391942" cy="389544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3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4.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7983200" y="10294395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200" y="10294395"/>
                <a:ext cx="2500565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4127113" y="2787022"/>
                <a:ext cx="22565882" cy="8860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Tìm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tập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nghiệm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phương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4400" dirty="0" err="1">
                    <a:latin typeface="+mj-lt"/>
                    <a:ea typeface="Times New Roman" panose="02020603050405020304" pitchFamily="18" charset="0"/>
                  </a:rPr>
                  <a:t>trình</a:t>
                </a:r>
                <a:r>
                  <a:rPr lang="en-US" sz="4400" dirty="0"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kumimoji="0" lang="en-US" alt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113" y="2787022"/>
                <a:ext cx="22565882" cy="886012"/>
              </a:xfrm>
              <a:prstGeom prst="rect">
                <a:avLst/>
              </a:prstGeom>
              <a:blipFill>
                <a:blip r:embed="rId4"/>
                <a:stretch>
                  <a:fillRect l="-1080" t="-685" b="-3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588610" y="4011706"/>
                <a:ext cx="5611918" cy="975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,4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lang="pt-BR" sz="4800"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8610" y="4011706"/>
                <a:ext cx="5611918" cy="975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11607596" y="3924049"/>
                <a:ext cx="6793327" cy="975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,2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7596" y="3924049"/>
                <a:ext cx="6793327" cy="975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2396352" y="5268829"/>
                <a:ext cx="6595646" cy="975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kumimoji="0" lang="en-GB" sz="4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352" y="5268829"/>
                <a:ext cx="6595646" cy="975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2115800" y="5171914"/>
                <a:ext cx="6793327" cy="975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4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2+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  <m:r>
                            <a:rPr lang="pt-BR" sz="48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ad>
                            <m:radPr>
                              <m:degHide m:val="on"/>
                              <m:ctrlPr>
                                <a:rPr lang="en-US" sz="48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48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e>
                      </m:d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15800" y="5171914"/>
                <a:ext cx="6793327" cy="975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1975611" y="8545242"/>
                <a:ext cx="16720567" cy="8624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𝑥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−</m:t>
                                </m:r>
                                <m:r>
                                  <a:rPr lang="en-US" sz="4400" i="1"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en-US" sz="4400" i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5611" y="8545242"/>
                <a:ext cx="16720567" cy="862416"/>
              </a:xfrm>
              <a:prstGeom prst="rect">
                <a:avLst/>
              </a:prstGeom>
              <a:blipFill>
                <a:blip r:embed="rId9"/>
                <a:stretch>
                  <a:fillRect l="-1641" t="-12766" b="-368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6108445" y="9360396"/>
                <a:ext cx="10998302" cy="28505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4400" b="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4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−4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𝑥</m:t>
                      </m:r>
                      <m:r>
                        <a:rPr lang="en-US" sz="4400" b="0" i="1"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+1=0⇔</m:t>
                      </m:r>
                      <m:d>
                        <m:dPr>
                          <m:begChr m:val="["/>
                          <m:endChr m:val=""/>
                          <m:ctrlPr>
                            <a:rPr lang="en-US" sz="4400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=2+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  <m:e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&amp;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  <m:r>
                                <a:rPr lang="en-US" sz="4400" b="0" i="1"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=2−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sz="440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4400" b="0" i="1"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e>
                          </m:eqArr>
                        </m:e>
                      </m:d>
                      <m:r>
                        <m:rPr>
                          <m:nor/>
                        </m:rPr>
                        <a:rPr lang="fr-FR" sz="4400"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8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8445" y="9360396"/>
                <a:ext cx="10998302" cy="285052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12102438" y="383462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6629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roup 151"/>
          <p:cNvGrpSpPr/>
          <p:nvPr/>
        </p:nvGrpSpPr>
        <p:grpSpPr>
          <a:xfrm>
            <a:off x="1123549" y="6562674"/>
            <a:ext cx="22136901" cy="6885282"/>
            <a:chOff x="1205494" y="6941416"/>
            <a:chExt cx="22139783" cy="6545984"/>
          </a:xfrm>
        </p:grpSpPr>
        <p:sp>
          <p:nvSpPr>
            <p:cNvPr id="125" name="Rounded Rectangle 124"/>
            <p:cNvSpPr/>
            <p:nvPr/>
          </p:nvSpPr>
          <p:spPr>
            <a:xfrm>
              <a:off x="1209586" y="7179457"/>
              <a:ext cx="22135691" cy="6307943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1" name="Group 150"/>
            <p:cNvGrpSpPr/>
            <p:nvPr/>
          </p:nvGrpSpPr>
          <p:grpSpPr>
            <a:xfrm>
              <a:off x="1205494" y="6941416"/>
              <a:ext cx="3493741" cy="831105"/>
              <a:chOff x="1205494" y="6941416"/>
              <a:chExt cx="3493741" cy="831105"/>
            </a:xfrm>
          </p:grpSpPr>
          <p:sp>
            <p:nvSpPr>
              <p:cNvPr id="127" name="Freeform 20"/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28" name="TextBox 127"/>
              <p:cNvSpPr txBox="1"/>
              <p:nvPr/>
            </p:nvSpPr>
            <p:spPr>
              <a:xfrm>
                <a:off x="2057667" y="6941416"/>
                <a:ext cx="2641568" cy="83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</a:t>
                </a:r>
                <a:r>
                  <a: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kumimoji="0" lang="en-US" sz="4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29" name="Round Diagonal Corner Rectangle 128"/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8" name="Freeform 15"/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8" name="Group 147"/>
          <p:cNvGrpSpPr/>
          <p:nvPr/>
        </p:nvGrpSpPr>
        <p:grpSpPr>
          <a:xfrm>
            <a:off x="496029" y="2543185"/>
            <a:ext cx="23391942" cy="3895445"/>
            <a:chOff x="992187" y="2564544"/>
            <a:chExt cx="22353091" cy="4088087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145221" y="2667000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217706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2187" y="2564544"/>
              <a:ext cx="3124200" cy="1023459"/>
              <a:chOff x="534987" y="1647866"/>
              <a:chExt cx="4197167" cy="1176337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37" name="Pentagon 136"/>
              <p:cNvSpPr/>
              <p:nvPr/>
            </p:nvSpPr>
            <p:spPr bwMode="auto">
              <a:xfrm>
                <a:off x="534987" y="1647866"/>
                <a:ext cx="4197167" cy="955674"/>
              </a:xfrm>
              <a:prstGeom prst="homePlate">
                <a:avLst>
                  <a:gd name="adj" fmla="val 12444"/>
                </a:avLst>
              </a:pr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marL="0" marR="0" lvl="0" indent="0" algn="l" defTabSz="217706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9" name="Chevron 138"/>
              <p:cNvSpPr/>
              <p:nvPr/>
            </p:nvSpPr>
            <p:spPr bwMode="auto">
              <a:xfrm>
                <a:off x="1330000" y="1771634"/>
                <a:ext cx="142625" cy="707897"/>
              </a:xfrm>
              <a:prstGeom prst="chevron">
                <a:avLst>
                  <a:gd name="adj" fmla="val 68110"/>
                </a:avLst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217706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40" name="TextBox 13"/>
              <p:cNvSpPr txBox="1">
                <a:spLocks noChangeArrowheads="1"/>
              </p:cNvSpPr>
              <p:nvPr/>
            </p:nvSpPr>
            <p:spPr bwMode="auto">
              <a:xfrm>
                <a:off x="1456316" y="1718346"/>
                <a:ext cx="3173469" cy="853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defTabSz="21764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43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Câu</a:t>
                </a:r>
                <a:r>
                  <a:rPr kumimoji="0" lang="en-US" sz="4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 </a:t>
                </a:r>
                <a:r>
                  <a:rPr kumimoji="0" lang="en-US" sz="4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Tahoma" pitchFamily="34" charset="0"/>
                  </a:rPr>
                  <a:t>5.</a:t>
                </a:r>
                <a:endPara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16687800" y="11268164"/>
                <a:ext cx="2500565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Ch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ọ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kumimoji="0" lang="en-US" sz="4800" b="1" i="0" u="none" strike="noStrike" kern="1200" cap="none" spc="-15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87800" y="11268164"/>
                <a:ext cx="2500565" cy="83099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 118"/>
              <p:cNvSpPr/>
              <p:nvPr/>
            </p:nvSpPr>
            <p:spPr>
              <a:xfrm>
                <a:off x="1226405" y="3459521"/>
                <a:ext cx="22501420" cy="15863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800"/>
                  </a:spcAft>
                  <a:tabLst>
                    <a:tab pos="629920" algn="l"/>
                  </a:tabLst>
                </a:pPr>
                <a:r>
                  <a:rPr lang="pt-BR" sz="48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Phương trình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pt-BR" sz="48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có hai nghiệm thực phân biệt khi giá trị của tham số </a:t>
                </a:r>
                <a:r>
                  <a:rPr lang="pt-BR" sz="4800" i="1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m</a:t>
                </a:r>
                <a:r>
                  <a:rPr lang="pt-BR" sz="48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</a:rPr>
                  <a:t> là</a:t>
                </a:r>
                <a:endParaRPr lang="en-US" sz="4800" dirty="0">
                  <a:latin typeface="+mj-lt"/>
                </a:endParaRPr>
              </a:p>
            </p:txBody>
          </p:sp>
        </mc:Choice>
        <mc:Fallback xmlns="">
          <p:sp>
            <p:nvSpPr>
              <p:cNvPr id="119" name="Rectangle 1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6405" y="3459521"/>
                <a:ext cx="22501420" cy="1586396"/>
              </a:xfrm>
              <a:prstGeom prst="rect">
                <a:avLst/>
              </a:prstGeom>
              <a:blipFill>
                <a:blip r:embed="rId5"/>
                <a:stretch>
                  <a:fillRect l="-1219" t="-7308" r="-1246" b="-19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917340" y="5071892"/>
                <a:ext cx="4588194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A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&lt;0</m:t>
                      </m:r>
                      <m:r>
                        <m:rPr>
                          <m:nor/>
                        </m:rPr>
                        <a:rPr lang="pt-BR" sz="48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340" y="5071892"/>
                <a:ext cx="4588194" cy="8309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/>
              <p:cNvSpPr/>
              <p:nvPr/>
            </p:nvSpPr>
            <p:spPr>
              <a:xfrm>
                <a:off x="6714886" y="4646523"/>
                <a:ext cx="5869824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B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  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0&lt;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en-GB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4886" y="4646523"/>
                <a:ext cx="5869824" cy="14752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12451196" y="5071892"/>
                <a:ext cx="3264890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</m:t>
                    </m:r>
                    <m:r>
                      <m:rPr>
                        <m:nor/>
                      </m:rPr>
                      <a:rPr kumimoji="0" lang="en-US" sz="4800" b="1" i="0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  <m:r>
                      <a:rPr kumimoji="0" lang="en-US" sz="4800" b="0" i="1" u="none" strike="noStrike" kern="1200" cap="none" spc="-150" normalizeH="0" baseline="0" noProof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en-US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kumimoji="0" lang="en-GB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1196" y="5071892"/>
                <a:ext cx="3264890" cy="830997"/>
              </a:xfrm>
              <a:prstGeom prst="rect">
                <a:avLst/>
              </a:prstGeom>
              <a:blipFill>
                <a:blip r:embed="rId8"/>
                <a:stretch>
                  <a:fillRect t="-17647" b="-37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54"/>
              <p:cNvSpPr/>
              <p:nvPr/>
            </p:nvSpPr>
            <p:spPr>
              <a:xfrm>
                <a:off x="16382256" y="4696988"/>
                <a:ext cx="3802077" cy="14752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vi-VN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D</m:t>
                      </m:r>
                      <m:r>
                        <m:rPr>
                          <m:nor/>
                        </m:rPr>
                        <a:rPr kumimoji="0" lang="en-US" sz="4800" b="1" i="0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  <m:r>
                        <a:rPr kumimoji="0" lang="en-US" sz="4800" b="0" i="1" u="none" strike="noStrike" kern="1200" cap="none" spc="-150" normalizeH="0" baseline="0" noProof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en-US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kumimoji="0" lang="en-GB" sz="4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m:t>.</m:t>
                      </m:r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55" name="Rectangle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82256" y="4696988"/>
                <a:ext cx="3802077" cy="147521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47"/>
          <p:cNvGrpSpPr/>
          <p:nvPr/>
        </p:nvGrpSpPr>
        <p:grpSpPr>
          <a:xfrm>
            <a:off x="909007" y="1470082"/>
            <a:ext cx="9472086" cy="968318"/>
            <a:chOff x="739068" y="1515168"/>
            <a:chExt cx="9473319" cy="968444"/>
          </a:xfrm>
        </p:grpSpPr>
        <p:sp>
          <p:nvSpPr>
            <p:cNvPr id="60" name="Freeform 71"/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3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61" name="Group 30"/>
            <p:cNvGrpSpPr/>
            <p:nvPr/>
          </p:nvGrpSpPr>
          <p:grpSpPr>
            <a:xfrm>
              <a:off x="739068" y="1515168"/>
              <a:ext cx="8177919" cy="968444"/>
              <a:chOff x="739068" y="1515168"/>
              <a:chExt cx="8177919" cy="968444"/>
            </a:xfrm>
          </p:grpSpPr>
          <p:sp>
            <p:nvSpPr>
              <p:cNvPr id="63" name="Freeform 71"/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4" name="Oval 72"/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5" name="Freeform 73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6" name="Freeform 74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7" name="Freeform 75"/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8" name="Freeform 76"/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9" name="Freeform 77"/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0" name="Freeform 78"/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1" name="Freeform 79"/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2" name="Freeform 80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3" name="Freeform 81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4" name="Freeform 82"/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75" name="TextBox 43"/>
              <p:cNvSpPr txBox="1"/>
              <p:nvPr/>
            </p:nvSpPr>
            <p:spPr>
              <a:xfrm>
                <a:off x="2132731" y="1714171"/>
                <a:ext cx="6784256" cy="769441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BÀI TẬP TRẮC NGHIỆM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F2469076-222B-4580-A179-D816FB27383F}"/>
                  </a:ext>
                </a:extLst>
              </p:cNvPr>
              <p:cNvSpPr/>
              <p:nvPr/>
            </p:nvSpPr>
            <p:spPr>
              <a:xfrm>
                <a:off x="4800319" y="6709097"/>
                <a:ext cx="16720567" cy="12953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48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: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</a:rPr>
                      <m:t>−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2.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  <m:sup>
                        <m:r>
                          <a:rPr lang="pt-BR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sup>
                    </m:sSup>
                    <m:r>
                      <a:rPr lang="pt-BR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4.</m:t>
                        </m:r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num>
                              <m:den>
                                <m:r>
                                  <a:rPr lang="en-US" sz="4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(1)</m:t>
                    </m:r>
                  </m:oMath>
                </a14:m>
                <a:endPara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2469076-222B-4580-A179-D816FB2738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319" y="6709097"/>
                <a:ext cx="16720567" cy="1295355"/>
              </a:xfrm>
              <a:prstGeom prst="rect">
                <a:avLst/>
              </a:prstGeom>
              <a:blipFill>
                <a:blip r:embed="rId10"/>
                <a:stretch>
                  <a:fillRect l="-1641" b="-8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Rectangle 76">
                <a:extLst>
                  <a:ext uri="{FF2B5EF4-FFF2-40B4-BE49-F238E27FC236}">
                    <a16:creationId xmlns="" xmlns:a16="http://schemas.microsoft.com/office/drawing/2014/main" id="{11DFEB97-AC77-4E8F-BA12-37AC6CBF85C0}"/>
                  </a:ext>
                </a:extLst>
              </p:cNvPr>
              <p:cNvSpPr/>
              <p:nvPr/>
            </p:nvSpPr>
            <p:spPr>
              <a:xfrm>
                <a:off x="1989741" y="7462902"/>
                <a:ext cx="21369694" cy="193232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pt-BR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Đặ</m:t>
                      </m:r>
                      <m:r>
                        <m:rPr>
                          <m:nor/>
                        </m:rPr>
                        <a:rPr lang="pt-BR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pt-BR" sz="440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pt-B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pt-B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pt-BR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pt-BR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sup>
                      </m:sSup>
                      <m:r>
                        <m:rPr>
                          <m:nor/>
                        </m:rPr>
                        <a:rPr lang="pt-BR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, </m:t>
                      </m:r>
                      <m:r>
                        <a:rPr lang="pt-B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𝑡</m:t>
                      </m:r>
                      <m:r>
                        <a:rPr lang="pt-B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&gt;0</m:t>
                      </m:r>
                      <m:r>
                        <m:rPr>
                          <m:nor/>
                        </m:rPr>
                        <a:rPr lang="pt-BR" sz="440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4400" b="0" i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 đã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cho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ở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th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ph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ng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tr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ì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nh</m:t>
                      </m:r>
                      <m:r>
                        <m:rPr>
                          <m:nor/>
                        </m:rPr>
                        <a:rPr lang="vi-VN" sz="4400" kern="0" dirty="0">
                          <a:solidFill>
                            <a:srgbClr val="000000"/>
                          </a:solidFill>
                        </a:rPr>
                        <m:t> </m:t>
                      </m:r>
                      <m:sSup>
                        <m:sSupPr>
                          <m:ctrlPr>
                            <a:rPr lang="vi-VN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4400" i="1" ker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vi-VN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vi-VN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vi-VN" sz="4400" i="1" ker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4400" b="0" i="1" kern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(2)</m:t>
                      </m:r>
                      <m:r>
                        <m:rPr>
                          <m:nor/>
                        </m:rPr>
                        <a:rPr lang="en-US" sz="4400" kern="0" dirty="0">
                          <a:solidFill>
                            <a:sysClr val="windowText" lastClr="000000"/>
                          </a:solidFill>
                        </a:rPr>
                        <m:t>.</m:t>
                      </m:r>
                    </m:oMath>
                  </m:oMathPara>
                </a14:m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11DFEB97-AC77-4E8F-BA12-37AC6CBF85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9741" y="7462902"/>
                <a:ext cx="21369694" cy="193232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/>
          <p:cNvSpPr/>
          <p:nvPr/>
        </p:nvSpPr>
        <p:spPr>
          <a:xfrm>
            <a:off x="7210179" y="4881697"/>
            <a:ext cx="1072553" cy="1072553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21772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300" b="1" i="0" u="none" strike="noStrike" kern="1200" cap="none" spc="0" normalizeH="0" baseline="0" noProof="0" dirty="0">
                <a:ln w="22225">
                  <a:solidFill>
                    <a:srgbClr val="F3A447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F378232C-226C-4F43-A98C-07B25A506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Rectangle 4">
            <a:extLst>
              <a:ext uri="{FF2B5EF4-FFF2-40B4-BE49-F238E27FC236}">
                <a16:creationId xmlns="" xmlns:a16="http://schemas.microsoft.com/office/drawing/2014/main" id="{72B75093-339C-401E-BB6E-8520EE140D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38194" y="-852219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="" xmlns:a16="http://schemas.microsoft.com/office/drawing/2014/main" id="{55B0E629-4ACC-4CFE-A462-3C9C35BA307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492958"/>
              </p:ext>
            </p:extLst>
          </p:nvPr>
        </p:nvGraphicFramePr>
        <p:xfrm>
          <a:off x="3038194" y="-852219"/>
          <a:ext cx="17621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12" imgW="1752600" imgH="711200" progId="Equation.DSMT4">
                  <p:embed/>
                </p:oleObj>
              </mc:Choice>
              <mc:Fallback>
                <p:oleObj name="Equation" r:id="rId12" imgW="1752600" imgH="71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8194" y="-852219"/>
                        <a:ext cx="17621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C6196A17-BA7A-44C8-BF09-70227EB14F5E}"/>
                  </a:ext>
                </a:extLst>
              </p:cNvPr>
              <p:cNvSpPr/>
              <p:nvPr/>
            </p:nvSpPr>
            <p:spPr>
              <a:xfrm>
                <a:off x="2047037" y="9189762"/>
                <a:ext cx="20860156" cy="16039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0"/>
                  </a:spcAft>
                  <a:tabLst>
                    <a:tab pos="810260" algn="l"/>
                  </a:tabLst>
                </a:pP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(1)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hai nghiệm phân biệt khi và chỉ khi </a:t>
                </a:r>
                <a14:m>
                  <m:oMath xmlns:m="http://schemas.openxmlformats.org/officeDocument/2006/math">
                    <m:r>
                      <a:rPr lang="nl-NL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(2)</m:t>
                    </m:r>
                  </m:oMath>
                </a14:m>
                <a:r>
                  <a:rPr lang="nl-NL" sz="4400" dirty="0">
                    <a:solidFill>
                      <a:srgbClr val="000000"/>
                    </a:solidFill>
                    <a:latin typeface="+mj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hai nghiệm dương phân biệt, điều đó tương đương với </a:t>
                </a:r>
                <a:endParaRPr lang="en-US" sz="4400" dirty="0">
                  <a:latin typeface="+mj-lt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C6196A17-BA7A-44C8-BF09-70227EB14F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037" y="9189762"/>
                <a:ext cx="20860156" cy="1603965"/>
              </a:xfrm>
              <a:prstGeom prst="rect">
                <a:avLst/>
              </a:prstGeom>
              <a:blipFill>
                <a:blip r:embed="rId14"/>
                <a:stretch>
                  <a:fillRect l="-1198" t="-4563" r="-1169" b="-17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FA7A49AE-2D69-4386-891D-F01BBDD12325}"/>
                  </a:ext>
                </a:extLst>
              </p:cNvPr>
              <p:cNvSpPr/>
              <p:nvPr/>
            </p:nvSpPr>
            <p:spPr>
              <a:xfrm>
                <a:off x="6400800" y="10120684"/>
                <a:ext cx="9571595" cy="3283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𝛥</m:t>
                                  </m:r>
                                </m:e>
                                <m:sup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&amp;1−4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  <m:e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US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en-US">
                                  <a:latin typeface="Cambria Math" panose="02040503050406030204" pitchFamily="18" charset="0"/>
                                </a:rPr>
                                <m:t>&gt;0</m:t>
                              </m:r>
                            </m:e>
                          </m:eqArr>
                        </m:e>
                      </m:d>
                      <m:r>
                        <a:rPr lang="en-US">
                          <a:latin typeface="Cambria Math" panose="02040503050406030204" pitchFamily="18" charset="0"/>
                        </a:rPr>
                        <m:t>⇔0&lt;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A7A49AE-2D69-4386-891D-F01BBDD123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800" y="10120684"/>
                <a:ext cx="9571595" cy="328391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40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119" grpId="0"/>
      <p:bldP spid="2" grpId="0"/>
      <p:bldP spid="53" grpId="0"/>
      <p:bldP spid="53" grpId="1"/>
      <p:bldP spid="54" grpId="0"/>
      <p:bldP spid="55" grpId="0"/>
      <p:bldP spid="5" grpId="0"/>
      <p:bldP spid="77" grpId="0"/>
      <p:bldP spid="49" grpId="0" animBg="1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roup 147"/>
          <p:cNvGrpSpPr/>
          <p:nvPr/>
        </p:nvGrpSpPr>
        <p:grpSpPr>
          <a:xfrm>
            <a:off x="408440" y="2402234"/>
            <a:ext cx="23567119" cy="4558096"/>
            <a:chOff x="134375" y="2370447"/>
            <a:chExt cx="22200057" cy="3985631"/>
          </a:xfrm>
        </p:grpSpPr>
        <p:sp>
          <p:nvSpPr>
            <p:cNvPr id="134" name="Rounded Rectangle 133"/>
            <p:cNvSpPr/>
            <p:nvPr/>
          </p:nvSpPr>
          <p:spPr bwMode="auto">
            <a:xfrm>
              <a:off x="134375" y="2370447"/>
              <a:ext cx="22200057" cy="3985631"/>
            </a:xfrm>
            <a:prstGeom prst="roundRect">
              <a:avLst>
                <a:gd name="adj" fmla="val 5492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190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 defTabSz="2177060">
                <a:defRPr/>
              </a:pP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TRÂN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TRỌNG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CÁM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EM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HỌC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SINH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6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THEO </a:t>
              </a:r>
              <a:r>
                <a:rPr lang="en-US" sz="6600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DÕI</a:t>
              </a:r>
              <a:endParaRPr lang="en-US" sz="6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5" name="Group 134"/>
            <p:cNvGrpSpPr/>
            <p:nvPr/>
          </p:nvGrpSpPr>
          <p:grpSpPr>
            <a:xfrm>
              <a:off x="995733" y="2729017"/>
              <a:ext cx="540571" cy="858986"/>
              <a:chOff x="539751" y="1836907"/>
              <a:chExt cx="726223" cy="987296"/>
            </a:xfrm>
          </p:grpSpPr>
          <p:sp>
            <p:nvSpPr>
              <p:cNvPr id="136" name="Isosceles Triangle 44"/>
              <p:cNvSpPr/>
              <p:nvPr/>
            </p:nvSpPr>
            <p:spPr bwMode="auto">
              <a:xfrm rot="5400000" flipV="1">
                <a:off x="534195" y="2602747"/>
                <a:ext cx="227012" cy="215900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rgbClr val="135F82"/>
              </a:solidFill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2177060"/>
                <a:endParaRPr lang="en-US" sz="3200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38" name="Group 11"/>
              <p:cNvGrpSpPr/>
              <p:nvPr/>
            </p:nvGrpSpPr>
            <p:grpSpPr bwMode="auto">
              <a:xfrm>
                <a:off x="683775" y="1836907"/>
                <a:ext cx="582199" cy="537956"/>
                <a:chOff x="7440266" y="3398551"/>
                <a:chExt cx="757238" cy="765175"/>
              </a:xfrm>
              <a:solidFill>
                <a:schemeClr val="bg1">
                  <a:lumMod val="95000"/>
                </a:schemeClr>
              </a:solidFill>
            </p:grpSpPr>
            <p:sp>
              <p:nvSpPr>
                <p:cNvPr id="141" name="Freeform 140"/>
                <p:cNvSpPr>
                  <a:spLocks noEditPoints="1"/>
                </p:cNvSpPr>
                <p:nvPr/>
              </p:nvSpPr>
              <p:spPr bwMode="auto">
                <a:xfrm>
                  <a:off x="7440266" y="3436652"/>
                  <a:ext cx="344488" cy="344489"/>
                </a:xfrm>
                <a:custGeom>
                  <a:avLst/>
                  <a:gdLst/>
                  <a:ahLst/>
                  <a:cxnLst>
                    <a:cxn ang="0">
                      <a:pos x="33" y="184"/>
                    </a:cxn>
                    <a:cxn ang="0">
                      <a:pos x="181" y="184"/>
                    </a:cxn>
                    <a:cxn ang="0">
                      <a:pos x="181" y="33"/>
                    </a:cxn>
                    <a:cxn ang="0">
                      <a:pos x="33" y="33"/>
                    </a:cxn>
                    <a:cxn ang="0">
                      <a:pos x="33" y="184"/>
                    </a:cxn>
                    <a:cxn ang="0">
                      <a:pos x="217" y="217"/>
                    </a:cxn>
                    <a:cxn ang="0">
                      <a:pos x="0" y="217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17"/>
                    </a:cxn>
                  </a:cxnLst>
                  <a:rect l="0" t="0" r="r" b="b"/>
                  <a:pathLst>
                    <a:path w="217" h="217">
                      <a:moveTo>
                        <a:pt x="33" y="184"/>
                      </a:moveTo>
                      <a:lnTo>
                        <a:pt x="181" y="184"/>
                      </a:lnTo>
                      <a:lnTo>
                        <a:pt x="181" y="33"/>
                      </a:lnTo>
                      <a:lnTo>
                        <a:pt x="33" y="33"/>
                      </a:lnTo>
                      <a:lnTo>
                        <a:pt x="33" y="184"/>
                      </a:lnTo>
                      <a:close/>
                      <a:moveTo>
                        <a:pt x="217" y="217"/>
                      </a:moveTo>
                      <a:lnTo>
                        <a:pt x="0" y="217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17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2" name="Freeform 141"/>
                <p:cNvSpPr>
                  <a:spLocks noEditPoints="1"/>
                </p:cNvSpPr>
                <p:nvPr/>
              </p:nvSpPr>
              <p:spPr bwMode="auto">
                <a:xfrm>
                  <a:off x="7440266" y="3814473"/>
                  <a:ext cx="344488" cy="349251"/>
                </a:xfrm>
                <a:custGeom>
                  <a:avLst/>
                  <a:gdLst/>
                  <a:ahLst/>
                  <a:cxnLst>
                    <a:cxn ang="0">
                      <a:pos x="33" y="185"/>
                    </a:cxn>
                    <a:cxn ang="0">
                      <a:pos x="181" y="185"/>
                    </a:cxn>
                    <a:cxn ang="0">
                      <a:pos x="181" y="36"/>
                    </a:cxn>
                    <a:cxn ang="0">
                      <a:pos x="33" y="36"/>
                    </a:cxn>
                    <a:cxn ang="0">
                      <a:pos x="33" y="185"/>
                    </a:cxn>
                    <a:cxn ang="0">
                      <a:pos x="217" y="220"/>
                    </a:cxn>
                    <a:cxn ang="0">
                      <a:pos x="0" y="220"/>
                    </a:cxn>
                    <a:cxn ang="0">
                      <a:pos x="0" y="0"/>
                    </a:cxn>
                    <a:cxn ang="0">
                      <a:pos x="217" y="0"/>
                    </a:cxn>
                    <a:cxn ang="0">
                      <a:pos x="217" y="220"/>
                    </a:cxn>
                  </a:cxnLst>
                  <a:rect l="0" t="0" r="r" b="b"/>
                  <a:pathLst>
                    <a:path w="217" h="220">
                      <a:moveTo>
                        <a:pt x="33" y="185"/>
                      </a:moveTo>
                      <a:lnTo>
                        <a:pt x="181" y="185"/>
                      </a:lnTo>
                      <a:lnTo>
                        <a:pt x="181" y="36"/>
                      </a:lnTo>
                      <a:lnTo>
                        <a:pt x="33" y="36"/>
                      </a:lnTo>
                      <a:lnTo>
                        <a:pt x="33" y="185"/>
                      </a:lnTo>
                      <a:close/>
                      <a:moveTo>
                        <a:pt x="217" y="220"/>
                      </a:moveTo>
                      <a:lnTo>
                        <a:pt x="0" y="220"/>
                      </a:lnTo>
                      <a:lnTo>
                        <a:pt x="0" y="0"/>
                      </a:lnTo>
                      <a:lnTo>
                        <a:pt x="217" y="0"/>
                      </a:lnTo>
                      <a:lnTo>
                        <a:pt x="217" y="22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3" name="Freeform 142"/>
                <p:cNvSpPr>
                  <a:spLocks/>
                </p:cNvSpPr>
                <p:nvPr/>
              </p:nvSpPr>
              <p:spPr bwMode="auto">
                <a:xfrm>
                  <a:off x="7506941" y="3398551"/>
                  <a:ext cx="341313" cy="288925"/>
                </a:xfrm>
                <a:custGeom>
                  <a:avLst/>
                  <a:gdLst/>
                  <a:ahLst/>
                  <a:cxnLst>
                    <a:cxn ang="0">
                      <a:pos x="76" y="182"/>
                    </a:cxn>
                    <a:cxn ang="0">
                      <a:pos x="0" y="114"/>
                    </a:cxn>
                    <a:cxn ang="0">
                      <a:pos x="24" y="88"/>
                    </a:cxn>
                    <a:cxn ang="0">
                      <a:pos x="73" y="132"/>
                    </a:cxn>
                    <a:cxn ang="0">
                      <a:pos x="187" y="0"/>
                    </a:cxn>
                    <a:cxn ang="0">
                      <a:pos x="215" y="24"/>
                    </a:cxn>
                    <a:cxn ang="0">
                      <a:pos x="76" y="182"/>
                    </a:cxn>
                  </a:cxnLst>
                  <a:rect l="0" t="0" r="r" b="b"/>
                  <a:pathLst>
                    <a:path w="215" h="182">
                      <a:moveTo>
                        <a:pt x="76" y="182"/>
                      </a:moveTo>
                      <a:lnTo>
                        <a:pt x="0" y="114"/>
                      </a:lnTo>
                      <a:lnTo>
                        <a:pt x="24" y="88"/>
                      </a:lnTo>
                      <a:lnTo>
                        <a:pt x="73" y="132"/>
                      </a:lnTo>
                      <a:lnTo>
                        <a:pt x="187" y="0"/>
                      </a:lnTo>
                      <a:lnTo>
                        <a:pt x="215" y="24"/>
                      </a:lnTo>
                      <a:lnTo>
                        <a:pt x="76" y="1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7840316" y="4100226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7840316" y="3717639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7840316" y="3973225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7840316" y="3590640"/>
                  <a:ext cx="357188" cy="6350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defTabSz="2177060">
                    <a:defRPr/>
                  </a:pPr>
                  <a:endParaRPr lang="en-US" sz="3200"/>
                </a:p>
              </p:txBody>
            </p:sp>
          </p:grpSp>
        </p:grpSp>
      </p:grpSp>
      <p:sp>
        <p:nvSpPr>
          <p:cNvPr id="3" name="Rectangle 2"/>
          <p:cNvSpPr/>
          <p:nvPr/>
        </p:nvSpPr>
        <p:spPr>
          <a:xfrm>
            <a:off x="9265173" y="4681282"/>
            <a:ext cx="184731" cy="7540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234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6" y="2964801"/>
            <a:ext cx="984378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PHƯƠNG TRÌNH MŨ CƠ BẢN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="" xmlns:a16="http://schemas.microsoft.com/office/drawing/2014/main" id="{15F288C5-516F-43B6-9063-DC25D5181539}"/>
                  </a:ext>
                </a:extLst>
              </p:cNvPr>
              <p:cNvSpPr/>
              <p:nvPr/>
            </p:nvSpPr>
            <p:spPr>
              <a:xfrm>
                <a:off x="1859908" y="4117642"/>
                <a:ext cx="8229600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d>
                        <m:d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0&lt;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≠1</m:t>
                          </m:r>
                        </m:e>
                      </m:d>
                    </m:oMath>
                  </m:oMathPara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5F288C5-516F-43B6-9063-DC25D51815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908" y="4117642"/>
                <a:ext cx="8229600" cy="8309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>
                <a:extLst>
                  <a:ext uri="{FF2B5EF4-FFF2-40B4-BE49-F238E27FC236}">
                    <a16:creationId xmlns="" xmlns:a16="http://schemas.microsoft.com/office/drawing/2014/main" id="{D5FDE97F-1E59-4CD0-8974-3EA8117FB60E}"/>
                  </a:ext>
                </a:extLst>
              </p:cNvPr>
              <p:cNvSpPr/>
              <p:nvPr/>
            </p:nvSpPr>
            <p:spPr>
              <a:xfrm>
                <a:off x="1143000" y="5384967"/>
                <a:ext cx="10866333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defTabSz="914400" eaLnBrk="1" hangingPunct="1">
                  <a:spcBef>
                    <a:spcPct val="50000"/>
                  </a:spcBef>
                </a:pPr>
                <a:r>
                  <a:rPr kumimoji="0" lang="fr-FR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  <a:sym typeface="Wingdings 2" panose="05020102010507070707" pitchFamily="18" charset="2"/>
                  </a:rPr>
                  <a:t> 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≤0</m:t>
                    </m:r>
                    <m:r>
                      <m:rPr>
                        <m:nor/>
                      </m:rPr>
                      <a:rPr lang="en-US" sz="4800" b="1">
                        <a:solidFill>
                          <a:srgbClr val="000000"/>
                        </a:solidFill>
                        <a:latin typeface="+mj-lt"/>
                        <a:cs typeface="Arial" panose="020B0604020202020204" pitchFamily="34" charset="0"/>
                      </a:rPr>
                      <m:t>:   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vi-VN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ươ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ng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tr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ô 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nghi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ệ</m:t>
                    </m:r>
                    <m:r>
                      <m:rPr>
                        <m:nor/>
                      </m:rPr>
                      <a:rPr lang="en-US" altLang="en-US" sz="4800" b="1" dirty="0">
                        <a:solidFill>
                          <a:prstClr val="black"/>
                        </a:solidFill>
                        <a:latin typeface="+mj-lt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US" altLang="en-US" sz="4800" b="1" dirty="0">
                  <a:solidFill>
                    <a:prstClr val="black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D5FDE97F-1E59-4CD0-8974-3EA8117FB6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5384967"/>
                <a:ext cx="10866333" cy="830997"/>
              </a:xfrm>
              <a:prstGeom prst="rect">
                <a:avLst/>
              </a:prstGeom>
              <a:blipFill>
                <a:blip r:embed="rId4"/>
                <a:stretch>
                  <a:fillRect l="-2301"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id="{8F3F369D-F8DD-4F7D-B143-F5BAD7C457DF}"/>
                  </a:ext>
                </a:extLst>
              </p:cNvPr>
              <p:cNvSpPr/>
              <p:nvPr/>
            </p:nvSpPr>
            <p:spPr>
              <a:xfrm>
                <a:off x="1192366" y="6526624"/>
                <a:ext cx="11033199" cy="1569660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kumimoji="0" lang="fr-FR" sz="4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sym typeface="Wingdings 2" panose="05020102010507070707" pitchFamily="18" charset="2"/>
                  </a:rPr>
                  <a:t> 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8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: 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</a:t>
                </a:r>
                <a:r>
                  <a:rPr lang="vi-VN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ươ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ng </a:t>
                </a:r>
                <a:r>
                  <a:rPr lang="en-US" altLang="en-US" sz="4800" b="1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trình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nghiệm</a:t>
                </a:r>
                <a:r>
                  <a:rPr lang="en-US" altLang="en-US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duy</a:t>
                </a:r>
                <a:r>
                  <a:rPr lang="en-US" altLang="en-US" sz="4800" b="1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b="1" dirty="0" err="1" smtClean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nhất</a:t>
                </a:r>
                <a:r>
                  <a:rPr lang="en-US" altLang="en-US" sz="4800" b="1" dirty="0" smtClean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8F3F369D-F8DD-4F7D-B143-F5BAD7C45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366" y="6526624"/>
                <a:ext cx="11033199" cy="1569660"/>
              </a:xfrm>
              <a:prstGeom prst="rect">
                <a:avLst/>
              </a:prstGeom>
              <a:blipFill rotWithShape="0">
                <a:blip r:embed="rId5"/>
                <a:stretch>
                  <a:fillRect l="-2541" t="-9728" b="-2023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id="{3E8F26EE-9529-4ADB-AEB8-52EBD5135EB6}"/>
                  </a:ext>
                </a:extLst>
              </p:cNvPr>
              <p:cNvSpPr/>
              <p:nvPr/>
            </p:nvSpPr>
            <p:spPr>
              <a:xfrm>
                <a:off x="1143000" y="8141114"/>
                <a:ext cx="11033199" cy="8309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/>
                <a:r>
                  <a:rPr lang="en-US" altLang="en-US" sz="4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Cho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đồ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thị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80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hàm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số 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0&lt;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≠1</m:t>
                        </m:r>
                      </m:e>
                    </m:d>
                  </m:oMath>
                </a14:m>
                <a:endParaRPr kumimoji="0" lang="vi-VN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3E8F26EE-9529-4ADB-AEB8-52EBD5135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8141114"/>
                <a:ext cx="11033199" cy="830997"/>
              </a:xfrm>
              <a:prstGeom prst="rect">
                <a:avLst/>
              </a:prstGeom>
              <a:blipFill>
                <a:blip r:embed="rId6"/>
                <a:stretch>
                  <a:fillRect l="-2543" t="-16058" b="-37956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7" name="Picture 5">
            <a:extLst>
              <a:ext uri="{FF2B5EF4-FFF2-40B4-BE49-F238E27FC236}">
                <a16:creationId xmlns="" xmlns:a16="http://schemas.microsoft.com/office/drawing/2014/main" id="{8F5F76BB-B691-46A3-A028-713F1851C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114" y="2482824"/>
            <a:ext cx="6019800" cy="4866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8" name="Straight Connector 77">
            <a:extLst>
              <a:ext uri="{FF2B5EF4-FFF2-40B4-BE49-F238E27FC236}">
                <a16:creationId xmlns="" xmlns:a16="http://schemas.microsoft.com/office/drawing/2014/main" id="{4B960610-03A4-40FA-B4F5-3BB7AA608394}"/>
              </a:ext>
            </a:extLst>
          </p:cNvPr>
          <p:cNvCxnSpPr>
            <a:cxnSpLocks/>
          </p:cNvCxnSpPr>
          <p:nvPr/>
        </p:nvCxnSpPr>
        <p:spPr>
          <a:xfrm>
            <a:off x="16971664" y="3182605"/>
            <a:ext cx="5390494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pic>
        <p:nvPicPr>
          <p:cNvPr id="80" name="Picture 4">
            <a:extLst>
              <a:ext uri="{FF2B5EF4-FFF2-40B4-BE49-F238E27FC236}">
                <a16:creationId xmlns="" xmlns:a16="http://schemas.microsoft.com/office/drawing/2014/main" id="{0C42883C-870B-4B78-9D14-E67A1E25C2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2114" y="7722063"/>
            <a:ext cx="6019800" cy="563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" name="Straight Connector 80">
            <a:extLst>
              <a:ext uri="{FF2B5EF4-FFF2-40B4-BE49-F238E27FC236}">
                <a16:creationId xmlns="" xmlns:a16="http://schemas.microsoft.com/office/drawing/2014/main" id="{5F1A2C4E-7F0B-40D8-8626-89B37C288754}"/>
              </a:ext>
            </a:extLst>
          </p:cNvPr>
          <p:cNvCxnSpPr/>
          <p:nvPr/>
        </p:nvCxnSpPr>
        <p:spPr>
          <a:xfrm>
            <a:off x="16531638" y="8401513"/>
            <a:ext cx="5865446" cy="0"/>
          </a:xfrm>
          <a:prstGeom prst="line">
            <a:avLst/>
          </a:prstGeom>
          <a:noFill/>
          <a:ln w="6350" cap="flat" cmpd="sng" algn="ctr">
            <a:solidFill>
              <a:srgbClr val="FF0000"/>
            </a:solidFill>
            <a:prstDash val="solid"/>
            <a:miter lim="800000"/>
          </a:ln>
          <a:effectLst/>
        </p:spPr>
      </p:cxnSp>
      <p:cxnSp>
        <p:nvCxnSpPr>
          <p:cNvPr id="82" name="Straight Connector 81">
            <a:extLst>
              <a:ext uri="{FF2B5EF4-FFF2-40B4-BE49-F238E27FC236}">
                <a16:creationId xmlns="" xmlns:a16="http://schemas.microsoft.com/office/drawing/2014/main" id="{43AA43F1-090E-4A17-8F34-8585C1CACB38}"/>
              </a:ext>
            </a:extLst>
          </p:cNvPr>
          <p:cNvCxnSpPr>
            <a:cxnSpLocks/>
          </p:cNvCxnSpPr>
          <p:nvPr/>
        </p:nvCxnSpPr>
        <p:spPr>
          <a:xfrm>
            <a:off x="17472212" y="8401512"/>
            <a:ext cx="0" cy="3485687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Dot"/>
            <a:miter lim="800000"/>
          </a:ln>
          <a:effectLst/>
        </p:spPr>
      </p:cxnSp>
      <p:cxnSp>
        <p:nvCxnSpPr>
          <p:cNvPr id="83" name="Straight Connector 82">
            <a:extLst>
              <a:ext uri="{FF2B5EF4-FFF2-40B4-BE49-F238E27FC236}">
                <a16:creationId xmlns="" xmlns:a16="http://schemas.microsoft.com/office/drawing/2014/main" id="{6AD55B0B-69A3-4513-94E9-02229B55B944}"/>
              </a:ext>
            </a:extLst>
          </p:cNvPr>
          <p:cNvCxnSpPr>
            <a:cxnSpLocks/>
          </p:cNvCxnSpPr>
          <p:nvPr/>
        </p:nvCxnSpPr>
        <p:spPr>
          <a:xfrm>
            <a:off x="20856388" y="3182605"/>
            <a:ext cx="0" cy="2721466"/>
          </a:xfrm>
          <a:prstGeom prst="line">
            <a:avLst/>
          </a:prstGeom>
          <a:noFill/>
          <a:ln w="6350" cap="flat" cmpd="sng" algn="ctr">
            <a:solidFill>
              <a:sysClr val="windowText" lastClr="000000"/>
            </a:solidFill>
            <a:prstDash val="dashDot"/>
            <a:miter lim="800000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6" name="Đối tượng 43019">
                <a:extLst>
                  <a:ext uri="{FF2B5EF4-FFF2-40B4-BE49-F238E27FC236}">
                    <a16:creationId xmlns="" xmlns:a16="http://schemas.microsoft.com/office/drawing/2014/main" id="{85EFC5B5-C2D1-4881-972E-170B46E51F56}"/>
                  </a:ext>
                </a:extLst>
              </p:cNvPr>
              <p:cNvSpPr txBox="1"/>
              <p:nvPr/>
            </p:nvSpPr>
            <p:spPr bwMode="auto">
              <a:xfrm>
                <a:off x="14418496" y="2448391"/>
                <a:ext cx="2135850" cy="830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Đối tượng 43019">
                <a:extLst>
                  <a:ext uri="{FF2B5EF4-FFF2-40B4-BE49-F238E27FC236}">
                    <a16:creationId xmlns:a16="http://schemas.microsoft.com/office/drawing/2014/main" id="{85EFC5B5-C2D1-4881-972E-170B46E51F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418496" y="2448391"/>
                <a:ext cx="2135850" cy="8309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Đối tượng 43019">
                <a:extLst>
                  <a:ext uri="{FF2B5EF4-FFF2-40B4-BE49-F238E27FC236}">
                    <a16:creationId xmlns="" xmlns:a16="http://schemas.microsoft.com/office/drawing/2014/main" id="{0531D036-F308-4437-8A8E-53A0A0006614}"/>
                  </a:ext>
                </a:extLst>
              </p:cNvPr>
              <p:cNvSpPr txBox="1"/>
              <p:nvPr/>
            </p:nvSpPr>
            <p:spPr bwMode="auto">
              <a:xfrm>
                <a:off x="13888663" y="7986014"/>
                <a:ext cx="3078519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7" name="Đối tượng 43019">
                <a:extLst>
                  <a:ext uri="{FF2B5EF4-FFF2-40B4-BE49-F238E27FC236}">
                    <a16:creationId xmlns:a16="http://schemas.microsoft.com/office/drawing/2014/main" id="{0531D036-F308-4437-8A8E-53A0A0006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88663" y="7986014"/>
                <a:ext cx="3078519" cy="8309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="" xmlns:a16="http://schemas.microsoft.com/office/drawing/2014/main" id="{BE3EEA33-48F3-484D-B6C6-E7BE29FB4487}"/>
                  </a:ext>
                </a:extLst>
              </p:cNvPr>
              <p:cNvSpPr/>
              <p:nvPr/>
            </p:nvSpPr>
            <p:spPr>
              <a:xfrm>
                <a:off x="1143000" y="9863190"/>
                <a:ext cx="14142948" cy="88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fr-FR" sz="4800" dirty="0">
                    <a:solidFill>
                      <a:prstClr val="black"/>
                    </a:solidFill>
                    <a:sym typeface="Wingdings 2" panose="05020102010507070707" pitchFamily="18" charset="2"/>
                  </a:rPr>
                  <a:t> </a:t>
                </a:r>
                <a:r>
                  <a:rPr lang="en-US" altLang="en-US" sz="4800" b="1" dirty="0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Mở </a:t>
                </a:r>
                <a:r>
                  <a:rPr lang="en-US" altLang="en-US" sz="4800" b="1" dirty="0" err="1">
                    <a:solidFill>
                      <a:srgbClr val="FF0000"/>
                    </a:solidFill>
                    <a:latin typeface="+mj-lt"/>
                    <a:cs typeface="Times New Roman" panose="02020603050405020304" pitchFamily="18" charset="0"/>
                  </a:rPr>
                  <a:t>rộng</a:t>
                </a:r>
                <a:r>
                  <a:rPr lang="en-US" altLang="en-US" sz="4800" b="1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:  </a:t>
                </a:r>
                <a:r>
                  <a:rPr lang="en-US" altLang="en-US" sz="480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Với   </a:t>
                </a:r>
                <a14:m>
                  <m:oMath xmlns:m="http://schemas.openxmlformats.org/officeDocument/2006/math"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&gt;0:</m:t>
                    </m:r>
                    <m:sSup>
                      <m:sSup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vi-VN" sz="48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8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8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fName>
                      <m:e>
                        <m:r>
                          <a:rPr lang="vi-VN" sz="48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func>
                  </m:oMath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BE3EEA33-48F3-484D-B6C6-E7BE29FB4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9863190"/>
                <a:ext cx="14142948" cy="881010"/>
              </a:xfrm>
              <a:prstGeom prst="rect">
                <a:avLst/>
              </a:prstGeom>
              <a:blipFill>
                <a:blip r:embed="rId11"/>
                <a:stretch>
                  <a:fillRect l="-1983" t="-11034" b="-36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BE3EEA33-48F3-484D-B6C6-E7BE29FB4487}"/>
                  </a:ext>
                </a:extLst>
              </p:cNvPr>
              <p:cNvSpPr/>
              <p:nvPr/>
            </p:nvSpPr>
            <p:spPr>
              <a:xfrm>
                <a:off x="3581400" y="7249472"/>
                <a:ext cx="3369877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8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fName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func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E3EEA33-48F3-484D-B6C6-E7BE29FB44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7249472"/>
                <a:ext cx="3369877" cy="83099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2003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  <p:bldP spid="52" grpId="0"/>
      <p:bldP spid="53" grpId="0"/>
      <p:bldP spid="54" grpId="0"/>
      <p:bldP spid="86" grpId="0"/>
      <p:bldP spid="87" grpId="0"/>
      <p:bldP spid="27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sz="4800" b="1" dirty="0">
                  <a:solidFill>
                    <a:srgbClr val="135F82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 dirty="0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445331" y="3059813"/>
                <a:ext cx="24059856" cy="1806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Giải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các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ph</a:t>
                </a:r>
                <a:r>
                  <a:rPr lang="vi-VN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ươ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ng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sau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:</a:t>
                </a:r>
                <a:r>
                  <a:rPr lang="yo-NG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endParaRPr lang="en-US" sz="4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  <a:r>
                  <a:rPr lang="yo-NG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latin typeface="+mj-lt"/>
                    <a:cs typeface="Arial" panose="020B0604020202020204" pitchFamily="34" charset="0"/>
                  </a:rPr>
                  <a:t>                                 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r>
                  <a:rPr lang="yo-NG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 </a:t>
                </a:r>
                <a:r>
                  <a:rPr lang="en-US" sz="4400" dirty="0">
                    <a:latin typeface="+mj-lt"/>
                    <a:cs typeface="Arial" panose="020B0604020202020204" pitchFamily="34" charset="0"/>
                  </a:rPr>
                  <a:t>                                         </a:t>
                </a:r>
                <a:r>
                  <a:rPr 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sSup>
                          <m:sSup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31" y="3059813"/>
                <a:ext cx="24059856" cy="1806328"/>
              </a:xfrm>
              <a:prstGeom prst="rect">
                <a:avLst/>
              </a:prstGeom>
              <a:blipFill>
                <a:blip r:embed="rId3"/>
                <a:stretch>
                  <a:fillRect l="-1013" t="-7770" b="-15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FR" sz="4400" b="1" dirty="0">
                <a:solidFill>
                  <a:srgbClr val="0000FF"/>
                </a:solidFill>
              </a:rPr>
              <a:t>VÍ DỤ 1: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18436" y="5334000"/>
            <a:ext cx="22736076" cy="7809715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3600" b="1" dirty="0">
                  <a:solidFill>
                    <a:srgbClr val="FF0000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/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1043098" y="6509518"/>
                <a:ext cx="11910902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4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=−5</m:t>
                    </m:r>
                  </m:oMath>
                </a14:m>
                <a:r>
                  <a:rPr lang="en-US" alt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rPr>
                  <a:t>      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Ph</a:t>
                </a:r>
                <a:r>
                  <a:rPr lang="vi-VN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ươ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ng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vô</a:t>
                </a:r>
                <a:r>
                  <a:rPr lang="en-US" altLang="en-US" sz="4400" dirty="0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altLang="en-US" sz="4400" dirty="0" err="1">
                    <a:solidFill>
                      <a:schemeClr val="tx1"/>
                    </a:solidFill>
                    <a:latin typeface="+mj-lt"/>
                    <a:cs typeface="Arial" panose="020B0604020202020204" pitchFamily="34" charset="0"/>
                  </a:rPr>
                  <a:t>nghiệm</a:t>
                </a:r>
                <a:endParaRPr lang="en-US" sz="4400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098" y="6509518"/>
                <a:ext cx="11910902" cy="769441"/>
              </a:xfrm>
              <a:prstGeom prst="rect">
                <a:avLst/>
              </a:prstGeom>
              <a:blipFill>
                <a:blip r:embed="rId4"/>
                <a:stretch>
                  <a:fillRect t="-19048" b="-380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943854" y="7720183"/>
                <a:ext cx="10125609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latin typeface="+mj-lt"/>
                    <a:cs typeface="Arial" panose="020B0604020202020204" pitchFamily="34" charset="0"/>
                  </a:rPr>
                  <a:t>b</a:t>
                </a:r>
                <a:r>
                  <a:rPr lang="yo-NG" sz="4400" dirty="0">
                    <a:latin typeface="+mj-lt"/>
                    <a:cs typeface="Arial" panose="020B0604020202020204" pitchFamily="34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sz="4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=27⇔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func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7⇔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854" y="7720183"/>
                <a:ext cx="10125609" cy="769441"/>
              </a:xfrm>
              <a:prstGeom prst="rect">
                <a:avLst/>
              </a:prstGeom>
              <a:blipFill>
                <a:blip r:embed="rId5"/>
                <a:stretch>
                  <a:fillRect l="-2468" t="-15748" b="-36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920662" y="9045273"/>
                <a:ext cx="14081338" cy="1133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latin typeface="+mj-lt"/>
                    <a:cs typeface="Arial" panose="020B0604020202020204" pitchFamily="34" charset="0"/>
                  </a:rPr>
                  <a:t>c</a:t>
                </a:r>
                <a:r>
                  <a:rPr lang="yo-NG" sz="4400" dirty="0">
                    <a:latin typeface="+mj-lt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  <m:sup>
                        <m:sSup>
                          <m:sSup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num>
                          <m:den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=8⇔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vi-VN" sz="44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662" y="9045273"/>
                <a:ext cx="14081338" cy="1133772"/>
              </a:xfrm>
              <a:prstGeom prst="rect">
                <a:avLst/>
              </a:prstGeom>
              <a:blipFill>
                <a:blip r:embed="rId6"/>
                <a:stretch>
                  <a:fillRect l="-1732" b="-129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Object 5">
                <a:extLst>
                  <a:ext uri="{FF2B5EF4-FFF2-40B4-BE49-F238E27FC236}">
                    <a16:creationId xmlns="" xmlns:a16="http://schemas.microsoft.com/office/drawing/2014/main" id="{40D8837C-125E-46AA-B5C3-6FAD6D09DE2D}"/>
                  </a:ext>
                </a:extLst>
              </p:cNvPr>
              <p:cNvSpPr txBox="1"/>
              <p:nvPr/>
            </p:nvSpPr>
            <p:spPr bwMode="auto">
              <a:xfrm>
                <a:off x="5157589" y="10234914"/>
                <a:ext cx="4070339" cy="10073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Object 5">
                <a:extLst>
                  <a:ext uri="{FF2B5EF4-FFF2-40B4-BE49-F238E27FC236}">
                    <a16:creationId xmlns:a16="http://schemas.microsoft.com/office/drawing/2014/main" id="{40D8837C-125E-46AA-B5C3-6FAD6D09D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7589" y="10234914"/>
                <a:ext cx="4070339" cy="1007391"/>
              </a:xfrm>
              <a:prstGeom prst="rect">
                <a:avLst/>
              </a:prstGeom>
              <a:blipFill>
                <a:blip r:embed="rId7"/>
                <a:stretch>
                  <a:fillRect b="-3030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Object 5">
                <a:extLst>
                  <a:ext uri="{FF2B5EF4-FFF2-40B4-BE49-F238E27FC236}">
                    <a16:creationId xmlns="" xmlns:a16="http://schemas.microsoft.com/office/drawing/2014/main" id="{E64D63DD-4B83-46BC-8CEE-E9DE4FC03CF2}"/>
                  </a:ext>
                </a:extLst>
              </p:cNvPr>
              <p:cNvSpPr txBox="1"/>
              <p:nvPr/>
            </p:nvSpPr>
            <p:spPr bwMode="auto">
              <a:xfrm>
                <a:off x="5157589" y="11783922"/>
                <a:ext cx="7018954" cy="124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 hoặc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vi-VN" sz="44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24" name="Object 5">
                <a:extLst>
                  <a:ext uri="{FF2B5EF4-FFF2-40B4-BE49-F238E27FC236}">
                    <a16:creationId xmlns:a16="http://schemas.microsoft.com/office/drawing/2014/main" id="{E64D63DD-4B83-46BC-8CEE-E9DE4FC03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7589" y="11783922"/>
                <a:ext cx="7018954" cy="12460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968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6"/>
            <a:chOff x="7459670" y="7543799"/>
            <a:chExt cx="20011304" cy="907315"/>
          </a:xfrm>
        </p:grpSpPr>
        <p:sp>
          <p:nvSpPr>
            <p:cNvPr id="44" name="TextBox 43"/>
            <p:cNvSpPr txBox="1"/>
            <p:nvPr/>
          </p:nvSpPr>
          <p:spPr>
            <a:xfrm>
              <a:off x="8993185" y="7620008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itchFamily="34" charset="0"/>
                  <a:cs typeface="Times New Roman" panose="02020603050405020304" pitchFamily="18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5" y="2964801"/>
            <a:ext cx="154825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fr-FR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MỘT SỐ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PHƯƠNG TRÌNH MŨ </a:t>
            </a:r>
            <a:r>
              <a:rPr lang="fr-FR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F61E06C-9737-4B43-B73C-DD354EA98972}"/>
              </a:ext>
            </a:extLst>
          </p:cNvPr>
          <p:cNvSpPr/>
          <p:nvPr/>
        </p:nvSpPr>
        <p:spPr>
          <a:xfrm>
            <a:off x="1539457" y="3997511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DDD1A2F-A933-4B8B-A875-7AF7927B89C3}"/>
              </a:ext>
            </a:extLst>
          </p:cNvPr>
          <p:cNvSpPr/>
          <p:nvPr/>
        </p:nvSpPr>
        <p:spPr>
          <a:xfrm>
            <a:off x="2362200" y="5257800"/>
            <a:ext cx="10866333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defTabSz="914400" eaLnBrk="1" hangingPunct="1">
              <a:spcBef>
                <a:spcPct val="50000"/>
              </a:spcBef>
            </a:pPr>
            <a:r>
              <a:rPr kumimoji="0" lang="fr-FR" sz="4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 Biến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đổi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phương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trình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đã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cho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về</a:t>
            </a:r>
            <a:r>
              <a:rPr kumimoji="0" lang="fr-FR" sz="44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 </a:t>
            </a:r>
            <a:r>
              <a:rPr kumimoji="0" lang="fr-FR" sz="44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Wingdings 2" panose="05020102010507070707" pitchFamily="18" charset="2"/>
              </a:rPr>
              <a:t>dạng</a:t>
            </a:r>
            <a:endParaRPr lang="en-US" altLang="en-US" sz="4800" dirty="0">
              <a:solidFill>
                <a:prstClr val="black"/>
              </a:solidFill>
              <a:latin typeface="+mj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Đối tượng 2">
                <a:extLst>
                  <a:ext uri="{FF2B5EF4-FFF2-40B4-BE49-F238E27FC236}">
                    <a16:creationId xmlns="" xmlns:a16="http://schemas.microsoft.com/office/drawing/2014/main" id="{A78763FA-BAE9-460F-8277-BB549356DEAF}"/>
                  </a:ext>
                </a:extLst>
              </p:cNvPr>
              <p:cNvSpPr txBox="1"/>
              <p:nvPr/>
            </p:nvSpPr>
            <p:spPr bwMode="auto">
              <a:xfrm>
                <a:off x="4419600" y="6544983"/>
                <a:ext cx="12725400" cy="86186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≠1)⇔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vi-VN" sz="48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Đối tượng 2">
                <a:extLst>
                  <a:ext uri="{FF2B5EF4-FFF2-40B4-BE49-F238E27FC236}">
                    <a16:creationId xmlns:a16="http://schemas.microsoft.com/office/drawing/2014/main" id="{A78763FA-BAE9-460F-8277-BB549356D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19600" y="6544983"/>
                <a:ext cx="12725400" cy="8618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990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92192" y="3142657"/>
                <a:ext cx="24059856" cy="1901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Giải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</a:t>
                </a:r>
                <a:r>
                  <a:rPr kumimoji="0" lang="vi-VN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ươ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ng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trình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: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Arial" panose="020B0604020202020204" pitchFamily="34" charset="0"/>
                </a:endParaRPr>
              </a:p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sup>
                    </m:sSup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.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                    b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. </a:t>
                </a:r>
                <a:r>
                  <a:rPr kumimoji="0" lang="en-US" sz="4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                 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−3)(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−1)=0</m:t>
                    </m:r>
                  </m:oMath>
                </a14:m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2" y="3142657"/>
                <a:ext cx="24059856" cy="1901354"/>
              </a:xfrm>
              <a:prstGeom prst="rect">
                <a:avLst/>
              </a:prstGeom>
              <a:blipFill>
                <a:blip r:embed="rId3"/>
                <a:stretch>
                  <a:fillRect l="-1039" t="-7395" b="-7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 2: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445331" y="5280995"/>
            <a:ext cx="22736076" cy="7809715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>
                <a:extLst>
                  <a:ext uri="{FF2B5EF4-FFF2-40B4-BE49-F238E27FC236}">
                    <a16:creationId xmlns="" xmlns:a16="http://schemas.microsoft.com/office/drawing/2014/main" id="{2CC2BF53-9960-4EBA-83F4-A0D8D5F7DA72}"/>
                  </a:ext>
                </a:extLst>
              </p:cNvPr>
              <p:cNvSpPr/>
              <p:nvPr/>
            </p:nvSpPr>
            <p:spPr>
              <a:xfrm>
                <a:off x="228600" y="6509518"/>
                <a:ext cx="5205302" cy="10703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indent="858838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=(</m:t>
                    </m:r>
                    <m:f>
                      <m:f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+5</m:t>
                        </m:r>
                      </m:sup>
                    </m:sSup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2CC2BF53-9960-4EBA-83F4-A0D8D5F7DA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509518"/>
                <a:ext cx="5205302" cy="1070358"/>
              </a:xfrm>
              <a:prstGeom prst="rect">
                <a:avLst/>
              </a:prstGeom>
              <a:blipFill>
                <a:blip r:embed="rId4"/>
                <a:stretch>
                  <a:fillRect b="-13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id="{D79F4066-5BAD-465B-8DF6-5CDD85BE1991}"/>
                  </a:ext>
                </a:extLst>
              </p:cNvPr>
              <p:cNvSpPr/>
              <p:nvPr/>
            </p:nvSpPr>
            <p:spPr>
              <a:xfrm>
                <a:off x="1095741" y="7904256"/>
                <a:ext cx="12076945" cy="887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b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0,2</m:t>
                            </m:r>
                          </m:e>
                        </m:d>
                      </m:e>
                      <m:sup>
                        <m:r>
                          <a:rPr lang="en-US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ad>
                          <m:radPr>
                            <m:degHide m:val="on"/>
                            <m:ctrlP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440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1−2</m:t>
                            </m:r>
                            <m:r>
                              <a:rPr lang="vi-VN" sz="4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rad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vi-VN" sz="440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vi-VN" sz="4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D79F4066-5BAD-465B-8DF6-5CDD85BE19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5741" y="7904256"/>
                <a:ext cx="12076945" cy="887102"/>
              </a:xfrm>
              <a:prstGeom prst="rect">
                <a:avLst/>
              </a:prstGeom>
              <a:blipFill>
                <a:blip r:embed="rId5"/>
                <a:stretch>
                  <a:fillRect l="-2070" t="-690" b="-3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="" xmlns:a16="http://schemas.microsoft.com/office/drawing/2014/main" id="{68CEBDB8-3336-4EC7-9910-4A61B97479AA}"/>
                  </a:ext>
                </a:extLst>
              </p:cNvPr>
              <p:cNvSpPr/>
              <p:nvPr/>
            </p:nvSpPr>
            <p:spPr>
              <a:xfrm>
                <a:off x="1112417" y="11407238"/>
                <a:ext cx="7248265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c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)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−3)(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−1)=0</m:t>
                    </m:r>
                  </m:oMath>
                </a14:m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8CEBDB8-3336-4EC7-9910-4A61B97479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417" y="11407238"/>
                <a:ext cx="7248265" cy="784767"/>
              </a:xfrm>
              <a:prstGeom prst="rect">
                <a:avLst/>
              </a:prstGeom>
              <a:blipFill>
                <a:blip r:embed="rId6"/>
                <a:stretch>
                  <a:fillRect l="-3361" t="-13178" b="-364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="" xmlns:a16="http://schemas.microsoft.com/office/drawing/2014/main" id="{5600B184-661C-4C5A-A321-CC31FB0A7B6F}"/>
                  </a:ext>
                </a:extLst>
              </p:cNvPr>
              <p:cNvSpPr/>
              <p:nvPr/>
            </p:nvSpPr>
            <p:spPr>
              <a:xfrm>
                <a:off x="5135982" y="6739587"/>
                <a:ext cx="4585293" cy="7771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+4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5600B184-661C-4C5A-A321-CC31FB0A7B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5982" y="6739587"/>
                <a:ext cx="4585293" cy="7771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="" xmlns:a16="http://schemas.microsoft.com/office/drawing/2014/main" id="{A9E7CAFC-50BF-4771-A726-7FF0986887F9}"/>
                  </a:ext>
                </a:extLst>
              </p:cNvPr>
              <p:cNvSpPr/>
              <p:nvPr/>
            </p:nvSpPr>
            <p:spPr>
              <a:xfrm>
                <a:off x="9801189" y="6810435"/>
                <a:ext cx="512595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⇔2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+4=−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E7CAFC-50BF-4771-A726-7FF0986887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1189" y="6810435"/>
                <a:ext cx="5125955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="" xmlns:a16="http://schemas.microsoft.com/office/drawing/2014/main" id="{AD0630A9-2638-4A76-9164-8D6A01113098}"/>
                  </a:ext>
                </a:extLst>
              </p:cNvPr>
              <p:cNvSpPr/>
              <p:nvPr/>
            </p:nvSpPr>
            <p:spPr>
              <a:xfrm>
                <a:off x="15007058" y="6906278"/>
                <a:ext cx="283911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=−3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D0630A9-2638-4A76-9164-8D6A011130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07058" y="6906278"/>
                <a:ext cx="2839111" cy="769441"/>
              </a:xfrm>
              <a:prstGeom prst="rect">
                <a:avLst/>
              </a:prstGeom>
              <a:blipFill>
                <a:blip r:embed="rId9"/>
                <a:stretch>
                  <a:fillRect t="-15079" r="-7725" b="-3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="" xmlns:a16="http://schemas.microsoft.com/office/drawing/2014/main" id="{BD4302EE-4A20-43AE-9278-2BBFBB9AB2EC}"/>
                  </a:ext>
                </a:extLst>
              </p:cNvPr>
              <p:cNvSpPr/>
              <p:nvPr/>
            </p:nvSpPr>
            <p:spPr>
              <a:xfrm>
                <a:off x="12467634" y="7942279"/>
                <a:ext cx="5387500" cy="8490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kumimoji="0" lang="vi-VN" sz="44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1−2</m:t>
                          </m:r>
                          <m: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rad>
                      <m:r>
                        <a:rPr kumimoji="0" lang="vi-VN" sz="4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kumimoji="0" lang="vi-VN" sz="4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kumimoji="0" lang="vi-VN" sz="44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D4302EE-4A20-43AE-9278-2BBFBB9AB2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7634" y="7942279"/>
                <a:ext cx="5387500" cy="849079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="" xmlns:a16="http://schemas.microsoft.com/office/drawing/2014/main" id="{A910792D-2809-4DC8-B526-1B0AE147C9A8}"/>
                  </a:ext>
                </a:extLst>
              </p:cNvPr>
              <p:cNvSpPr/>
              <p:nvPr/>
            </p:nvSpPr>
            <p:spPr>
              <a:xfrm>
                <a:off x="12454187" y="8687018"/>
                <a:ext cx="6930423" cy="22540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0" i="0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≥−</m:t>
                              </m:r>
                              <m:f>
                                <m:f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kumimoji="0" lang="vi-VN" sz="44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kumimoji="0" lang="vi-VN" sz="44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  <m:e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&amp;1−2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=4</m:t>
                              </m:r>
                              <m:sSup>
                                <m:sSup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vi-VN" sz="4400" b="0" i="0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+4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kumimoji="0" lang="vi-VN" sz="44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A910792D-2809-4DC8-B526-1B0AE147C9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54187" y="8687018"/>
                <a:ext cx="6930423" cy="225401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="" xmlns:a16="http://schemas.microsoft.com/office/drawing/2014/main" id="{6F8E2E76-C784-4937-96B2-A5050551D1E5}"/>
                  </a:ext>
                </a:extLst>
              </p:cNvPr>
              <p:cNvSpPr/>
              <p:nvPr/>
            </p:nvSpPr>
            <p:spPr>
              <a:xfrm>
                <a:off x="19341621" y="9595036"/>
                <a:ext cx="241752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𝑥</m:t>
                    </m:r>
                    <m:r>
                      <a:rPr kumimoji="0" lang="vi-VN" sz="4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F8E2E76-C784-4937-96B2-A5050551D1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41621" y="9595036"/>
                <a:ext cx="2417521" cy="769441"/>
              </a:xfrm>
              <a:prstGeom prst="rect">
                <a:avLst/>
              </a:prstGeom>
              <a:blipFill>
                <a:blip r:embed="rId12"/>
                <a:stretch>
                  <a:fillRect t="-16667" r="-9848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1E63738D-30A9-479F-AF2D-B62380129A42}"/>
                  </a:ext>
                </a:extLst>
              </p:cNvPr>
              <p:cNvSpPr/>
              <p:nvPr/>
            </p:nvSpPr>
            <p:spPr>
              <a:xfrm>
                <a:off x="7315200" y="11023150"/>
                <a:ext cx="4444615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−3=0</m:t>
                              </m:r>
                            </m:e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−1=0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1E63738D-30A9-479F-AF2D-B62380129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11023150"/>
                <a:ext cx="4444615" cy="15991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A80AB17-690D-4C6A-A2A8-EF7E5DF2EEB6}"/>
                  </a:ext>
                </a:extLst>
              </p:cNvPr>
              <p:cNvSpPr/>
              <p:nvPr/>
            </p:nvSpPr>
            <p:spPr>
              <a:xfrm>
                <a:off x="11833399" y="11077668"/>
                <a:ext cx="3459601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=3</m:t>
                              </m:r>
                            </m:e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kumimoji="0" lang="vi-VN" sz="4400" b="0" i="1" u="none" strike="noStrike" kern="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srgbClr val="000000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p>
                              </m:sSup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A80AB17-690D-4C6A-A2A8-EF7E5DF2EE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33399" y="11077668"/>
                <a:ext cx="3459601" cy="159915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10DA33A1-18DB-44DA-960A-AD83324D796B}"/>
                  </a:ext>
                </a:extLst>
              </p:cNvPr>
              <p:cNvSpPr/>
              <p:nvPr/>
            </p:nvSpPr>
            <p:spPr>
              <a:xfrm>
                <a:off x="15287307" y="11139837"/>
                <a:ext cx="3745000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vi-VN" sz="44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</m:t>
                            </m:r>
                            <m:func>
                              <m:funcPr>
                                <m:ctrlP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kumimoji="0" lang="vi-VN" sz="44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kumimoji="0" lang="vi-VN" sz="4400" b="0" i="0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kumimoji="0" lang="vi-VN" sz="4400" b="0" i="1" u="none" strike="noStrike" kern="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kumimoji="0" lang="vi-VN" sz="4400" b="0" i="1" u="none" strike="noStrike" kern="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  <m:e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=−1</m:t>
                            </m:r>
                          </m:e>
                        </m:eqArr>
                      </m:e>
                    </m:d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10DA33A1-18DB-44DA-960A-AD83324D7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7307" y="11139837"/>
                <a:ext cx="3745000" cy="1599156"/>
              </a:xfrm>
              <a:prstGeom prst="rect">
                <a:avLst/>
              </a:prstGeom>
              <a:blipFill>
                <a:blip r:embed="rId15"/>
                <a:stretch>
                  <a:fillRect r="-6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41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32" grpId="0"/>
      <p:bldP spid="33" grpId="0"/>
      <p:bldP spid="34" grpId="0"/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5" y="2964801"/>
            <a:ext cx="152539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MỘT SỐ PHƯƠNG TRÌNH MŨ </a:t>
            </a:r>
            <a:r>
              <a:rPr lang="fr-FR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F61E06C-9737-4B43-B73C-DD354EA98972}"/>
              </a:ext>
            </a:extLst>
          </p:cNvPr>
          <p:cNvSpPr/>
          <p:nvPr/>
        </p:nvSpPr>
        <p:spPr>
          <a:xfrm>
            <a:off x="1539457" y="3997511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</a:rPr>
              <a:t>b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Đặt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ẩn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phụ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="" xmlns:a16="http://schemas.microsoft.com/office/drawing/2014/main" id="{EDDD1A2F-A933-4B8B-A875-7AF7927B89C3}"/>
                  </a:ext>
                </a:extLst>
              </p:cNvPr>
              <p:cNvSpPr/>
              <p:nvPr/>
            </p:nvSpPr>
            <p:spPr>
              <a:xfrm>
                <a:off x="2362200" y="5257800"/>
                <a:ext cx="12268200" cy="869597"/>
              </a:xfrm>
              <a:prstGeom prst="rect">
                <a:avLst/>
              </a:prstGeom>
              <a:noFill/>
              <a:ln w="57150" cmpd="dbl">
                <a:noFill/>
              </a:ln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+mn-cs"/>
                  </a:defRPr>
                </a:lvl9pPr>
              </a:lstStyle>
              <a:p>
                <a:pPr lvl="0" defTabSz="914400">
                  <a:defRPr/>
                </a:pPr>
                <a:r>
                  <a:rPr kumimoji="0" lang="fr-FR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sym typeface="Wingdings 2" panose="05020102010507070707" pitchFamily="18" charset="2"/>
                  </a:rPr>
                  <a:t> 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Ph</a:t>
                </a:r>
                <a:r>
                  <a:rPr lang="vi-VN" altLang="en-US" sz="4400" kern="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ư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ơng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trình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lang="en-US" altLang="en-US" sz="4400" kern="0" dirty="0" err="1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có</a:t>
                </a:r>
                <a:r>
                  <a:rPr lang="en-US" altLang="en-US" sz="4400" kern="0" dirty="0">
                    <a:solidFill>
                      <a:prstClr val="black"/>
                    </a:solidFill>
                    <a:latin typeface="+mj-lt"/>
                    <a:cs typeface="Times New Roman" panose="02020603050405020304" pitchFamily="18" charset="0"/>
                  </a:rPr>
                  <a:t> dạng: </a:t>
                </a:r>
                <a14:m>
                  <m:oMath xmlns:m="http://schemas.openxmlformats.org/officeDocument/2006/math">
                    <m:r>
                      <a:rPr lang="vi-VN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vi-VN" sz="44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vi-VN" sz="4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vi-VN" sz="4400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vi-VN" sz="44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4400" i="1" ker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p>
                        </m:sSup>
                      </m:e>
                    </m:d>
                    <m:r>
                      <a:rPr lang="vi-VN" sz="4400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vi-VN" sz="4400" kern="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EDDD1A2F-A933-4B8B-A875-7AF7927B89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200" y="5257800"/>
                <a:ext cx="12268200" cy="869597"/>
              </a:xfrm>
              <a:prstGeom prst="rect">
                <a:avLst/>
              </a:prstGeom>
              <a:blipFill>
                <a:blip r:embed="rId3"/>
                <a:stretch>
                  <a:fillRect l="-2038" t="-8451" b="-28873"/>
                </a:stretch>
              </a:blipFill>
              <a:ln w="57150" cmpd="dbl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2">
                <a:extLst>
                  <a:ext uri="{FF2B5EF4-FFF2-40B4-BE49-F238E27FC236}">
                    <a16:creationId xmlns="" xmlns:a16="http://schemas.microsoft.com/office/drawing/2014/main" id="{12740274-B73C-4D27-B633-B9F84B2B13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6618245"/>
                <a:ext cx="8686800" cy="8153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Ta đặt  </a:t>
                </a:r>
                <a:r>
                  <a:rPr kumimoji="0" lang="vi-VN" sz="4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j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kumimoji="0" lang="vi-VN" sz="44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sup>
                    </m:sSup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𝑡</m:t>
                    </m:r>
                    <m:r>
                      <a:rPr kumimoji="0" lang="en-US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 </m:t>
                    </m:r>
                    <m:d>
                      <m:dPr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&gt;0</m:t>
                        </m:r>
                      </m:e>
                    </m:d>
                  </m:oMath>
                </a14:m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15" name="TextBox 2">
                <a:extLst>
                  <a:ext uri="{FF2B5EF4-FFF2-40B4-BE49-F238E27FC236}">
                    <a16:creationId xmlns:a16="http://schemas.microsoft.com/office/drawing/2014/main" id="{12740274-B73C-4D27-B633-B9F84B2B13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6618245"/>
                <a:ext cx="8686800" cy="815351"/>
              </a:xfrm>
              <a:prstGeom prst="rect">
                <a:avLst/>
              </a:prstGeom>
              <a:blipFill>
                <a:blip r:embed="rId4"/>
                <a:stretch>
                  <a:fillRect l="-2877" t="-9774" b="-360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4">
                <a:extLst>
                  <a:ext uri="{FF2B5EF4-FFF2-40B4-BE49-F238E27FC236}">
                    <a16:creationId xmlns="" xmlns:a16="http://schemas.microsoft.com/office/drawing/2014/main" id="{E2D7D573-4FB3-4AA7-B1EE-52C8F7E5DA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24200" y="7930892"/>
                <a:ext cx="12801600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Đưa</a:t>
                </a:r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phương</a:t>
                </a:r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trình</a:t>
                </a:r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4400" b="0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về</a:t>
                </a:r>
                <a:r>
                  <a:rPr kumimoji="0" lang="en-US" alt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Times New Roman" panose="02020603050405020304" pitchFamily="18" charset="0"/>
                  </a:rPr>
                  <a:t> dạng   </a:t>
                </a:r>
                <a14:m>
                  <m:oMath xmlns:m="http://schemas.openxmlformats.org/officeDocument/2006/math"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vi-VN" sz="4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kumimoji="0" lang="vi-VN" sz="44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</a:rPr>
                  <a:t>.</a:t>
                </a:r>
                <a:endParaRPr kumimoji="0" lang="vi-VN" sz="4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j-lt"/>
                </a:endParaRPr>
              </a:p>
            </p:txBody>
          </p:sp>
        </mc:Choice>
        <mc:Fallback xmlns="">
          <p:sp>
            <p:nvSpPr>
              <p:cNvPr id="16" name="TextBox 4">
                <a:extLst>
                  <a:ext uri="{FF2B5EF4-FFF2-40B4-BE49-F238E27FC236}">
                    <a16:creationId xmlns:a16="http://schemas.microsoft.com/office/drawing/2014/main" id="{E2D7D573-4FB3-4AA7-B1EE-52C8F7E5DA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7930892"/>
                <a:ext cx="12801600" cy="769441"/>
              </a:xfrm>
              <a:prstGeom prst="rect">
                <a:avLst/>
              </a:prstGeom>
              <a:blipFill>
                <a:blip r:embed="rId5"/>
                <a:stretch>
                  <a:fillRect l="-1952" t="-15873" b="-3730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5027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5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92192" y="3142657"/>
                <a:ext cx="2405985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Giải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</a:t>
                </a:r>
                <a:r>
                  <a:rPr kumimoji="0" lang="vi-VN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ươ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ng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trình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:</a:t>
                </a:r>
                <a:r>
                  <a:rPr kumimoji="0" lang="yo-NG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kumimoji="0" 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+mj-lt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−45=0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2" y="3142657"/>
                <a:ext cx="24059856" cy="769441"/>
              </a:xfrm>
              <a:prstGeom prst="rect">
                <a:avLst/>
              </a:prstGeom>
              <a:blipFill>
                <a:blip r:embed="rId3"/>
                <a:stretch>
                  <a:fillRect l="-1039" t="-18254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 DỤ 3: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91777" y="4606842"/>
            <a:ext cx="22736076" cy="7809715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8278779-F2AD-4189-9E1D-B8CAE50B73F4}"/>
                  </a:ext>
                </a:extLst>
              </p:cNvPr>
              <p:cNvSpPr/>
              <p:nvPr/>
            </p:nvSpPr>
            <p:spPr>
              <a:xfrm>
                <a:off x="1539456" y="6107173"/>
                <a:ext cx="506010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vi-VN" sz="4400" b="0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kumimoji="0" lang="vi-VN" sz="4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kumimoji="0" lang="vi-VN" sz="44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−45=0</m:t>
                      </m:r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278779-F2AD-4189-9E1D-B8CAE50B7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6107173"/>
                <a:ext cx="5060103" cy="7694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5">
                <a:extLst>
                  <a:ext uri="{FF2B5EF4-FFF2-40B4-BE49-F238E27FC236}">
                    <a16:creationId xmlns="" xmlns:a16="http://schemas.microsoft.com/office/drawing/2014/main" id="{95C8CE98-004C-4A98-99D5-A028990CEDB1}"/>
                  </a:ext>
                </a:extLst>
              </p:cNvPr>
              <p:cNvSpPr txBox="1"/>
              <p:nvPr/>
            </p:nvSpPr>
            <p:spPr bwMode="auto">
              <a:xfrm>
                <a:off x="6599559" y="6123593"/>
                <a:ext cx="6506841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−45=0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95C8CE98-004C-4A98-99D5-A028990CE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99559" y="6123593"/>
                <a:ext cx="6506841" cy="7366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BBEF7D5-34A0-45A5-9292-8FEF2076BD6D}"/>
                  </a:ext>
                </a:extLst>
              </p:cNvPr>
              <p:cNvSpPr/>
              <p:nvPr/>
            </p:nvSpPr>
            <p:spPr>
              <a:xfrm>
                <a:off x="1543938" y="7266904"/>
                <a:ext cx="16179750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Đặt    </a:t>
                </a:r>
                <a14:m>
                  <m:oMath xmlns:m="http://schemas.openxmlformats.org/officeDocument/2006/math"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b="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.  Khi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đó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đã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cho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trở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thành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phương</a:t>
                </a:r>
                <a:r>
                  <a:rPr lang="en-US" sz="4400" dirty="0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solidFill>
                      <a:prstClr val="black"/>
                    </a:solidFill>
                    <a:latin typeface="+mj-lt"/>
                    <a:cs typeface="Arial" panose="020B0604020202020204" pitchFamily="34" charset="0"/>
                  </a:rPr>
                  <a:t>trình</a:t>
                </a:r>
                <a:endParaRPr lang="vi-VN" sz="4400" dirty="0">
                  <a:solidFill>
                    <a:prstClr val="black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BEF7D5-34A0-45A5-9292-8FEF2076B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938" y="7266904"/>
                <a:ext cx="16179750" cy="769441"/>
              </a:xfrm>
              <a:prstGeom prst="rect">
                <a:avLst/>
              </a:prstGeom>
              <a:blipFill>
                <a:blip r:embed="rId6"/>
                <a:stretch>
                  <a:fillRect l="-1507" t="-15873" r="-1469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5">
                <a:extLst>
                  <a:ext uri="{FF2B5EF4-FFF2-40B4-BE49-F238E27FC236}">
                    <a16:creationId xmlns="" xmlns:a16="http://schemas.microsoft.com/office/drawing/2014/main" id="{9BADE1CB-F65D-4CF4-BE17-A663E782DF5E}"/>
                  </a:ext>
                </a:extLst>
              </p:cNvPr>
              <p:cNvSpPr txBox="1"/>
              <p:nvPr/>
            </p:nvSpPr>
            <p:spPr bwMode="auto">
              <a:xfrm>
                <a:off x="2443940" y="8918196"/>
                <a:ext cx="5623344" cy="73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−45=0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9BADE1CB-F65D-4CF4-BE17-A663E782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3940" y="8918196"/>
                <a:ext cx="5623344" cy="736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7FD6F0C-25A7-48C1-BD86-9DF5A1FAD84E}"/>
                  </a:ext>
                </a:extLst>
              </p:cNvPr>
              <p:cNvSpPr/>
              <p:nvPr/>
            </p:nvSpPr>
            <p:spPr>
              <a:xfrm>
                <a:off x="6877549" y="8486917"/>
                <a:ext cx="4642809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vi-VN" sz="4400" b="0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["/>
                          <m:endChr m:val=""/>
                          <m:ctrlPr>
                            <a:rPr kumimoji="0" lang="vi-VN" sz="44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=−5 (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𝐿𝑜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ạ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kumimoji="0" lang="vi-VN" sz="44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=9    (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𝑇𝑀</m:t>
                              </m:r>
                              <m:r>
                                <a:rPr kumimoji="0" lang="en-US" sz="4400" b="0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FD6F0C-25A7-48C1-BD86-9DF5A1FAD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549" y="8486917"/>
                <a:ext cx="4642809" cy="159915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Object 5">
                <a:extLst>
                  <a:ext uri="{FF2B5EF4-FFF2-40B4-BE49-F238E27FC236}">
                    <a16:creationId xmlns="" xmlns:a16="http://schemas.microsoft.com/office/drawing/2014/main" id="{18C91153-7BFD-4FB9-9CD2-FFB31D6CA15E}"/>
                  </a:ext>
                </a:extLst>
              </p:cNvPr>
              <p:cNvSpPr txBox="1"/>
              <p:nvPr/>
            </p:nvSpPr>
            <p:spPr bwMode="auto">
              <a:xfrm>
                <a:off x="1470806" y="10644561"/>
                <a:ext cx="12491260" cy="78573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400" dirty="0">
                    <a:solidFill>
                      <a:srgbClr val="000000"/>
                    </a:solidFill>
                  </a:rPr>
                  <a:t>Với</a:t>
                </a:r>
                <a14:m>
                  <m:oMath xmlns:m="http://schemas.openxmlformats.org/officeDocument/2006/math">
                    <m:r>
                      <a:rPr lang="en-US" sz="440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=9 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ta</m:t>
                    </m:r>
                    <m: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44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c</m:t>
                    </m:r>
                    <m:r>
                      <a:rPr lang="en-US" sz="44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ó   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=9⇔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7" name="Object 5">
                <a:extLst>
                  <a:ext uri="{FF2B5EF4-FFF2-40B4-BE49-F238E27FC236}">
                    <a16:creationId xmlns:a16="http://schemas.microsoft.com/office/drawing/2014/main" id="{18C91153-7BFD-4FB9-9CD2-FFB31D6CA1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0806" y="10644561"/>
                <a:ext cx="12491260" cy="785734"/>
              </a:xfrm>
              <a:prstGeom prst="rect">
                <a:avLst/>
              </a:prstGeom>
              <a:blipFill>
                <a:blip r:embed="rId9"/>
                <a:stretch>
                  <a:fillRect l="-1952" t="-14729" b="-3488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52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35" grpId="0"/>
      <p:bldP spid="12" grpId="0"/>
      <p:bldP spid="36" grpId="0"/>
      <p:bldP spid="13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828800"/>
            <a:ext cx="12114292" cy="907192"/>
            <a:chOff x="7459670" y="7543799"/>
            <a:chExt cx="20011305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18477789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55" y="7640053"/>
                  <a:ext cx="744511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2C34B5-28E6-4EC8-B246-38F191EAA9DC}"/>
              </a:ext>
            </a:extLst>
          </p:cNvPr>
          <p:cNvSpPr/>
          <p:nvPr/>
        </p:nvSpPr>
        <p:spPr>
          <a:xfrm>
            <a:off x="1052815" y="2964801"/>
            <a:ext cx="15406385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CÁCH GIẢI MỘT SỐ PHƯƠNG TRÌNH MŨ </a:t>
            </a:r>
            <a:r>
              <a:rPr lang="fr-FR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 GIẢN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3F61E06C-9737-4B43-B73C-DD354EA98972}"/>
              </a:ext>
            </a:extLst>
          </p:cNvPr>
          <p:cNvSpPr/>
          <p:nvPr/>
        </p:nvSpPr>
        <p:spPr>
          <a:xfrm>
            <a:off x="1539457" y="3997511"/>
            <a:ext cx="7299744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21772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dirty="0">
                <a:solidFill>
                  <a:srgbClr val="006600"/>
                </a:solidFill>
              </a:rPr>
              <a:t>c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Logarit</a:t>
            </a:r>
            <a:r>
              <a:rPr kumimoji="0" lang="fr-FR" sz="4400" b="1" i="0" u="none" strike="noStrike" kern="1200" cap="none" spc="0" normalizeH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fr-FR" sz="4400" b="1" i="0" u="none" strike="noStrike" kern="1200" cap="none" spc="0" normalizeH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hoá</a:t>
            </a:r>
            <a:endParaRPr kumimoji="0" lang="vi-VN" sz="4400" b="1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EDDD1A2F-A933-4B8B-A875-7AF7927B89C3}"/>
              </a:ext>
            </a:extLst>
          </p:cNvPr>
          <p:cNvSpPr/>
          <p:nvPr/>
        </p:nvSpPr>
        <p:spPr>
          <a:xfrm>
            <a:off x="2362200" y="5257800"/>
            <a:ext cx="17449800" cy="769441"/>
          </a:xfrm>
          <a:prstGeom prst="rect">
            <a:avLst/>
          </a:prstGeom>
          <a:noFill/>
          <a:ln w="57150" cmpd="dbl"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lvl="0" defTabSz="914400">
              <a:defRPr/>
            </a:pPr>
            <a:r>
              <a:rPr kumimoji="0" lang="fr-FR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sym typeface="Wingdings 2" panose="05020102010507070707" pitchFamily="18" charset="2"/>
              </a:rPr>
              <a:t> 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Phương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trình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dạng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4400" i="1" baseline="300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en-US" sz="4400" i="1" baseline="30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(x)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=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kb</a:t>
            </a:r>
            <a:r>
              <a:rPr lang="en-US" altLang="en-US" sz="4400" i="1" baseline="300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en-US" sz="4400" i="1" baseline="30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(x)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hoặc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a</a:t>
            </a:r>
            <a:r>
              <a:rPr lang="en-US" altLang="en-US" sz="4400" i="1" baseline="300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</a:t>
            </a:r>
            <a:r>
              <a:rPr lang="en-US" altLang="en-US" sz="4400" i="1" baseline="30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(x)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.b</a:t>
            </a:r>
            <a:r>
              <a:rPr lang="en-US" altLang="en-US" sz="4400" i="1" baseline="300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f(x)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= k    (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với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(a, b) = 1)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Arial" panose="020B0604020202020204" pitchFamily="34" charset="0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="" xmlns:a16="http://schemas.microsoft.com/office/drawing/2014/main" id="{12740274-B73C-4D27-B633-B9F84B2B13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640254"/>
            <a:ext cx="16611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Khi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đó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lôgarit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hai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vế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số a hoặc b (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nên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chọn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cơ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số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có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số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mũ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phức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altLang="en-US" sz="4400" i="1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tạp</a:t>
            </a:r>
            <a:r>
              <a:rPr lang="en-US" altLang="en-US" sz="4400" i="1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)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23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2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6"/>
          <p:cNvGrpSpPr/>
          <p:nvPr/>
        </p:nvGrpSpPr>
        <p:grpSpPr>
          <a:xfrm>
            <a:off x="611108" y="1447800"/>
            <a:ext cx="16305292" cy="907192"/>
            <a:chOff x="7459670" y="7543799"/>
            <a:chExt cx="26934318" cy="907311"/>
          </a:xfrm>
        </p:grpSpPr>
        <p:sp>
          <p:nvSpPr>
            <p:cNvPr id="44" name="TextBox 43"/>
            <p:cNvSpPr txBox="1"/>
            <p:nvPr/>
          </p:nvSpPr>
          <p:spPr>
            <a:xfrm>
              <a:off x="8993186" y="7620004"/>
              <a:ext cx="25400802" cy="8311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135F82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rPr>
                <a:t>PHƯƠNG TRÌNH MŨ</a:t>
              </a:r>
            </a:p>
          </p:txBody>
        </p:sp>
        <p:grpSp>
          <p:nvGrpSpPr>
            <p:cNvPr id="46" name="Group 27"/>
            <p:cNvGrpSpPr/>
            <p:nvPr/>
          </p:nvGrpSpPr>
          <p:grpSpPr>
            <a:xfrm>
              <a:off x="7459670" y="7543799"/>
              <a:ext cx="1381118" cy="872846"/>
              <a:chOff x="7459669" y="7543800"/>
              <a:chExt cx="1381118" cy="872846"/>
            </a:xfrm>
          </p:grpSpPr>
          <p:sp>
            <p:nvSpPr>
              <p:cNvPr id="47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29"/>
              <p:cNvGrpSpPr/>
              <p:nvPr/>
            </p:nvGrpSpPr>
            <p:grpSpPr>
              <a:xfrm>
                <a:off x="7469187" y="7640053"/>
                <a:ext cx="1371600" cy="776593"/>
                <a:chOff x="7469187" y="7640053"/>
                <a:chExt cx="1371600" cy="776593"/>
              </a:xfrm>
            </p:grpSpPr>
            <p:sp>
              <p:nvSpPr>
                <p:cNvPr id="49" name="Round Same Side Corner Rectangle 48"/>
                <p:cNvSpPr/>
                <p:nvPr/>
              </p:nvSpPr>
              <p:spPr>
                <a:xfrm rot="5400000">
                  <a:off x="7789227" y="7365086"/>
                  <a:ext cx="731520" cy="1371600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43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7790908" y="7640053"/>
                  <a:ext cx="744606" cy="75415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marR="0" lvl="0" indent="0" algn="ctr" defTabSz="2177278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43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="" xmlns:a16="http://schemas.microsoft.com/office/drawing/2014/main" id="{301BF300-5089-4910-94AA-5DE995988AB6}"/>
                  </a:ext>
                </a:extLst>
              </p:cNvPr>
              <p:cNvSpPr txBox="1"/>
              <p:nvPr/>
            </p:nvSpPr>
            <p:spPr>
              <a:xfrm>
                <a:off x="692192" y="3142657"/>
                <a:ext cx="24059856" cy="8624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spcBef>
                    <a:spcPts val="600"/>
                  </a:spcBef>
                  <a:spcAft>
                    <a:spcPts val="600"/>
                  </a:spcAft>
                </a:pP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Giải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các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ph</a:t>
                </a:r>
                <a:r>
                  <a:rPr kumimoji="0" lang="vi-VN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Arial" panose="020B0604020202020204" pitchFamily="34" charset="0"/>
                  </a:rPr>
                  <a:t>ươ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ng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trình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 </a:t>
                </a:r>
                <a:r>
                  <a:rPr kumimoji="0" lang="en-US" altLang="en-US" sz="4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sau</a:t>
                </a:r>
                <a:r>
                  <a:rPr kumimoji="0" lang="en-US" altLang="en-US" sz="4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Arial" panose="020B0604020202020204" pitchFamily="34" charset="0"/>
                  </a:rPr>
                  <a:t>: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01BF300-5089-4910-94AA-5DE995988A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192" y="3142657"/>
                <a:ext cx="24059856" cy="862416"/>
              </a:xfrm>
              <a:prstGeom prst="rect">
                <a:avLst/>
              </a:prstGeom>
              <a:blipFill>
                <a:blip r:embed="rId3"/>
                <a:stretch>
                  <a:fillRect l="-1039" t="-4965" b="-34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E650553-CD0D-4E8D-B84B-7AB25EC9C317}"/>
              </a:ext>
            </a:extLst>
          </p:cNvPr>
          <p:cNvSpPr txBox="1"/>
          <p:nvPr/>
        </p:nvSpPr>
        <p:spPr>
          <a:xfrm>
            <a:off x="710524" y="2298093"/>
            <a:ext cx="24666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2177278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VÍ DỤ 4: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FD20AD5C-1578-4784-9158-09A0738DB3AF}"/>
              </a:ext>
            </a:extLst>
          </p:cNvPr>
          <p:cNvGrpSpPr/>
          <p:nvPr/>
        </p:nvGrpSpPr>
        <p:grpSpPr>
          <a:xfrm>
            <a:off x="391777" y="4606842"/>
            <a:ext cx="22736076" cy="7809715"/>
            <a:chOff x="1205494" y="6947472"/>
            <a:chExt cx="22139783" cy="8937003"/>
          </a:xfrm>
        </p:grpSpPr>
        <p:sp>
          <p:nvSpPr>
            <p:cNvPr id="21" name="Rounded Rectangle 124">
              <a:extLst>
                <a:ext uri="{FF2B5EF4-FFF2-40B4-BE49-F238E27FC236}">
                  <a16:creationId xmlns="" xmlns:a16="http://schemas.microsoft.com/office/drawing/2014/main" id="{62292EFF-D532-4A1F-9753-47F117E9300F}"/>
                </a:ext>
              </a:extLst>
            </p:cNvPr>
            <p:cNvSpPr/>
            <p:nvPr/>
          </p:nvSpPr>
          <p:spPr>
            <a:xfrm>
              <a:off x="1209586" y="7179457"/>
              <a:ext cx="22135691" cy="8705018"/>
            </a:xfrm>
            <a:prstGeom prst="roundRect">
              <a:avLst>
                <a:gd name="adj" fmla="val 2239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19050">
              <a:solidFill>
                <a:schemeClr val="accent6">
                  <a:lumMod val="50000"/>
                </a:schemeClr>
              </a:solidFill>
            </a:ln>
            <a:effectLst>
              <a:innerShdw blurRad="114300">
                <a:prstClr val="black"/>
              </a:inn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21772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537EE27C-25F0-457D-B5E9-22E792999034}"/>
                </a:ext>
              </a:extLst>
            </p:cNvPr>
            <p:cNvGrpSpPr/>
            <p:nvPr/>
          </p:nvGrpSpPr>
          <p:grpSpPr>
            <a:xfrm>
              <a:off x="1205494" y="6947472"/>
              <a:ext cx="3322466" cy="782727"/>
              <a:chOff x="1205494" y="6947472"/>
              <a:chExt cx="3322466" cy="782727"/>
            </a:xfrm>
          </p:grpSpPr>
          <p:sp>
            <p:nvSpPr>
              <p:cNvPr id="28" name="Freeform 20">
                <a:extLst>
                  <a:ext uri="{FF2B5EF4-FFF2-40B4-BE49-F238E27FC236}">
                    <a16:creationId xmlns="" xmlns:a16="http://schemas.microsoft.com/office/drawing/2014/main" id="{7C03C9F3-FB4A-4471-8C2D-56C6E8F6AA62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608156" y="5810396"/>
                <a:ext cx="782727" cy="3056880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28" tIns="45714" rIns="91428" bIns="4571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="" xmlns:a16="http://schemas.microsoft.com/office/drawing/2014/main" id="{5C31D56D-1811-47B9-8669-FBCDF133CEC0}"/>
                  </a:ext>
                </a:extLst>
              </p:cNvPr>
              <p:cNvSpPr txBox="1"/>
              <p:nvPr/>
            </p:nvSpPr>
            <p:spPr>
              <a:xfrm>
                <a:off x="2147887" y="7023099"/>
                <a:ext cx="2111898" cy="646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0" name="Round Diagonal Corner Rectangle 128">
                <a:extLst>
                  <a:ext uri="{FF2B5EF4-FFF2-40B4-BE49-F238E27FC236}">
                    <a16:creationId xmlns="" xmlns:a16="http://schemas.microsoft.com/office/drawing/2014/main" id="{851628FC-FF09-4FF6-B35F-63DDCF55CACE}"/>
                  </a:ext>
                </a:extLst>
              </p:cNvPr>
              <p:cNvSpPr/>
              <p:nvPr/>
            </p:nvSpPr>
            <p:spPr>
              <a:xfrm flipV="1">
                <a:off x="1205494" y="6951957"/>
                <a:ext cx="774046" cy="775029"/>
              </a:xfrm>
              <a:prstGeom prst="round2Diag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50000"/>
                  </a:schemeClr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31" name="Freeform 15">
                <a:extLst>
                  <a:ext uri="{FF2B5EF4-FFF2-40B4-BE49-F238E27FC236}">
                    <a16:creationId xmlns="" xmlns:a16="http://schemas.microsoft.com/office/drawing/2014/main" id="{62C1756A-B821-48C3-AF11-BD023A33A89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75232" y="7017843"/>
                <a:ext cx="501844" cy="640616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3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88278779-F2AD-4189-9E1D-B8CAE50B73F4}"/>
                  </a:ext>
                </a:extLst>
              </p:cNvPr>
              <p:cNvSpPr/>
              <p:nvPr/>
            </p:nvSpPr>
            <p:spPr>
              <a:xfrm>
                <a:off x="1539456" y="6107173"/>
                <a:ext cx="3004540" cy="862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kumimoji="0" lang="en-US" sz="44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88278779-F2AD-4189-9E1D-B8CAE50B73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9456" y="6107173"/>
                <a:ext cx="3004540" cy="8624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bject 5">
                <a:extLst>
                  <a:ext uri="{FF2B5EF4-FFF2-40B4-BE49-F238E27FC236}">
                    <a16:creationId xmlns="" xmlns:a16="http://schemas.microsoft.com/office/drawing/2014/main" id="{95C8CE98-004C-4A98-99D5-A028990CEDB1}"/>
                  </a:ext>
                </a:extLst>
              </p:cNvPr>
              <p:cNvSpPr txBox="1"/>
              <p:nvPr/>
            </p:nvSpPr>
            <p:spPr bwMode="auto">
              <a:xfrm>
                <a:off x="4813863" y="6121400"/>
                <a:ext cx="6506841" cy="736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sSup>
                                <m:sSup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vi-VN" sz="4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sup>
                              </m:sSup>
                            </m:e>
                          </m:d>
                        </m:e>
                      </m:func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5" name="Object 5">
                <a:extLst>
                  <a:ext uri="{FF2B5EF4-FFF2-40B4-BE49-F238E27FC236}">
                    <a16:creationId xmlns:a16="http://schemas.microsoft.com/office/drawing/2014/main" id="{95C8CE98-004C-4A98-99D5-A028990CE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3863" y="6121400"/>
                <a:ext cx="6506841" cy="736600"/>
              </a:xfrm>
              <a:prstGeom prst="rect">
                <a:avLst/>
              </a:prstGeom>
              <a:blipFill>
                <a:blip r:embed="rId5"/>
                <a:stretch>
                  <a:fillRect b="-181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id="{DBBEF7D5-34A0-45A5-9292-8FEF2076BD6D}"/>
                  </a:ext>
                </a:extLst>
              </p:cNvPr>
              <p:cNvSpPr/>
              <p:nvPr/>
            </p:nvSpPr>
            <p:spPr>
              <a:xfrm>
                <a:off x="4819165" y="7519584"/>
                <a:ext cx="6458435" cy="8624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e>
                      </m:func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vi-VN" sz="4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</m:e>
                      </m:func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BBEF7D5-34A0-45A5-9292-8FEF2076BD6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9165" y="7519584"/>
                <a:ext cx="6458435" cy="8624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Object 5">
                <a:extLst>
                  <a:ext uri="{FF2B5EF4-FFF2-40B4-BE49-F238E27FC236}">
                    <a16:creationId xmlns="" xmlns:a16="http://schemas.microsoft.com/office/drawing/2014/main" id="{9BADE1CB-F65D-4CF4-BE17-A663E782DF5E}"/>
                  </a:ext>
                </a:extLst>
              </p:cNvPr>
              <p:cNvSpPr txBox="1"/>
              <p:nvPr/>
            </p:nvSpPr>
            <p:spPr bwMode="auto">
              <a:xfrm>
                <a:off x="4816056" y="9093201"/>
                <a:ext cx="5623344" cy="7365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func>
                        <m:func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vi-VN" sz="440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vi-VN" sz="4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vi-VN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vi-VN" sz="4400" dirty="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6" name="Object 5">
                <a:extLst>
                  <a:ext uri="{FF2B5EF4-FFF2-40B4-BE49-F238E27FC236}">
                    <a16:creationId xmlns:a16="http://schemas.microsoft.com/office/drawing/2014/main" id="{9BADE1CB-F65D-4CF4-BE17-A663E782D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16056" y="9093201"/>
                <a:ext cx="5623344" cy="73659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E7FD6F0C-25A7-48C1-BD86-9DF5A1FAD84E}"/>
                  </a:ext>
                </a:extLst>
              </p:cNvPr>
              <p:cNvSpPr/>
              <p:nvPr/>
            </p:nvSpPr>
            <p:spPr>
              <a:xfrm>
                <a:off x="9978027" y="8687844"/>
                <a:ext cx="4260654" cy="15991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/>
                <a14:m>
                  <m:oMath xmlns:m="http://schemas.openxmlformats.org/officeDocument/2006/math">
                    <m:r>
                      <a:rPr lang="vi-VN" sz="4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vi-VN" sz="4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vi-VN" sz="4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unc>
                              <m:funcPr>
                                <m:ctrlP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4400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vi-VN" sz="44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vi-VN" sz="4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r>
                  <a:rPr kumimoji="0" lang="en-US" sz="4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/>
                  </a:rPr>
                  <a:t>.</a:t>
                </a: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7FD6F0C-25A7-48C1-BD86-9DF5A1FAD8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8027" y="8687844"/>
                <a:ext cx="4260654" cy="1599156"/>
              </a:xfrm>
              <a:prstGeom prst="rect">
                <a:avLst/>
              </a:prstGeom>
              <a:blipFill>
                <a:blip r:embed="rId8"/>
                <a:stretch>
                  <a:fillRect r="-50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726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1" grpId="0"/>
      <p:bldP spid="35" grpId="0"/>
      <p:bldP spid="12" grpId="0"/>
      <p:bldP spid="36" grpId="0"/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Giấy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4884</TotalTime>
  <Words>1200</Words>
  <Application>Microsoft Office PowerPoint</Application>
  <PresentationFormat>Custom</PresentationFormat>
  <Paragraphs>215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AvantGarde</vt:lpstr>
      <vt:lpstr>AvantGarde-Demi</vt:lpstr>
      <vt:lpstr>Calibri</vt:lpstr>
      <vt:lpstr>Cambria Math</vt:lpstr>
      <vt:lpstr>Chu Van An</vt:lpstr>
      <vt:lpstr>MS Mincho</vt:lpstr>
      <vt:lpstr>Tahoma</vt:lpstr>
      <vt:lpstr>Times New Roman</vt:lpstr>
      <vt:lpstr>Wingdings 2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LENOVO</dc:creator>
  <cp:lastModifiedBy>Administrator</cp:lastModifiedBy>
  <cp:revision>474</cp:revision>
  <dcterms:created xsi:type="dcterms:W3CDTF">2013-08-31T11:42:51Z</dcterms:created>
  <dcterms:modified xsi:type="dcterms:W3CDTF">2021-08-26T07:57:33Z</dcterms:modified>
</cp:coreProperties>
</file>