
<file path=[Content_Types].xml><?xml version="1.0" encoding="utf-8"?>
<Types xmlns="http://schemas.openxmlformats.org/package/2006/content-types">
  <Default Extension="bmp" ContentType="image/bmp"/>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av" ContentType="audio/x-wav"/>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0"/>
  </p:notesMasterIdLst>
  <p:sldIdLst>
    <p:sldId id="258" r:id="rId2"/>
    <p:sldId id="267" r:id="rId3"/>
    <p:sldId id="259" r:id="rId4"/>
    <p:sldId id="256" r:id="rId5"/>
    <p:sldId id="257" r:id="rId6"/>
    <p:sldId id="266" r:id="rId7"/>
    <p:sldId id="260" r:id="rId8"/>
    <p:sldId id="265" r:id="rId9"/>
    <p:sldId id="272" r:id="rId10"/>
    <p:sldId id="273" r:id="rId11"/>
    <p:sldId id="280" r:id="rId12"/>
    <p:sldId id="270" r:id="rId13"/>
    <p:sldId id="274" r:id="rId14"/>
    <p:sldId id="277" r:id="rId15"/>
    <p:sldId id="278" r:id="rId16"/>
    <p:sldId id="279" r:id="rId17"/>
    <p:sldId id="271"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D09"/>
    <a:srgbClr val="66FFFF"/>
    <a:srgbClr val="B42D08"/>
    <a:srgbClr val="069C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8" autoAdjust="0"/>
    <p:restoredTop sz="86837" autoAdjust="0"/>
  </p:normalViewPr>
  <p:slideViewPr>
    <p:cSldViewPr>
      <p:cViewPr>
        <p:scale>
          <a:sx n="60" d="100"/>
          <a:sy n="60" d="100"/>
        </p:scale>
        <p:origin x="-1818"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F:\D&#7920;%20&#193;N\So&#7841;n%20PP%20KNTTVCS%20&#272;&#224;o%20&#272;&#7883;nh\Ch&#432;&#417;ng%20IX-Luyen%20tap%20chung-Em%20s&#7869;%20l&#224;m%20g&#236;%20trong%20t&#432;&#417;ng%20lai\Worksheet%20in%20Ch&#432;&#417;ng%20IX-Luyen%20tap%20chung-Em%20s&#7869;%20l&#224;m%20g&#236;%20trong%20t&#432;&#417;ng%20lai.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D&#7920;%20&#193;N\So&#7841;n%20PP%20KNTTVCS%20&#272;&#224;o%20&#272;&#7883;nh\Ch&#432;&#417;ng%20IX-Luyen%20tap%20chung-Em%20s&#7869;%20l&#224;m%20g&#236;%20trong%20t&#432;&#417;ng%20lai\Worksheet%20in%20Ch&#432;&#417;ng%20IX-Luyen%20tap%20chung-Em%20s&#7869;%20l&#224;m%20g&#236;%20trong%20t&#432;&#417;ng%20lai.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v>Nam</c:v>
          </c:tx>
          <c:invertIfNegative val="0"/>
          <c:dLbls>
            <c:txPr>
              <a:bodyPr/>
              <a:lstStyle/>
              <a:p>
                <a:pPr>
                  <a:defRPr sz="2000">
                    <a:solidFill>
                      <a:srgbClr val="0070C0"/>
                    </a:solidFill>
                  </a:defRPr>
                </a:pPr>
                <a:endParaRPr lang="en-US"/>
              </a:p>
            </c:txPr>
            <c:showLegendKey val="0"/>
            <c:showVal val="1"/>
            <c:showCatName val="0"/>
            <c:showSerName val="0"/>
            <c:showPercent val="0"/>
            <c:showBubbleSize val="0"/>
            <c:showLeaderLines val="0"/>
          </c:dLbls>
          <c:cat>
            <c:strRef>
              <c:f>Sheet1!$A$4:$A$11</c:f>
              <c:strCache>
                <c:ptCount val="8"/>
                <c:pt idx="0">
                  <c:v>Bác sĩ </c:v>
                </c:pt>
                <c:pt idx="1">
                  <c:v>Ca sĩ</c:v>
                </c:pt>
                <c:pt idx="2">
                  <c:v>Giáo viên</c:v>
                </c:pt>
                <c:pt idx="3">
                  <c:v>Kĩ sư</c:v>
                </c:pt>
                <c:pt idx="4">
                  <c:v>Đầu bếp </c:v>
                </c:pt>
                <c:pt idx="5">
                  <c:v>Công an</c:v>
                </c:pt>
                <c:pt idx="6">
                  <c:v>Vận động viên</c:v>
                </c:pt>
                <c:pt idx="7">
                  <c:v>Nghề khác</c:v>
                </c:pt>
              </c:strCache>
            </c:strRef>
          </c:cat>
          <c:val>
            <c:numRef>
              <c:f>Sheet1!$F$4:$F$11</c:f>
              <c:numCache>
                <c:formatCode>General</c:formatCode>
                <c:ptCount val="8"/>
                <c:pt idx="0">
                  <c:v>4</c:v>
                </c:pt>
                <c:pt idx="1">
                  <c:v>4</c:v>
                </c:pt>
                <c:pt idx="2">
                  <c:v>4</c:v>
                </c:pt>
                <c:pt idx="3">
                  <c:v>4</c:v>
                </c:pt>
                <c:pt idx="4">
                  <c:v>4</c:v>
                </c:pt>
                <c:pt idx="5">
                  <c:v>4</c:v>
                </c:pt>
                <c:pt idx="6">
                  <c:v>4</c:v>
                </c:pt>
                <c:pt idx="7">
                  <c:v>4</c:v>
                </c:pt>
              </c:numCache>
            </c:numRef>
          </c:val>
        </c:ser>
        <c:ser>
          <c:idx val="1"/>
          <c:order val="1"/>
          <c:tx>
            <c:v>Nữ</c:v>
          </c:tx>
          <c:invertIfNegative val="0"/>
          <c:dLbls>
            <c:txPr>
              <a:bodyPr/>
              <a:lstStyle/>
              <a:p>
                <a:pPr>
                  <a:defRPr sz="2000">
                    <a:solidFill>
                      <a:schemeClr val="accent2"/>
                    </a:solidFill>
                  </a:defRPr>
                </a:pPr>
                <a:endParaRPr lang="en-US"/>
              </a:p>
            </c:txPr>
            <c:showLegendKey val="0"/>
            <c:showVal val="1"/>
            <c:showCatName val="0"/>
            <c:showSerName val="0"/>
            <c:showPercent val="0"/>
            <c:showBubbleSize val="0"/>
            <c:showLeaderLines val="0"/>
          </c:dLbls>
          <c:cat>
            <c:strRef>
              <c:f>Sheet1!$A$4:$A$11</c:f>
              <c:strCache>
                <c:ptCount val="8"/>
                <c:pt idx="0">
                  <c:v>Bác sĩ </c:v>
                </c:pt>
                <c:pt idx="1">
                  <c:v>Ca sĩ</c:v>
                </c:pt>
                <c:pt idx="2">
                  <c:v>Giáo viên</c:v>
                </c:pt>
                <c:pt idx="3">
                  <c:v>Kĩ sư</c:v>
                </c:pt>
                <c:pt idx="4">
                  <c:v>Đầu bếp </c:v>
                </c:pt>
                <c:pt idx="5">
                  <c:v>Công an</c:v>
                </c:pt>
                <c:pt idx="6">
                  <c:v>Vận động viên</c:v>
                </c:pt>
                <c:pt idx="7">
                  <c:v>Nghề khác</c:v>
                </c:pt>
              </c:strCache>
            </c:strRef>
          </c:cat>
          <c:val>
            <c:numRef>
              <c:f>Sheet1!$K$4:$K$11</c:f>
              <c:numCache>
                <c:formatCode>General</c:formatCode>
                <c:ptCount val="8"/>
                <c:pt idx="0">
                  <c:v>4</c:v>
                </c:pt>
                <c:pt idx="1">
                  <c:v>4</c:v>
                </c:pt>
                <c:pt idx="2">
                  <c:v>4</c:v>
                </c:pt>
                <c:pt idx="3">
                  <c:v>4</c:v>
                </c:pt>
                <c:pt idx="4">
                  <c:v>4</c:v>
                </c:pt>
                <c:pt idx="5">
                  <c:v>4</c:v>
                </c:pt>
                <c:pt idx="6">
                  <c:v>4</c:v>
                </c:pt>
                <c:pt idx="7">
                  <c:v>4</c:v>
                </c:pt>
              </c:numCache>
            </c:numRef>
          </c:val>
        </c:ser>
        <c:dLbls>
          <c:showLegendKey val="0"/>
          <c:showVal val="0"/>
          <c:showCatName val="0"/>
          <c:showSerName val="0"/>
          <c:showPercent val="0"/>
          <c:showBubbleSize val="0"/>
        </c:dLbls>
        <c:gapWidth val="150"/>
        <c:axId val="183823744"/>
        <c:axId val="229901440"/>
      </c:barChart>
      <c:catAx>
        <c:axId val="183823744"/>
        <c:scaling>
          <c:orientation val="minMax"/>
        </c:scaling>
        <c:delete val="0"/>
        <c:axPos val="b"/>
        <c:majorTickMark val="out"/>
        <c:minorTickMark val="none"/>
        <c:tickLblPos val="nextTo"/>
        <c:txPr>
          <a:bodyPr/>
          <a:lstStyle/>
          <a:p>
            <a:pPr>
              <a:defRPr sz="2600">
                <a:latin typeface="Arial" pitchFamily="34" charset="0"/>
                <a:cs typeface="Arial" pitchFamily="34" charset="0"/>
              </a:defRPr>
            </a:pPr>
            <a:endParaRPr lang="en-US"/>
          </a:p>
        </c:txPr>
        <c:crossAx val="229901440"/>
        <c:crosses val="autoZero"/>
        <c:auto val="1"/>
        <c:lblAlgn val="ctr"/>
        <c:lblOffset val="100"/>
        <c:noMultiLvlLbl val="0"/>
      </c:catAx>
      <c:valAx>
        <c:axId val="229901440"/>
        <c:scaling>
          <c:orientation val="minMax"/>
        </c:scaling>
        <c:delete val="0"/>
        <c:axPos val="l"/>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2600" b="1" i="0" u="none" strike="noStrike" kern="1200" baseline="0">
                    <a:solidFill>
                      <a:sysClr val="windowText" lastClr="000000"/>
                    </a:solidFill>
                    <a:latin typeface="Arial" pitchFamily="34" charset="0"/>
                    <a:ea typeface="+mn-ea"/>
                    <a:cs typeface="Arial" pitchFamily="34" charset="0"/>
                  </a:defRPr>
                </a:pPr>
                <a:r>
                  <a:rPr lang="en-US" sz="2600" b="1">
                    <a:solidFill>
                      <a:srgbClr val="0070C0"/>
                    </a:solidFill>
                    <a:effectLst/>
                    <a:latin typeface="Arial" pitchFamily="34" charset="0"/>
                    <a:cs typeface="Arial" pitchFamily="34" charset="0"/>
                  </a:rPr>
                  <a:t>Số học sinh</a:t>
                </a:r>
                <a:endParaRPr lang="en-US" sz="2600">
                  <a:solidFill>
                    <a:srgbClr val="0070C0"/>
                  </a:solidFill>
                  <a:latin typeface="Arial" pitchFamily="34" charset="0"/>
                  <a:cs typeface="Arial" pitchFamily="34" charset="0"/>
                </a:endParaRPr>
              </a:p>
            </c:rich>
          </c:tx>
          <c:layout>
            <c:manualLayout>
              <c:xMode val="edge"/>
              <c:yMode val="edge"/>
              <c:x val="1.3926499032882012E-2"/>
              <c:y val="0.12649184314210007"/>
            </c:manualLayout>
          </c:layout>
          <c:overlay val="0"/>
        </c:title>
        <c:numFmt formatCode="General" sourceLinked="1"/>
        <c:majorTickMark val="out"/>
        <c:minorTickMark val="none"/>
        <c:tickLblPos val="nextTo"/>
        <c:crossAx val="183823744"/>
        <c:crosses val="autoZero"/>
        <c:crossBetween val="between"/>
      </c:valAx>
    </c:plotArea>
    <c:legend>
      <c:legendPos val="r"/>
      <c:layout/>
      <c:overlay val="0"/>
    </c:legend>
    <c:plotVisOnly val="1"/>
    <c:dispBlanksAs val="gap"/>
    <c:showDLblsOverMax val="0"/>
  </c:chart>
  <c:txPr>
    <a:bodyPr/>
    <a:lstStyle/>
    <a:p>
      <a:pPr>
        <a:defRPr sz="2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Lbls>
            <c:txPr>
              <a:bodyPr/>
              <a:lstStyle/>
              <a:p>
                <a:pPr>
                  <a:defRPr sz="2000">
                    <a:solidFill>
                      <a:srgbClr val="0070C0"/>
                    </a:solidFill>
                  </a:defRPr>
                </a:pPr>
                <a:endParaRPr lang="en-US"/>
              </a:p>
            </c:txPr>
            <c:showLegendKey val="0"/>
            <c:showVal val="1"/>
            <c:showCatName val="0"/>
            <c:showSerName val="0"/>
            <c:showPercent val="0"/>
            <c:showBubbleSize val="0"/>
            <c:showLeaderLines val="0"/>
          </c:dLbls>
          <c:cat>
            <c:strRef>
              <c:f>Sheet1!$A$4:$A$11</c:f>
              <c:strCache>
                <c:ptCount val="8"/>
                <c:pt idx="0">
                  <c:v>Bác sĩ </c:v>
                </c:pt>
                <c:pt idx="1">
                  <c:v>Ca sĩ</c:v>
                </c:pt>
                <c:pt idx="2">
                  <c:v>Giáo viên</c:v>
                </c:pt>
                <c:pt idx="3">
                  <c:v>Kĩ sư</c:v>
                </c:pt>
                <c:pt idx="4">
                  <c:v>Đầu bếp </c:v>
                </c:pt>
                <c:pt idx="5">
                  <c:v>Công an</c:v>
                </c:pt>
                <c:pt idx="6">
                  <c:v>Vận động viên</c:v>
                </c:pt>
                <c:pt idx="7">
                  <c:v>Nghề khác</c:v>
                </c:pt>
              </c:strCache>
            </c:strRef>
          </c:cat>
          <c:val>
            <c:numRef>
              <c:f>Sheet1!$L$4:$L$11</c:f>
              <c:numCache>
                <c:formatCode>General</c:formatCode>
                <c:ptCount val="8"/>
                <c:pt idx="0">
                  <c:v>8</c:v>
                </c:pt>
                <c:pt idx="1">
                  <c:v>8</c:v>
                </c:pt>
                <c:pt idx="2">
                  <c:v>8</c:v>
                </c:pt>
                <c:pt idx="3">
                  <c:v>8</c:v>
                </c:pt>
                <c:pt idx="4">
                  <c:v>8</c:v>
                </c:pt>
                <c:pt idx="5">
                  <c:v>8</c:v>
                </c:pt>
                <c:pt idx="6">
                  <c:v>8</c:v>
                </c:pt>
                <c:pt idx="7">
                  <c:v>8</c:v>
                </c:pt>
              </c:numCache>
            </c:numRef>
          </c:val>
        </c:ser>
        <c:dLbls>
          <c:showLegendKey val="0"/>
          <c:showVal val="0"/>
          <c:showCatName val="0"/>
          <c:showSerName val="0"/>
          <c:showPercent val="0"/>
          <c:showBubbleSize val="0"/>
        </c:dLbls>
        <c:gapWidth val="150"/>
        <c:axId val="229953536"/>
        <c:axId val="229955072"/>
      </c:barChart>
      <c:catAx>
        <c:axId val="229953536"/>
        <c:scaling>
          <c:orientation val="minMax"/>
        </c:scaling>
        <c:delete val="0"/>
        <c:axPos val="b"/>
        <c:majorTickMark val="out"/>
        <c:minorTickMark val="none"/>
        <c:tickLblPos val="nextTo"/>
        <c:txPr>
          <a:bodyPr/>
          <a:lstStyle/>
          <a:p>
            <a:pPr>
              <a:defRPr sz="2600"/>
            </a:pPr>
            <a:endParaRPr lang="en-US"/>
          </a:p>
        </c:txPr>
        <c:crossAx val="229955072"/>
        <c:crosses val="autoZero"/>
        <c:auto val="0"/>
        <c:lblAlgn val="ctr"/>
        <c:lblOffset val="100"/>
        <c:tickLblSkip val="1"/>
        <c:noMultiLvlLbl val="0"/>
      </c:catAx>
      <c:valAx>
        <c:axId val="229955072"/>
        <c:scaling>
          <c:orientation val="minMax"/>
        </c:scaling>
        <c:delete val="0"/>
        <c:axPos val="l"/>
        <c:majorGridlines/>
        <c:title>
          <c:tx>
            <c:rich>
              <a:bodyPr rot="-5400000" vert="horz"/>
              <a:lstStyle/>
              <a:p>
                <a:pPr algn="ctr" rtl="0">
                  <a:defRPr sz="2600" b="1">
                    <a:solidFill>
                      <a:srgbClr val="0070C0"/>
                    </a:solidFill>
                  </a:defRPr>
                </a:pPr>
                <a:r>
                  <a:rPr lang="en-US" sz="2600" b="1">
                    <a:solidFill>
                      <a:srgbClr val="0070C0"/>
                    </a:solidFill>
                  </a:rPr>
                  <a:t>Số học sinh</a:t>
                </a:r>
              </a:p>
            </c:rich>
          </c:tx>
          <c:layout>
            <c:manualLayout>
              <c:xMode val="edge"/>
              <c:yMode val="edge"/>
              <c:x val="1.7094017094017096E-2"/>
              <c:y val="0.12337844194568071"/>
            </c:manualLayout>
          </c:layout>
          <c:overlay val="0"/>
        </c:title>
        <c:numFmt formatCode="General" sourceLinked="1"/>
        <c:majorTickMark val="out"/>
        <c:minorTickMark val="none"/>
        <c:tickLblPos val="nextTo"/>
        <c:crossAx val="229953536"/>
        <c:crossesAt val="1"/>
        <c:crossBetween val="between"/>
      </c:valAx>
    </c:plotArea>
    <c:plotVisOnly val="1"/>
    <c:dispBlanksAs val="gap"/>
    <c:showDLblsOverMax val="0"/>
  </c:chart>
  <c:txPr>
    <a:bodyPr/>
    <a:lstStyle/>
    <a:p>
      <a:pPr>
        <a:defRPr sz="2400" b="0">
          <a:latin typeface="Arial" pitchFamily="34" charset="0"/>
          <a:cs typeface="Arial" pitchFamily="34" charset="0"/>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639EA6-8A8E-471B-BA69-272FBDC79CBF}" type="datetimeFigureOut">
              <a:rPr lang="en-US" smtClean="0"/>
              <a:t>8/23/2021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99A0C-7E39-4153-A037-91678782D32F}" type="slidenum">
              <a:rPr lang="en-US" smtClean="0"/>
              <a:t>‹#›</a:t>
            </a:fld>
            <a:endParaRPr lang="en-US"/>
          </a:p>
        </p:txBody>
      </p:sp>
    </p:spTree>
    <p:extLst>
      <p:ext uri="{BB962C8B-B14F-4D97-AF65-F5344CB8AC3E}">
        <p14:creationId xmlns:p14="http://schemas.microsoft.com/office/powerpoint/2010/main" val="2538100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Ảnh</a:t>
            </a:r>
            <a:r>
              <a:rPr lang="en-US" baseline="0" smtClean="0"/>
              <a:t> ở chế độ chạy tự động khi chuyển slide. GV click để di chuyển bảng tên (4 lần ) (đặt trỏ chuột ở vùng ngoài video)</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4</a:t>
            </a:fld>
            <a:endParaRPr lang="en-US"/>
          </a:p>
        </p:txBody>
      </p:sp>
    </p:spTree>
    <p:extLst>
      <p:ext uri="{BB962C8B-B14F-4D97-AF65-F5344CB8AC3E}">
        <p14:creationId xmlns:p14="http://schemas.microsoft.com/office/powerpoint/2010/main" val="65230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Chuột</a:t>
            </a:r>
            <a:r>
              <a:rPr lang="en-US" baseline="0" smtClean="0"/>
              <a:t> phải tại vùng bảng chọn Edit hoặc Open để mở sang Excel. Sửa thông số tại ô nền trắng, ô nền xanh có công thức (cẩn thận kẻo xóa công thức ạ). Biểu đồ bên cạnh bảng thay đổi thì biểu đồ trên slide của PP cũng thay đổi. Thầy cô có thể cho hs xem ngay tại file Excel hoặc Save rồi đóng lại cho hs xem trình chiểu PP.</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14</a:t>
            </a:fld>
            <a:endParaRPr lang="en-US"/>
          </a:p>
        </p:txBody>
      </p:sp>
    </p:spTree>
    <p:extLst>
      <p:ext uri="{BB962C8B-B14F-4D97-AF65-F5344CB8AC3E}">
        <p14:creationId xmlns:p14="http://schemas.microsoft.com/office/powerpoint/2010/main" val="2086734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Nếu</a:t>
            </a:r>
            <a:r>
              <a:rPr lang="en-US" baseline="0" smtClean="0"/>
              <a:t> thay đổi số liệu bảng thống kê mà biểu đồ chưa thay đổi theo thì c</a:t>
            </a:r>
            <a:r>
              <a:rPr lang="en-US" smtClean="0"/>
              <a:t>huột</a:t>
            </a:r>
            <a:r>
              <a:rPr lang="en-US" baseline="0" smtClean="0"/>
              <a:t> phải chọn Edit data để PP update theo số liệu từ Excel</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15</a:t>
            </a:fld>
            <a:endParaRPr lang="en-US"/>
          </a:p>
        </p:txBody>
      </p:sp>
    </p:spTree>
    <p:extLst>
      <p:ext uri="{BB962C8B-B14F-4D97-AF65-F5344CB8AC3E}">
        <p14:creationId xmlns:p14="http://schemas.microsoft.com/office/powerpoint/2010/main" val="975202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Nếu</a:t>
            </a:r>
            <a:r>
              <a:rPr lang="en-US" baseline="0" smtClean="0"/>
              <a:t> thay đổi số liệu bảng thống kê mà biểu đồ chưa thay đổi theo thì c</a:t>
            </a:r>
            <a:r>
              <a:rPr lang="en-US" smtClean="0"/>
              <a:t>huột</a:t>
            </a:r>
            <a:r>
              <a:rPr lang="en-US" baseline="0" smtClean="0"/>
              <a:t> phải chọn Edit data để PP update theo số liệu từ Excel</a:t>
            </a:r>
            <a:endParaRPr lang="en-US" smtClean="0"/>
          </a:p>
        </p:txBody>
      </p:sp>
      <p:sp>
        <p:nvSpPr>
          <p:cNvPr id="4" name="Slide Number Placeholder 3"/>
          <p:cNvSpPr>
            <a:spLocks noGrp="1"/>
          </p:cNvSpPr>
          <p:nvPr>
            <p:ph type="sldNum" sz="quarter" idx="10"/>
          </p:nvPr>
        </p:nvSpPr>
        <p:spPr/>
        <p:txBody>
          <a:bodyPr/>
          <a:lstStyle/>
          <a:p>
            <a:fld id="{03399A0C-7E39-4153-A037-91678782D32F}" type="slidenum">
              <a:rPr lang="en-US" smtClean="0"/>
              <a:t>16</a:t>
            </a:fld>
            <a:endParaRPr lang="en-US"/>
          </a:p>
        </p:txBody>
      </p:sp>
    </p:spTree>
    <p:extLst>
      <p:ext uri="{BB962C8B-B14F-4D97-AF65-F5344CB8AC3E}">
        <p14:creationId xmlns:p14="http://schemas.microsoft.com/office/powerpoint/2010/main" val="302797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viên phát vấn và yêu câu HS trả lời cá nhân. Cho nhận xét, chốt bài</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17</a:t>
            </a:fld>
            <a:endParaRPr lang="en-US"/>
          </a:p>
        </p:txBody>
      </p:sp>
    </p:spTree>
    <p:extLst>
      <p:ext uri="{BB962C8B-B14F-4D97-AF65-F5344CB8AC3E}">
        <p14:creationId xmlns:p14="http://schemas.microsoft.com/office/powerpoint/2010/main" val="289971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Ảnh</a:t>
            </a:r>
            <a:r>
              <a:rPr lang="en-US" baseline="0" smtClean="0"/>
              <a:t> ở chế độ chạy tự động khi chuyển slide. GV click để di chuyển bảng tên (2 lần )</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5</a:t>
            </a:fld>
            <a:endParaRPr lang="en-US"/>
          </a:p>
        </p:txBody>
      </p:sp>
    </p:spTree>
    <p:extLst>
      <p:ext uri="{BB962C8B-B14F-4D97-AF65-F5344CB8AC3E}">
        <p14:creationId xmlns:p14="http://schemas.microsoft.com/office/powerpoint/2010/main" val="201072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Điền</a:t>
            </a:r>
            <a:r>
              <a:rPr lang="en-US" baseline="0" smtClean="0"/>
              <a:t> tên học sinh</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6</a:t>
            </a:fld>
            <a:endParaRPr lang="en-US"/>
          </a:p>
        </p:txBody>
      </p:sp>
    </p:spTree>
    <p:extLst>
      <p:ext uri="{BB962C8B-B14F-4D97-AF65-F5344CB8AC3E}">
        <p14:creationId xmlns:p14="http://schemas.microsoft.com/office/powerpoint/2010/main" val="269729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Hướng</a:t>
            </a:r>
            <a:r>
              <a:rPr lang="en-US" baseline="0" smtClean="0"/>
              <a:t> dẫn HS cách tích vào phiếu hỏi</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7</a:t>
            </a:fld>
            <a:endParaRPr lang="en-US"/>
          </a:p>
        </p:txBody>
      </p:sp>
    </p:spTree>
    <p:extLst>
      <p:ext uri="{BB962C8B-B14F-4D97-AF65-F5344CB8AC3E}">
        <p14:creationId xmlns:p14="http://schemas.microsoft.com/office/powerpoint/2010/main" val="299086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Ôn tập lại cho mỗi nhóm và nhóm trưởng cách thống kê </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8</a:t>
            </a:fld>
            <a:endParaRPr lang="en-US"/>
          </a:p>
        </p:txBody>
      </p:sp>
    </p:spTree>
    <p:extLst>
      <p:ext uri="{BB962C8B-B14F-4D97-AF65-F5344CB8AC3E}">
        <p14:creationId xmlns:p14="http://schemas.microsoft.com/office/powerpoint/2010/main" val="3311132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viên cho HS hoạt động cá nhân hoàng thành phiếu hỏi (5 phút ở bước này)</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9</a:t>
            </a:fld>
            <a:endParaRPr lang="en-US"/>
          </a:p>
        </p:txBody>
      </p:sp>
    </p:spTree>
    <p:extLst>
      <p:ext uri="{BB962C8B-B14F-4D97-AF65-F5344CB8AC3E}">
        <p14:creationId xmlns:p14="http://schemas.microsoft.com/office/powerpoint/2010/main" val="4214529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Nhóm</a:t>
            </a:r>
            <a:r>
              <a:rPr lang="en-US" baseline="0" smtClean="0"/>
              <a:t> trưởng thu phiếu nhóm và cùng phó nhóm tiến hành thống kê kết quả vào phiếu thống kê nhóm</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10</a:t>
            </a:fld>
            <a:endParaRPr lang="en-US"/>
          </a:p>
        </p:txBody>
      </p:sp>
    </p:spTree>
    <p:extLst>
      <p:ext uri="{BB962C8B-B14F-4D97-AF65-F5344CB8AC3E}">
        <p14:creationId xmlns:p14="http://schemas.microsoft.com/office/powerpoint/2010/main" val="253039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Chuột</a:t>
            </a:r>
            <a:r>
              <a:rPr lang="en-US" baseline="0" smtClean="0"/>
              <a:t> phải tại vùng bảng chọn Edit hoặc Open để mở sang Excel. Sửa thông số tại ô nền trắng, ô nền xanh có công thức (cẩn thận kẻo xóa công thức ạ). Biểu đồ bên cạnh bảng thay đổi thì biểu đồ trên slide của PP cũng thay đổi. Thầy cô có thể cho hs xem ngay tại file Excel hoặc Save rồi đóng lại cho hs xem trình chiểu PP.</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11</a:t>
            </a:fld>
            <a:endParaRPr lang="en-US"/>
          </a:p>
        </p:txBody>
      </p:sp>
    </p:spTree>
    <p:extLst>
      <p:ext uri="{BB962C8B-B14F-4D97-AF65-F5344CB8AC3E}">
        <p14:creationId xmlns:p14="http://schemas.microsoft.com/office/powerpoint/2010/main" val="2086734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yêu</a:t>
            </a:r>
            <a:r>
              <a:rPr lang="en-US" baseline="0" smtClean="0"/>
              <a:t> cầu các nhóm dán biểu đồ của nhóm mình trên bảng và cho nhận xét hình thức, tính chính xác của biểu đồ</a:t>
            </a:r>
            <a:endParaRPr lang="en-US"/>
          </a:p>
        </p:txBody>
      </p:sp>
      <p:sp>
        <p:nvSpPr>
          <p:cNvPr id="4" name="Slide Number Placeholder 3"/>
          <p:cNvSpPr>
            <a:spLocks noGrp="1"/>
          </p:cNvSpPr>
          <p:nvPr>
            <p:ph type="sldNum" sz="quarter" idx="10"/>
          </p:nvPr>
        </p:nvSpPr>
        <p:spPr/>
        <p:txBody>
          <a:bodyPr/>
          <a:lstStyle/>
          <a:p>
            <a:fld id="{03399A0C-7E39-4153-A037-91678782D32F}" type="slidenum">
              <a:rPr lang="en-US" smtClean="0"/>
              <a:t>13</a:t>
            </a:fld>
            <a:endParaRPr lang="en-US"/>
          </a:p>
        </p:txBody>
      </p:sp>
    </p:spTree>
    <p:extLst>
      <p:ext uri="{BB962C8B-B14F-4D97-AF65-F5344CB8AC3E}">
        <p14:creationId xmlns:p14="http://schemas.microsoft.com/office/powerpoint/2010/main" val="88121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file:///F:\D&#7920;%20&#193;N\So&#7841;n%20PP%20KNTTVCS%20&#272;&#224;o%20&#272;&#7883;nh\Ch&#432;&#417;ng%20IX-Luyen%20tap%20chung-Em%20s&#7869;%20l&#224;m%20g&#236;%20trong%20t&#432;&#417;ng%20lai\Worksheet%20in%20Ch&#432;&#417;ng%20IX-Luyen%20tap%20chung-Em%20s&#7869;%20l&#224;m%20g&#236;%20trong%20t&#432;&#417;ng%20lai.xlsx"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7.emf"/><Relationship Id="rId4" Type="http://schemas.openxmlformats.org/officeDocument/2006/relationships/oleObject" Target="file:///F:\D&#7920;%20&#193;N\So&#7841;n%20PP%20KNTTVCS%20&#272;&#224;o%20&#272;&#7883;nh\Ch&#432;&#417;ng%20IX-Luyen%20tap%20chung-Em%20s&#7869;%20l&#224;m%20g&#236;%20trong%20t&#432;&#417;ng%20lai\Worksheet%20in%20Ch&#432;&#417;ng%20IX-Luyen%20tap%20chung-Em%20s&#7869;%20l&#224;m%20g&#236;%20trong%20t&#432;&#417;ng%20lai.xlsx"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bmp"/><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7.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png"/><Relationship Id="rId5" Type="http://schemas.microsoft.com/office/2007/relationships/media" Target="../media/media3.mp4"/><Relationship Id="rId10" Type="http://schemas.openxmlformats.org/officeDocument/2006/relationships/notesSlide" Target="../notesSlides/notesSlide1.xml"/><Relationship Id="rId4" Type="http://schemas.openxmlformats.org/officeDocument/2006/relationships/video" Target="../media/media2.mp4"/><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video" Target="../media/media8.mp4"/><Relationship Id="rId13" Type="http://schemas.openxmlformats.org/officeDocument/2006/relationships/image" Target="../media/image11.png"/><Relationship Id="rId3" Type="http://schemas.microsoft.com/office/2007/relationships/media" Target="../media/media6.mp4"/><Relationship Id="rId7" Type="http://schemas.microsoft.com/office/2007/relationships/media" Target="../media/media8.mp4"/><Relationship Id="rId12" Type="http://schemas.openxmlformats.org/officeDocument/2006/relationships/image" Target="../media/image1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9.png"/><Relationship Id="rId5" Type="http://schemas.microsoft.com/office/2007/relationships/media" Target="../media/media7.mp4"/><Relationship Id="rId10" Type="http://schemas.openxmlformats.org/officeDocument/2006/relationships/notesSlide" Target="../notesSlides/notesSlide2.xml"/><Relationship Id="rId4" Type="http://schemas.openxmlformats.org/officeDocument/2006/relationships/video" Target="../media/media6.mp4"/><Relationship Id="rId9" Type="http://schemas.openxmlformats.org/officeDocument/2006/relationships/slideLayout" Target="../slideLayouts/slideLayout2.xml"/><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WordArt 16"/>
          <p:cNvSpPr>
            <a:spLocks noChangeArrowheads="1" noChangeShapeType="1" noTextEdit="1"/>
          </p:cNvSpPr>
          <p:nvPr/>
        </p:nvSpPr>
        <p:spPr bwMode="auto">
          <a:xfrm>
            <a:off x="1143000" y="1905000"/>
            <a:ext cx="7391400" cy="438150"/>
          </a:xfrm>
          <a:prstGeom prst="rect">
            <a:avLst/>
          </a:prstGeom>
        </p:spPr>
        <p:txBody>
          <a:bodyPr wrap="none" fromWordArt="1">
            <a:prstTxWarp prst="textPlain">
              <a:avLst>
                <a:gd name="adj" fmla="val 50000"/>
              </a:avLst>
            </a:prstTxWarp>
          </a:bodyPr>
          <a:lstStyle/>
          <a:p>
            <a:pPr algn="ctr"/>
            <a:r>
              <a:rPr lang="pt-BR" sz="4000" kern="10" smtClean="0">
                <a:ln w="9525">
                  <a:solidFill>
                    <a:schemeClr val="tx1">
                      <a:lumMod val="65000"/>
                      <a:lumOff val="35000"/>
                    </a:schemeClr>
                  </a:solidFill>
                  <a:round/>
                  <a:headEnd/>
                  <a:tailEnd/>
                </a:ln>
                <a:solidFill>
                  <a:schemeClr val="accent3">
                    <a:lumMod val="50000"/>
                  </a:schemeClr>
                </a:solidFill>
                <a:latin typeface="Times New Roman" pitchFamily="18" charset="0"/>
                <a:cs typeface="Times New Roman" pitchFamily="18" charset="0"/>
              </a:rPr>
              <a:t>CHƯƠNG IX: DỮ LIỆU XÁC SUẤT VÀ THỰC NGHIỆM</a:t>
            </a:r>
            <a:endParaRPr lang="en-US" sz="4000" kern="10">
              <a:ln w="9525">
                <a:solidFill>
                  <a:schemeClr val="tx1">
                    <a:lumMod val="65000"/>
                    <a:lumOff val="35000"/>
                  </a:schemeClr>
                </a:solidFill>
                <a:round/>
                <a:headEnd/>
                <a:tailEnd/>
              </a:ln>
              <a:solidFill>
                <a:schemeClr val="accent3">
                  <a:lumMod val="50000"/>
                </a:schemeClr>
              </a:solidFill>
              <a:latin typeface="Times New Roman" pitchFamily="18" charset="0"/>
              <a:cs typeface="Times New Roman" pitchFamily="18" charset="0"/>
            </a:endParaRPr>
          </a:p>
        </p:txBody>
      </p:sp>
      <p:sp>
        <p:nvSpPr>
          <p:cNvPr id="19" name="Rectangle 18"/>
          <p:cNvSpPr/>
          <p:nvPr/>
        </p:nvSpPr>
        <p:spPr>
          <a:xfrm>
            <a:off x="1524001" y="2729805"/>
            <a:ext cx="6400799" cy="1384995"/>
          </a:xfrm>
          <a:prstGeom prst="rect">
            <a:avLst/>
          </a:prstGeom>
        </p:spPr>
        <p:txBody>
          <a:bodyPr wrap="square">
            <a:spAutoFit/>
          </a:bodyPr>
          <a:lstStyle/>
          <a:p>
            <a:pPr algn="ctr">
              <a:lnSpc>
                <a:spcPct val="90000"/>
              </a:lnSpc>
              <a:spcBef>
                <a:spcPct val="30000"/>
              </a:spcBef>
              <a:defRPr/>
            </a:pPr>
            <a:r>
              <a:rPr lang="en-US" sz="4000" b="1" smtClean="0">
                <a:solidFill>
                  <a:srgbClr val="E54D09"/>
                </a:solidFill>
                <a:effectLst>
                  <a:outerShdw blurRad="38100" dist="38100" dir="2700000" algn="tl">
                    <a:srgbClr val="000000">
                      <a:alpha val="43137"/>
                    </a:srgbClr>
                  </a:outerShdw>
                </a:effectLst>
                <a:latin typeface="Times New Roman" pitchFamily="18" charset="0"/>
                <a:cs typeface="Times New Roman" pitchFamily="18" charset="0"/>
              </a:rPr>
              <a:t>LUYỆN TẬP CHUNG</a:t>
            </a:r>
          </a:p>
          <a:p>
            <a:pPr algn="ctr">
              <a:lnSpc>
                <a:spcPct val="90000"/>
              </a:lnSpc>
              <a:spcBef>
                <a:spcPct val="30000"/>
              </a:spcBef>
              <a:defRPr/>
            </a:pPr>
            <a:r>
              <a:rPr lang="en-US" sz="4000" b="1" smtClean="0">
                <a:solidFill>
                  <a:srgbClr val="E54D09"/>
                </a:solidFill>
                <a:effectLst>
                  <a:outerShdw blurRad="38100" dist="38100" dir="2700000" algn="tl">
                    <a:srgbClr val="000000">
                      <a:alpha val="43137"/>
                    </a:srgbClr>
                  </a:outerShdw>
                </a:effectLst>
                <a:latin typeface="Times New Roman" pitchFamily="18" charset="0"/>
                <a:cs typeface="Times New Roman" pitchFamily="18" charset="0"/>
              </a:rPr>
              <a:t>Em sẽ làm gì trong tương lai</a:t>
            </a:r>
            <a:endParaRPr lang="en-US" sz="4000" b="1">
              <a:solidFill>
                <a:srgbClr val="E54D09"/>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Rectangle 19"/>
          <p:cNvSpPr/>
          <p:nvPr/>
        </p:nvSpPr>
        <p:spPr>
          <a:xfrm>
            <a:off x="3193450" y="6039957"/>
            <a:ext cx="5874350" cy="781752"/>
          </a:xfrm>
          <a:prstGeom prst="rect">
            <a:avLst/>
          </a:prstGeom>
        </p:spPr>
        <p:txBody>
          <a:bodyPr wrap="square">
            <a:spAutoFit/>
          </a:bodyPr>
          <a:lstStyle/>
          <a:p>
            <a:pPr lvl="0">
              <a:lnSpc>
                <a:spcPct val="80000"/>
              </a:lnSpc>
              <a:defRPr/>
            </a:pPr>
            <a:r>
              <a:rPr lang="en-US" sz="2800" spc="-150" dirty="0" err="1">
                <a:ln>
                  <a:solidFill>
                    <a:schemeClr val="tx1">
                      <a:lumMod val="65000"/>
                      <a:lumOff val="35000"/>
                    </a:schemeClr>
                  </a:solidFill>
                </a:ln>
                <a:solidFill>
                  <a:schemeClr val="accent3">
                    <a:lumMod val="50000"/>
                  </a:schemeClr>
                </a:solidFill>
                <a:latin typeface="Times New Roman" pitchFamily="18" charset="0"/>
                <a:cs typeface="Times New Roman" pitchFamily="18" charset="0"/>
              </a:rPr>
              <a:t>Giáo</a:t>
            </a:r>
            <a:r>
              <a:rPr lang="en-US" sz="2800" spc="-150" dirty="0">
                <a:ln>
                  <a:solidFill>
                    <a:schemeClr val="tx1">
                      <a:lumMod val="65000"/>
                      <a:lumOff val="35000"/>
                    </a:schemeClr>
                  </a:solidFill>
                </a:ln>
                <a:solidFill>
                  <a:schemeClr val="accent3">
                    <a:lumMod val="50000"/>
                  </a:schemeClr>
                </a:solidFill>
                <a:latin typeface="Times New Roman" pitchFamily="18" charset="0"/>
                <a:cs typeface="Times New Roman" pitchFamily="18" charset="0"/>
              </a:rPr>
              <a:t> </a:t>
            </a:r>
            <a:r>
              <a:rPr lang="en-US" sz="2800" spc="-150" dirty="0" err="1">
                <a:ln>
                  <a:solidFill>
                    <a:schemeClr val="tx1">
                      <a:lumMod val="65000"/>
                      <a:lumOff val="35000"/>
                    </a:schemeClr>
                  </a:solidFill>
                </a:ln>
                <a:solidFill>
                  <a:schemeClr val="accent3">
                    <a:lumMod val="50000"/>
                  </a:schemeClr>
                </a:solidFill>
                <a:latin typeface="Times New Roman" pitchFamily="18" charset="0"/>
                <a:cs typeface="Times New Roman" pitchFamily="18" charset="0"/>
              </a:rPr>
              <a:t>viên</a:t>
            </a:r>
            <a:r>
              <a:rPr lang="en-US" sz="2800" spc="-150" dirty="0">
                <a:ln>
                  <a:solidFill>
                    <a:schemeClr val="tx1">
                      <a:lumMod val="65000"/>
                      <a:lumOff val="35000"/>
                    </a:schemeClr>
                  </a:solidFill>
                </a:ln>
                <a:solidFill>
                  <a:schemeClr val="accent3">
                    <a:lumMod val="50000"/>
                  </a:schemeClr>
                </a:solidFill>
                <a:latin typeface="Times New Roman" pitchFamily="18" charset="0"/>
                <a:cs typeface="Times New Roman" pitchFamily="18" charset="0"/>
              </a:rPr>
              <a:t> </a:t>
            </a:r>
            <a:r>
              <a:rPr lang="en-US" sz="2800" spc="-150" dirty="0" err="1">
                <a:ln>
                  <a:solidFill>
                    <a:schemeClr val="tx1">
                      <a:lumMod val="65000"/>
                      <a:lumOff val="35000"/>
                    </a:schemeClr>
                  </a:solidFill>
                </a:ln>
                <a:solidFill>
                  <a:schemeClr val="accent3">
                    <a:lumMod val="50000"/>
                  </a:schemeClr>
                </a:solidFill>
                <a:latin typeface="Times New Roman" pitchFamily="18" charset="0"/>
                <a:cs typeface="Times New Roman" pitchFamily="18" charset="0"/>
              </a:rPr>
              <a:t>thực</a:t>
            </a:r>
            <a:r>
              <a:rPr lang="en-US" sz="2800" spc="-150" dirty="0">
                <a:ln>
                  <a:solidFill>
                    <a:schemeClr val="tx1">
                      <a:lumMod val="65000"/>
                      <a:lumOff val="35000"/>
                    </a:schemeClr>
                  </a:solidFill>
                </a:ln>
                <a:solidFill>
                  <a:schemeClr val="accent3">
                    <a:lumMod val="50000"/>
                  </a:schemeClr>
                </a:solidFill>
                <a:latin typeface="Times New Roman" pitchFamily="18" charset="0"/>
                <a:cs typeface="Times New Roman" pitchFamily="18" charset="0"/>
              </a:rPr>
              <a:t> </a:t>
            </a:r>
            <a:r>
              <a:rPr lang="en-US" sz="2800" spc="-150" dirty="0" err="1">
                <a:ln>
                  <a:solidFill>
                    <a:schemeClr val="tx1">
                      <a:lumMod val="65000"/>
                      <a:lumOff val="35000"/>
                    </a:schemeClr>
                  </a:solidFill>
                </a:ln>
                <a:solidFill>
                  <a:schemeClr val="accent3">
                    <a:lumMod val="50000"/>
                  </a:schemeClr>
                </a:solidFill>
                <a:latin typeface="Times New Roman" pitchFamily="18" charset="0"/>
                <a:cs typeface="Times New Roman" pitchFamily="18" charset="0"/>
              </a:rPr>
              <a:t>hiện</a:t>
            </a:r>
            <a:r>
              <a:rPr lang="en-US" sz="2800" spc="-150" dirty="0">
                <a:ln>
                  <a:solidFill>
                    <a:schemeClr val="tx1">
                      <a:lumMod val="65000"/>
                      <a:lumOff val="35000"/>
                    </a:schemeClr>
                  </a:solidFill>
                </a:ln>
                <a:solidFill>
                  <a:schemeClr val="accent3">
                    <a:lumMod val="50000"/>
                  </a:schemeClr>
                </a:solidFill>
                <a:latin typeface="Times New Roman" pitchFamily="18" charset="0"/>
                <a:cs typeface="Times New Roman" pitchFamily="18" charset="0"/>
              </a:rPr>
              <a:t>: </a:t>
            </a:r>
            <a:endParaRPr lang="en-US" sz="2800" spc="-150" dirty="0">
              <a:ln>
                <a:solidFill>
                  <a:schemeClr val="tx1">
                    <a:lumMod val="65000"/>
                    <a:lumOff val="35000"/>
                  </a:schemeClr>
                </a:solidFill>
              </a:ln>
              <a:solidFill>
                <a:schemeClr val="accent3">
                  <a:lumMod val="50000"/>
                </a:schemeClr>
              </a:solidFill>
              <a:latin typeface="Times New Roman" pitchFamily="18" charset="0"/>
              <a:cs typeface="Times New Roman" pitchFamily="18" charset="0"/>
            </a:endParaRPr>
          </a:p>
          <a:p>
            <a:pPr lvl="0">
              <a:lnSpc>
                <a:spcPct val="80000"/>
              </a:lnSpc>
              <a:defRPr/>
            </a:pPr>
            <a:endParaRPr lang="en-US" sz="2800" spc="-150" dirty="0">
              <a:ln>
                <a:solidFill>
                  <a:schemeClr val="tx1">
                    <a:lumMod val="65000"/>
                    <a:lumOff val="35000"/>
                  </a:schemeClr>
                </a:solidFill>
              </a:ln>
              <a:solidFill>
                <a:schemeClr val="accent3">
                  <a:lumMod val="50000"/>
                </a:schemeClr>
              </a:solidFill>
              <a:latin typeface="Times New Roman" pitchFamily="18" charset="0"/>
              <a:cs typeface="Times New Roman" pitchFamily="18" charset="0"/>
            </a:endParaRPr>
          </a:p>
        </p:txBody>
      </p:sp>
      <p:sp>
        <p:nvSpPr>
          <p:cNvPr id="21" name="Rectangle 20"/>
          <p:cNvSpPr/>
          <p:nvPr/>
        </p:nvSpPr>
        <p:spPr>
          <a:xfrm>
            <a:off x="914400" y="533400"/>
            <a:ext cx="7543800" cy="914400"/>
          </a:xfrm>
          <a:prstGeom prst="rect">
            <a:avLst/>
          </a:prstGeom>
          <a:effectLst>
            <a:glow rad="228600">
              <a:schemeClr val="accent6">
                <a:satMod val="175000"/>
                <a:alpha val="40000"/>
              </a:schemeClr>
            </a:glow>
          </a:effectLst>
        </p:spPr>
        <p:txBody>
          <a:bodyPr>
            <a:prstTxWarp prst="textInflateBottom">
              <a:avLst>
                <a:gd name="adj" fmla="val 66087"/>
              </a:avLst>
            </a:prstTxWarp>
            <a:spAutoFit/>
          </a:bodyPr>
          <a:lstStyle/>
          <a:p>
            <a:pPr algn="ctr"/>
            <a:r>
              <a:rPr lang="en-US" b="1" dirty="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CHÀO MỪNG CÁC THẦY </a:t>
            </a:r>
            <a:r>
              <a:rPr lang="en-US" b="1" dirty="0"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CÔ </a:t>
            </a:r>
            <a:r>
              <a:rPr lang="en-US" b="1" dirty="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VÀ CÁC EM HỌC </a:t>
            </a:r>
            <a:r>
              <a:rPr lang="en-US" b="1">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SINH </a:t>
            </a:r>
            <a:endParaRPr lang="en-US" b="1"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endParaRPr>
          </a:p>
          <a:p>
            <a:pPr algn="ctr"/>
            <a:r>
              <a:rPr lang="en-US" b="1"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THAM </a:t>
            </a:r>
            <a:r>
              <a:rPr lang="en-US" b="1" dirty="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DỰ </a:t>
            </a:r>
            <a:r>
              <a:rPr lang="en-US" b="1">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BÀI </a:t>
            </a:r>
            <a:r>
              <a:rPr lang="en-US" b="1"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HỌC</a:t>
            </a:r>
            <a:endParaRPr lang="en-US" b="1" dirty="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91758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685800"/>
            <a:ext cx="8610600" cy="707886"/>
          </a:xfrm>
          <a:prstGeom prst="rect">
            <a:avLst/>
          </a:prstGeom>
        </p:spPr>
        <p:txBody>
          <a:bodyPr wrap="square">
            <a:spAutoFit/>
          </a:bodyPr>
          <a:lstStyle/>
          <a:p>
            <a:pPr algn="ctr">
              <a:spcBef>
                <a:spcPts val="1200"/>
              </a:spcBef>
              <a:spcAft>
                <a:spcPts val="600"/>
              </a:spcAft>
            </a:pPr>
            <a:r>
              <a:rPr lang="en-US" sz="40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Bước 2:  </a:t>
            </a:r>
            <a:r>
              <a:rPr lang="en-US" sz="40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Lập bảng thống </a:t>
            </a:r>
            <a:r>
              <a:rPr lang="en-US" sz="40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kê  </a:t>
            </a:r>
            <a:r>
              <a:rPr lang="en-US" sz="400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(4phút) </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57400"/>
            <a:ext cx="990600" cy="126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9564" y="2057400"/>
            <a:ext cx="1042323" cy="126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p:nvSpPr>
        <p:spPr bwMode="auto">
          <a:xfrm>
            <a:off x="1066800" y="3322278"/>
            <a:ext cx="6781800" cy="582543"/>
          </a:xfrm>
          <a:prstGeom prst="round2DiagRect">
            <a:avLst>
              <a:gd name="adj1" fmla="val 0"/>
              <a:gd name="adj2" fmla="val 50000"/>
            </a:avLst>
          </a:prstGeom>
          <a:blipFill>
            <a:blip r:embed="rId7"/>
            <a:tile tx="0" ty="0" sx="100000" sy="100000" flip="none" algn="tl"/>
          </a:blipFill>
          <a:ln>
            <a:solidFill>
              <a:schemeClr val="tx2">
                <a:lumMod val="40000"/>
                <a:lumOff val="60000"/>
              </a:schemeClr>
            </a:solidFill>
          </a:ln>
        </p:spPr>
        <p:txBody>
          <a:bodyPr rot="0" spcFirstLastPara="0" vertOverflow="overflow" horzOverflow="overflow" vert="horz" wrap="none" lIns="91440" tIns="45720" rIns="91440" bIns="45720" numCol="1" spcCol="0" rtlCol="0" fromWordArt="1" anchor="ctr" anchorCtr="0" forceAA="0" compatLnSpc="1">
            <a:prstTxWarp prst="textPlain">
              <a:avLst>
                <a:gd name="adj" fmla="val 60641"/>
              </a:avLst>
            </a:prstTxWarp>
            <a:noAutofit/>
          </a:bodyPr>
          <a:lstStyle/>
          <a:p>
            <a:pPr algn="ctr"/>
            <a:endParaRPr lang="en-US" sz="4000" kern="10" smtClean="0">
              <a:ln w="9525">
                <a:solidFill>
                  <a:schemeClr val="accent3">
                    <a:lumMod val="50000"/>
                  </a:schemeClr>
                </a:solidFill>
                <a:round/>
                <a:headEnd/>
                <a:tailEnd/>
              </a:ln>
              <a:solidFill>
                <a:schemeClr val="accent3">
                  <a:lumMod val="50000"/>
                </a:schemeClr>
              </a:solidFill>
              <a:latin typeface="Times New Roman" pitchFamily="18" charset="0"/>
              <a:cs typeface="Times New Roman" pitchFamily="18" charset="0"/>
            </a:endParaRPr>
          </a:p>
        </p:txBody>
      </p:sp>
      <p:sp>
        <p:nvSpPr>
          <p:cNvPr id="12" name="TextBox 11"/>
          <p:cNvSpPr txBox="1"/>
          <p:nvPr/>
        </p:nvSpPr>
        <p:spPr>
          <a:xfrm>
            <a:off x="1447800" y="3258491"/>
            <a:ext cx="6248400" cy="646331"/>
          </a:xfrm>
          <a:prstGeom prst="rect">
            <a:avLst/>
          </a:prstGeom>
          <a:noFill/>
        </p:spPr>
        <p:txBody>
          <a:bodyPr wrap="square" rtlCol="0">
            <a:spAutoFit/>
          </a:bodyPr>
          <a:lstStyle/>
          <a:p>
            <a:r>
              <a:rPr lang="en-US" sz="3600" b="1" smtClean="0">
                <a:solidFill>
                  <a:srgbClr val="66FFFF"/>
                </a:solidFill>
              </a:rPr>
              <a:t>Vuông đến gặp Tròn sau 4 phút</a:t>
            </a:r>
            <a:endParaRPr lang="en-US" sz="3600" b="1">
              <a:solidFill>
                <a:srgbClr val="66FFFF"/>
              </a:solidFill>
            </a:endParaRPr>
          </a:p>
        </p:txBody>
      </p:sp>
    </p:spTree>
    <p:extLst>
      <p:ext uri="{BB962C8B-B14F-4D97-AF65-F5344CB8AC3E}">
        <p14:creationId xmlns:p14="http://schemas.microsoft.com/office/powerpoint/2010/main" val="158901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fill="hold" nodeType="clickEffect">
                                  <p:stCondLst>
                                    <p:cond delay="0"/>
                                  </p:stCondLst>
                                  <p:childTnLst>
                                    <p:animMotion origin="layout" path="M -1.11111E-6 1.85185E-6 L -0.46111 1.85185E-6 " pathEditMode="relative" rAng="0" ptsTypes="AA">
                                      <p:cBhvr>
                                        <p:cTn id="6" dur="240000" fill="hold"/>
                                        <p:tgtEl>
                                          <p:spTgt spid="10"/>
                                        </p:tgtEl>
                                        <p:attrNameLst>
                                          <p:attrName>ppt_x</p:attrName>
                                          <p:attrName>ppt_y</p:attrName>
                                        </p:attrNameLst>
                                      </p:cBhvr>
                                      <p:rCtr x="-23056" y="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0"/>
                                        </p:tgtEl>
                                        <p:attrNameLst>
                                          <p:attrName>r</p:attrName>
                                        </p:attrNameLst>
                                      </p:cBhvr>
                                    </p:animRot>
                                    <p:animRot by="-240000">
                                      <p:cBhvr>
                                        <p:cTn id="9" dur="200" fill="hold">
                                          <p:stCondLst>
                                            <p:cond delay="200"/>
                                          </p:stCondLst>
                                        </p:cTn>
                                        <p:tgtEl>
                                          <p:spTgt spid="10"/>
                                        </p:tgtEl>
                                        <p:attrNameLst>
                                          <p:attrName>r</p:attrName>
                                        </p:attrNameLst>
                                      </p:cBhvr>
                                    </p:animRot>
                                    <p:animRot by="240000">
                                      <p:cBhvr>
                                        <p:cTn id="10" dur="200" fill="hold">
                                          <p:stCondLst>
                                            <p:cond delay="400"/>
                                          </p:stCondLst>
                                        </p:cTn>
                                        <p:tgtEl>
                                          <p:spTgt spid="10"/>
                                        </p:tgtEl>
                                        <p:attrNameLst>
                                          <p:attrName>r</p:attrName>
                                        </p:attrNameLst>
                                      </p:cBhvr>
                                    </p:animRot>
                                    <p:animRot by="-240000">
                                      <p:cBhvr>
                                        <p:cTn id="11" dur="200" fill="hold">
                                          <p:stCondLst>
                                            <p:cond delay="600"/>
                                          </p:stCondLst>
                                        </p:cTn>
                                        <p:tgtEl>
                                          <p:spTgt spid="10"/>
                                        </p:tgtEl>
                                        <p:attrNameLst>
                                          <p:attrName>r</p:attrName>
                                        </p:attrNameLst>
                                      </p:cBhvr>
                                    </p:animRot>
                                    <p:animRot by="120000">
                                      <p:cBhvr>
                                        <p:cTn id="12" dur="200" fill="hold">
                                          <p:stCondLst>
                                            <p:cond delay="800"/>
                                          </p:stCondLst>
                                        </p:cTn>
                                        <p:tgtEl>
                                          <p:spTgt spid="10"/>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3" name="chimes.wav"/>
                                        </p:tgtEl>
                                      </p:cMediaNode>
                                    </p:audio>
                                  </p:subTnLst>
                                </p:cTn>
                              </p:par>
                            </p:childTnLst>
                          </p:cTn>
                        </p:par>
                        <p:par>
                          <p:cTn id="13" fill="hold">
                            <p:stCondLst>
                              <p:cond delay="240000"/>
                            </p:stCondLst>
                            <p:childTnLst>
                              <p:par>
                                <p:cTn id="14" presetID="32" presetClass="emph" presetSubtype="0" repeatCount="indefinite" fill="hold" nodeType="afterEffect">
                                  <p:stCondLst>
                                    <p:cond delay="0"/>
                                  </p:stCondLst>
                                  <p:endCondLst>
                                    <p:cond evt="onNext" delay="0">
                                      <p:tgtEl>
                                        <p:sldTgt/>
                                      </p:tgtEl>
                                    </p:cond>
                                  </p:end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alarm clo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2955100274"/>
              </p:ext>
            </p:extLst>
          </p:nvPr>
        </p:nvGraphicFramePr>
        <p:xfrm>
          <a:off x="464001" y="228600"/>
          <a:ext cx="11727999" cy="6629400"/>
        </p:xfrm>
        <a:graphic>
          <a:graphicData uri="http://schemas.openxmlformats.org/presentationml/2006/ole">
            <mc:AlternateContent xmlns:mc="http://schemas.openxmlformats.org/markup-compatibility/2006">
              <mc:Choice xmlns:v="urn:schemas-microsoft-com:vml" Requires="v">
                <p:oleObj spid="_x0000_s16389" name="Worksheet" r:id="rId4" imgW="12334948" imgH="6895993" progId="Excel.Sheet.12">
                  <p:link updateAutomatic="1"/>
                </p:oleObj>
              </mc:Choice>
              <mc:Fallback>
                <p:oleObj name="Worksheet" r:id="rId4" imgW="12334948" imgH="6895993" progId="Excel.Sheet.12">
                  <p:link updateAutomatic="1"/>
                  <p:pic>
                    <p:nvPicPr>
                      <p:cNvPr id="0" name=""/>
                      <p:cNvPicPr preferRelativeResize="0"/>
                      <p:nvPr/>
                    </p:nvPicPr>
                    <p:blipFill>
                      <a:blip r:embed="rId5"/>
                      <a:stretch>
                        <a:fillRect/>
                      </a:stretch>
                    </p:blipFill>
                    <p:spPr>
                      <a:xfrm>
                        <a:off x="464001" y="228600"/>
                        <a:ext cx="11727999" cy="6629400"/>
                      </a:xfrm>
                      <a:prstGeom prst="rect">
                        <a:avLst/>
                      </a:prstGeom>
                    </p:spPr>
                  </p:pic>
                </p:oleObj>
              </mc:Fallback>
            </mc:AlternateContent>
          </a:graphicData>
        </a:graphic>
      </p:graphicFrame>
    </p:spTree>
    <p:extLst>
      <p:ext uri="{BB962C8B-B14F-4D97-AF65-F5344CB8AC3E}">
        <p14:creationId xmlns:p14="http://schemas.microsoft.com/office/powerpoint/2010/main" val="3267808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26931" y="875943"/>
            <a:ext cx="7162800" cy="2400657"/>
          </a:xfrm>
          <a:prstGeom prst="rect">
            <a:avLst/>
          </a:prstGeom>
        </p:spPr>
        <p:txBody>
          <a:bodyPr wrap="square">
            <a:spAutoFit/>
          </a:bodyPr>
          <a:lstStyle/>
          <a:p>
            <a:pPr>
              <a:spcBef>
                <a:spcPts val="1200"/>
              </a:spcBef>
              <a:spcAft>
                <a:spcPts val="600"/>
              </a:spcAft>
            </a:pPr>
            <a:r>
              <a:rPr lang="en-US" sz="4000" b="1" smtClean="0">
                <a:solidFill>
                  <a:srgbClr val="E54D09"/>
                </a:solidFill>
                <a:effectLst>
                  <a:outerShdw blurRad="38100" dist="38100" dir="2700000" algn="tl">
                    <a:srgbClr val="000000">
                      <a:alpha val="43137"/>
                    </a:srgbClr>
                  </a:outerShdw>
                </a:effectLst>
                <a:latin typeface="Times New Roman" pitchFamily="18" charset="0"/>
                <a:cs typeface="Times New Roman" pitchFamily="18" charset="0"/>
              </a:rPr>
              <a:t>                  TIẾT 2 </a:t>
            </a:r>
          </a:p>
          <a:p>
            <a:pPr>
              <a:spcBef>
                <a:spcPts val="1200"/>
              </a:spcBef>
              <a:spcAft>
                <a:spcPts val="600"/>
              </a:spcAft>
            </a:pPr>
            <a:r>
              <a:rPr lang="en-US" sz="40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Vẽ biểu đồ</a:t>
            </a:r>
          </a:p>
          <a:p>
            <a:pPr>
              <a:spcBef>
                <a:spcPts val="1200"/>
              </a:spcBef>
              <a:spcAft>
                <a:spcPts val="600"/>
              </a:spcAft>
            </a:pPr>
            <a:r>
              <a:rPr lang="en-US" sz="40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Phân tích dữ liệu</a:t>
            </a:r>
            <a:endParaRPr lang="en-US">
              <a:solidFill>
                <a:srgbClr val="0070C0"/>
              </a:solidFill>
            </a:endParaRPr>
          </a:p>
        </p:txBody>
      </p:sp>
    </p:spTree>
    <p:extLst>
      <p:ext uri="{BB962C8B-B14F-4D97-AF65-F5344CB8AC3E}">
        <p14:creationId xmlns:p14="http://schemas.microsoft.com/office/powerpoint/2010/main" val="510826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9986" y="1241286"/>
            <a:ext cx="5029200" cy="707886"/>
          </a:xfrm>
          <a:prstGeom prst="rect">
            <a:avLst/>
          </a:prstGeom>
        </p:spPr>
        <p:txBody>
          <a:bodyPr wrap="square">
            <a:spAutoFit/>
          </a:bodyPr>
          <a:lstStyle/>
          <a:p>
            <a:pPr>
              <a:spcBef>
                <a:spcPts val="1200"/>
              </a:spcBef>
              <a:spcAft>
                <a:spcPts val="600"/>
              </a:spcAft>
            </a:pPr>
            <a:r>
              <a:rPr lang="en-US" sz="40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Biểu đồ nhóm</a:t>
            </a:r>
            <a:endParaRPr lang="en-US" sz="40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75019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704199870"/>
              </p:ext>
            </p:extLst>
          </p:nvPr>
        </p:nvGraphicFramePr>
        <p:xfrm>
          <a:off x="464001" y="228600"/>
          <a:ext cx="11727999" cy="6629400"/>
        </p:xfrm>
        <a:graphic>
          <a:graphicData uri="http://schemas.openxmlformats.org/presentationml/2006/ole">
            <mc:AlternateContent xmlns:mc="http://schemas.openxmlformats.org/markup-compatibility/2006">
              <mc:Choice xmlns:v="urn:schemas-microsoft-com:vml" Requires="v">
                <p:oleObj spid="_x0000_s13347" name="Worksheet" r:id="rId4" imgW="12334948" imgH="6895993" progId="Excel.Sheet.12">
                  <p:link updateAutomatic="1"/>
                </p:oleObj>
              </mc:Choice>
              <mc:Fallback>
                <p:oleObj name="Worksheet" r:id="rId4" imgW="12334948" imgH="6895993" progId="Excel.Sheet.12">
                  <p:link updateAutomatic="1"/>
                  <p:pic>
                    <p:nvPicPr>
                      <p:cNvPr id="0" name=""/>
                      <p:cNvPicPr preferRelativeResize="0"/>
                      <p:nvPr/>
                    </p:nvPicPr>
                    <p:blipFill>
                      <a:blip r:embed="rId5"/>
                      <a:stretch>
                        <a:fillRect/>
                      </a:stretch>
                    </p:blipFill>
                    <p:spPr>
                      <a:xfrm>
                        <a:off x="464001" y="228600"/>
                        <a:ext cx="11727999" cy="6629400"/>
                      </a:xfrm>
                      <a:prstGeom prst="rect">
                        <a:avLst/>
                      </a:prstGeom>
                    </p:spPr>
                  </p:pic>
                </p:oleObj>
              </mc:Fallback>
            </mc:AlternateContent>
          </a:graphicData>
        </a:graphic>
      </p:graphicFrame>
    </p:spTree>
    <p:extLst>
      <p:ext uri="{BB962C8B-B14F-4D97-AF65-F5344CB8AC3E}">
        <p14:creationId xmlns:p14="http://schemas.microsoft.com/office/powerpoint/2010/main" val="37196406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0"/>
            <a:ext cx="7467600" cy="954107"/>
          </a:xfrm>
          <a:prstGeom prst="rect">
            <a:avLst/>
          </a:prstGeom>
        </p:spPr>
        <p:txBody>
          <a:bodyPr wrap="square">
            <a:spAutoFit/>
          </a:bodyPr>
          <a:lstStyle/>
          <a:p>
            <a:pPr algn="ctr">
              <a:defRPr sz="2800" b="1" i="0" u="none" strike="noStrike" kern="1200" baseline="0">
                <a:solidFill>
                  <a:srgbClr val="0070C0"/>
                </a:solidFill>
                <a:latin typeface="+mn-lt"/>
                <a:ea typeface="+mn-ea"/>
                <a:cs typeface="+mn-cs"/>
              </a:defRPr>
            </a:pPr>
            <a:r>
              <a:rPr lang="en-US">
                <a:solidFill>
                  <a:srgbClr val="0070C0"/>
                </a:solidFill>
              </a:rPr>
              <a:t>BIỂU ĐỒ LỰA CHỌN NGHỀ NGHIỆP </a:t>
            </a:r>
          </a:p>
          <a:p>
            <a:pPr algn="ctr">
              <a:defRPr sz="2800" b="1" i="0" u="none" strike="noStrike" kern="1200" baseline="0">
                <a:solidFill>
                  <a:srgbClr val="0070C0"/>
                </a:solidFill>
                <a:latin typeface="+mn-lt"/>
                <a:ea typeface="+mn-ea"/>
                <a:cs typeface="+mn-cs"/>
              </a:defRPr>
            </a:pPr>
            <a:r>
              <a:rPr lang="en-US">
                <a:solidFill>
                  <a:srgbClr val="0070C0"/>
                </a:solidFill>
              </a:rPr>
              <a:t>TƯƠNG LAI CỦA LỚP  6A</a:t>
            </a:r>
          </a:p>
        </p:txBody>
      </p:sp>
      <p:graphicFrame>
        <p:nvGraphicFramePr>
          <p:cNvPr id="4" name="Chart 3"/>
          <p:cNvGraphicFramePr>
            <a:graphicFrameLocks/>
          </p:cNvGraphicFramePr>
          <p:nvPr>
            <p:extLst>
              <p:ext uri="{D42A27DB-BD31-4B8C-83A1-F6EECF244321}">
                <p14:modId xmlns:p14="http://schemas.microsoft.com/office/powerpoint/2010/main" val="171876721"/>
              </p:ext>
            </p:extLst>
          </p:nvPr>
        </p:nvGraphicFramePr>
        <p:xfrm>
          <a:off x="381000" y="954107"/>
          <a:ext cx="8413750" cy="5443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750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548012728"/>
              </p:ext>
            </p:extLst>
          </p:nvPr>
        </p:nvGraphicFramePr>
        <p:xfrm>
          <a:off x="265112" y="1219200"/>
          <a:ext cx="8461376" cy="533399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762000" y="36493"/>
            <a:ext cx="7467600" cy="954107"/>
          </a:xfrm>
          <a:prstGeom prst="rect">
            <a:avLst/>
          </a:prstGeom>
        </p:spPr>
        <p:txBody>
          <a:bodyPr wrap="square">
            <a:spAutoFit/>
          </a:bodyPr>
          <a:lstStyle/>
          <a:p>
            <a:pPr algn="ctr">
              <a:defRPr sz="2800" b="1" i="0" u="none" strike="noStrike" kern="1200" baseline="0">
                <a:solidFill>
                  <a:srgbClr val="0070C0"/>
                </a:solidFill>
                <a:latin typeface="+mn-lt"/>
                <a:ea typeface="+mn-ea"/>
                <a:cs typeface="+mn-cs"/>
              </a:defRPr>
            </a:pPr>
            <a:r>
              <a:rPr lang="en-US">
                <a:solidFill>
                  <a:srgbClr val="0070C0"/>
                </a:solidFill>
              </a:rPr>
              <a:t>BIỂU ĐỒ LỰA CHỌN NGHỀ NGHIỆP </a:t>
            </a:r>
            <a:r>
              <a:rPr lang="en-US" smtClean="0">
                <a:solidFill>
                  <a:srgbClr val="0070C0"/>
                </a:solidFill>
              </a:rPr>
              <a:t>TƯƠNG </a:t>
            </a:r>
            <a:r>
              <a:rPr lang="en-US">
                <a:solidFill>
                  <a:srgbClr val="0070C0"/>
                </a:solidFill>
              </a:rPr>
              <a:t>LAI </a:t>
            </a:r>
            <a:r>
              <a:rPr lang="en-US" smtClean="0">
                <a:solidFill>
                  <a:srgbClr val="0070C0"/>
                </a:solidFill>
              </a:rPr>
              <a:t>CỦA HỌC SINH NAM VÀ HỌC SINH NỮ </a:t>
            </a:r>
            <a:r>
              <a:rPr lang="en-US">
                <a:solidFill>
                  <a:srgbClr val="0070C0"/>
                </a:solidFill>
              </a:rPr>
              <a:t>LỚP  6A</a:t>
            </a:r>
          </a:p>
        </p:txBody>
      </p:sp>
    </p:spTree>
    <p:extLst>
      <p:ext uri="{BB962C8B-B14F-4D97-AF65-F5344CB8AC3E}">
        <p14:creationId xmlns:p14="http://schemas.microsoft.com/office/powerpoint/2010/main" val="1186743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57400" y="457200"/>
            <a:ext cx="4055919" cy="707886"/>
          </a:xfrm>
          <a:prstGeom prst="rect">
            <a:avLst/>
          </a:prstGeom>
        </p:spPr>
        <p:txBody>
          <a:bodyPr wrap="none">
            <a:spAutoFit/>
          </a:bodyPr>
          <a:lstStyle/>
          <a:p>
            <a:r>
              <a:rPr lang="en-US" sz="40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Phân tích dữ liệu</a:t>
            </a:r>
            <a:endParaRPr lang="en-US" sz="4000"/>
          </a:p>
        </p:txBody>
      </p:sp>
      <p:sp>
        <p:nvSpPr>
          <p:cNvPr id="6" name="TextBox 5"/>
          <p:cNvSpPr txBox="1"/>
          <p:nvPr/>
        </p:nvSpPr>
        <p:spPr>
          <a:xfrm>
            <a:off x="457200" y="1371600"/>
            <a:ext cx="8229600" cy="4485074"/>
          </a:xfrm>
          <a:prstGeom prst="rect">
            <a:avLst/>
          </a:prstGeom>
          <a:noFill/>
        </p:spPr>
        <p:txBody>
          <a:bodyPr wrap="square" rtlCol="0">
            <a:spAutoFit/>
          </a:bodyPr>
          <a:lstStyle/>
          <a:p>
            <a:pPr algn="just">
              <a:lnSpc>
                <a:spcPct val="120000"/>
              </a:lnSpc>
              <a:spcBef>
                <a:spcPts val="1200"/>
              </a:spcBef>
            </a:pPr>
            <a:r>
              <a:rPr lang="en-US" sz="3200" smtClean="0">
                <a:solidFill>
                  <a:schemeClr val="accent6">
                    <a:lumMod val="75000"/>
                  </a:schemeClr>
                </a:solidFill>
                <a:latin typeface="Times New Roman" pitchFamily="18" charset="0"/>
                <a:cs typeface="Times New Roman" pitchFamily="18" charset="0"/>
              </a:rPr>
              <a:t>1. Công việc nào được nhiều bạn lựa chọn nhất? Nhiều bạn nam lựa chọn nhất? Nhiều bạn nữa lựa chọn nhất?</a:t>
            </a:r>
          </a:p>
          <a:p>
            <a:pPr algn="just">
              <a:lnSpc>
                <a:spcPct val="120000"/>
              </a:lnSpc>
              <a:spcBef>
                <a:spcPts val="1200"/>
              </a:spcBef>
            </a:pPr>
            <a:r>
              <a:rPr lang="en-US" sz="3200" smtClean="0">
                <a:solidFill>
                  <a:schemeClr val="accent6">
                    <a:lumMod val="75000"/>
                  </a:schemeClr>
                </a:solidFill>
                <a:latin typeface="Times New Roman" pitchFamily="18" charset="0"/>
                <a:cs typeface="Times New Roman" pitchFamily="18" charset="0"/>
              </a:rPr>
              <a:t>2, Các bạn nam có xu hướng chọn những công việc nào?</a:t>
            </a:r>
          </a:p>
          <a:p>
            <a:pPr algn="just">
              <a:lnSpc>
                <a:spcPct val="120000"/>
              </a:lnSpc>
              <a:spcBef>
                <a:spcPts val="1200"/>
              </a:spcBef>
            </a:pPr>
            <a:r>
              <a:rPr lang="en-US" sz="3200" smtClean="0">
                <a:solidFill>
                  <a:schemeClr val="accent6">
                    <a:lumMod val="75000"/>
                  </a:schemeClr>
                </a:solidFill>
                <a:latin typeface="Times New Roman" pitchFamily="18" charset="0"/>
                <a:cs typeface="Times New Roman" pitchFamily="18" charset="0"/>
              </a:rPr>
              <a:t>3, Các bạn nữ có xu hướng chọn những công việc  nào?</a:t>
            </a:r>
            <a:endParaRPr lang="en-US" sz="3200">
              <a:solidFill>
                <a:schemeClr val="accent6">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98203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14400" y="685800"/>
            <a:ext cx="7543800" cy="914400"/>
          </a:xfrm>
          <a:prstGeom prst="rect">
            <a:avLst/>
          </a:prstGeom>
          <a:effectLst>
            <a:glow rad="228600">
              <a:schemeClr val="accent6">
                <a:satMod val="175000"/>
                <a:alpha val="40000"/>
              </a:schemeClr>
            </a:glow>
          </a:effectLst>
        </p:spPr>
        <p:txBody>
          <a:bodyPr>
            <a:prstTxWarp prst="textInflateBottom">
              <a:avLst>
                <a:gd name="adj" fmla="val 66087"/>
              </a:avLst>
            </a:prstTxWarp>
            <a:spAutoFit/>
          </a:bodyPr>
          <a:lstStyle/>
          <a:p>
            <a:pPr algn="ctr"/>
            <a:r>
              <a:rPr lang="en-US" b="1"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CẢM ƠN CÁC </a:t>
            </a:r>
            <a:r>
              <a:rPr lang="en-US" b="1" dirty="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THẦY </a:t>
            </a:r>
            <a:r>
              <a:rPr lang="en-US" b="1" dirty="0"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CÔ </a:t>
            </a:r>
            <a:r>
              <a:rPr lang="en-US" b="1" dirty="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VÀ CÁC EM HỌC </a:t>
            </a:r>
            <a:r>
              <a:rPr lang="en-US" b="1">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SINH </a:t>
            </a:r>
            <a:endParaRPr lang="en-US" b="1"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endParaRPr>
          </a:p>
          <a:p>
            <a:pPr algn="ctr"/>
            <a:r>
              <a:rPr lang="en-US" b="1"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ĐÃ THAM </a:t>
            </a:r>
            <a:r>
              <a:rPr lang="en-US" b="1" dirty="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DỰ </a:t>
            </a:r>
            <a:r>
              <a:rPr lang="en-US" b="1">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BÀI </a:t>
            </a:r>
            <a:r>
              <a:rPr lang="en-US" b="1" smtClean="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rPr>
              <a:t>HỌC</a:t>
            </a:r>
            <a:endParaRPr lang="en-US" b="1" dirty="0">
              <a:ln w="18000">
                <a:solidFill>
                  <a:schemeClr val="accent2">
                    <a:satMod val="140000"/>
                  </a:schemeClr>
                </a:solidFill>
                <a:prstDash val="solid"/>
                <a:miter lim="800000"/>
              </a:ln>
              <a:solidFill>
                <a:srgbClr val="E54D09"/>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5" name="Rectangle 4"/>
          <p:cNvSpPr/>
          <p:nvPr/>
        </p:nvSpPr>
        <p:spPr>
          <a:xfrm>
            <a:off x="1828800" y="1854875"/>
            <a:ext cx="6705600" cy="2031325"/>
          </a:xfrm>
          <a:prstGeom prst="rect">
            <a:avLst/>
          </a:prstGeom>
        </p:spPr>
        <p:txBody>
          <a:bodyPr wrap="square">
            <a:spAutoFit/>
          </a:bodyPr>
          <a:lstStyle/>
          <a:p>
            <a:pPr>
              <a:spcBef>
                <a:spcPts val="1200"/>
              </a:spcBef>
              <a:spcAft>
                <a:spcPts val="600"/>
              </a:spcAft>
            </a:pPr>
            <a:r>
              <a:rPr lang="en-US" sz="3200" b="1" smtClean="0">
                <a:solidFill>
                  <a:srgbClr val="E54D0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smtClean="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HƯỚNG DẪN VỀ NHÀ </a:t>
            </a:r>
          </a:p>
          <a:p>
            <a:pPr>
              <a:spcBef>
                <a:spcPts val="1200"/>
              </a:spcBef>
              <a:spcAft>
                <a:spcPts val="600"/>
              </a:spcAft>
            </a:pPr>
            <a:r>
              <a:rPr lang="en-US" sz="3200" b="1"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1, ...</a:t>
            </a:r>
          </a:p>
          <a:p>
            <a:pPr>
              <a:spcBef>
                <a:spcPts val="1200"/>
              </a:spcBef>
              <a:spcAft>
                <a:spcPts val="600"/>
              </a:spcAft>
            </a:pPr>
            <a:r>
              <a:rPr lang="en-US" sz="3200" b="1"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2, ...</a:t>
            </a:r>
            <a:endParaRPr lang="en-US" sz="3200">
              <a:solidFill>
                <a:schemeClr val="accent6">
                  <a:lumMod val="75000"/>
                </a:schemeClr>
              </a:solidFill>
            </a:endParaRPr>
          </a:p>
        </p:txBody>
      </p:sp>
    </p:spTree>
    <p:extLst>
      <p:ext uri="{BB962C8B-B14F-4D97-AF65-F5344CB8AC3E}">
        <p14:creationId xmlns:p14="http://schemas.microsoft.com/office/powerpoint/2010/main" val="1246236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26931" y="875943"/>
            <a:ext cx="7162800" cy="2400657"/>
          </a:xfrm>
          <a:prstGeom prst="rect">
            <a:avLst/>
          </a:prstGeom>
        </p:spPr>
        <p:txBody>
          <a:bodyPr wrap="square">
            <a:spAutoFit/>
          </a:bodyPr>
          <a:lstStyle/>
          <a:p>
            <a:pPr>
              <a:spcBef>
                <a:spcPts val="1200"/>
              </a:spcBef>
              <a:spcAft>
                <a:spcPts val="600"/>
              </a:spcAft>
            </a:pPr>
            <a:r>
              <a:rPr lang="en-US" sz="4000" b="1" smtClean="0">
                <a:solidFill>
                  <a:srgbClr val="E54D09"/>
                </a:solidFill>
                <a:effectLst>
                  <a:outerShdw blurRad="38100" dist="38100" dir="2700000" algn="tl">
                    <a:srgbClr val="000000">
                      <a:alpha val="43137"/>
                    </a:srgbClr>
                  </a:outerShdw>
                </a:effectLst>
                <a:latin typeface="Times New Roman" pitchFamily="18" charset="0"/>
                <a:cs typeface="Times New Roman" pitchFamily="18" charset="0"/>
              </a:rPr>
              <a:t>                  TIẾT 1 </a:t>
            </a:r>
          </a:p>
          <a:p>
            <a:pPr>
              <a:spcBef>
                <a:spcPts val="1200"/>
              </a:spcBef>
              <a:spcAft>
                <a:spcPts val="600"/>
              </a:spcAft>
            </a:pPr>
            <a:r>
              <a:rPr lang="en-US" sz="40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Thu thập dữ liệu </a:t>
            </a:r>
          </a:p>
          <a:p>
            <a:pPr>
              <a:spcBef>
                <a:spcPts val="1200"/>
              </a:spcBef>
              <a:spcAft>
                <a:spcPts val="600"/>
              </a:spcAft>
            </a:pPr>
            <a:r>
              <a:rPr lang="en-US" sz="40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Lập bảng thống kê</a:t>
            </a:r>
            <a:endParaRPr lang="en-US">
              <a:solidFill>
                <a:srgbClr val="0070C0"/>
              </a:solidFill>
            </a:endParaRPr>
          </a:p>
        </p:txBody>
      </p:sp>
      <p:sp>
        <p:nvSpPr>
          <p:cNvPr id="3" name="Date Placeholder 1"/>
          <p:cNvSpPr>
            <a:spLocks noGrp="1"/>
          </p:cNvSpPr>
          <p:nvPr>
            <p:ph type="dt" sz="quarter" idx="10"/>
          </p:nvPr>
        </p:nvSpPr>
        <p:spPr bwMode="auto">
          <a:xfrm>
            <a:off x="249382" y="6339998"/>
            <a:ext cx="2493818" cy="441802"/>
          </a:xfrm>
        </p:spPr>
        <p:txBody>
          <a:bodyPr wrap="square" numCol="1" anchorCtr="0" compatLnSpc="1">
            <a:prstTxWarp prst="textNoShape">
              <a:avLst/>
            </a:prstTxWarp>
          </a:bodyPr>
          <a:lstStyle>
            <a:lvl1pPr>
              <a:defRPr>
                <a:solidFill>
                  <a:schemeClr val="tx1"/>
                </a:solidFill>
                <a:latin typeface="Arial" charset="0"/>
              </a:defRPr>
            </a:lvl1pPr>
            <a:lvl2pPr marL="990575" indent="-380990">
              <a:defRPr>
                <a:solidFill>
                  <a:schemeClr val="tx1"/>
                </a:solidFill>
                <a:latin typeface="Arial" charset="0"/>
              </a:defRPr>
            </a:lvl2pPr>
            <a:lvl3pPr marL="1523962" indent="-304792">
              <a:defRPr>
                <a:solidFill>
                  <a:schemeClr val="tx1"/>
                </a:solidFill>
                <a:latin typeface="Arial" charset="0"/>
              </a:defRPr>
            </a:lvl3pPr>
            <a:lvl4pPr marL="2133547" indent="-304792">
              <a:defRPr>
                <a:solidFill>
                  <a:schemeClr val="tx1"/>
                </a:solidFill>
                <a:latin typeface="Arial" charset="0"/>
              </a:defRPr>
            </a:lvl4pPr>
            <a:lvl5pPr marL="2743131" indent="-304792">
              <a:defRPr>
                <a:solidFill>
                  <a:schemeClr val="tx1"/>
                </a:solidFill>
                <a:latin typeface="Arial" charset="0"/>
              </a:defRPr>
            </a:lvl5pPr>
            <a:lvl6pPr marL="3352716" indent="-304792" fontAlgn="base">
              <a:spcBef>
                <a:spcPct val="0"/>
              </a:spcBef>
              <a:spcAft>
                <a:spcPct val="0"/>
              </a:spcAft>
              <a:defRPr>
                <a:solidFill>
                  <a:schemeClr val="tx1"/>
                </a:solidFill>
                <a:latin typeface="Arial" charset="0"/>
              </a:defRPr>
            </a:lvl6pPr>
            <a:lvl7pPr marL="3962301" indent="-304792" fontAlgn="base">
              <a:spcBef>
                <a:spcPct val="0"/>
              </a:spcBef>
              <a:spcAft>
                <a:spcPct val="0"/>
              </a:spcAft>
              <a:defRPr>
                <a:solidFill>
                  <a:schemeClr val="tx1"/>
                </a:solidFill>
                <a:latin typeface="Arial" charset="0"/>
              </a:defRPr>
            </a:lvl7pPr>
            <a:lvl8pPr marL="4571886" indent="-304792" fontAlgn="base">
              <a:spcBef>
                <a:spcPct val="0"/>
              </a:spcBef>
              <a:spcAft>
                <a:spcPct val="0"/>
              </a:spcAft>
              <a:defRPr>
                <a:solidFill>
                  <a:schemeClr val="tx1"/>
                </a:solidFill>
                <a:latin typeface="Arial" charset="0"/>
              </a:defRPr>
            </a:lvl8pPr>
            <a:lvl9pPr marL="5181470" indent="-304792" fontAlgn="base">
              <a:spcBef>
                <a:spcPct val="0"/>
              </a:spcBef>
              <a:spcAft>
                <a:spcPct val="0"/>
              </a:spcAft>
              <a:defRPr>
                <a:solidFill>
                  <a:schemeClr val="tx1"/>
                </a:solidFill>
                <a:latin typeface="Arial" charset="0"/>
              </a:defRPr>
            </a:lvl9pPr>
          </a:lstStyle>
          <a:p>
            <a:pPr fontAlgn="base">
              <a:spcBef>
                <a:spcPct val="0"/>
              </a:spcBef>
              <a:spcAft>
                <a:spcPct val="0"/>
              </a:spcAft>
              <a:defRPr/>
            </a:pPr>
            <a:fld id="{A0498143-1726-4ED4-8B9A-00D6398C7C58}" type="datetime10">
              <a:rPr lang="en-US" altLang="en-US" sz="1867"/>
              <a:pPr fontAlgn="base">
                <a:spcBef>
                  <a:spcPct val="0"/>
                </a:spcBef>
                <a:spcAft>
                  <a:spcPct val="0"/>
                </a:spcAft>
                <a:defRPr/>
              </a:pPr>
              <a:t>13:37</a:t>
            </a:fld>
            <a:endParaRPr lang="en-US" altLang="en-US" sz="1867"/>
          </a:p>
        </p:txBody>
      </p:sp>
    </p:spTree>
    <p:extLst>
      <p:ext uri="{BB962C8B-B14F-4D97-AF65-F5344CB8AC3E}">
        <p14:creationId xmlns:p14="http://schemas.microsoft.com/office/powerpoint/2010/main" val="664255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Rectangle 4"/>
          <p:cNvSpPr/>
          <p:nvPr/>
        </p:nvSpPr>
        <p:spPr>
          <a:xfrm>
            <a:off x="701566" y="1524000"/>
            <a:ext cx="7620000" cy="3342453"/>
          </a:xfrm>
          <a:prstGeom prst="rect">
            <a:avLst/>
          </a:prstGeom>
        </p:spPr>
        <p:txBody>
          <a:bodyPr wrap="square">
            <a:spAutoFit/>
          </a:bodyPr>
          <a:lstStyle/>
          <a:p>
            <a:pPr algn="just">
              <a:lnSpc>
                <a:spcPct val="90000"/>
              </a:lnSpc>
              <a:spcBef>
                <a:spcPct val="30000"/>
              </a:spcBef>
              <a:defRPr/>
            </a:pPr>
            <a:r>
              <a:rPr lang="en-US" sz="3200" smtClean="0">
                <a:solidFill>
                  <a:schemeClr val="accent6">
                    <a:lumMod val="50000"/>
                  </a:schemeClr>
                </a:solidFill>
                <a:latin typeface="+mj-lt"/>
                <a:cs typeface="Times New Roman" pitchFamily="18" charset="0"/>
              </a:rPr>
              <a:t>    </a:t>
            </a:r>
            <a:r>
              <a:rPr lang="en-US" sz="3200" smtClean="0">
                <a:solidFill>
                  <a:srgbClr val="002060"/>
                </a:solidFill>
                <a:latin typeface="+mj-lt"/>
                <a:cs typeface="Times New Roman" pitchFamily="18" charset="0"/>
              </a:rPr>
              <a:t>Để chuẩn bị cho bài học hôm nay, hai bạn Vuông và Tròn đã tìm </a:t>
            </a:r>
            <a:r>
              <a:rPr lang="en-US" sz="3200" smtClean="0">
                <a:solidFill>
                  <a:srgbClr val="002060"/>
                </a:solidFill>
                <a:latin typeface="Times New Roman" pitchFamily="18" charset="0"/>
                <a:cs typeface="Times New Roman" pitchFamily="18" charset="0"/>
              </a:rPr>
              <a:t>hiểu</a:t>
            </a:r>
            <a:r>
              <a:rPr lang="en-US" sz="3200" smtClean="0">
                <a:solidFill>
                  <a:srgbClr val="002060"/>
                </a:solidFill>
                <a:latin typeface="+mj-lt"/>
                <a:cs typeface="Times New Roman" pitchFamily="18" charset="0"/>
              </a:rPr>
              <a:t> và sưu tầm trên mạng internet được rất nhiều ảnh về nghề nghiệp. Sau đó hai bạn phân loại ảnh theo các ngành nghề khác nhau. Tuy nhiên khi dán bảng tên, các bạn ấy đã có sự nhầm lẫn. </a:t>
            </a:r>
          </a:p>
          <a:p>
            <a:pPr algn="just">
              <a:lnSpc>
                <a:spcPct val="90000"/>
              </a:lnSpc>
              <a:spcBef>
                <a:spcPct val="30000"/>
              </a:spcBef>
              <a:defRPr/>
            </a:pPr>
            <a:r>
              <a:rPr lang="en-US" sz="3200" smtClean="0">
                <a:solidFill>
                  <a:srgbClr val="002060"/>
                </a:solidFill>
                <a:latin typeface="+mj-lt"/>
                <a:cs typeface="Times New Roman" pitchFamily="18" charset="0"/>
              </a:rPr>
              <a:t>    Em hãy </a:t>
            </a:r>
            <a:r>
              <a:rPr lang="en-US" sz="3200">
                <a:solidFill>
                  <a:srgbClr val="002060"/>
                </a:solidFill>
                <a:latin typeface="+mj-lt"/>
                <a:cs typeface="Times New Roman" pitchFamily="18" charset="0"/>
              </a:rPr>
              <a:t>giúp các bạn </a:t>
            </a:r>
            <a:r>
              <a:rPr lang="en-US" sz="3200" smtClean="0">
                <a:solidFill>
                  <a:srgbClr val="002060"/>
                </a:solidFill>
                <a:latin typeface="+mj-lt"/>
                <a:cs typeface="Times New Roman" pitchFamily="18" charset="0"/>
              </a:rPr>
              <a:t>dán lại cho đúng nhé!</a:t>
            </a:r>
            <a:endParaRPr lang="en-US" sz="3200">
              <a:solidFill>
                <a:srgbClr val="002060"/>
              </a:solidFill>
              <a:latin typeface="+mj-lt"/>
              <a:cs typeface="Times New Roman" pitchFamily="18" charset="0"/>
            </a:endParaRPr>
          </a:p>
        </p:txBody>
      </p:sp>
      <p:sp>
        <p:nvSpPr>
          <p:cNvPr id="6" name="WordArt 16"/>
          <p:cNvSpPr>
            <a:spLocks noChangeArrowheads="1" noChangeShapeType="1" noTextEdit="1"/>
          </p:cNvSpPr>
          <p:nvPr/>
        </p:nvSpPr>
        <p:spPr bwMode="auto">
          <a:xfrm>
            <a:off x="1752600" y="781050"/>
            <a:ext cx="5943600" cy="590550"/>
          </a:xfrm>
          <a:prstGeom prst="rect">
            <a:avLst/>
          </a:prstGeom>
        </p:spPr>
        <p:txBody>
          <a:bodyPr wrap="none" fromWordArt="1">
            <a:prstTxWarp prst="textPlain">
              <a:avLst>
                <a:gd name="adj" fmla="val 49998"/>
              </a:avLst>
            </a:prstTxWarp>
          </a:bodyPr>
          <a:lstStyle/>
          <a:p>
            <a:pPr algn="ctr"/>
            <a:r>
              <a:rPr lang="pt-BR" sz="4000" kern="10" smtClean="0">
                <a:ln w="9525">
                  <a:solidFill>
                    <a:schemeClr val="accent3">
                      <a:lumMod val="50000"/>
                    </a:schemeClr>
                  </a:solidFill>
                  <a:round/>
                  <a:headEnd/>
                  <a:tailEnd/>
                </a:ln>
                <a:solidFill>
                  <a:schemeClr val="accent3">
                    <a:lumMod val="50000"/>
                  </a:schemeClr>
                </a:solidFill>
                <a:latin typeface="Times New Roman" pitchFamily="18" charset="0"/>
                <a:cs typeface="Times New Roman" pitchFamily="18" charset="0"/>
              </a:rPr>
              <a:t>KHỞI ĐỘNG: </a:t>
            </a:r>
            <a:r>
              <a:rPr lang="pt-BR" sz="4000" kern="10" smtClean="0">
                <a:ln w="19050">
                  <a:solidFill>
                    <a:schemeClr val="accent6">
                      <a:lumMod val="75000"/>
                    </a:schemeClr>
                  </a:solidFill>
                  <a:round/>
                  <a:headEnd/>
                  <a:tailEnd/>
                </a:ln>
                <a:solidFill>
                  <a:srgbClr val="FF0000"/>
                </a:solidFill>
                <a:latin typeface="Times New Roman" pitchFamily="18" charset="0"/>
                <a:cs typeface="Times New Roman" pitchFamily="18" charset="0"/>
              </a:rPr>
              <a:t>Dán lại bảng tên</a:t>
            </a:r>
            <a:endParaRPr lang="en-US" sz="4000" kern="10">
              <a:ln w="19050">
                <a:solidFill>
                  <a:schemeClr val="accent6">
                    <a:lumMod val="75000"/>
                  </a:schemeClr>
                </a:solidFill>
                <a:round/>
                <a:headEnd/>
                <a:tailEnd/>
              </a:ln>
              <a:solidFill>
                <a:srgbClr val="FF0000"/>
              </a:solidFill>
              <a:latin typeface="Times New Roman" pitchFamily="18" charset="0"/>
              <a:cs typeface="Times New Roman" pitchFamily="18" charset="0"/>
            </a:endParaRPr>
          </a:p>
        </p:txBody>
      </p:sp>
      <p:pic>
        <p:nvPicPr>
          <p:cNvPr id="7" name="Picture 6">
            <a:extLst>
              <a:ext uri="{FF2B5EF4-FFF2-40B4-BE49-F238E27FC236}">
                <a16:creationId xmlns="" xmlns:a16="http://schemas.microsoft.com/office/drawing/2014/main" id="{3FCBC5D6-1942-44BE-A4F7-3F9525EB13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01574" y="4861034"/>
            <a:ext cx="1184626" cy="1600200"/>
          </a:xfrm>
          <a:prstGeom prst="rect">
            <a:avLst/>
          </a:prstGeom>
        </p:spPr>
      </p:pic>
      <p:pic>
        <p:nvPicPr>
          <p:cNvPr id="8" name="Picture 7">
            <a:extLst>
              <a:ext uri="{FF2B5EF4-FFF2-40B4-BE49-F238E27FC236}">
                <a16:creationId xmlns="" xmlns:a16="http://schemas.microsoft.com/office/drawing/2014/main" id="{41D96164-8A79-484C-9D6D-B1F9E9004D3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69664" y="4800600"/>
            <a:ext cx="1621536" cy="1447800"/>
          </a:xfrm>
          <a:prstGeom prst="rect">
            <a:avLst/>
          </a:prstGeom>
        </p:spPr>
      </p:pic>
    </p:spTree>
    <p:extLst>
      <p:ext uri="{BB962C8B-B14F-4D97-AF65-F5344CB8AC3E}">
        <p14:creationId xmlns:p14="http://schemas.microsoft.com/office/powerpoint/2010/main" val="2582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2" presetClass="entr" presetSubtype="8"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2" presetClass="entr" presetSubtype="2"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Shot_20210715_20270639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399" y="304800"/>
            <a:ext cx="4343403" cy="2895600"/>
          </a:xfrm>
          <a:prstGeom prst="rect">
            <a:avLst/>
          </a:prstGeom>
          <a:ln w="28575">
            <a:solidFill>
              <a:schemeClr val="accent1">
                <a:lumMod val="75000"/>
              </a:schemeClr>
            </a:solidFill>
          </a:ln>
        </p:spPr>
      </p:pic>
      <p:pic>
        <p:nvPicPr>
          <p:cNvPr id="8" name="InShot_20210715_203851307.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700694" y="304800"/>
            <a:ext cx="4214706" cy="2895600"/>
          </a:xfrm>
          <a:prstGeom prst="rect">
            <a:avLst/>
          </a:prstGeom>
          <a:ln w="28575">
            <a:solidFill>
              <a:schemeClr val="accent1">
                <a:lumMod val="75000"/>
              </a:schemeClr>
            </a:solidFill>
          </a:ln>
        </p:spPr>
      </p:pic>
      <p:pic>
        <p:nvPicPr>
          <p:cNvPr id="9" name="InShot_20210715_205730585.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52399" y="3581400"/>
            <a:ext cx="4343403" cy="2895601"/>
          </a:xfrm>
          <a:prstGeom prst="rect">
            <a:avLst/>
          </a:prstGeom>
          <a:ln w="28575">
            <a:solidFill>
              <a:schemeClr val="accent1">
                <a:lumMod val="75000"/>
              </a:schemeClr>
            </a:solidFill>
          </a:ln>
        </p:spPr>
      </p:pic>
      <p:pic>
        <p:nvPicPr>
          <p:cNvPr id="11" name="InShot_20210715_213542584.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4734920" y="3581399"/>
            <a:ext cx="4180480" cy="2895601"/>
          </a:xfrm>
          <a:prstGeom prst="rect">
            <a:avLst/>
          </a:prstGeom>
          <a:ln w="28575">
            <a:solidFill>
              <a:schemeClr val="accent1">
                <a:lumMod val="75000"/>
              </a:schemeClr>
            </a:solidFill>
          </a:ln>
        </p:spPr>
      </p:pic>
      <p:sp>
        <p:nvSpPr>
          <p:cNvPr id="12" name="Hexagon 11"/>
          <p:cNvSpPr/>
          <p:nvPr/>
        </p:nvSpPr>
        <p:spPr>
          <a:xfrm>
            <a:off x="152400" y="381000"/>
            <a:ext cx="457200" cy="381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t>1</a:t>
            </a:r>
            <a:endParaRPr lang="en-US" sz="2500" b="1"/>
          </a:p>
        </p:txBody>
      </p:sp>
      <p:sp>
        <p:nvSpPr>
          <p:cNvPr id="13" name="Hexagon 12"/>
          <p:cNvSpPr/>
          <p:nvPr/>
        </p:nvSpPr>
        <p:spPr>
          <a:xfrm>
            <a:off x="4724400" y="375910"/>
            <a:ext cx="457200" cy="381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t>2</a:t>
            </a:r>
            <a:endParaRPr lang="en-US" sz="2500" b="1"/>
          </a:p>
        </p:txBody>
      </p:sp>
      <p:sp>
        <p:nvSpPr>
          <p:cNvPr id="14" name="Hexagon 13"/>
          <p:cNvSpPr/>
          <p:nvPr/>
        </p:nvSpPr>
        <p:spPr>
          <a:xfrm>
            <a:off x="152400" y="3657600"/>
            <a:ext cx="457200" cy="381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t>3</a:t>
            </a:r>
            <a:endParaRPr lang="en-US" sz="2500" b="1"/>
          </a:p>
        </p:txBody>
      </p:sp>
      <p:sp>
        <p:nvSpPr>
          <p:cNvPr id="15" name="Hexagon 14"/>
          <p:cNvSpPr/>
          <p:nvPr/>
        </p:nvSpPr>
        <p:spPr>
          <a:xfrm>
            <a:off x="4724400" y="3657600"/>
            <a:ext cx="457200" cy="381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t>4</a:t>
            </a:r>
            <a:endParaRPr lang="en-US" sz="2500" b="1"/>
          </a:p>
        </p:txBody>
      </p:sp>
      <p:sp>
        <p:nvSpPr>
          <p:cNvPr id="16" name="TextBox 15"/>
          <p:cNvSpPr txBox="1"/>
          <p:nvPr/>
        </p:nvSpPr>
        <p:spPr>
          <a:xfrm>
            <a:off x="5410200" y="3588662"/>
            <a:ext cx="1414960" cy="477054"/>
          </a:xfrm>
          <a:prstGeom prst="rect">
            <a:avLst/>
          </a:prstGeom>
          <a:gradFill flip="none" rotWithShape="1">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400" b="1" smtClean="0">
                <a:solidFill>
                  <a:srgbClr val="002060"/>
                </a:solidFill>
                <a:latin typeface="Times New Roman" pitchFamily="18" charset="0"/>
                <a:cs typeface="Times New Roman" pitchFamily="18" charset="0"/>
              </a:rPr>
              <a:t>BÁC SĨ</a:t>
            </a:r>
            <a:endParaRPr lang="en-US" sz="2400" b="1">
              <a:solidFill>
                <a:srgbClr val="002060"/>
              </a:solidFill>
              <a:latin typeface="Times New Roman" pitchFamily="18" charset="0"/>
              <a:cs typeface="Times New Roman" pitchFamily="18" charset="0"/>
            </a:endParaRPr>
          </a:p>
        </p:txBody>
      </p:sp>
      <p:sp>
        <p:nvSpPr>
          <p:cNvPr id="18" name="TextBox 17"/>
          <p:cNvSpPr txBox="1"/>
          <p:nvPr/>
        </p:nvSpPr>
        <p:spPr>
          <a:xfrm>
            <a:off x="762000" y="3581400"/>
            <a:ext cx="1905000" cy="477054"/>
          </a:xfrm>
          <a:prstGeom prst="rect">
            <a:avLst/>
          </a:prstGeom>
          <a:gradFill flip="none" rotWithShape="1">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400" b="1" smtClean="0">
                <a:solidFill>
                  <a:srgbClr val="002060"/>
                </a:solidFill>
                <a:latin typeface="Times New Roman" pitchFamily="18" charset="0"/>
                <a:cs typeface="Times New Roman" pitchFamily="18" charset="0"/>
              </a:rPr>
              <a:t>GIÁO VIÊN</a:t>
            </a:r>
            <a:endParaRPr lang="en-US" sz="2400" b="1">
              <a:solidFill>
                <a:srgbClr val="002060"/>
              </a:solidFill>
              <a:latin typeface="Times New Roman" pitchFamily="18" charset="0"/>
              <a:cs typeface="Times New Roman" pitchFamily="18" charset="0"/>
            </a:endParaRPr>
          </a:p>
        </p:txBody>
      </p:sp>
      <p:sp>
        <p:nvSpPr>
          <p:cNvPr id="20" name="TextBox 19"/>
          <p:cNvSpPr txBox="1"/>
          <p:nvPr/>
        </p:nvSpPr>
        <p:spPr>
          <a:xfrm>
            <a:off x="685800" y="314980"/>
            <a:ext cx="1371600" cy="477054"/>
          </a:xfrm>
          <a:prstGeom prst="rect">
            <a:avLst/>
          </a:prstGeom>
          <a:gradFill flip="none" rotWithShape="1">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smtClean="0">
                <a:solidFill>
                  <a:srgbClr val="002060"/>
                </a:solidFill>
                <a:latin typeface="Times New Roman" pitchFamily="18" charset="0"/>
                <a:cs typeface="Times New Roman" pitchFamily="18" charset="0"/>
              </a:rPr>
              <a:t>KỸ SƯ</a:t>
            </a:r>
            <a:endParaRPr lang="en-US" sz="2400" b="1">
              <a:solidFill>
                <a:srgbClr val="002060"/>
              </a:solidFill>
              <a:latin typeface="Times New Roman" pitchFamily="18" charset="0"/>
              <a:cs typeface="Times New Roman" pitchFamily="18" charset="0"/>
            </a:endParaRPr>
          </a:p>
        </p:txBody>
      </p:sp>
      <p:sp>
        <p:nvSpPr>
          <p:cNvPr id="22" name="TextBox 21"/>
          <p:cNvSpPr txBox="1"/>
          <p:nvPr/>
        </p:nvSpPr>
        <p:spPr>
          <a:xfrm>
            <a:off x="5257800" y="304800"/>
            <a:ext cx="1550247" cy="477054"/>
          </a:xfrm>
          <a:prstGeom prst="rect">
            <a:avLst/>
          </a:prstGeom>
          <a:gradFill flip="none" rotWithShape="1">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400" b="1" smtClean="0">
                <a:solidFill>
                  <a:srgbClr val="002060"/>
                </a:solidFill>
                <a:latin typeface="Times New Roman" pitchFamily="18" charset="0"/>
                <a:cs typeface="Times New Roman" pitchFamily="18" charset="0"/>
              </a:rPr>
              <a:t>NGHỆ SĨ</a:t>
            </a:r>
            <a:endParaRPr lang="en-US" sz="24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85742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3" fill="hold"/>
                                        <p:tgtEl>
                                          <p:spTgt spid="7"/>
                                        </p:tgtEl>
                                      </p:cBhvr>
                                    </p:cmd>
                                  </p:childTnLst>
                                </p:cTn>
                              </p:par>
                            </p:childTnLst>
                          </p:cTn>
                        </p:par>
                        <p:par>
                          <p:cTn id="7" fill="hold">
                            <p:stCondLst>
                              <p:cond delay="7873"/>
                            </p:stCondLst>
                            <p:childTnLst>
                              <p:par>
                                <p:cTn id="8" presetID="1" presetClass="mediacall" presetSubtype="0" fill="hold" nodeType="afterEffect">
                                  <p:stCondLst>
                                    <p:cond delay="0"/>
                                  </p:stCondLst>
                                  <p:childTnLst>
                                    <p:cmd type="call" cmd="playFrom(0.0)">
                                      <p:cBhvr>
                                        <p:cTn id="9" dur="7873" fill="hold"/>
                                        <p:tgtEl>
                                          <p:spTgt spid="8"/>
                                        </p:tgtEl>
                                      </p:cBhvr>
                                    </p:cmd>
                                  </p:childTnLst>
                                </p:cTn>
                              </p:par>
                            </p:childTnLst>
                          </p:cTn>
                        </p:par>
                        <p:par>
                          <p:cTn id="10" fill="hold">
                            <p:stCondLst>
                              <p:cond delay="15746"/>
                            </p:stCondLst>
                            <p:childTnLst>
                              <p:par>
                                <p:cTn id="11" presetID="1" presetClass="mediacall" presetSubtype="0" fill="hold" nodeType="afterEffect">
                                  <p:stCondLst>
                                    <p:cond delay="0"/>
                                  </p:stCondLst>
                                  <p:childTnLst>
                                    <p:cmd type="call" cmd="playFrom(0.0)">
                                      <p:cBhvr>
                                        <p:cTn id="12" dur="6898" fill="hold"/>
                                        <p:tgtEl>
                                          <p:spTgt spid="9"/>
                                        </p:tgtEl>
                                      </p:cBhvr>
                                    </p:cmd>
                                  </p:childTnLst>
                                </p:cTn>
                              </p:par>
                            </p:childTnLst>
                          </p:cTn>
                        </p:par>
                        <p:par>
                          <p:cTn id="13" fill="hold">
                            <p:stCondLst>
                              <p:cond delay="22644"/>
                            </p:stCondLst>
                            <p:childTnLst>
                              <p:par>
                                <p:cTn id="14" presetID="1" presetClass="mediacall" presetSubtype="0" fill="hold" nodeType="afterEffect">
                                  <p:stCondLst>
                                    <p:cond delay="0"/>
                                  </p:stCondLst>
                                  <p:childTnLst>
                                    <p:cmd type="call" cmd="playFrom(0.0)">
                                      <p:cBhvr>
                                        <p:cTn id="15" dur="8848" fill="hold"/>
                                        <p:tgtEl>
                                          <p:spTgt spid="11"/>
                                        </p:tgtEl>
                                      </p:cBhvr>
                                    </p:cmd>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2.77556E-17 4.44444E-6 L 2.77556E-17 0.83055 " pathEditMode="relative" rAng="0" ptsTypes="AA">
                                      <p:cBhvr>
                                        <p:cTn id="19" dur="2000" fill="hold"/>
                                        <p:tgtEl>
                                          <p:spTgt spid="20"/>
                                        </p:tgtEl>
                                        <p:attrNameLst>
                                          <p:attrName>ppt_x</p:attrName>
                                          <p:attrName>ppt_y</p:attrName>
                                        </p:attrNameLst>
                                      </p:cBhvr>
                                      <p:rCtr x="0" y="41528"/>
                                    </p:animMotion>
                                  </p:childTnLst>
                                </p:cTn>
                              </p:par>
                            </p:childTnLst>
                          </p:cTn>
                        </p:par>
                      </p:childTnLst>
                    </p:cTn>
                  </p:par>
                  <p:par>
                    <p:cTn id="20" fill="hold">
                      <p:stCondLst>
                        <p:cond delay="indefinite"/>
                      </p:stCondLst>
                      <p:childTnLst>
                        <p:par>
                          <p:cTn id="21" fill="hold">
                            <p:stCondLst>
                              <p:cond delay="0"/>
                            </p:stCondLst>
                            <p:childTnLst>
                              <p:par>
                                <p:cTn id="22" presetID="56" presetClass="path" presetSubtype="0" accel="50000" decel="50000" fill="hold" grpId="1" nodeType="clickEffect">
                                  <p:stCondLst>
                                    <p:cond delay="0"/>
                                  </p:stCondLst>
                                  <p:childTnLst>
                                    <p:animMotion origin="layout" path="M 2.77556E-17 -4.44444E-6 L 0.47917 -0.12361 " pathEditMode="relative" rAng="0" ptsTypes="AA">
                                      <p:cBhvr>
                                        <p:cTn id="23" dur="2000" fill="hold"/>
                                        <p:tgtEl>
                                          <p:spTgt spid="18"/>
                                        </p:tgtEl>
                                        <p:attrNameLst>
                                          <p:attrName>ppt_x</p:attrName>
                                          <p:attrName>ppt_y</p:attrName>
                                        </p:attrNameLst>
                                      </p:cBhvr>
                                      <p:rCtr x="23958" y="-6181"/>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1" nodeType="clickEffect">
                                  <p:stCondLst>
                                    <p:cond delay="0"/>
                                  </p:stCondLst>
                                  <p:childTnLst>
                                    <p:animMotion origin="layout" path="M -2.22222E-6 3.33333E-6 L 0.00695 0.83194 " pathEditMode="relative" rAng="0" ptsTypes="AA">
                                      <p:cBhvr>
                                        <p:cTn id="27" dur="2000" fill="hold"/>
                                        <p:tgtEl>
                                          <p:spTgt spid="22"/>
                                        </p:tgtEl>
                                        <p:attrNameLst>
                                          <p:attrName>ppt_x</p:attrName>
                                          <p:attrName>ppt_y</p:attrName>
                                        </p:attrNameLst>
                                      </p:cBhvr>
                                      <p:rCtr x="347" y="41597"/>
                                    </p:animMotion>
                                  </p:childTnLst>
                                </p:cTn>
                              </p:par>
                            </p:childTnLst>
                          </p:cTn>
                        </p:par>
                      </p:childTnLst>
                    </p:cTn>
                  </p:par>
                  <p:par>
                    <p:cTn id="28" fill="hold">
                      <p:stCondLst>
                        <p:cond delay="indefinite"/>
                      </p:stCondLst>
                      <p:childTnLst>
                        <p:par>
                          <p:cTn id="29" fill="hold">
                            <p:stCondLst>
                              <p:cond delay="0"/>
                            </p:stCondLst>
                            <p:childTnLst>
                              <p:par>
                                <p:cTn id="30" presetID="56" presetClass="path" presetSubtype="0" accel="50000" decel="50000" fill="hold" grpId="1" nodeType="clickEffect">
                                  <p:stCondLst>
                                    <p:cond delay="0"/>
                                  </p:stCondLst>
                                  <p:childTnLst>
                                    <p:animMotion origin="layout" path="M -3.61111E-6 -1.85185E-6 L -0.53559 -0.12477 " pathEditMode="relative" rAng="0" ptsTypes="AA">
                                      <p:cBhvr>
                                        <p:cTn id="31" dur="2000" fill="hold"/>
                                        <p:tgtEl>
                                          <p:spTgt spid="16"/>
                                        </p:tgtEl>
                                        <p:attrNameLst>
                                          <p:attrName>ppt_x</p:attrName>
                                          <p:attrName>ppt_y</p:attrName>
                                        </p:attrNameLst>
                                      </p:cBhvr>
                                      <p:rCtr x="-26788" y="-625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video>
              <p:cMediaNode vol="80000">
                <p:cTn id="38" fill="hold" display="0">
                  <p:stCondLst>
                    <p:cond delay="indefinite"/>
                  </p:stCondLst>
                </p:cTn>
                <p:tgtEl>
                  <p:spTgt spid="8"/>
                </p:tgtEl>
              </p:cMediaNode>
            </p:video>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8"/>
                                        </p:tgtEl>
                                      </p:cBhvr>
                                    </p:cmd>
                                  </p:childTnLst>
                                </p:cTn>
                              </p:par>
                            </p:childTnLst>
                          </p:cTn>
                        </p:par>
                      </p:childTnLst>
                    </p:cTn>
                  </p:par>
                </p:childTnLst>
              </p:cTn>
              <p:nextCondLst>
                <p:cond evt="onClick" delay="0">
                  <p:tgtEl>
                    <p:spTgt spid="8"/>
                  </p:tgtEl>
                </p:cond>
              </p:nextCondLst>
            </p:seq>
            <p:video>
              <p:cMediaNode vol="80000">
                <p:cTn id="44" fill="hold" display="0">
                  <p:stCondLst>
                    <p:cond delay="indefinite"/>
                  </p:stCondLst>
                </p:cTn>
                <p:tgtEl>
                  <p:spTgt spid="9"/>
                </p:tgtEl>
              </p:cMediaNode>
            </p:video>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9"/>
                                        </p:tgtEl>
                                      </p:cBhvr>
                                    </p:cmd>
                                  </p:childTnLst>
                                </p:cTn>
                              </p:par>
                            </p:childTnLst>
                          </p:cTn>
                        </p:par>
                      </p:childTnLst>
                    </p:cTn>
                  </p:par>
                </p:childTnLst>
              </p:cTn>
              <p:nextCondLst>
                <p:cond evt="onClick" delay="0">
                  <p:tgtEl>
                    <p:spTgt spid="9"/>
                  </p:tgtEl>
                </p:cond>
              </p:nextCondLst>
            </p:seq>
            <p:video>
              <p:cMediaNode vol="80000">
                <p:cTn id="50" fill="hold" display="0">
                  <p:stCondLst>
                    <p:cond delay="indefinite"/>
                  </p:stCondLst>
                </p:cTn>
                <p:tgtEl>
                  <p:spTgt spid="11"/>
                </p:tgtEl>
              </p:cMediaNode>
            </p:vide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11"/>
                                        </p:tgtEl>
                                      </p:cBhvr>
                                    </p:cmd>
                                  </p:childTnLst>
                                </p:cTn>
                              </p:par>
                            </p:childTnLst>
                          </p:cTn>
                        </p:par>
                      </p:childTnLst>
                    </p:cTn>
                  </p:par>
                </p:childTnLst>
              </p:cTn>
              <p:nextCondLst>
                <p:cond evt="onClick" delay="0">
                  <p:tgtEl>
                    <p:spTgt spid="11"/>
                  </p:tgtEl>
                </p:cond>
              </p:nextCondLst>
            </p:seq>
          </p:childTnLst>
        </p:cTn>
      </p:par>
    </p:tnLst>
    <p:bldLst>
      <p:bldP spid="16" grpId="1" animBg="1"/>
      <p:bldP spid="18" grpId="1" animBg="1"/>
      <p:bldP spid="20" grpId="1"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Shot_20210715_20560839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400" y="228600"/>
            <a:ext cx="4355774" cy="2895600"/>
          </a:xfrm>
          <a:prstGeom prst="rect">
            <a:avLst/>
          </a:prstGeom>
          <a:ln w="28575">
            <a:solidFill>
              <a:schemeClr val="accent1">
                <a:lumMod val="75000"/>
              </a:schemeClr>
            </a:solidFill>
          </a:ln>
        </p:spPr>
      </p:pic>
      <p:pic>
        <p:nvPicPr>
          <p:cNvPr id="5" name="InShot_20210715_204029728.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666634" y="240890"/>
            <a:ext cx="4324966" cy="2883310"/>
          </a:xfrm>
          <a:prstGeom prst="rect">
            <a:avLst/>
          </a:prstGeom>
          <a:ln w="28575">
            <a:solidFill>
              <a:schemeClr val="accent1">
                <a:lumMod val="75000"/>
              </a:schemeClr>
            </a:solidFill>
          </a:ln>
        </p:spPr>
      </p:pic>
      <p:pic>
        <p:nvPicPr>
          <p:cNvPr id="6" name="InShot_20210715_202906616.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4648200" y="3352800"/>
            <a:ext cx="4368800" cy="3276600"/>
          </a:xfrm>
          <a:prstGeom prst="rect">
            <a:avLst/>
          </a:prstGeom>
          <a:ln w="28575">
            <a:solidFill>
              <a:schemeClr val="accent1">
                <a:lumMod val="75000"/>
              </a:schemeClr>
            </a:solidFill>
          </a:ln>
        </p:spPr>
      </p:pic>
      <p:pic>
        <p:nvPicPr>
          <p:cNvPr id="7" name="InShot_20210715_211125822.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152400" y="3352800"/>
            <a:ext cx="4307024" cy="3276600"/>
          </a:xfrm>
          <a:prstGeom prst="rect">
            <a:avLst/>
          </a:prstGeom>
          <a:ln w="28575">
            <a:solidFill>
              <a:schemeClr val="accent1">
                <a:lumMod val="75000"/>
              </a:schemeClr>
            </a:solidFill>
          </a:ln>
        </p:spPr>
      </p:pic>
      <p:sp>
        <p:nvSpPr>
          <p:cNvPr id="10" name="Hexagon 9"/>
          <p:cNvSpPr/>
          <p:nvPr/>
        </p:nvSpPr>
        <p:spPr>
          <a:xfrm>
            <a:off x="4724400" y="2743200"/>
            <a:ext cx="457200" cy="381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t>6</a:t>
            </a:r>
            <a:endParaRPr lang="en-US" sz="2600" b="1"/>
          </a:p>
        </p:txBody>
      </p:sp>
      <p:sp>
        <p:nvSpPr>
          <p:cNvPr id="12" name="Hexagon 11"/>
          <p:cNvSpPr/>
          <p:nvPr/>
        </p:nvSpPr>
        <p:spPr>
          <a:xfrm>
            <a:off x="4724400" y="6248400"/>
            <a:ext cx="457200" cy="381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t>8</a:t>
            </a:r>
            <a:endParaRPr lang="en-US" sz="2600" b="1"/>
          </a:p>
        </p:txBody>
      </p:sp>
      <p:sp>
        <p:nvSpPr>
          <p:cNvPr id="13" name="TextBox 12"/>
          <p:cNvSpPr txBox="1"/>
          <p:nvPr/>
        </p:nvSpPr>
        <p:spPr>
          <a:xfrm>
            <a:off x="843613" y="6167735"/>
            <a:ext cx="1823387" cy="461665"/>
          </a:xfrm>
          <a:prstGeom prst="rect">
            <a:avLst/>
          </a:prstGeom>
          <a:gradFill flip="none" rotWithShape="1">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b="1" smtClean="0">
                <a:solidFill>
                  <a:srgbClr val="002060"/>
                </a:solidFill>
                <a:latin typeface="Times New Roman" pitchFamily="18" charset="0"/>
                <a:cs typeface="Times New Roman" pitchFamily="18" charset="0"/>
              </a:rPr>
              <a:t>ĐẦU BẾP</a:t>
            </a:r>
            <a:endParaRPr lang="en-US" sz="2400" b="1">
              <a:solidFill>
                <a:srgbClr val="002060"/>
              </a:solidFill>
              <a:latin typeface="Times New Roman" pitchFamily="18" charset="0"/>
              <a:cs typeface="Times New Roman" pitchFamily="18" charset="0"/>
            </a:endParaRPr>
          </a:p>
        </p:txBody>
      </p:sp>
      <p:sp>
        <p:nvSpPr>
          <p:cNvPr id="14" name="TextBox 13"/>
          <p:cNvSpPr txBox="1"/>
          <p:nvPr/>
        </p:nvSpPr>
        <p:spPr>
          <a:xfrm>
            <a:off x="675472" y="2659905"/>
            <a:ext cx="3439328" cy="461665"/>
          </a:xfrm>
          <a:prstGeom prst="rect">
            <a:avLst/>
          </a:prstGeom>
          <a:gradFill flip="none" rotWithShape="1">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b="1" spc="-300" smtClean="0">
                <a:solidFill>
                  <a:srgbClr val="002060"/>
                </a:solidFill>
                <a:latin typeface="Times New Roman" pitchFamily="18" charset="0"/>
                <a:cs typeface="Times New Roman" pitchFamily="18" charset="0"/>
              </a:rPr>
              <a:t>NHÂN VIÊN KINH DOANH</a:t>
            </a:r>
            <a:endParaRPr lang="en-US" sz="2400" b="1" spc="-300">
              <a:solidFill>
                <a:srgbClr val="002060"/>
              </a:solidFill>
              <a:latin typeface="Times New Roman" pitchFamily="18" charset="0"/>
              <a:cs typeface="Times New Roman" pitchFamily="18" charset="0"/>
            </a:endParaRPr>
          </a:p>
        </p:txBody>
      </p:sp>
      <p:sp>
        <p:nvSpPr>
          <p:cNvPr id="9" name="Hexagon 8"/>
          <p:cNvSpPr/>
          <p:nvPr/>
        </p:nvSpPr>
        <p:spPr>
          <a:xfrm>
            <a:off x="152400" y="2743200"/>
            <a:ext cx="457200" cy="381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t>5</a:t>
            </a:r>
            <a:endParaRPr lang="en-US" sz="2600" b="1"/>
          </a:p>
        </p:txBody>
      </p:sp>
      <p:sp>
        <p:nvSpPr>
          <p:cNvPr id="15" name="TextBox 14"/>
          <p:cNvSpPr txBox="1"/>
          <p:nvPr/>
        </p:nvSpPr>
        <p:spPr>
          <a:xfrm>
            <a:off x="5334000" y="6167735"/>
            <a:ext cx="1676400" cy="461665"/>
          </a:xfrm>
          <a:prstGeom prst="rect">
            <a:avLst/>
          </a:prstGeom>
          <a:gradFill flip="none" rotWithShape="1">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b="1" smtClean="0">
                <a:solidFill>
                  <a:srgbClr val="002060"/>
                </a:solidFill>
                <a:latin typeface="Times New Roman" pitchFamily="18" charset="0"/>
                <a:cs typeface="Times New Roman" pitchFamily="18" charset="0"/>
              </a:rPr>
              <a:t>CÔNG AN</a:t>
            </a:r>
            <a:endParaRPr lang="en-US" sz="2400" b="1">
              <a:solidFill>
                <a:srgbClr val="002060"/>
              </a:solidFill>
              <a:latin typeface="Times New Roman" pitchFamily="18" charset="0"/>
              <a:cs typeface="Times New Roman" pitchFamily="18" charset="0"/>
            </a:endParaRPr>
          </a:p>
        </p:txBody>
      </p:sp>
      <p:sp>
        <p:nvSpPr>
          <p:cNvPr id="16" name="TextBox 15"/>
          <p:cNvSpPr txBox="1"/>
          <p:nvPr/>
        </p:nvSpPr>
        <p:spPr>
          <a:xfrm>
            <a:off x="5334000" y="2647787"/>
            <a:ext cx="1855839" cy="461665"/>
          </a:xfrm>
          <a:prstGeom prst="rect">
            <a:avLst/>
          </a:prstGeom>
          <a:gradFill flip="none" rotWithShape="1">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b="1" spc="-300" smtClean="0">
                <a:solidFill>
                  <a:srgbClr val="002060"/>
                </a:solidFill>
                <a:latin typeface="Times New Roman" pitchFamily="18" charset="0"/>
                <a:cs typeface="Times New Roman" pitchFamily="18" charset="0"/>
              </a:rPr>
              <a:t>NGHỀ NÔNG</a:t>
            </a:r>
            <a:endParaRPr lang="en-US" sz="2400" b="1" spc="-300">
              <a:solidFill>
                <a:srgbClr val="002060"/>
              </a:solidFill>
              <a:latin typeface="Times New Roman" pitchFamily="18" charset="0"/>
              <a:cs typeface="Times New Roman" pitchFamily="18" charset="0"/>
            </a:endParaRPr>
          </a:p>
        </p:txBody>
      </p:sp>
      <p:sp>
        <p:nvSpPr>
          <p:cNvPr id="11" name="Hexagon 10"/>
          <p:cNvSpPr/>
          <p:nvPr/>
        </p:nvSpPr>
        <p:spPr>
          <a:xfrm>
            <a:off x="152400" y="6248400"/>
            <a:ext cx="457200" cy="381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t>7</a:t>
            </a:r>
            <a:endParaRPr lang="en-US" sz="2600" b="1"/>
          </a:p>
        </p:txBody>
      </p:sp>
    </p:spTree>
    <p:extLst>
      <p:ext uri="{BB962C8B-B14F-4D97-AF65-F5344CB8AC3E}">
        <p14:creationId xmlns:p14="http://schemas.microsoft.com/office/powerpoint/2010/main" val="169314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3" fill="hold"/>
                                        <p:tgtEl>
                                          <p:spTgt spid="4"/>
                                        </p:tgtEl>
                                      </p:cBhvr>
                                    </p:cmd>
                                  </p:childTnLst>
                                </p:cTn>
                              </p:par>
                            </p:childTnLst>
                          </p:cTn>
                        </p:par>
                        <p:par>
                          <p:cTn id="7" fill="hold">
                            <p:stCondLst>
                              <p:cond delay="7873"/>
                            </p:stCondLst>
                            <p:childTnLst>
                              <p:par>
                                <p:cTn id="8" presetID="1" presetClass="mediacall" presetSubtype="0" fill="hold" nodeType="afterEffect">
                                  <p:stCondLst>
                                    <p:cond delay="0"/>
                                  </p:stCondLst>
                                  <p:childTnLst>
                                    <p:cmd type="call" cmd="playFrom(0.0)">
                                      <p:cBhvr>
                                        <p:cTn id="9" dur="7873" fill="hold"/>
                                        <p:tgtEl>
                                          <p:spTgt spid="5"/>
                                        </p:tgtEl>
                                      </p:cBhvr>
                                    </p:cmd>
                                  </p:childTnLst>
                                </p:cTn>
                              </p:par>
                            </p:childTnLst>
                          </p:cTn>
                        </p:par>
                        <p:par>
                          <p:cTn id="10" fill="hold">
                            <p:stCondLst>
                              <p:cond delay="15746"/>
                            </p:stCondLst>
                            <p:childTnLst>
                              <p:par>
                                <p:cTn id="11" presetID="1" presetClass="mediacall" presetSubtype="0" fill="hold" nodeType="afterEffect">
                                  <p:stCondLst>
                                    <p:cond delay="0"/>
                                  </p:stCondLst>
                                  <p:childTnLst>
                                    <p:cmd type="call" cmd="playFrom(0.0)">
                                      <p:cBhvr>
                                        <p:cTn id="12" dur="7873" fill="hold"/>
                                        <p:tgtEl>
                                          <p:spTgt spid="7"/>
                                        </p:tgtEl>
                                      </p:cBhvr>
                                    </p:cmd>
                                  </p:childTnLst>
                                </p:cTn>
                              </p:par>
                            </p:childTnLst>
                          </p:cTn>
                        </p:par>
                        <p:par>
                          <p:cTn id="13" fill="hold">
                            <p:stCondLst>
                              <p:cond delay="23619"/>
                            </p:stCondLst>
                            <p:childTnLst>
                              <p:par>
                                <p:cTn id="14" presetID="1" presetClass="mediacall" presetSubtype="0" fill="hold" nodeType="afterEffect">
                                  <p:stCondLst>
                                    <p:cond delay="0"/>
                                  </p:stCondLst>
                                  <p:childTnLst>
                                    <p:cmd type="call" cmd="playFrom(0.0)">
                                      <p:cBhvr>
                                        <p:cTn id="15" dur="7873" fill="hold"/>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49" presetClass="path" presetSubtype="0" accel="50000" decel="50000" fill="hold" grpId="0" nodeType="clickEffect">
                                  <p:stCondLst>
                                    <p:cond delay="0"/>
                                  </p:stCondLst>
                                  <p:childTnLst>
                                    <p:animMotion origin="layout" path="M -2.22222E-6 -0.00232 L -0.50972 0.51759 " pathEditMode="relative" rAng="0" ptsTypes="AA">
                                      <p:cBhvr>
                                        <p:cTn id="19" dur="2000" fill="hold"/>
                                        <p:tgtEl>
                                          <p:spTgt spid="16"/>
                                        </p:tgtEl>
                                        <p:attrNameLst>
                                          <p:attrName>ppt_x</p:attrName>
                                          <p:attrName>ppt_y</p:attrName>
                                        </p:attrNameLst>
                                      </p:cBhvr>
                                      <p:rCtr x="-25486" y="25995"/>
                                    </p:animMotion>
                                  </p:childTnLst>
                                </p:cTn>
                              </p:par>
                            </p:childTnLst>
                          </p:cTn>
                        </p:par>
                      </p:childTnLst>
                    </p:cTn>
                  </p:par>
                  <p:par>
                    <p:cTn id="20" fill="hold">
                      <p:stCondLst>
                        <p:cond delay="indefinite"/>
                      </p:stCondLst>
                      <p:childTnLst>
                        <p:par>
                          <p:cTn id="21" fill="hold">
                            <p:stCondLst>
                              <p:cond delay="0"/>
                            </p:stCondLst>
                            <p:childTnLst>
                              <p:par>
                                <p:cTn id="22" presetID="56" presetClass="path" presetSubtype="0" accel="50000" decel="50000" fill="hold" grpId="0" nodeType="clickEffect">
                                  <p:stCondLst>
                                    <p:cond delay="0"/>
                                  </p:stCondLst>
                                  <p:childTnLst>
                                    <p:animMotion origin="layout" path="M -2.77778E-7 0.00926 L 0.48368 -0.5125 " pathEditMode="relative" rAng="0" ptsTypes="AA">
                                      <p:cBhvr>
                                        <p:cTn id="23" dur="2000" fill="hold"/>
                                        <p:tgtEl>
                                          <p:spTgt spid="13"/>
                                        </p:tgtEl>
                                        <p:attrNameLst>
                                          <p:attrName>ppt_x</p:attrName>
                                          <p:attrName>ppt_y</p:attrName>
                                        </p:attrNameLst>
                                      </p:cBhvr>
                                      <p:rCtr x="24184" y="-26088"/>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p:cMediaNode vol="80000">
                <p:cTn id="30" fill="hold" display="0">
                  <p:stCondLst>
                    <p:cond delay="indefinite"/>
                  </p:stCondLst>
                </p:cTn>
                <p:tgtEl>
                  <p:spTgt spid="5"/>
                </p:tgtEl>
              </p:cMediaNode>
            </p:vide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video>
              <p:cMediaNode vol="80000">
                <p:cTn id="36" fill="hold" display="0">
                  <p:stCondLst>
                    <p:cond delay="indefinite"/>
                  </p:stCondLst>
                </p:cTn>
                <p:tgtEl>
                  <p:spTgt spid="7"/>
                </p:tgtEl>
              </p:cMediaNode>
            </p:video>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7"/>
                                        </p:tgtEl>
                                      </p:cBhvr>
                                    </p:cmd>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6"/>
                </p:tgtEl>
              </p:cMediaNode>
            </p:video>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6"/>
                                        </p:tgtEl>
                                      </p:cBhvr>
                                    </p:cmd>
                                  </p:childTnLst>
                                </p:cTn>
                              </p:par>
                            </p:childTnLst>
                          </p:cTn>
                        </p:par>
                      </p:childTnLst>
                    </p:cTn>
                  </p:par>
                </p:childTnLst>
              </p:cTn>
              <p:nextCondLst>
                <p:cond evt="onClick" delay="0">
                  <p:tgtEl>
                    <p:spTgt spid="6"/>
                  </p:tgtEl>
                </p:cond>
              </p:nextCondLst>
            </p:seq>
          </p:childTnLst>
        </p:cTn>
      </p:par>
    </p:tnLst>
    <p:bldLst>
      <p:bldP spid="1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16"/>
          <p:cNvSpPr>
            <a:spLocks noChangeArrowheads="1" noChangeShapeType="1" noTextEdit="1"/>
          </p:cNvSpPr>
          <p:nvPr/>
        </p:nvSpPr>
        <p:spPr bwMode="auto">
          <a:xfrm>
            <a:off x="2590800" y="228600"/>
            <a:ext cx="3505200" cy="457200"/>
          </a:xfrm>
          <a:prstGeom prst="rect">
            <a:avLst/>
          </a:prstGeom>
        </p:spPr>
        <p:txBody>
          <a:bodyPr wrap="none" fromWordArt="1">
            <a:prstTxWarp prst="textPlain">
              <a:avLst>
                <a:gd name="adj" fmla="val 50199"/>
              </a:avLst>
            </a:prstTxWarp>
          </a:bodyPr>
          <a:lstStyle/>
          <a:p>
            <a:pPr algn="ctr"/>
            <a:r>
              <a:rPr lang="pt-BR" sz="4000" kern="10" smtClean="0">
                <a:ln w="9525">
                  <a:solidFill>
                    <a:schemeClr val="accent3">
                      <a:lumMod val="50000"/>
                    </a:schemeClr>
                  </a:solidFill>
                  <a:round/>
                  <a:headEnd/>
                  <a:tailEnd/>
                </a:ln>
                <a:solidFill>
                  <a:schemeClr val="accent3">
                    <a:lumMod val="50000"/>
                  </a:schemeClr>
                </a:solidFill>
                <a:latin typeface="Times New Roman" pitchFamily="18" charset="0"/>
                <a:cs typeface="Times New Roman" pitchFamily="18" charset="0"/>
              </a:rPr>
              <a:t>CHIA NHÓM</a:t>
            </a:r>
            <a:endParaRPr lang="en-US" sz="4000" kern="10">
              <a:ln w="19050">
                <a:solidFill>
                  <a:schemeClr val="accent6">
                    <a:lumMod val="75000"/>
                  </a:schemeClr>
                </a:solidFill>
                <a:round/>
                <a:headEnd/>
                <a:tailEnd/>
              </a:ln>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283861817"/>
              </p:ext>
            </p:extLst>
          </p:nvPr>
        </p:nvGraphicFramePr>
        <p:xfrm>
          <a:off x="457200" y="914401"/>
          <a:ext cx="8458200" cy="5714999"/>
        </p:xfrm>
        <a:graphic>
          <a:graphicData uri="http://schemas.openxmlformats.org/drawingml/2006/table">
            <a:tbl>
              <a:tblPr firstRow="1" bandRow="1">
                <a:tableStyleId>{5C22544A-7EE6-4342-B048-85BDC9FD1C3A}</a:tableStyleId>
              </a:tblPr>
              <a:tblGrid>
                <a:gridCol w="1600200"/>
                <a:gridCol w="6858000"/>
              </a:tblGrid>
              <a:tr h="488698">
                <a:tc>
                  <a:txBody>
                    <a:bodyPr/>
                    <a:lstStyle/>
                    <a:p>
                      <a:pPr algn="ctr"/>
                      <a:r>
                        <a:rPr lang="en-US" sz="2800" b="0" smtClean="0"/>
                        <a:t>Nhóm</a:t>
                      </a:r>
                      <a:endParaRPr lang="en-US" sz="2800" b="0"/>
                    </a:p>
                  </a:txBody>
                  <a:tcPr anchor="ctr"/>
                </a:tc>
                <a:tc>
                  <a:txBody>
                    <a:bodyPr/>
                    <a:lstStyle/>
                    <a:p>
                      <a:pPr algn="ctr"/>
                      <a:r>
                        <a:rPr lang="en-US" sz="2800" b="0" smtClean="0"/>
                        <a:t>Tên</a:t>
                      </a:r>
                      <a:r>
                        <a:rPr lang="en-US" sz="2800" b="0" baseline="0" smtClean="0"/>
                        <a:t> học  sinh</a:t>
                      </a:r>
                      <a:endParaRPr lang="en-US" sz="2800" b="0"/>
                    </a:p>
                  </a:txBody>
                  <a:tcPr anchor="ctr"/>
                </a:tc>
              </a:tr>
              <a:tr h="1234439">
                <a:tc>
                  <a:txBody>
                    <a:bodyPr/>
                    <a:lstStyle/>
                    <a:p>
                      <a:pPr algn="ctr"/>
                      <a:r>
                        <a:rPr lang="en-US" sz="2800" b="0" kern="1200" smtClean="0">
                          <a:solidFill>
                            <a:schemeClr val="accent6">
                              <a:lumMod val="75000"/>
                            </a:schemeClr>
                          </a:solidFill>
                          <a:latin typeface="+mn-lt"/>
                          <a:ea typeface="+mn-ea"/>
                          <a:cs typeface="Times New Roman" pitchFamily="18" charset="0"/>
                        </a:rPr>
                        <a:t>Nhóm 1 </a:t>
                      </a:r>
                    </a:p>
                    <a:p>
                      <a:pPr algn="ctr"/>
                      <a:r>
                        <a:rPr lang="en-US" sz="2800" b="0" kern="1200" smtClean="0">
                          <a:solidFill>
                            <a:schemeClr val="accent6">
                              <a:lumMod val="75000"/>
                            </a:schemeClr>
                          </a:solidFill>
                          <a:latin typeface="+mn-lt"/>
                          <a:ea typeface="+mn-ea"/>
                          <a:cs typeface="Times New Roman" pitchFamily="18" charset="0"/>
                        </a:rPr>
                        <a:t>(10 hs )</a:t>
                      </a:r>
                    </a:p>
                  </a:txBody>
                  <a:tcPr anchor="ctr"/>
                </a:tc>
                <a:tc>
                  <a:txBody>
                    <a:bodyPr/>
                    <a:lstStyle/>
                    <a:p>
                      <a:r>
                        <a:rPr lang="en-US" sz="2800" b="1" smtClean="0"/>
                        <a:t>Minh (tổ</a:t>
                      </a:r>
                      <a:r>
                        <a:rPr lang="en-US" sz="2800" b="1" baseline="0" smtClean="0"/>
                        <a:t> trưởng)</a:t>
                      </a:r>
                      <a:r>
                        <a:rPr lang="en-US" sz="2800" b="1" smtClean="0"/>
                        <a:t>, </a:t>
                      </a:r>
                      <a:r>
                        <a:rPr lang="en-US" sz="2800" b="0" smtClean="0"/>
                        <a:t>Hà</a:t>
                      </a:r>
                      <a:r>
                        <a:rPr lang="en-US" sz="2800" b="0" baseline="0" smtClean="0"/>
                        <a:t> , Hoa, Tiến, Đông, Ngoan, Hậu, Việt, Tú, Linh, My, Thủy, Đạt, Vân</a:t>
                      </a:r>
                      <a:endParaRPr lang="en-US" sz="2800" b="0"/>
                    </a:p>
                  </a:txBody>
                  <a:tcPr anchor="ctr"/>
                </a:tc>
              </a:tr>
              <a:tr h="1295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kern="1200" smtClean="0">
                          <a:solidFill>
                            <a:schemeClr val="accent6">
                              <a:lumMod val="75000"/>
                            </a:schemeClr>
                          </a:solidFill>
                          <a:latin typeface="+mn-lt"/>
                          <a:ea typeface="+mn-ea"/>
                          <a:cs typeface="Times New Roman" pitchFamily="18" charset="0"/>
                        </a:rPr>
                        <a:t>Nhóm 2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0" kern="1200" smtClean="0">
                          <a:solidFill>
                            <a:schemeClr val="accent6">
                              <a:lumMod val="75000"/>
                            </a:schemeClr>
                          </a:solidFill>
                          <a:latin typeface="+mn-lt"/>
                          <a:ea typeface="+mn-ea"/>
                          <a:cs typeface="Times New Roman" pitchFamily="18" charset="0"/>
                        </a:rPr>
                        <a:t>(12 hs)</a:t>
                      </a:r>
                      <a:endParaRPr lang="en-US" sz="2800" b="0"/>
                    </a:p>
                  </a:txBody>
                  <a:tcPr anchor="ctr"/>
                </a:tc>
                <a:tc>
                  <a:txBody>
                    <a:bodyPr/>
                    <a:lstStyle/>
                    <a:p>
                      <a:r>
                        <a:rPr lang="en-US" sz="2800" b="0" smtClean="0"/>
                        <a:t>...</a:t>
                      </a:r>
                      <a:endParaRPr lang="en-US" sz="2800" b="0"/>
                    </a:p>
                  </a:txBody>
                  <a:tcPr anchor="ctr"/>
                </a:tc>
              </a:tr>
              <a:tr h="137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kern="1200" smtClean="0">
                          <a:solidFill>
                            <a:schemeClr val="accent6">
                              <a:lumMod val="75000"/>
                            </a:schemeClr>
                          </a:solidFill>
                          <a:latin typeface="+mn-lt"/>
                          <a:ea typeface="+mn-ea"/>
                          <a:cs typeface="Times New Roman" pitchFamily="18" charset="0"/>
                        </a:rPr>
                        <a:t>Nhóm 3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0" kern="1200" smtClean="0">
                          <a:solidFill>
                            <a:schemeClr val="accent6">
                              <a:lumMod val="75000"/>
                            </a:schemeClr>
                          </a:solidFill>
                          <a:latin typeface="+mn-lt"/>
                          <a:ea typeface="+mn-ea"/>
                          <a:cs typeface="Times New Roman" pitchFamily="18" charset="0"/>
                        </a:rPr>
                        <a:t>(11 hs)</a:t>
                      </a:r>
                      <a:endParaRPr lang="en-US" sz="2800" b="0"/>
                    </a:p>
                  </a:txBody>
                  <a:tcPr anchor="ctr"/>
                </a:tc>
                <a:tc>
                  <a:txBody>
                    <a:bodyPr/>
                    <a:lstStyle/>
                    <a:p>
                      <a:r>
                        <a:rPr lang="en-US" sz="2800" b="0" smtClean="0"/>
                        <a:t>...</a:t>
                      </a:r>
                      <a:endParaRPr lang="en-US" sz="2800" b="0"/>
                    </a:p>
                  </a:txBody>
                  <a:tcPr anchor="ctr"/>
                </a:tc>
              </a:tr>
              <a:tr h="1295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kern="1200" smtClean="0">
                          <a:solidFill>
                            <a:schemeClr val="accent6">
                              <a:lumMod val="75000"/>
                            </a:schemeClr>
                          </a:solidFill>
                          <a:latin typeface="+mn-lt"/>
                          <a:ea typeface="+mn-ea"/>
                          <a:cs typeface="Times New Roman" pitchFamily="18" charset="0"/>
                        </a:rPr>
                        <a:t>Nhóm 4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0" kern="1200" smtClean="0">
                          <a:solidFill>
                            <a:schemeClr val="accent6">
                              <a:lumMod val="75000"/>
                            </a:schemeClr>
                          </a:solidFill>
                          <a:latin typeface="+mn-lt"/>
                          <a:ea typeface="+mn-ea"/>
                          <a:cs typeface="Times New Roman" pitchFamily="18" charset="0"/>
                        </a:rPr>
                        <a:t>(13 hs)</a:t>
                      </a:r>
                      <a:endParaRPr lang="en-US" sz="2800" b="0"/>
                    </a:p>
                  </a:txBody>
                  <a:tcPr anchor="ctr"/>
                </a:tc>
                <a:tc>
                  <a:txBody>
                    <a:bodyPr/>
                    <a:lstStyle/>
                    <a:p>
                      <a:r>
                        <a:rPr lang="en-US" sz="2800" b="0" smtClean="0"/>
                        <a:t>...</a:t>
                      </a:r>
                      <a:endParaRPr lang="en-US" sz="2800" b="0"/>
                    </a:p>
                  </a:txBody>
                  <a:tcPr anchor="ctr"/>
                </a:tc>
              </a:tr>
            </a:tbl>
          </a:graphicData>
        </a:graphic>
      </p:graphicFrame>
    </p:spTree>
    <p:extLst>
      <p:ext uri="{BB962C8B-B14F-4D97-AF65-F5344CB8AC3E}">
        <p14:creationId xmlns:p14="http://schemas.microsoft.com/office/powerpoint/2010/main" val="694775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804842541"/>
              </p:ext>
            </p:extLst>
          </p:nvPr>
        </p:nvGraphicFramePr>
        <p:xfrm>
          <a:off x="757238" y="533400"/>
          <a:ext cx="8081962" cy="5562600"/>
        </p:xfrm>
        <a:graphic>
          <a:graphicData uri="http://schemas.openxmlformats.org/presentationml/2006/ole">
            <mc:AlternateContent xmlns:mc="http://schemas.openxmlformats.org/markup-compatibility/2006">
              <mc:Choice xmlns:v="urn:schemas-microsoft-com:vml" Requires="v">
                <p:oleObj spid="_x0000_s1094" name="Document" r:id="rId4" imgW="6294480" imgH="4332145" progId="Word.Document.12">
                  <p:embed/>
                </p:oleObj>
              </mc:Choice>
              <mc:Fallback>
                <p:oleObj name="Document" r:id="rId4" imgW="6294480" imgH="4332145" progId="Word.Document.12">
                  <p:embed/>
                  <p:pic>
                    <p:nvPicPr>
                      <p:cNvPr id="0" name=""/>
                      <p:cNvPicPr/>
                      <p:nvPr/>
                    </p:nvPicPr>
                    <p:blipFill>
                      <a:blip r:embed="rId5"/>
                      <a:stretch>
                        <a:fillRect/>
                      </a:stretch>
                    </p:blipFill>
                    <p:spPr>
                      <a:xfrm>
                        <a:off x="757238" y="533400"/>
                        <a:ext cx="8081962" cy="5562600"/>
                      </a:xfrm>
                      <a:prstGeom prst="rect">
                        <a:avLst/>
                      </a:prstGeom>
                    </p:spPr>
                  </p:pic>
                </p:oleObj>
              </mc:Fallback>
            </mc:AlternateContent>
          </a:graphicData>
        </a:graphic>
      </p:graphicFrame>
      <p:sp>
        <p:nvSpPr>
          <p:cNvPr id="7" name="TextBox 6"/>
          <p:cNvSpPr txBox="1"/>
          <p:nvPr/>
        </p:nvSpPr>
        <p:spPr>
          <a:xfrm>
            <a:off x="3048000" y="2895600"/>
            <a:ext cx="381000" cy="584775"/>
          </a:xfrm>
          <a:prstGeom prst="rect">
            <a:avLst/>
          </a:prstGeom>
          <a:noFill/>
        </p:spPr>
        <p:txBody>
          <a:bodyPr wrap="square" rtlCol="0">
            <a:spAutoFit/>
          </a:bodyPr>
          <a:lstStyle/>
          <a:p>
            <a:r>
              <a:rPr lang="en-US" sz="3200" b="1" smtClean="0">
                <a:solidFill>
                  <a:srgbClr val="FF0000"/>
                </a:solidFill>
                <a:effectLst>
                  <a:outerShdw blurRad="38100" dist="38100" dir="2700000" algn="tl">
                    <a:srgbClr val="000000">
                      <a:alpha val="43137"/>
                    </a:srgbClr>
                  </a:outerShdw>
                </a:effectLst>
                <a:sym typeface="Wingdings 2"/>
              </a:rPr>
              <a:t></a:t>
            </a:r>
            <a:endParaRPr lang="en-US" sz="32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925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180131093"/>
              </p:ext>
            </p:extLst>
          </p:nvPr>
        </p:nvGraphicFramePr>
        <p:xfrm>
          <a:off x="762000" y="990600"/>
          <a:ext cx="7543799" cy="5538060"/>
        </p:xfrm>
        <a:graphic>
          <a:graphicData uri="http://schemas.openxmlformats.org/drawingml/2006/table">
            <a:tbl>
              <a:tblPr firstRow="1" firstCol="1" bandRow="1"/>
              <a:tblGrid>
                <a:gridCol w="3886200"/>
                <a:gridCol w="1752600"/>
                <a:gridCol w="1904999"/>
              </a:tblGrid>
              <a:tr h="615340">
                <a:tc>
                  <a:txBody>
                    <a:bodyPr/>
                    <a:lstStyle/>
                    <a:p>
                      <a:pPr algn="ctr">
                        <a:lnSpc>
                          <a:spcPct val="115000"/>
                        </a:lnSpc>
                        <a:spcAft>
                          <a:spcPts val="0"/>
                        </a:spcAft>
                      </a:pPr>
                      <a:r>
                        <a:rPr lang="en-US" sz="2800" b="1">
                          <a:solidFill>
                            <a:srgbClr val="0070C0"/>
                          </a:solidFill>
                          <a:effectLst/>
                          <a:latin typeface="Times New Roman"/>
                          <a:ea typeface="Calibri"/>
                          <a:cs typeface="Times New Roman"/>
                        </a:rPr>
                        <a:t>Nghề nghiệp</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070C0"/>
                          </a:solidFill>
                          <a:effectLst/>
                          <a:latin typeface="Times New Roman"/>
                          <a:ea typeface="Calibri"/>
                          <a:cs typeface="Times New Roman"/>
                        </a:rPr>
                        <a:t>Nam</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070C0"/>
                          </a:solidFill>
                          <a:effectLst/>
                          <a:latin typeface="Times New Roman"/>
                          <a:ea typeface="Calibri"/>
                          <a:cs typeface="Times New Roman"/>
                        </a:rPr>
                        <a:t>Nữ</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340">
                <a:tc>
                  <a:txBody>
                    <a:bodyPr/>
                    <a:lstStyle/>
                    <a:p>
                      <a:pPr>
                        <a:lnSpc>
                          <a:spcPct val="115000"/>
                        </a:lnSpc>
                        <a:spcAft>
                          <a:spcPts val="0"/>
                        </a:spcAft>
                      </a:pPr>
                      <a:r>
                        <a:rPr lang="en-US" sz="2800">
                          <a:solidFill>
                            <a:srgbClr val="FF6600"/>
                          </a:solidFill>
                          <a:effectLst/>
                          <a:latin typeface="Times New Roman"/>
                          <a:ea typeface="Calibri"/>
                          <a:cs typeface="Times New Roman"/>
                        </a:rPr>
                        <a:t>Bác sĩ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340">
                <a:tc>
                  <a:txBody>
                    <a:bodyPr/>
                    <a:lstStyle/>
                    <a:p>
                      <a:pPr>
                        <a:lnSpc>
                          <a:spcPct val="115000"/>
                        </a:lnSpc>
                        <a:spcAft>
                          <a:spcPts val="0"/>
                        </a:spcAft>
                      </a:pPr>
                      <a:r>
                        <a:rPr lang="en-US" sz="2800">
                          <a:solidFill>
                            <a:srgbClr val="FF6600"/>
                          </a:solidFill>
                          <a:effectLst/>
                          <a:latin typeface="Times New Roman"/>
                          <a:ea typeface="Calibri"/>
                          <a:cs typeface="Times New Roman"/>
                        </a:rPr>
                        <a:t>Ca sĩ</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340">
                <a:tc>
                  <a:txBody>
                    <a:bodyPr/>
                    <a:lstStyle/>
                    <a:p>
                      <a:pPr>
                        <a:lnSpc>
                          <a:spcPct val="115000"/>
                        </a:lnSpc>
                        <a:spcAft>
                          <a:spcPts val="0"/>
                        </a:spcAft>
                      </a:pPr>
                      <a:r>
                        <a:rPr lang="en-US" sz="2800">
                          <a:solidFill>
                            <a:srgbClr val="FF6600"/>
                          </a:solidFill>
                          <a:effectLst/>
                          <a:latin typeface="Times New Roman"/>
                          <a:ea typeface="Calibri"/>
                          <a:cs typeface="Times New Roman"/>
                        </a:rPr>
                        <a:t>Giáo viên</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340">
                <a:tc>
                  <a:txBody>
                    <a:bodyPr/>
                    <a:lstStyle/>
                    <a:p>
                      <a:pPr>
                        <a:lnSpc>
                          <a:spcPct val="115000"/>
                        </a:lnSpc>
                        <a:spcAft>
                          <a:spcPts val="0"/>
                        </a:spcAft>
                      </a:pPr>
                      <a:r>
                        <a:rPr lang="en-US" sz="2800">
                          <a:solidFill>
                            <a:srgbClr val="FF6600"/>
                          </a:solidFill>
                          <a:effectLst/>
                          <a:latin typeface="Times New Roman"/>
                          <a:ea typeface="Calibri"/>
                          <a:cs typeface="Times New Roman"/>
                        </a:rPr>
                        <a:t>Kĩ sư</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340">
                <a:tc>
                  <a:txBody>
                    <a:bodyPr/>
                    <a:lstStyle/>
                    <a:p>
                      <a:pPr>
                        <a:lnSpc>
                          <a:spcPct val="115000"/>
                        </a:lnSpc>
                        <a:spcAft>
                          <a:spcPts val="0"/>
                        </a:spcAft>
                      </a:pPr>
                      <a:r>
                        <a:rPr lang="en-US" sz="2800">
                          <a:solidFill>
                            <a:srgbClr val="FF6600"/>
                          </a:solidFill>
                          <a:effectLst/>
                          <a:latin typeface="Times New Roman"/>
                          <a:ea typeface="Calibri"/>
                          <a:cs typeface="Times New Roman"/>
                        </a:rPr>
                        <a:t>Đầu bếp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340">
                <a:tc>
                  <a:txBody>
                    <a:bodyPr/>
                    <a:lstStyle/>
                    <a:p>
                      <a:pPr>
                        <a:lnSpc>
                          <a:spcPct val="115000"/>
                        </a:lnSpc>
                        <a:spcAft>
                          <a:spcPts val="0"/>
                        </a:spcAft>
                      </a:pPr>
                      <a:r>
                        <a:rPr lang="en-US" sz="2800">
                          <a:solidFill>
                            <a:srgbClr val="FF6600"/>
                          </a:solidFill>
                          <a:effectLst/>
                          <a:latin typeface="Times New Roman"/>
                          <a:ea typeface="Calibri"/>
                          <a:cs typeface="Times New Roman"/>
                        </a:rPr>
                        <a:t>Công an</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340">
                <a:tc>
                  <a:txBody>
                    <a:bodyPr/>
                    <a:lstStyle/>
                    <a:p>
                      <a:pPr>
                        <a:lnSpc>
                          <a:spcPct val="115000"/>
                        </a:lnSpc>
                        <a:spcAft>
                          <a:spcPts val="0"/>
                        </a:spcAft>
                      </a:pPr>
                      <a:r>
                        <a:rPr lang="en-US" sz="2800">
                          <a:solidFill>
                            <a:srgbClr val="FF6600"/>
                          </a:solidFill>
                          <a:effectLst/>
                          <a:latin typeface="Times New Roman"/>
                          <a:ea typeface="Calibri"/>
                          <a:cs typeface="Times New Roman"/>
                        </a:rPr>
                        <a:t>Vận động viên</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340">
                <a:tc>
                  <a:txBody>
                    <a:bodyPr/>
                    <a:lstStyle/>
                    <a:p>
                      <a:pPr>
                        <a:lnSpc>
                          <a:spcPct val="115000"/>
                        </a:lnSpc>
                        <a:spcAft>
                          <a:spcPts val="0"/>
                        </a:spcAft>
                      </a:pPr>
                      <a:r>
                        <a:rPr lang="en-US" sz="2800">
                          <a:solidFill>
                            <a:srgbClr val="FF6600"/>
                          </a:solidFill>
                          <a:effectLst/>
                          <a:latin typeface="Times New Roman"/>
                          <a:ea typeface="Calibri"/>
                          <a:cs typeface="Times New Roman"/>
                        </a:rPr>
                        <a:t>Nghề khác</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solidFill>
                            <a:srgbClr val="FF6600"/>
                          </a:solidFill>
                          <a:effectLst/>
                          <a:latin typeface="Times New Roman"/>
                          <a:ea typeface="Calibri"/>
                          <a:cs typeface="Times New Roman"/>
                        </a:rPr>
                        <a:t> </a:t>
                      </a:r>
                      <a:endParaRPr lang="en-US" sz="12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Rectangle 15"/>
          <p:cNvSpPr>
            <a:spLocks noChangeArrowheads="1"/>
          </p:cNvSpPr>
          <p:nvPr/>
        </p:nvSpPr>
        <p:spPr bwMode="auto">
          <a:xfrm>
            <a:off x="1219200" y="304800"/>
            <a:ext cx="66783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4F6228"/>
                </a:solidFill>
                <a:effectLst/>
                <a:latin typeface="Times New Roman" pitchFamily="18" charset="0"/>
                <a:ea typeface="Calibri" pitchFamily="34" charset="0"/>
                <a:cs typeface="Times New Roman" pitchFamily="18" charset="0"/>
              </a:rPr>
              <a:t>BẢNG THỐNG KÊ NHÓM .... (Số</a:t>
            </a:r>
            <a:r>
              <a:rPr kumimoji="0" lang="en-US" sz="2800" b="1" i="0" u="none" strike="noStrike" cap="none" normalizeH="0" smtClean="0">
                <a:ln>
                  <a:noFill/>
                </a:ln>
                <a:solidFill>
                  <a:srgbClr val="4F6228"/>
                </a:solidFill>
                <a:effectLst/>
                <a:latin typeface="Times New Roman" pitchFamily="18" charset="0"/>
                <a:ea typeface="Calibri" pitchFamily="34" charset="0"/>
                <a:cs typeface="Times New Roman" pitchFamily="18" charset="0"/>
              </a:rPr>
              <a:t> hs: ....</a:t>
            </a:r>
            <a:r>
              <a:rPr kumimoji="0" lang="en-US" sz="2800" b="1" i="0" u="none" strike="noStrike" cap="none" normalizeH="0" baseline="0" smtClean="0">
                <a:ln>
                  <a:noFill/>
                </a:ln>
                <a:solidFill>
                  <a:srgbClr val="4F6228"/>
                </a:solidFill>
                <a:effectLst/>
                <a:latin typeface="Times New Roman" pitchFamily="18" charset="0"/>
                <a:ea typeface="Calibri" pitchFamily="34" charset="0"/>
                <a:cs typeface="Times New Roman" pitchFamily="18" charset="0"/>
              </a:rPr>
              <a:t>)</a:t>
            </a:r>
            <a:endParaRPr kumimoji="0" lang="en-US" sz="18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983788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762000"/>
            <a:ext cx="7772400" cy="707886"/>
          </a:xfrm>
          <a:prstGeom prst="rect">
            <a:avLst/>
          </a:prstGeom>
        </p:spPr>
        <p:txBody>
          <a:bodyPr wrap="square">
            <a:spAutoFit/>
          </a:bodyPr>
          <a:lstStyle/>
          <a:p>
            <a:pPr algn="ctr">
              <a:spcBef>
                <a:spcPts val="1200"/>
              </a:spcBef>
              <a:spcAft>
                <a:spcPts val="600"/>
              </a:spcAft>
            </a:pPr>
            <a:r>
              <a:rPr lang="en-US" sz="4000" b="1"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Bước 1:  Thu thập dữ liệu </a:t>
            </a:r>
            <a:r>
              <a:rPr lang="en-US" sz="400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(5phút) </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057400"/>
            <a:ext cx="990600" cy="126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9564" y="2057400"/>
            <a:ext cx="1042323" cy="126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0" name="Round Diagonal Corner Rectangle 309"/>
          <p:cNvSpPr/>
          <p:nvPr/>
        </p:nvSpPr>
        <p:spPr bwMode="auto">
          <a:xfrm>
            <a:off x="1066800" y="3322278"/>
            <a:ext cx="6781800" cy="582543"/>
          </a:xfrm>
          <a:prstGeom prst="round2DiagRect">
            <a:avLst>
              <a:gd name="adj1" fmla="val 0"/>
              <a:gd name="adj2" fmla="val 50000"/>
            </a:avLst>
          </a:prstGeom>
          <a:blipFill>
            <a:blip r:embed="rId7"/>
            <a:tile tx="0" ty="0" sx="100000" sy="100000" flip="none" algn="tl"/>
          </a:blipFill>
          <a:ln>
            <a:solidFill>
              <a:schemeClr val="tx2">
                <a:lumMod val="40000"/>
                <a:lumOff val="60000"/>
              </a:schemeClr>
            </a:solidFill>
          </a:ln>
        </p:spPr>
        <p:txBody>
          <a:bodyPr rot="0" spcFirstLastPara="0" vertOverflow="overflow" horzOverflow="overflow" vert="horz" wrap="none" lIns="91440" tIns="45720" rIns="91440" bIns="45720" numCol="1" spcCol="0" rtlCol="0" fromWordArt="1" anchor="ctr" anchorCtr="0" forceAA="0" compatLnSpc="1">
            <a:prstTxWarp prst="textPlain">
              <a:avLst>
                <a:gd name="adj" fmla="val 60641"/>
              </a:avLst>
            </a:prstTxWarp>
            <a:noAutofit/>
          </a:bodyPr>
          <a:lstStyle/>
          <a:p>
            <a:pPr algn="ctr"/>
            <a:endParaRPr lang="en-US" sz="4000" kern="10" smtClean="0">
              <a:ln w="9525">
                <a:solidFill>
                  <a:schemeClr val="accent3">
                    <a:lumMod val="50000"/>
                  </a:schemeClr>
                </a:solidFill>
                <a:round/>
                <a:headEnd/>
                <a:tailEnd/>
              </a:ln>
              <a:solidFill>
                <a:schemeClr val="accent3">
                  <a:lumMod val="50000"/>
                </a:schemeClr>
              </a:solidFill>
              <a:latin typeface="Times New Roman" pitchFamily="18" charset="0"/>
              <a:cs typeface="Times New Roman" pitchFamily="18" charset="0"/>
            </a:endParaRPr>
          </a:p>
        </p:txBody>
      </p:sp>
      <p:sp>
        <p:nvSpPr>
          <p:cNvPr id="311" name="TextBox 310"/>
          <p:cNvSpPr txBox="1"/>
          <p:nvPr/>
        </p:nvSpPr>
        <p:spPr>
          <a:xfrm>
            <a:off x="1447800" y="3258491"/>
            <a:ext cx="6248400" cy="646331"/>
          </a:xfrm>
          <a:prstGeom prst="rect">
            <a:avLst/>
          </a:prstGeom>
          <a:noFill/>
        </p:spPr>
        <p:txBody>
          <a:bodyPr wrap="square" rtlCol="0">
            <a:spAutoFit/>
          </a:bodyPr>
          <a:lstStyle/>
          <a:p>
            <a:r>
              <a:rPr lang="en-US" sz="3600" b="1" smtClean="0">
                <a:solidFill>
                  <a:srgbClr val="FFFF00"/>
                </a:solidFill>
              </a:rPr>
              <a:t>Tròn đến gặp Vuông sau 5 phút</a:t>
            </a:r>
            <a:endParaRPr lang="en-US" sz="3600" b="1">
              <a:solidFill>
                <a:srgbClr val="FFFF00"/>
              </a:solidFill>
            </a:endParaRPr>
          </a:p>
        </p:txBody>
      </p:sp>
    </p:spTree>
    <p:extLst>
      <p:ext uri="{BB962C8B-B14F-4D97-AF65-F5344CB8AC3E}">
        <p14:creationId xmlns:p14="http://schemas.microsoft.com/office/powerpoint/2010/main" val="33543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2.77556E-17 -4.81481E-6 L 0.4625 -4.81481E-6 " pathEditMode="relative" rAng="0" ptsTypes="AA">
                                      <p:cBhvr>
                                        <p:cTn id="6" dur="300000" fill="hold"/>
                                        <p:tgtEl>
                                          <p:spTgt spid="9218"/>
                                        </p:tgtEl>
                                        <p:attrNameLst>
                                          <p:attrName>ppt_x</p:attrName>
                                          <p:attrName>ppt_y</p:attrName>
                                        </p:attrNameLst>
                                      </p:cBhvr>
                                      <p:rCtr x="23125" y="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9218"/>
                                        </p:tgtEl>
                                        <p:attrNameLst>
                                          <p:attrName>r</p:attrName>
                                        </p:attrNameLst>
                                      </p:cBhvr>
                                    </p:animRot>
                                    <p:animRot by="-240000">
                                      <p:cBhvr>
                                        <p:cTn id="9" dur="200" fill="hold">
                                          <p:stCondLst>
                                            <p:cond delay="200"/>
                                          </p:stCondLst>
                                        </p:cTn>
                                        <p:tgtEl>
                                          <p:spTgt spid="9218"/>
                                        </p:tgtEl>
                                        <p:attrNameLst>
                                          <p:attrName>r</p:attrName>
                                        </p:attrNameLst>
                                      </p:cBhvr>
                                    </p:animRot>
                                    <p:animRot by="240000">
                                      <p:cBhvr>
                                        <p:cTn id="10" dur="200" fill="hold">
                                          <p:stCondLst>
                                            <p:cond delay="400"/>
                                          </p:stCondLst>
                                        </p:cTn>
                                        <p:tgtEl>
                                          <p:spTgt spid="9218"/>
                                        </p:tgtEl>
                                        <p:attrNameLst>
                                          <p:attrName>r</p:attrName>
                                        </p:attrNameLst>
                                      </p:cBhvr>
                                    </p:animRot>
                                    <p:animRot by="-240000">
                                      <p:cBhvr>
                                        <p:cTn id="11" dur="200" fill="hold">
                                          <p:stCondLst>
                                            <p:cond delay="600"/>
                                          </p:stCondLst>
                                        </p:cTn>
                                        <p:tgtEl>
                                          <p:spTgt spid="9218"/>
                                        </p:tgtEl>
                                        <p:attrNameLst>
                                          <p:attrName>r</p:attrName>
                                        </p:attrNameLst>
                                      </p:cBhvr>
                                    </p:animRot>
                                    <p:animRot by="120000">
                                      <p:cBhvr>
                                        <p:cTn id="12" dur="200" fill="hold">
                                          <p:stCondLst>
                                            <p:cond delay="800"/>
                                          </p:stCondLst>
                                        </p:cTn>
                                        <p:tgtEl>
                                          <p:spTgt spid="9218"/>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3" name="chimes.wav"/>
                                        </p:tgtEl>
                                      </p:cMediaNode>
                                    </p:audio>
                                  </p:subTnLst>
                                </p:cTn>
                              </p:par>
                            </p:childTnLst>
                          </p:cTn>
                        </p:par>
                        <p:par>
                          <p:cTn id="13" fill="hold">
                            <p:stCondLst>
                              <p:cond delay="300000"/>
                            </p:stCondLst>
                            <p:childTnLst>
                              <p:par>
                                <p:cTn id="14" presetID="32" presetClass="emph" presetSubtype="0" fill="hold" nodeType="afterEffect">
                                  <p:stCondLst>
                                    <p:cond delay="0"/>
                                  </p:stCondLst>
                                  <p:childTnLst>
                                    <p:animRot by="120000">
                                      <p:cBhvr>
                                        <p:cTn id="15" dur="100" fill="hold">
                                          <p:stCondLst>
                                            <p:cond delay="0"/>
                                          </p:stCondLst>
                                        </p:cTn>
                                        <p:tgtEl>
                                          <p:spTgt spid="9219"/>
                                        </p:tgtEl>
                                        <p:attrNameLst>
                                          <p:attrName>r</p:attrName>
                                        </p:attrNameLst>
                                      </p:cBhvr>
                                    </p:animRot>
                                    <p:animRot by="-240000">
                                      <p:cBhvr>
                                        <p:cTn id="16" dur="200" fill="hold">
                                          <p:stCondLst>
                                            <p:cond delay="200"/>
                                          </p:stCondLst>
                                        </p:cTn>
                                        <p:tgtEl>
                                          <p:spTgt spid="9219"/>
                                        </p:tgtEl>
                                        <p:attrNameLst>
                                          <p:attrName>r</p:attrName>
                                        </p:attrNameLst>
                                      </p:cBhvr>
                                    </p:animRot>
                                    <p:animRot by="240000">
                                      <p:cBhvr>
                                        <p:cTn id="17" dur="200" fill="hold">
                                          <p:stCondLst>
                                            <p:cond delay="400"/>
                                          </p:stCondLst>
                                        </p:cTn>
                                        <p:tgtEl>
                                          <p:spTgt spid="9219"/>
                                        </p:tgtEl>
                                        <p:attrNameLst>
                                          <p:attrName>r</p:attrName>
                                        </p:attrNameLst>
                                      </p:cBhvr>
                                    </p:animRot>
                                    <p:animRot by="-240000">
                                      <p:cBhvr>
                                        <p:cTn id="18" dur="200" fill="hold">
                                          <p:stCondLst>
                                            <p:cond delay="600"/>
                                          </p:stCondLst>
                                        </p:cTn>
                                        <p:tgtEl>
                                          <p:spTgt spid="9219"/>
                                        </p:tgtEl>
                                        <p:attrNameLst>
                                          <p:attrName>r</p:attrName>
                                        </p:attrNameLst>
                                      </p:cBhvr>
                                    </p:animRot>
                                    <p:animRot by="120000">
                                      <p:cBhvr>
                                        <p:cTn id="19" dur="200" fill="hold">
                                          <p:stCondLst>
                                            <p:cond delay="800"/>
                                          </p:stCondLst>
                                        </p:cTn>
                                        <p:tgtEl>
                                          <p:spTgt spid="9219"/>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alarm clo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odyPr wrap="none" fromWordArt="1">
        <a:prstTxWarp prst="textPlain">
          <a:avLst>
            <a:gd name="adj" fmla="val 50577"/>
          </a:avLst>
        </a:prstTxWarp>
      </a:bodyPr>
      <a:lstStyle>
        <a:defPPr algn="ctr">
          <a:defRPr sz="4000" kern="10" smtClean="0">
            <a:ln w="9525">
              <a:solidFill>
                <a:schemeClr val="accent3">
                  <a:lumMod val="50000"/>
                </a:schemeClr>
              </a:solidFill>
              <a:round/>
              <a:headEnd/>
              <a:tailEnd/>
            </a:ln>
            <a:solidFill>
              <a:schemeClr val="accent3">
                <a:lumMod val="50000"/>
              </a:schemeClr>
            </a:solidFill>
            <a:latin typeface="Times New Roman" pitchFamily="18" charset="0"/>
            <a:cs typeface="Times New Roman" pitchFamily="18" charset="0"/>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1917</TotalTime>
  <Words>812</Words>
  <Application>Microsoft Office PowerPoint</Application>
  <PresentationFormat>On-screen Show (4:3)</PresentationFormat>
  <Paragraphs>121</Paragraphs>
  <Slides>18</Slides>
  <Notes>13</Notes>
  <HiddenSlides>0</HiddenSlides>
  <MMClips>8</MMClips>
  <ScaleCrop>false</ScaleCrop>
  <HeadingPairs>
    <vt:vector size="8" baseType="variant">
      <vt:variant>
        <vt:lpstr>Theme</vt:lpstr>
      </vt:variant>
      <vt:variant>
        <vt:i4>1</vt:i4>
      </vt:variant>
      <vt:variant>
        <vt:lpstr>Links</vt:lpstr>
      </vt:variant>
      <vt:variant>
        <vt:i4>2</vt:i4>
      </vt:variant>
      <vt:variant>
        <vt:lpstr>Embedded OLE Servers</vt:lpstr>
      </vt:variant>
      <vt:variant>
        <vt:i4>1</vt:i4>
      </vt:variant>
      <vt:variant>
        <vt:lpstr>Slide Titles</vt:lpstr>
      </vt:variant>
      <vt:variant>
        <vt:i4>18</vt:i4>
      </vt:variant>
    </vt:vector>
  </HeadingPairs>
  <TitlesOfParts>
    <vt:vector size="22" baseType="lpstr">
      <vt:lpstr>Office Theme</vt:lpstr>
      <vt:lpstr>F:\DỰ ÁN\Soạn PP KNTTVCS Đào Định\Chương IX-Luyen tap chung-Em sẽ làm gì trong tương lai\Worksheet in Chương IX-Luyen tap chung-Em sẽ làm gì trong tương lai.xlsx</vt:lpstr>
      <vt:lpstr>F:\DỰ ÁN\Soạn PP KNTTVCS Đào Định\Chương IX-Luyen tap chung-Em sẽ làm gì trong tương lai\Worksheet in Chương IX-Luyen tap chung-Em sẽ làm gì trong tương lai.xlsx</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135</cp:revision>
  <dcterms:created xsi:type="dcterms:W3CDTF">2006-08-16T00:00:00Z</dcterms:created>
  <dcterms:modified xsi:type="dcterms:W3CDTF">2021-08-23T07:00:29Z</dcterms:modified>
</cp:coreProperties>
</file>