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9" r:id="rId3"/>
    <p:sldId id="297" r:id="rId4"/>
    <p:sldId id="333" r:id="rId5"/>
    <p:sldId id="334" r:id="rId6"/>
    <p:sldId id="335" r:id="rId7"/>
    <p:sldId id="336" r:id="rId8"/>
    <p:sldId id="337" r:id="rId9"/>
    <p:sldId id="338" r:id="rId10"/>
    <p:sldId id="319" r:id="rId11"/>
    <p:sldId id="320" r:id="rId12"/>
    <p:sldId id="321" r:id="rId13"/>
    <p:sldId id="322" r:id="rId14"/>
    <p:sldId id="316" r:id="rId15"/>
    <p:sldId id="323" r:id="rId16"/>
    <p:sldId id="324" r:id="rId17"/>
    <p:sldId id="325" r:id="rId18"/>
    <p:sldId id="326" r:id="rId19"/>
    <p:sldId id="310" r:id="rId20"/>
    <p:sldId id="311" r:id="rId21"/>
    <p:sldId id="329" r:id="rId22"/>
    <p:sldId id="313" r:id="rId23"/>
    <p:sldId id="302" r:id="rId24"/>
    <p:sldId id="331" r:id="rId25"/>
    <p:sldId id="314" r:id="rId26"/>
    <p:sldId id="332" r:id="rId27"/>
    <p:sldId id="288" r:id="rId28"/>
    <p:sldId id="292" r:id="rId29"/>
    <p:sldId id="309" r:id="rId30"/>
    <p:sldId id="299"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74" d="100"/>
          <a:sy n="74" d="100"/>
        </p:scale>
        <p:origin x="-378"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10F3C-EDD2-419B-8BE1-355923851664}" type="datetimeFigureOut">
              <a:rPr lang="vi-VN" smtClean="0"/>
              <a:pPr/>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7E77E9-09F7-4A62-A556-961CC8215ACA}"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10F3C-EDD2-419B-8BE1-355923851664}" type="datetimeFigureOut">
              <a:rPr lang="vi-VN" smtClean="0"/>
              <a:pPr/>
              <a:t>10/11/2022</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E77E9-09F7-4A62-A556-961CC8215ACA}"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J1450"/>
          <p:cNvPicPr>
            <a:picLocks noChangeAspect="1" noChangeArrowheads="1"/>
          </p:cNvPicPr>
          <p:nvPr/>
        </p:nvPicPr>
        <p:blipFill>
          <a:blip r:embed="rId2"/>
          <a:srcRect/>
          <a:stretch>
            <a:fillRect/>
          </a:stretch>
        </p:blipFill>
        <p:spPr bwMode="auto">
          <a:xfrm>
            <a:off x="0" y="-171400"/>
            <a:ext cx="12192000" cy="7173416"/>
          </a:xfrm>
          <a:prstGeom prst="rect">
            <a:avLst/>
          </a:prstGeom>
          <a:noFill/>
          <a:ln w="9525">
            <a:noFill/>
            <a:miter lim="800000"/>
            <a:headEnd/>
            <a:tailEnd/>
          </a:ln>
        </p:spPr>
      </p:pic>
      <p:sp>
        <p:nvSpPr>
          <p:cNvPr id="2" name="TextBox 1"/>
          <p:cNvSpPr txBox="1"/>
          <p:nvPr/>
        </p:nvSpPr>
        <p:spPr>
          <a:xfrm>
            <a:off x="1631504" y="1700808"/>
            <a:ext cx="7560840" cy="3662541"/>
          </a:xfrm>
          <a:prstGeom prst="rect">
            <a:avLst/>
          </a:prstGeom>
          <a:noFill/>
        </p:spPr>
        <p:txBody>
          <a:bodyPr wrap="square" rtlCol="0">
            <a:spAutoFit/>
          </a:bodyPr>
          <a:lstStyle/>
          <a:p>
            <a:pPr algn="ctr">
              <a:spcBef>
                <a:spcPct val="50000"/>
              </a:spcBef>
              <a:defRPr/>
            </a:pP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BÁO CÁO</a:t>
            </a:r>
          </a:p>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BIỆN PHÁP GÓP PHẦN NÂNG CAO </a:t>
            </a:r>
          </a:p>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CHẤT LƯỢNG CÔNG TÁC GIẢNG DẠY</a:t>
            </a:r>
          </a:p>
          <a:p>
            <a:pP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cs typeface="Times New Roman" pitchFamily="18" charset="0"/>
              </a:rPr>
              <a:t>Giáo</a:t>
            </a: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cs typeface="Times New Roman" pitchFamily="18" charset="0"/>
              </a:rPr>
              <a:t>viên</a:t>
            </a: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cs typeface="Times New Roman" pitchFamily="18" charset="0"/>
              </a:rPr>
              <a:t>Lê</a:t>
            </a: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C0C0C0"/>
                  </a:outerShdw>
                </a:effectLst>
                <a:latin typeface="Times New Roman" pitchFamily="18" charset="0"/>
                <a:cs typeface="Times New Roman" pitchFamily="18" charset="0"/>
              </a:rPr>
              <a:t>Thị</a:t>
            </a: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800" b="1" err="1">
                <a:solidFill>
                  <a:srgbClr val="FF0000"/>
                </a:solidFill>
                <a:effectLst>
                  <a:outerShdw blurRad="38100" dist="38100" dir="2700000" algn="tl">
                    <a:srgbClr val="C0C0C0"/>
                  </a:outerShdw>
                </a:effectLst>
                <a:latin typeface="Times New Roman" pitchFamily="18" charset="0"/>
                <a:cs typeface="Times New Roman" pitchFamily="18" charset="0"/>
              </a:rPr>
              <a:t>Hương</a:t>
            </a: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 Thảo</a:t>
            </a:r>
          </a:p>
          <a:p>
            <a:pPr algn="ctr">
              <a:spcBef>
                <a:spcPct val="50000"/>
              </a:spcBef>
              <a:defRPr/>
            </a:pP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Đơn vị: </a:t>
            </a:r>
            <a:r>
              <a:rPr lang="en-US" sz="2800" b="1" smtClean="0">
                <a:solidFill>
                  <a:srgbClr val="FF0000"/>
                </a:solidFill>
                <a:effectLst>
                  <a:outerShdw blurRad="38100" dist="38100" dir="2700000" algn="tl">
                    <a:srgbClr val="C0C0C0"/>
                  </a:outerShdw>
                </a:effectLst>
                <a:latin typeface="Times New Roman" pitchFamily="18" charset="0"/>
                <a:cs typeface="Times New Roman" pitchFamily="18" charset="0"/>
              </a:rPr>
              <a:t>Phòng giáo dục và đào tạo TP </a:t>
            </a:r>
            <a:r>
              <a:rPr lang="en-US" sz="2800" b="1">
                <a:solidFill>
                  <a:srgbClr val="FF0000"/>
                </a:solidFill>
                <a:effectLst>
                  <a:outerShdw blurRad="38100" dist="38100" dir="2700000" algn="tl">
                    <a:srgbClr val="C0C0C0"/>
                  </a:outerShdw>
                </a:effectLst>
                <a:latin typeface="Times New Roman" pitchFamily="18" charset="0"/>
                <a:cs typeface="Times New Roman" pitchFamily="18" charset="0"/>
              </a:rPr>
              <a:t>Tam Điệp</a:t>
            </a:r>
            <a:endPar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endParaRPr lang="en-US" sz="32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indent="0">
              <a:buNone/>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pic>
        <p:nvPicPr>
          <p:cNvPr id="7"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360" y="116632"/>
            <a:ext cx="11737304" cy="1077218"/>
          </a:xfrm>
          <a:prstGeom prst="rect">
            <a:avLst/>
          </a:prstGeom>
        </p:spPr>
        <p:txBody>
          <a:bodyPr wrap="square">
            <a:spAutoFit/>
          </a:bodyPr>
          <a:lstStyle/>
          <a:p>
            <a:pPr marL="342900">
              <a:spcBef>
                <a:spcPct val="20000"/>
              </a:spcBef>
            </a:pPr>
            <a:r>
              <a:rPr 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Bước </a:t>
            </a:r>
            <a:r>
              <a:rPr lang="en-US"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Chọn quyền truy cập file cho những người được chia sẻ, người xem, người nhận xét, người chỉnh sửa.</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705248"/>
            <a:ext cx="8784976"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4223792" y="4869160"/>
            <a:ext cx="576064"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Down Arrow 10"/>
          <p:cNvSpPr/>
          <p:nvPr/>
        </p:nvSpPr>
        <p:spPr>
          <a:xfrm>
            <a:off x="7104112" y="4293096"/>
            <a:ext cx="288032"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Up Arrow 11"/>
          <p:cNvSpPr/>
          <p:nvPr/>
        </p:nvSpPr>
        <p:spPr>
          <a:xfrm>
            <a:off x="7248128" y="5589240"/>
            <a:ext cx="288032"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7599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indent="0" algn="just">
              <a:buNone/>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p:pic>
        <p:nvPicPr>
          <p:cNvPr id="7"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27448" y="116633"/>
            <a:ext cx="10153128" cy="1064907"/>
          </a:xfrm>
          <a:prstGeom prst="rect">
            <a:avLst/>
          </a:prstGeom>
        </p:spPr>
        <p:txBody>
          <a:bodyPr wrap="square">
            <a:spAutoFit/>
          </a:bodyPr>
          <a:lstStyle/>
          <a:p>
            <a:pPr marL="342900" algn="just">
              <a:spcBef>
                <a:spcPct val="20000"/>
              </a:spcBef>
            </a:pPr>
            <a:r>
              <a:rPr 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Bước </a:t>
            </a:r>
            <a:r>
              <a:rPr lang="en-US"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Chia sẻ </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đường link </a:t>
            </a:r>
            <a:r>
              <a:rPr lang="en-US"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vừa thiết </a:t>
            </a:r>
            <a:r>
              <a:rPr lang="en-US" sz="32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kế vào nhóm zalo.</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spcBef>
                <a:spcPct val="20000"/>
              </a:spcBef>
            </a:pPr>
            <a:endParaRPr lang="en-US" sz="2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Up Arrow 9"/>
          <p:cNvSpPr/>
          <p:nvPr/>
        </p:nvSpPr>
        <p:spPr>
          <a:xfrm>
            <a:off x="9696400" y="1628800"/>
            <a:ext cx="360040" cy="6480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296" y="1016844"/>
            <a:ext cx="87122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a:xfrm>
            <a:off x="9696400" y="1628800"/>
            <a:ext cx="360040" cy="864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70045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0" indent="0">
              <a:buNone/>
            </a:pPr>
            <a:endParaRPr lang="en-US" dirty="0"/>
          </a:p>
        </p:txBody>
      </p:sp>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6388" y="188641"/>
            <a:ext cx="11694268" cy="1569660"/>
          </a:xfrm>
          <a:prstGeom prst="rect">
            <a:avLst/>
          </a:prstGeom>
        </p:spPr>
        <p:txBody>
          <a:bodyPr wrap="square">
            <a:spAutoFit/>
          </a:bodyPr>
          <a:lstStyle/>
          <a:p>
            <a:pPr indent="457200" algn="just"/>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2.2.2. Cách thiết kế phiếu học tập online trên </a:t>
            </a:r>
            <a:r>
              <a:rPr 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Google </a:t>
            </a: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Forms </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r>
              <a:rPr lang="en-US" sz="3200" b="1">
                <a:solidFill>
                  <a:prstClr val="black"/>
                </a:solidFill>
                <a:latin typeface="Times New Roman" pitchFamily="18" charset="0"/>
                <a:ea typeface="Times New Roman"/>
                <a:cs typeface="Times New Roman" pitchFamily="18" charset="0"/>
              </a:rPr>
              <a:t>Bước 1: </a:t>
            </a:r>
            <a:r>
              <a:rPr lang="en-US" sz="3200">
                <a:solidFill>
                  <a:prstClr val="black"/>
                </a:solidFill>
                <a:latin typeface="Times New Roman" pitchFamily="18" charset="0"/>
                <a:ea typeface="Times New Roman"/>
                <a:cs typeface="Times New Roman" pitchFamily="18" charset="0"/>
              </a:rPr>
              <a:t>Truy cập</a:t>
            </a:r>
            <a:r>
              <a:rPr lang="en-US" sz="3200" b="1">
                <a:solidFill>
                  <a:prstClr val="black"/>
                </a:solidFill>
                <a:latin typeface="Times New Roman" pitchFamily="18" charset="0"/>
                <a:ea typeface="Times New Roman"/>
                <a:cs typeface="Times New Roman" pitchFamily="18" charset="0"/>
              </a:rPr>
              <a:t> vào Google Drive</a:t>
            </a:r>
            <a:r>
              <a:rPr lang="en-US" sz="3200">
                <a:solidFill>
                  <a:prstClr val="black"/>
                </a:solidFill>
                <a:latin typeface="Times New Roman" pitchFamily="18" charset="0"/>
                <a:ea typeface="Times New Roman"/>
                <a:cs typeface="Times New Roman" pitchFamily="18" charset="0"/>
              </a:rPr>
              <a:t>, sau đó nhấn chọn mục</a:t>
            </a:r>
            <a:r>
              <a:rPr lang="en-US" sz="3200" b="1">
                <a:solidFill>
                  <a:prstClr val="black"/>
                </a:solidFill>
                <a:latin typeface="Times New Roman" pitchFamily="18" charset="0"/>
                <a:ea typeface="Times New Roman"/>
                <a:cs typeface="Times New Roman" pitchFamily="18" charset="0"/>
              </a:rPr>
              <a:t> Drive của tôi.</a:t>
            </a:r>
            <a:endParaRPr lang="vi-VN" sz="3200">
              <a:solidFill>
                <a:prstClr val="black"/>
              </a:solidFill>
              <a:latin typeface="Times New Roman" pitchFamily="18" charset="0"/>
              <a:ea typeface="Times New Roman"/>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146448"/>
            <a:ext cx="9774932"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a:off x="2567608" y="3140968"/>
            <a:ext cx="216024"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99514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0280757"/>
              </p:ext>
            </p:extLst>
          </p:nvPr>
        </p:nvGraphicFramePr>
        <p:xfrm>
          <a:off x="1524000" y="0"/>
          <a:ext cx="9144000" cy="6858000"/>
        </p:xfrm>
        <a:graphic>
          <a:graphicData uri="http://schemas.openxmlformats.org/drawingml/2006/table">
            <a:tbl>
              <a:tblPr firstRow="1" firstCol="1" bandRow="1"/>
              <a:tblGrid>
                <a:gridCol w="9144000">
                  <a:extLst>
                    <a:ext uri="{9D8B030D-6E8A-4147-A177-3AD203B41FA5}">
                      <a16:colId xmlns:a16="http://schemas.microsoft.com/office/drawing/2014/main" xmlns="" val="20000"/>
                    </a:ext>
                  </a:extLst>
                </a:gridCol>
              </a:tblGrid>
              <a:tr h="6858000">
                <a:tc>
                  <a:txBody>
                    <a:bodyPr/>
                    <a:lstStyle/>
                    <a:p>
                      <a:pPr algn="ctr">
                        <a:lnSpc>
                          <a:spcPct val="125000"/>
                        </a:lnSpc>
                        <a:spcBef>
                          <a:spcPts val="100"/>
                        </a:spcBef>
                        <a:spcAft>
                          <a:spcPts val="300"/>
                        </a:spcAft>
                      </a:pPr>
                      <a:endParaRPr lang="vi-VN" sz="2300" b="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360" y="116632"/>
            <a:ext cx="11665296" cy="1077218"/>
          </a:xfrm>
          <a:prstGeom prst="rect">
            <a:avLst/>
          </a:prstGeom>
        </p:spPr>
        <p:txBody>
          <a:bodyPr wrap="square">
            <a:spAutoFit/>
          </a:bodyPr>
          <a:lstStyle/>
          <a:p>
            <a:pPr lvl="0" algn="just"/>
            <a:r>
              <a:rPr lang="en-US" sz="3200" b="1">
                <a:solidFill>
                  <a:prstClr val="black"/>
                </a:solidFill>
                <a:latin typeface="Times New Roman" pitchFamily="18" charset="0"/>
                <a:ea typeface="Times New Roman"/>
                <a:cs typeface="Times New Roman" pitchFamily="18" charset="0"/>
              </a:rPr>
              <a:t>Bước 2: </a:t>
            </a:r>
            <a:r>
              <a:rPr lang="en-US" sz="3200">
                <a:solidFill>
                  <a:prstClr val="black"/>
                </a:solidFill>
                <a:latin typeface="Times New Roman" pitchFamily="18" charset="0"/>
                <a:ea typeface="Times New Roman"/>
                <a:cs typeface="Times New Roman" pitchFamily="18" charset="0"/>
              </a:rPr>
              <a:t>Tại góc trên bên phải màn hình bạn nhấn vào </a:t>
            </a:r>
            <a:r>
              <a:rPr lang="en-US" sz="3200" b="1">
                <a:solidFill>
                  <a:prstClr val="black"/>
                </a:solidFill>
                <a:latin typeface="Times New Roman" pitchFamily="18" charset="0"/>
                <a:ea typeface="Times New Roman"/>
                <a:cs typeface="Times New Roman" pitchFamily="18" charset="0"/>
              </a:rPr>
              <a:t>biểu tượng chấm</a:t>
            </a:r>
            <a:r>
              <a:rPr lang="en-US" sz="3200">
                <a:solidFill>
                  <a:prstClr val="black"/>
                </a:solidFill>
                <a:latin typeface="Times New Roman" pitchFamily="18" charset="0"/>
                <a:ea typeface="Times New Roman"/>
                <a:cs typeface="Times New Roman" pitchFamily="18" charset="0"/>
              </a:rPr>
              <a:t> nằm cạnh </a:t>
            </a:r>
            <a:r>
              <a:rPr lang="en-US" sz="3200" smtClean="0">
                <a:solidFill>
                  <a:prstClr val="black"/>
                </a:solidFill>
                <a:latin typeface="Times New Roman" pitchFamily="18" charset="0"/>
                <a:ea typeface="Times New Roman"/>
                <a:cs typeface="Times New Roman" pitchFamily="18" charset="0"/>
              </a:rPr>
              <a:t>avatar    Sau </a:t>
            </a:r>
            <a:r>
              <a:rPr lang="en-US" sz="3200">
                <a:solidFill>
                  <a:prstClr val="black"/>
                </a:solidFill>
                <a:latin typeface="Times New Roman" pitchFamily="18" charset="0"/>
                <a:ea typeface="Times New Roman"/>
                <a:cs typeface="Times New Roman" pitchFamily="18" charset="0"/>
              </a:rPr>
              <a:t>đó nhấn chọn </a:t>
            </a:r>
            <a:r>
              <a:rPr lang="en-US" sz="3200" b="1">
                <a:solidFill>
                  <a:prstClr val="black"/>
                </a:solidFill>
                <a:latin typeface="Times New Roman" pitchFamily="18" charset="0"/>
                <a:ea typeface="Times New Roman"/>
                <a:cs typeface="Times New Roman" pitchFamily="18" charset="0"/>
              </a:rPr>
              <a:t>Biểu mẫu</a:t>
            </a:r>
            <a:r>
              <a:rPr lang="en-US" sz="3200">
                <a:solidFill>
                  <a:prstClr val="black"/>
                </a:solidFill>
                <a:latin typeface="Times New Roman" pitchFamily="18" charset="0"/>
                <a:ea typeface="Times New Roman"/>
                <a:cs typeface="Times New Roman" pitchFamily="18" charset="0"/>
              </a:rPr>
              <a:t> (Google Foms).</a:t>
            </a:r>
            <a:endParaRPr lang="vi-VN" sz="3200">
              <a:solidFill>
                <a:prstClr val="black"/>
              </a:solidFill>
              <a:latin typeface="Times New Roman" pitchFamily="18" charset="0"/>
              <a:ea typeface="Times New Roman"/>
              <a:cs typeface="Times New Roman" pitchFamily="18" charset="0"/>
            </a:endParaRPr>
          </a:p>
        </p:txBody>
      </p:sp>
      <p:sp>
        <p:nvSpPr>
          <p:cNvPr id="8" name="Right Arrow 7"/>
          <p:cNvSpPr/>
          <p:nvPr/>
        </p:nvSpPr>
        <p:spPr>
          <a:xfrm>
            <a:off x="9120336" y="2132856"/>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Up Arrow 8"/>
          <p:cNvSpPr/>
          <p:nvPr/>
        </p:nvSpPr>
        <p:spPr>
          <a:xfrm>
            <a:off x="9192344" y="5085184"/>
            <a:ext cx="288032" cy="6480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1755032"/>
            <a:ext cx="8718550"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9192344" y="5085184"/>
            <a:ext cx="288032"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ight Arrow 9"/>
          <p:cNvSpPr/>
          <p:nvPr/>
        </p:nvSpPr>
        <p:spPr>
          <a:xfrm>
            <a:off x="9120336" y="2132856"/>
            <a:ext cx="576064"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Arrow Connector 6"/>
          <p:cNvCxnSpPr/>
          <p:nvPr/>
        </p:nvCxnSpPr>
        <p:spPr>
          <a:xfrm>
            <a:off x="4189884" y="908720"/>
            <a:ext cx="360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42371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285910"/>
              </p:ext>
            </p:extLst>
          </p:nvPr>
        </p:nvGraphicFramePr>
        <p:xfrm>
          <a:off x="1524000" y="0"/>
          <a:ext cx="9144000" cy="6858000"/>
        </p:xfrm>
        <a:graphic>
          <a:graphicData uri="http://schemas.openxmlformats.org/drawingml/2006/table">
            <a:tbl>
              <a:tblPr firstRow="1" firstCol="1" bandRow="1"/>
              <a:tblGrid>
                <a:gridCol w="9144000">
                  <a:extLst>
                    <a:ext uri="{9D8B030D-6E8A-4147-A177-3AD203B41FA5}">
                      <a16:colId xmlns:a16="http://schemas.microsoft.com/office/drawing/2014/main" xmlns="" val="20000"/>
                    </a:ext>
                  </a:extLst>
                </a:gridCol>
              </a:tblGrid>
              <a:tr h="6858000">
                <a:tc>
                  <a:txBody>
                    <a:bodyPr/>
                    <a:lstStyle/>
                    <a:p>
                      <a:pPr algn="just">
                        <a:spcAft>
                          <a:spcPts val="0"/>
                        </a:spcAft>
                      </a:pPr>
                      <a:r>
                        <a:rPr lang="en-US" sz="3200" b="1" smtClean="0">
                          <a:effectLst/>
                          <a:latin typeface="Times New Roman" pitchFamily="18" charset="0"/>
                          <a:ea typeface="Times New Roman"/>
                          <a:cs typeface="Times New Roman" pitchFamily="18" charset="0"/>
                        </a:rPr>
                        <a:t>     </a:t>
                      </a:r>
                      <a:endParaRPr lang="vi-VN" sz="320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6"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360" y="44624"/>
            <a:ext cx="11593288" cy="1077218"/>
          </a:xfrm>
          <a:prstGeom prst="rect">
            <a:avLst/>
          </a:prstGeom>
        </p:spPr>
        <p:txBody>
          <a:bodyPr wrap="square">
            <a:spAutoFit/>
          </a:bodyPr>
          <a:lstStyle/>
          <a:p>
            <a:pPr lvl="0" algn="just"/>
            <a:r>
              <a:rPr lang="en-US" sz="3200" b="1">
                <a:solidFill>
                  <a:prstClr val="black"/>
                </a:solidFill>
                <a:latin typeface="Times New Roman" pitchFamily="18" charset="0"/>
                <a:ea typeface="Times New Roman"/>
                <a:cs typeface="Times New Roman" pitchFamily="18" charset="0"/>
              </a:rPr>
              <a:t>Bước 3:</a:t>
            </a:r>
            <a:r>
              <a:rPr lang="en-US" sz="3200">
                <a:solidFill>
                  <a:prstClr val="black"/>
                </a:solidFill>
                <a:latin typeface="Times New Roman" pitchFamily="18" charset="0"/>
                <a:ea typeface="Times New Roman"/>
                <a:cs typeface="Times New Roman" pitchFamily="18" charset="0"/>
              </a:rPr>
              <a:t> Chon Tên tiêu đề  </a:t>
            </a:r>
            <a:r>
              <a:rPr lang="en-US" sz="3200" smtClean="0">
                <a:solidFill>
                  <a:prstClr val="black"/>
                </a:solidFill>
                <a:latin typeface="Times New Roman" pitchFamily="18" charset="0"/>
                <a:ea typeface="Times New Roman"/>
                <a:cs typeface="Times New Roman" pitchFamily="18" charset="0"/>
              </a:rPr>
              <a:t>  </a:t>
            </a:r>
            <a:r>
              <a:rPr lang="en-US" sz="3200">
                <a:solidFill>
                  <a:prstClr val="black"/>
                </a:solidFill>
                <a:latin typeface="Times New Roman" pitchFamily="18" charset="0"/>
                <a:ea typeface="Times New Roman"/>
                <a:cs typeface="Times New Roman" pitchFamily="18" charset="0"/>
              </a:rPr>
              <a:t>Xác định dòng họ và tên  </a:t>
            </a:r>
            <a:r>
              <a:rPr lang="en-US" sz="3200" smtClean="0">
                <a:solidFill>
                  <a:prstClr val="black"/>
                </a:solidFill>
                <a:latin typeface="Times New Roman" pitchFamily="18" charset="0"/>
                <a:ea typeface="Times New Roman"/>
                <a:cs typeface="Times New Roman" pitchFamily="18" charset="0"/>
              </a:rPr>
              <a:t>  </a:t>
            </a:r>
            <a:r>
              <a:rPr lang="en-US" sz="3200">
                <a:solidFill>
                  <a:prstClr val="black"/>
                </a:solidFill>
                <a:latin typeface="Times New Roman" pitchFamily="18" charset="0"/>
                <a:ea typeface="Times New Roman"/>
                <a:cs typeface="Times New Roman" pitchFamily="18" charset="0"/>
              </a:rPr>
              <a:t>Chọn hình thức trả lời cho phần họ và tên, lớp của học sinh.</a:t>
            </a:r>
          </a:p>
        </p:txBody>
      </p:sp>
      <p:sp>
        <p:nvSpPr>
          <p:cNvPr id="9" name="Right Arrow 8"/>
          <p:cNvSpPr/>
          <p:nvPr/>
        </p:nvSpPr>
        <p:spPr>
          <a:xfrm>
            <a:off x="2711624" y="3212976"/>
            <a:ext cx="936104"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ight Arrow 9"/>
          <p:cNvSpPr/>
          <p:nvPr/>
        </p:nvSpPr>
        <p:spPr>
          <a:xfrm>
            <a:off x="2999656" y="4221088"/>
            <a:ext cx="648072" cy="179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ight Arrow 10"/>
          <p:cNvSpPr/>
          <p:nvPr/>
        </p:nvSpPr>
        <p:spPr>
          <a:xfrm>
            <a:off x="6672064" y="2276872"/>
            <a:ext cx="50405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10024"/>
            <a:ext cx="8785225"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999656" y="3212976"/>
            <a:ext cx="720080"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ight Arrow 11"/>
          <p:cNvSpPr/>
          <p:nvPr/>
        </p:nvSpPr>
        <p:spPr>
          <a:xfrm>
            <a:off x="2999656" y="4239692"/>
            <a:ext cx="720080" cy="4134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Up Arrow 12"/>
          <p:cNvSpPr/>
          <p:nvPr/>
        </p:nvSpPr>
        <p:spPr>
          <a:xfrm>
            <a:off x="7464152" y="2492896"/>
            <a:ext cx="432048"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4" name="Straight Arrow Connector 13"/>
          <p:cNvCxnSpPr/>
          <p:nvPr/>
        </p:nvCxnSpPr>
        <p:spPr>
          <a:xfrm>
            <a:off x="4943872" y="370756"/>
            <a:ext cx="360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9624392" y="385912"/>
            <a:ext cx="360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136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4178847"/>
              </p:ext>
            </p:extLst>
          </p:nvPr>
        </p:nvGraphicFramePr>
        <p:xfrm>
          <a:off x="1524000" y="0"/>
          <a:ext cx="9144000" cy="6858000"/>
        </p:xfrm>
        <a:graphic>
          <a:graphicData uri="http://schemas.openxmlformats.org/drawingml/2006/table">
            <a:tbl>
              <a:tblPr firstRow="1" firstCol="1" bandRow="1"/>
              <a:tblGrid>
                <a:gridCol w="9144000">
                  <a:extLst>
                    <a:ext uri="{9D8B030D-6E8A-4147-A177-3AD203B41FA5}">
                      <a16:colId xmlns:a16="http://schemas.microsoft.com/office/drawing/2014/main" xmlns="" val="20000"/>
                    </a:ext>
                  </a:extLst>
                </a:gridCol>
              </a:tblGrid>
              <a:tr h="6858000">
                <a:tc>
                  <a:txBody>
                    <a:bodyPr/>
                    <a:lstStyle/>
                    <a:p>
                      <a:pPr indent="457200" algn="just">
                        <a:spcAft>
                          <a:spcPts val="0"/>
                        </a:spcAft>
                      </a:pPr>
                      <a:endParaRPr lang="en-US" sz="32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vi-VN" sz="320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7"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360" y="44624"/>
            <a:ext cx="10225136" cy="584775"/>
          </a:xfrm>
          <a:prstGeom prst="rect">
            <a:avLst/>
          </a:prstGeom>
        </p:spPr>
        <p:txBody>
          <a:bodyPr wrap="square">
            <a:spAutoFit/>
          </a:bodyPr>
          <a:lstStyle/>
          <a:p>
            <a:pPr lvl="0" algn="just"/>
            <a:r>
              <a:rPr lang="en-US" sz="3200" b="1">
                <a:solidFill>
                  <a:srgbClr val="333333"/>
                </a:solidFill>
                <a:latin typeface="Times New Roman" pitchFamily="18" charset="0"/>
                <a:ea typeface="Times New Roman"/>
                <a:cs typeface="Times New Roman" pitchFamily="18" charset="0"/>
              </a:rPr>
              <a:t>Bước 4:</a:t>
            </a:r>
            <a:r>
              <a:rPr lang="en-US" sz="3200">
                <a:solidFill>
                  <a:srgbClr val="333333"/>
                </a:solidFill>
                <a:latin typeface="Times New Roman" pitchFamily="18" charset="0"/>
                <a:ea typeface="Times New Roman"/>
                <a:cs typeface="Times New Roman" pitchFamily="18" charset="0"/>
              </a:rPr>
              <a:t> Bổ sung câu hỏi, đáp án trả lời, hình thức trả lời.</a:t>
            </a:r>
            <a:endParaRPr lang="vi-VN" sz="3200">
              <a:solidFill>
                <a:prstClr val="black"/>
              </a:solidFill>
              <a:latin typeface="Times New Roman" pitchFamily="18" charset="0"/>
              <a:ea typeface="Times New Roman"/>
              <a:cs typeface="Times New Roman" pitchFamily="18" charset="0"/>
            </a:endParaRPr>
          </a:p>
        </p:txBody>
      </p:sp>
      <p:sp>
        <p:nvSpPr>
          <p:cNvPr id="10" name="Right Arrow 9"/>
          <p:cNvSpPr/>
          <p:nvPr/>
        </p:nvSpPr>
        <p:spPr>
          <a:xfrm>
            <a:off x="2999656" y="3140968"/>
            <a:ext cx="79208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ight Arrow 10"/>
          <p:cNvSpPr/>
          <p:nvPr/>
        </p:nvSpPr>
        <p:spPr>
          <a:xfrm>
            <a:off x="2927648" y="4869160"/>
            <a:ext cx="79208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Up Arrow 11"/>
          <p:cNvSpPr/>
          <p:nvPr/>
        </p:nvSpPr>
        <p:spPr>
          <a:xfrm>
            <a:off x="7464152" y="2852936"/>
            <a:ext cx="288032" cy="57606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72" y="1108918"/>
            <a:ext cx="8785225"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3323692" y="3320988"/>
            <a:ext cx="468052" cy="180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ight Arrow 12"/>
          <p:cNvSpPr/>
          <p:nvPr/>
        </p:nvSpPr>
        <p:spPr>
          <a:xfrm>
            <a:off x="3143672" y="4941168"/>
            <a:ext cx="576064"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Up Arrow 13"/>
          <p:cNvSpPr/>
          <p:nvPr/>
        </p:nvSpPr>
        <p:spPr>
          <a:xfrm>
            <a:off x="7464152" y="2996952"/>
            <a:ext cx="360040"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8855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53723453"/>
              </p:ext>
            </p:extLst>
          </p:nvPr>
        </p:nvGraphicFramePr>
        <p:xfrm>
          <a:off x="1524000" y="0"/>
          <a:ext cx="9144000" cy="6858000"/>
        </p:xfrm>
        <a:graphic>
          <a:graphicData uri="http://schemas.openxmlformats.org/drawingml/2006/table">
            <a:tbl>
              <a:tblPr firstRow="1" firstCol="1" bandRow="1"/>
              <a:tblGrid>
                <a:gridCol w="9144000">
                  <a:extLst>
                    <a:ext uri="{9D8B030D-6E8A-4147-A177-3AD203B41FA5}">
                      <a16:colId xmlns:a16="http://schemas.microsoft.com/office/drawing/2014/main" xmlns="" val="20000"/>
                    </a:ext>
                  </a:extLst>
                </a:gridCol>
              </a:tblGrid>
              <a:tr h="6858000">
                <a:tc>
                  <a:txBody>
                    <a:bodyPr/>
                    <a:lstStyle/>
                    <a:p>
                      <a:pPr indent="457200" algn="just">
                        <a:spcAft>
                          <a:spcPts val="0"/>
                        </a:spcAft>
                      </a:pPr>
                      <a:endParaRPr lang="en-US" sz="32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7"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3352" y="116632"/>
            <a:ext cx="11737304" cy="1200329"/>
          </a:xfrm>
          <a:prstGeom prst="rect">
            <a:avLst/>
          </a:prstGeom>
        </p:spPr>
        <p:txBody>
          <a:bodyPr wrap="square">
            <a:spAutoFit/>
          </a:bodyPr>
          <a:lstStyle/>
          <a:p>
            <a:pPr algn="just"/>
            <a:r>
              <a:rPr lang="en-US" sz="3600" b="1">
                <a:solidFill>
                  <a:srgbClr val="333333"/>
                </a:solidFill>
                <a:latin typeface="Times New Roman" pitchFamily="18" charset="0"/>
                <a:ea typeface="Times New Roman"/>
                <a:cs typeface="Times New Roman" pitchFamily="18" charset="0"/>
              </a:rPr>
              <a:t>Bước </a:t>
            </a:r>
            <a:r>
              <a:rPr lang="en-US" sz="3600" b="1" smtClean="0">
                <a:solidFill>
                  <a:srgbClr val="333333"/>
                </a:solidFill>
                <a:latin typeface="Times New Roman" pitchFamily="18" charset="0"/>
                <a:ea typeface="Times New Roman"/>
                <a:cs typeface="Times New Roman" pitchFamily="18" charset="0"/>
              </a:rPr>
              <a:t>5:</a:t>
            </a:r>
            <a:r>
              <a:rPr lang="en-US" sz="3600" smtClean="0">
                <a:solidFill>
                  <a:srgbClr val="333333"/>
                </a:solidFill>
                <a:latin typeface="Times New Roman" pitchFamily="18" charset="0"/>
                <a:ea typeface="Times New Roman"/>
                <a:cs typeface="Times New Roman" pitchFamily="18" charset="0"/>
              </a:rPr>
              <a:t> Chọn </a:t>
            </a:r>
            <a:r>
              <a:rPr lang="en-US" sz="3600">
                <a:solidFill>
                  <a:srgbClr val="333333"/>
                </a:solidFill>
                <a:latin typeface="Times New Roman" pitchFamily="18" charset="0"/>
                <a:ea typeface="Times New Roman"/>
                <a:cs typeface="Times New Roman" pitchFamily="18" charset="0"/>
              </a:rPr>
              <a:t>phần cái đặt </a:t>
            </a:r>
            <a:r>
              <a:rPr lang="en-US" sz="3600" smtClean="0">
                <a:solidFill>
                  <a:srgbClr val="333333"/>
                </a:solidFill>
                <a:latin typeface="Times New Roman" pitchFamily="18" charset="0"/>
                <a:ea typeface="Times New Roman"/>
                <a:cs typeface="Times New Roman" pitchFamily="18" charset="0"/>
              </a:rPr>
              <a:t>  đáp </a:t>
            </a:r>
            <a:r>
              <a:rPr lang="en-US" sz="3600">
                <a:solidFill>
                  <a:srgbClr val="333333"/>
                </a:solidFill>
                <a:latin typeface="Times New Roman" pitchFamily="18" charset="0"/>
                <a:ea typeface="Times New Roman"/>
                <a:cs typeface="Times New Roman" pitchFamily="18" charset="0"/>
              </a:rPr>
              <a:t>án </a:t>
            </a:r>
            <a:r>
              <a:rPr lang="en-US" sz="3600" smtClean="0">
                <a:solidFill>
                  <a:srgbClr val="333333"/>
                </a:solidFill>
                <a:latin typeface="Times New Roman" pitchFamily="18" charset="0"/>
                <a:ea typeface="Times New Roman"/>
                <a:cs typeface="Times New Roman" pitchFamily="18" charset="0"/>
              </a:rPr>
              <a:t>đúng   Nhập điểm số,           Bấm </a:t>
            </a:r>
            <a:r>
              <a:rPr lang="en-US" sz="3600" b="1">
                <a:solidFill>
                  <a:srgbClr val="333333"/>
                </a:solidFill>
                <a:latin typeface="Times New Roman" pitchFamily="18" charset="0"/>
                <a:ea typeface="Times New Roman"/>
                <a:cs typeface="Times New Roman" pitchFamily="18" charset="0"/>
              </a:rPr>
              <a:t>Xong</a:t>
            </a:r>
            <a:r>
              <a:rPr lang="en-US">
                <a:solidFill>
                  <a:srgbClr val="333333"/>
                </a:solidFill>
                <a:latin typeface="Times New Roman" pitchFamily="18" charset="0"/>
                <a:ea typeface="Times New Roman"/>
                <a:cs typeface="Times New Roman" pitchFamily="18" charset="0"/>
              </a:rPr>
              <a:t>.</a:t>
            </a:r>
            <a:endParaRPr lang="vi-VN">
              <a:latin typeface="Times New Roman" pitchFamily="18" charset="0"/>
              <a:ea typeface="Times New Roman"/>
              <a:cs typeface="Times New Roman" pitchFamily="18" charset="0"/>
            </a:endParaRPr>
          </a:p>
        </p:txBody>
      </p:sp>
      <p:sp>
        <p:nvSpPr>
          <p:cNvPr id="10" name="Right Arrow 9"/>
          <p:cNvSpPr/>
          <p:nvPr/>
        </p:nvSpPr>
        <p:spPr>
          <a:xfrm>
            <a:off x="3287688" y="3212976"/>
            <a:ext cx="792088"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1" name="Right Arrow 10"/>
          <p:cNvSpPr/>
          <p:nvPr/>
        </p:nvSpPr>
        <p:spPr>
          <a:xfrm>
            <a:off x="3215680" y="4941168"/>
            <a:ext cx="792088"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2" name="Right Arrow 11"/>
          <p:cNvSpPr/>
          <p:nvPr/>
        </p:nvSpPr>
        <p:spPr>
          <a:xfrm>
            <a:off x="3179676" y="5661248"/>
            <a:ext cx="900100"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Up Arrow 12"/>
          <p:cNvSpPr/>
          <p:nvPr/>
        </p:nvSpPr>
        <p:spPr>
          <a:xfrm>
            <a:off x="8040216" y="2636912"/>
            <a:ext cx="216024" cy="43204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Up Arrow 13"/>
          <p:cNvSpPr/>
          <p:nvPr/>
        </p:nvSpPr>
        <p:spPr>
          <a:xfrm>
            <a:off x="6600056" y="2204864"/>
            <a:ext cx="288032" cy="57606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5" name="Up Arrow 14"/>
          <p:cNvSpPr/>
          <p:nvPr/>
        </p:nvSpPr>
        <p:spPr>
          <a:xfrm>
            <a:off x="9480376" y="1772816"/>
            <a:ext cx="216024" cy="86409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72" y="1273448"/>
            <a:ext cx="8785225" cy="5395913"/>
          </a:xfrm>
          <a:prstGeom prst="rect">
            <a:avLst/>
          </a:prstGeom>
          <a:solidFill>
            <a:srgbClr val="FF0000"/>
          </a:solidFill>
          <a:ln w="9525">
            <a:solidFill>
              <a:srgbClr val="FF0000"/>
            </a:solidFill>
            <a:miter lim="800000"/>
            <a:headEnd/>
            <a:tailEnd/>
          </a:ln>
          <a:effectLst/>
        </p:spPr>
      </p:pic>
      <p:sp>
        <p:nvSpPr>
          <p:cNvPr id="16" name="Right Arrow 15"/>
          <p:cNvSpPr/>
          <p:nvPr/>
        </p:nvSpPr>
        <p:spPr>
          <a:xfrm>
            <a:off x="3287688" y="3501008"/>
            <a:ext cx="86409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Up Arrow 16"/>
          <p:cNvSpPr/>
          <p:nvPr/>
        </p:nvSpPr>
        <p:spPr>
          <a:xfrm>
            <a:off x="6600056" y="2348880"/>
            <a:ext cx="288032" cy="50405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ight Arrow 17"/>
          <p:cNvSpPr/>
          <p:nvPr/>
        </p:nvSpPr>
        <p:spPr>
          <a:xfrm>
            <a:off x="3611724" y="5661248"/>
            <a:ext cx="468052"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Straight Arrow Connector 18"/>
          <p:cNvCxnSpPr/>
          <p:nvPr/>
        </p:nvCxnSpPr>
        <p:spPr>
          <a:xfrm>
            <a:off x="5807968" y="476672"/>
            <a:ext cx="360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4"/>
          <a:stretch>
            <a:fillRect/>
          </a:stretch>
        </p:blipFill>
        <p:spPr>
          <a:xfrm>
            <a:off x="8709568" y="387870"/>
            <a:ext cx="554784" cy="304826"/>
          </a:xfrm>
          <a:prstGeom prst="rect">
            <a:avLst/>
          </a:prstGeom>
        </p:spPr>
      </p:pic>
    </p:spTree>
    <p:extLst>
      <p:ext uri="{BB962C8B-B14F-4D97-AF65-F5344CB8AC3E}">
        <p14:creationId xmlns:p14="http://schemas.microsoft.com/office/powerpoint/2010/main" val="300239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34217943"/>
              </p:ext>
            </p:extLst>
          </p:nvPr>
        </p:nvGraphicFramePr>
        <p:xfrm>
          <a:off x="1524000" y="0"/>
          <a:ext cx="9144000" cy="6858000"/>
        </p:xfrm>
        <a:graphic>
          <a:graphicData uri="http://schemas.openxmlformats.org/drawingml/2006/table">
            <a:tbl>
              <a:tblPr firstRow="1" firstCol="1" bandRow="1"/>
              <a:tblGrid>
                <a:gridCol w="9144000">
                  <a:extLst>
                    <a:ext uri="{9D8B030D-6E8A-4147-A177-3AD203B41FA5}">
                      <a16:colId xmlns:a16="http://schemas.microsoft.com/office/drawing/2014/main" xmlns="" val="20000"/>
                    </a:ext>
                  </a:extLst>
                </a:gridCol>
              </a:tblGrid>
              <a:tr h="6858000">
                <a:tc>
                  <a:txBody>
                    <a:bodyPr/>
                    <a:lstStyle/>
                    <a:p>
                      <a:pPr indent="457200" algn="just">
                        <a:spcAft>
                          <a:spcPts val="0"/>
                        </a:spcAft>
                      </a:pPr>
                      <a:endParaRPr lang="en-US" sz="32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10"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5360" y="116632"/>
            <a:ext cx="11665296" cy="584775"/>
          </a:xfrm>
          <a:prstGeom prst="rect">
            <a:avLst/>
          </a:prstGeom>
        </p:spPr>
        <p:txBody>
          <a:bodyPr wrap="square">
            <a:spAutoFit/>
          </a:bodyPr>
          <a:lstStyle/>
          <a:p>
            <a:pPr lvl="0" algn="just"/>
            <a:r>
              <a:rPr lang="en-US" sz="3200" b="1">
                <a:solidFill>
                  <a:prstClr val="black"/>
                </a:solidFill>
                <a:latin typeface="Times New Roman"/>
                <a:ea typeface="Times New Roman"/>
                <a:cs typeface="Times New Roman"/>
              </a:rPr>
              <a:t>B</a:t>
            </a:r>
            <a:r>
              <a:rPr lang="vi-VN" sz="3200" b="1">
                <a:solidFill>
                  <a:prstClr val="black"/>
                </a:solidFill>
                <a:latin typeface="Times New Roman"/>
                <a:ea typeface="Times New Roman"/>
                <a:cs typeface="Times New Roman"/>
              </a:rPr>
              <a:t>ước 6: </a:t>
            </a:r>
            <a:r>
              <a:rPr lang="en-US" sz="3200" b="1">
                <a:solidFill>
                  <a:prstClr val="black"/>
                </a:solidFill>
                <a:latin typeface="Times New Roman"/>
                <a:ea typeface="Times New Roman"/>
                <a:cs typeface="Times New Roman"/>
              </a:rPr>
              <a:t>Chỉnh sửa người có thể truy cập, gửi lên nhóm zalo lớp</a:t>
            </a:r>
            <a:r>
              <a:rPr lang="en-US" b="1">
                <a:solidFill>
                  <a:prstClr val="black"/>
                </a:solidFill>
                <a:latin typeface="Times New Roman"/>
                <a:ea typeface="Times New Roman"/>
                <a:cs typeface="Times New Roman"/>
              </a:rPr>
              <a:t>.</a:t>
            </a:r>
            <a:endParaRPr lang="vi-VN" b="1">
              <a:solidFill>
                <a:prstClr val="black"/>
              </a:solidFill>
              <a:latin typeface=".VnTime"/>
              <a:ea typeface="Times New Roman"/>
              <a:cs typeface="Times New Roman"/>
            </a:endParaRPr>
          </a:p>
        </p:txBody>
      </p:sp>
      <p:sp>
        <p:nvSpPr>
          <p:cNvPr id="13" name="Left Arrow 12"/>
          <p:cNvSpPr/>
          <p:nvPr/>
        </p:nvSpPr>
        <p:spPr>
          <a:xfrm>
            <a:off x="7752184" y="2996952"/>
            <a:ext cx="720080" cy="1440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72" y="1305198"/>
            <a:ext cx="8785225"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913" y="5347048"/>
            <a:ext cx="6524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482" y="5918796"/>
            <a:ext cx="4206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64" y="3236914"/>
            <a:ext cx="4206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a:off x="9480376" y="1916832"/>
            <a:ext cx="288032" cy="72008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284294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360" y="243104"/>
            <a:ext cx="11665296" cy="4819781"/>
          </a:xfrm>
          <a:prstGeom prst="rect">
            <a:avLst/>
          </a:prstGeom>
        </p:spPr>
        <p:txBody>
          <a:bodyPr wrap="square">
            <a:spAutoFit/>
          </a:bodyPr>
          <a:lstStyle/>
          <a:p>
            <a:pPr lvl="0" algn="just">
              <a:spcBef>
                <a:spcPct val="20000"/>
              </a:spcBef>
            </a:pPr>
            <a:endParaRPr lang="en-US" sz="3200" b="1" smtClean="0">
              <a:solidFill>
                <a:prstClr val="black"/>
              </a:solidFill>
              <a:latin typeface="Times New Roman"/>
            </a:endParaRPr>
          </a:p>
          <a:p>
            <a:pPr lvl="0" algn="just">
              <a:spcBef>
                <a:spcPct val="20000"/>
              </a:spcBef>
            </a:pPr>
            <a:r>
              <a:rPr lang="vi-VN" sz="3200" b="1" smtClean="0">
                <a:solidFill>
                  <a:prstClr val="black"/>
                </a:solidFill>
                <a:latin typeface="Times New Roman"/>
              </a:rPr>
              <a:t>2.2.3 </a:t>
            </a:r>
            <a:r>
              <a:rPr lang="vi-VN" sz="3200" b="1">
                <a:solidFill>
                  <a:prstClr val="black"/>
                </a:solidFill>
                <a:latin typeface="Times New Roman"/>
              </a:rPr>
              <a:t>Mục đích sử dụng phiếu học tập online </a:t>
            </a:r>
            <a:endParaRPr lang="en-US" sz="3200">
              <a:solidFill>
                <a:prstClr val="black"/>
              </a:solidFill>
            </a:endParaRPr>
          </a:p>
          <a:p>
            <a:pPr lvl="0" algn="just">
              <a:spcBef>
                <a:spcPct val="20000"/>
              </a:spcBef>
            </a:pPr>
            <a:r>
              <a:rPr lang="en-US" sz="3200" b="1" i="1">
                <a:solidFill>
                  <a:prstClr val="black"/>
                </a:solidFill>
              </a:rPr>
              <a:t>	</a:t>
            </a:r>
            <a:r>
              <a:rPr lang="vi-VN" sz="3200" b="1" i="1">
                <a:solidFill>
                  <a:prstClr val="black"/>
                </a:solidFill>
                <a:latin typeface="Times New Roman"/>
              </a:rPr>
              <a:t>-  Đối với phiếu học tập online trên </a:t>
            </a:r>
            <a:r>
              <a:rPr lang="en-US" sz="3200" b="1" i="1">
                <a:solidFill>
                  <a:prstClr val="black"/>
                </a:solidFill>
                <a:latin typeface="Times New Roman" panose="02020603050405020304" pitchFamily="18" charset="0"/>
                <a:cs typeface="Times New Roman" panose="02020603050405020304" pitchFamily="18" charset="0"/>
              </a:rPr>
              <a:t>Google Docs</a:t>
            </a:r>
            <a:r>
              <a:rPr lang="vi-VN" sz="3200" b="1" i="1">
                <a:solidFill>
                  <a:prstClr val="black"/>
                </a:solidFill>
                <a:latin typeface="Times New Roman" panose="02020603050405020304" pitchFamily="18" charset="0"/>
                <a:cs typeface="Times New Roman" panose="02020603050405020304" pitchFamily="18" charset="0"/>
              </a:rPr>
              <a:t>:</a:t>
            </a:r>
            <a:r>
              <a:rPr lang="vi-VN" sz="3200">
                <a:solidFill>
                  <a:prstClr val="black"/>
                </a:solidFill>
                <a:latin typeface="Times New Roman" panose="02020603050405020304" pitchFamily="18" charset="0"/>
                <a:cs typeface="Times New Roman" panose="02020603050405020304" pitchFamily="18" charset="0"/>
              </a:rPr>
              <a:t> Dùng </a:t>
            </a:r>
            <a:r>
              <a:rPr lang="vi-VN" sz="3200">
                <a:solidFill>
                  <a:prstClr val="black"/>
                </a:solidFill>
                <a:latin typeface="Times New Roman"/>
              </a:rPr>
              <a:t>trong các hoạt động hình thành kiến thức. Thường đối với dạng phiếu này câu hỏi chủ yếu là tự luận, điền khuyết hoặc lựa chọn nhiều đáp án...</a:t>
            </a:r>
            <a:endParaRPr lang="en-US" sz="3200">
              <a:solidFill>
                <a:prstClr val="black"/>
              </a:solidFill>
            </a:endParaRPr>
          </a:p>
          <a:p>
            <a:pPr lvl="0" algn="just">
              <a:spcBef>
                <a:spcPct val="20000"/>
              </a:spcBef>
            </a:pPr>
            <a:r>
              <a:rPr lang="en-US" sz="3200" b="1" i="1">
                <a:solidFill>
                  <a:prstClr val="black"/>
                </a:solidFill>
              </a:rPr>
              <a:t>	</a:t>
            </a:r>
            <a:r>
              <a:rPr lang="vi-VN" sz="3200" b="1" i="1">
                <a:solidFill>
                  <a:prstClr val="black"/>
                </a:solidFill>
                <a:latin typeface="Times New Roman"/>
              </a:rPr>
              <a:t>- Đối với phiếu học tập online trên Google Forms:</a:t>
            </a:r>
            <a:r>
              <a:rPr lang="vi-VN" sz="3200">
                <a:solidFill>
                  <a:prstClr val="black"/>
                </a:solidFill>
                <a:latin typeface="Times New Roman"/>
              </a:rPr>
              <a:t> Dùng để kiểm tra kết quả học tập của học sinh sau mỗi phần </a:t>
            </a:r>
            <a:r>
              <a:rPr lang="vi-VN" sz="3200" smtClean="0">
                <a:solidFill>
                  <a:prstClr val="black"/>
                </a:solidFill>
                <a:latin typeface="Times New Roman"/>
              </a:rPr>
              <a:t>học</a:t>
            </a:r>
            <a:r>
              <a:rPr lang="en-US" sz="3200" smtClean="0">
                <a:solidFill>
                  <a:prstClr val="black"/>
                </a:solidFill>
                <a:latin typeface="Times New Roman"/>
              </a:rPr>
              <a:t>, chuẩn bị bài trước khi lên lớp</a:t>
            </a:r>
            <a:r>
              <a:rPr lang="vi-VN" sz="3200" smtClean="0">
                <a:solidFill>
                  <a:prstClr val="black"/>
                </a:solidFill>
                <a:latin typeface="Times New Roman"/>
              </a:rPr>
              <a:t>. </a:t>
            </a:r>
            <a:r>
              <a:rPr lang="vi-VN" sz="3200">
                <a:solidFill>
                  <a:prstClr val="black"/>
                </a:solidFill>
                <a:latin typeface="Times New Roman"/>
              </a:rPr>
              <a:t>Câu hỏi thường được đưa ra dưới dạng trắc nghiệm, câu hỏi đúng sai hoặc dạng tự luận ngắn... </a:t>
            </a:r>
            <a:endParaRPr lang="en-US" sz="3200">
              <a:solidFill>
                <a:prstClr val="black"/>
              </a:solidFill>
            </a:endParaRPr>
          </a:p>
        </p:txBody>
      </p:sp>
    </p:spTree>
    <p:extLst>
      <p:ext uri="{BB962C8B-B14F-4D97-AF65-F5344CB8AC3E}">
        <p14:creationId xmlns:p14="http://schemas.microsoft.com/office/powerpoint/2010/main" val="156411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352" y="44625"/>
            <a:ext cx="11737304" cy="2160591"/>
          </a:xfrm>
          <a:prstGeom prst="rect">
            <a:avLst/>
          </a:prstGeom>
        </p:spPr>
        <p:txBody>
          <a:bodyPr wrap="square">
            <a:spAutoFit/>
          </a:bodyPr>
          <a:lstStyle/>
          <a:p>
            <a:pPr marL="342900" algn="just">
              <a:spcBef>
                <a:spcPct val="20000"/>
              </a:spcBef>
            </a:pP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2.3. Cách sử dụng phiếu học tập online trong quá trình giảng dạy </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marL="342900" algn="just">
              <a:spcBef>
                <a:spcPct val="20000"/>
              </a:spcBef>
            </a:pP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2.3.1.</a:t>
            </a:r>
            <a:r>
              <a:rPr lang="vi-VN" sz="32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 dụng phiếu học tập online dùng để nghiên cứu trước bài học mỗi khi lên lớp</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2165052"/>
            <a:ext cx="871855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287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1544" y="404665"/>
            <a:ext cx="3433632" cy="646331"/>
          </a:xfrm>
          <a:prstGeom prst="rect">
            <a:avLst/>
          </a:prstGeom>
        </p:spPr>
        <p:txBody>
          <a:bodyPr wrap="none">
            <a:spAutoFit/>
          </a:bodyPr>
          <a:lstStyle/>
          <a:p>
            <a:pPr lvl="0"/>
            <a:r>
              <a:rPr lang="en-US" sz="3600" b="1">
                <a:solidFill>
                  <a:prstClr val="black"/>
                </a:solidFill>
                <a:latin typeface="Times New Roman" panose="02020603050405020304" pitchFamily="18" charset="0"/>
                <a:cs typeface="Times New Roman" panose="02020603050405020304" pitchFamily="18" charset="0"/>
              </a:rPr>
              <a:t>I. Tên biện pháp</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35360" y="1386642"/>
            <a:ext cx="11737304" cy="1754326"/>
          </a:xfrm>
          <a:prstGeom prst="rect">
            <a:avLst/>
          </a:prstGeom>
        </p:spPr>
        <p:txBody>
          <a:bodyPr wrap="square">
            <a:spAutoFit/>
          </a:bodyPr>
          <a:lstStyle/>
          <a:p>
            <a:pPr indent="457200" algn="ct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online </a:t>
            </a:r>
            <a:endPar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ct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minh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ct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 Trung học cơ sở.</a:t>
            </a:r>
            <a:endParaRPr lang="en-US" sz="3600"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5360" y="3573017"/>
            <a:ext cx="11737304" cy="1077218"/>
          </a:xfrm>
          <a:prstGeom prst="rect">
            <a:avLst/>
          </a:prstGeom>
        </p:spPr>
        <p:txBody>
          <a:bodyPr wrap="square">
            <a:spAutoFit/>
          </a:bodyPr>
          <a:lstStyle/>
          <a:p>
            <a:pPr lvl="0"/>
            <a:r>
              <a:rPr lang="en-US" sz="3200" b="1">
                <a:solidFill>
                  <a:prstClr val="black"/>
                </a:solidFill>
                <a:latin typeface="Times New Roman" panose="02020603050405020304" pitchFamily="18" charset="0"/>
                <a:cs typeface="Times New Roman" panose="02020603050405020304" pitchFamily="18" charset="0"/>
              </a:rPr>
              <a:t> </a:t>
            </a:r>
            <a:r>
              <a:rPr lang="en-US" sz="3200" b="1" smtClean="0">
                <a:solidFill>
                  <a:prstClr val="black"/>
                </a:solidFill>
                <a:latin typeface="Times New Roman" panose="02020603050405020304" pitchFamily="18" charset="0"/>
                <a:cs typeface="Times New Roman" panose="02020603050405020304" pitchFamily="18" charset="0"/>
              </a:rPr>
              <a:t>    </a:t>
            </a:r>
            <a:r>
              <a:rPr lang="en-US" sz="3200" b="1" smtClean="0">
                <a:solidFill>
                  <a:prstClr val="black"/>
                </a:solidFill>
                <a:latin typeface="Times New Roman" panose="02020603050405020304" pitchFamily="18" charset="0"/>
                <a:cs typeface="Times New Roman" panose="02020603050405020304" pitchFamily="18" charset="0"/>
              </a:rPr>
              <a:t>Đối tượng </a:t>
            </a:r>
            <a:r>
              <a:rPr lang="en-US" sz="3200" b="1" smtClean="0">
                <a:solidFill>
                  <a:prstClr val="black"/>
                </a:solidFill>
                <a:latin typeface="Times New Roman" panose="02020603050405020304" pitchFamily="18" charset="0"/>
                <a:cs typeface="Times New Roman" panose="02020603050405020304" pitchFamily="18" charset="0"/>
              </a:rPr>
              <a:t>áp </a:t>
            </a:r>
            <a:r>
              <a:rPr lang="en-US" sz="3200" b="1" dirty="0" err="1">
                <a:solidFill>
                  <a:prstClr val="black"/>
                </a:solidFill>
                <a:latin typeface="Times New Roman" panose="02020603050405020304" pitchFamily="18" charset="0"/>
                <a:cs typeface="Times New Roman" panose="02020603050405020304" pitchFamily="18" charset="0"/>
              </a:rPr>
              <a:t>dụng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Học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khối</a:t>
            </a:r>
            <a:r>
              <a:rPr lang="en-US" sz="3200" b="1" dirty="0">
                <a:solidFill>
                  <a:prstClr val="black"/>
                </a:solidFill>
                <a:latin typeface="Times New Roman" panose="02020603050405020304" pitchFamily="18" charset="0"/>
                <a:cs typeface="Times New Roman" panose="02020603050405020304" pitchFamily="18" charset="0"/>
              </a:rPr>
              <a:t> 6, </a:t>
            </a:r>
            <a:r>
              <a:rPr lang="en-US" sz="3200" b="1" dirty="0" err="1">
                <a:solidFill>
                  <a:prstClr val="black"/>
                </a:solidFill>
                <a:latin typeface="Times New Roman" panose="02020603050405020304" pitchFamily="18" charset="0"/>
                <a:cs typeface="Times New Roman" panose="02020603050405020304" pitchFamily="18" charset="0"/>
              </a:rPr>
              <a:t>trường</a:t>
            </a:r>
            <a:r>
              <a:rPr lang="en-US" sz="3200" b="1" dirty="0">
                <a:solidFill>
                  <a:prstClr val="black"/>
                </a:solidFill>
                <a:latin typeface="Times New Roman" panose="02020603050405020304" pitchFamily="18" charset="0"/>
                <a:cs typeface="Times New Roman" panose="02020603050405020304" pitchFamily="18" charset="0"/>
              </a:rPr>
              <a:t> THCS </a:t>
            </a:r>
            <a:r>
              <a:rPr lang="en-US" sz="3200" b="1" dirty="0" err="1">
                <a:solidFill>
                  <a:prstClr val="black"/>
                </a:solidFill>
                <a:latin typeface="Times New Roman" panose="02020603050405020304" pitchFamily="18" charset="0"/>
                <a:cs typeface="Times New Roman" panose="02020603050405020304" pitchFamily="18" charset="0"/>
              </a:rPr>
              <a:t>Quang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Sơn</a:t>
            </a:r>
            <a:r>
              <a:rPr lang="en-US" sz="3200" b="1" dirty="0">
                <a:solidFill>
                  <a:prstClr val="black"/>
                </a:solidFill>
                <a:latin typeface="Times New Roman" panose="02020603050405020304" pitchFamily="18" charset="0"/>
                <a:cs typeface="Times New Roman" panose="02020603050405020304" pitchFamily="18" charset="0"/>
              </a:rPr>
              <a:t> – TP Tam </a:t>
            </a:r>
            <a:r>
              <a:rPr lang="en-US" sz="3200" b="1" dirty="0" err="1">
                <a:solidFill>
                  <a:prstClr val="black"/>
                </a:solidFill>
                <a:latin typeface="Times New Roman" panose="02020603050405020304" pitchFamily="18" charset="0"/>
                <a:cs typeface="Times New Roman" panose="02020603050405020304" pitchFamily="18" charset="0"/>
              </a:rPr>
              <a:t>Điệp</a:t>
            </a:r>
            <a:r>
              <a:rPr lang="en-US" sz="3200" b="1" dirty="0">
                <a:solidFill>
                  <a:prstClr val="black"/>
                </a:solidFill>
                <a:latin typeface="Times New Roman" panose="02020603050405020304" pitchFamily="18" charset="0"/>
                <a:cs typeface="Times New Roman" panose="02020603050405020304" pitchFamily="18" charset="0"/>
              </a:rPr>
              <a:t> – </a:t>
            </a:r>
            <a:r>
              <a:rPr lang="en-US" sz="3200" b="1" dirty="0" err="1">
                <a:solidFill>
                  <a:prstClr val="black"/>
                </a:solidFill>
                <a:latin typeface="Times New Roman" panose="02020603050405020304" pitchFamily="18" charset="0"/>
                <a:cs typeface="Times New Roman" panose="02020603050405020304" pitchFamily="18" charset="0"/>
              </a:rPr>
              <a:t>Tỉnh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Ninh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Bình</a:t>
            </a:r>
            <a:r>
              <a:rPr lang="en-US" sz="3200" b="1" dirty="0" smtClean="0">
                <a:solidFill>
                  <a:prstClr val="black"/>
                </a:solidFill>
                <a:latin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5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3352" y="116632"/>
            <a:ext cx="11809312" cy="1169551"/>
          </a:xfrm>
          <a:prstGeom prst="rect">
            <a:avLst/>
          </a:prstGeom>
        </p:spPr>
        <p:txBody>
          <a:bodyPr wrap="square">
            <a:spAutoFit/>
          </a:bodyPr>
          <a:lstStyle/>
          <a:p>
            <a:pPr marL="342900" algn="just">
              <a:spcBef>
                <a:spcPct val="20000"/>
              </a:spcBef>
            </a:pPr>
            <a:r>
              <a:rPr lang="vi-VN" sz="35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2.3.2</a:t>
            </a:r>
            <a:r>
              <a:rPr lang="vi-VN" sz="35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5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 dụng phiếu học tập online dùng để hình thành kiến thức tại lớp cho học sinh</a:t>
            </a:r>
            <a:endParaRPr lang="en-US" sz="35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255986"/>
            <a:ext cx="8640960"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233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360" y="116632"/>
            <a:ext cx="11665296" cy="1077218"/>
          </a:xfrm>
          <a:prstGeom prst="rect">
            <a:avLst/>
          </a:prstGeom>
        </p:spPr>
        <p:txBody>
          <a:bodyPr wrap="square">
            <a:spAutoFit/>
          </a:bodyPr>
          <a:lstStyle/>
          <a:p>
            <a:pPr marL="342900" algn="just">
              <a:spcBef>
                <a:spcPct val="20000"/>
              </a:spcBef>
            </a:pP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2.3.3. Sử dụng phiếu học tập online dùng </a:t>
            </a:r>
            <a:r>
              <a:rPr lang="vi-VN"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củng cố kiến thức hoặc</a:t>
            </a:r>
            <a:r>
              <a:rPr lang="vi-VN"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giao bài tập về nhà cho học sinh</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193850"/>
            <a:ext cx="8568952" cy="547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527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3352" y="188641"/>
            <a:ext cx="11737304" cy="1335750"/>
          </a:xfrm>
          <a:prstGeom prst="rect">
            <a:avLst/>
          </a:prstGeom>
        </p:spPr>
        <p:txBody>
          <a:bodyPr wrap="square">
            <a:spAutoFit/>
          </a:bodyPr>
          <a:lstStyle/>
          <a:p>
            <a:pPr marL="342900" algn="just">
              <a:spcBef>
                <a:spcPct val="20000"/>
              </a:spcBef>
            </a:pPr>
            <a:r>
              <a:rPr lang="en-US" sz="2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6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 dụng phiếu học tập online dùng để hình thành kiến thức tại lớp cho học sinh </a:t>
            </a:r>
            <a:endParaRPr lang="en-US" sz="26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marL="342900" algn="ctr">
              <a:spcBef>
                <a:spcPct val="20000"/>
              </a:spcBef>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12: Nhiên liệu và an ninh năng lượng (tiết 1)</a:t>
            </a:r>
            <a:endParaRPr lang="en-US" sz="240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1462835"/>
            <a:ext cx="4608513" cy="527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1462834"/>
            <a:ext cx="4032448" cy="52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714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indent="0" algn="just">
              <a:lnSpc>
                <a:spcPct val="115000"/>
              </a:lnSpc>
              <a:buNone/>
            </a:pP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5520" y="98630"/>
            <a:ext cx="8784976" cy="954107"/>
          </a:xfrm>
          <a:prstGeom prst="rect">
            <a:avLst/>
          </a:prstGeom>
        </p:spPr>
        <p:txBody>
          <a:bodyPr wrap="square">
            <a:spAutoFit/>
          </a:bodyPr>
          <a:lstStyle/>
          <a:p>
            <a:pPr lvl="0" algn="ctr">
              <a:spcBef>
                <a:spcPct val="50000"/>
              </a:spcBef>
              <a:defRPr/>
            </a:pPr>
            <a:r>
              <a:rPr lang="en-US" sz="2800" b="1">
                <a:solidFill>
                  <a:prstClr val="black"/>
                </a:solidFill>
                <a:effectLst>
                  <a:outerShdw blurRad="38100" dist="38100" dir="2700000" algn="tl">
                    <a:srgbClr val="C0C0C0"/>
                  </a:outerShdw>
                </a:effectLst>
                <a:latin typeface="Times New Roman" pitchFamily="18" charset="0"/>
                <a:cs typeface="Times New Roman" pitchFamily="18" charset="0"/>
              </a:rPr>
              <a:t>Hình ảnh học sinh thảo luận phiếu họ tập online để hình thành kiến thức mới.</a:t>
            </a:r>
            <a:endParaRPr lang="en-US" sz="2800" b="1" dirty="0">
              <a:solidFill>
                <a:prstClr val="black"/>
              </a:solidFill>
              <a:effectLst>
                <a:outerShdw blurRad="38100" dist="38100" dir="2700000" algn="tl">
                  <a:srgbClr val="C0C0C0"/>
                </a:outerShdw>
              </a:effectLst>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054374"/>
            <a:ext cx="4462463"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8008" y="1054373"/>
            <a:ext cx="4392488"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334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7488" y="57252"/>
            <a:ext cx="9180512"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just">
              <a:spcBef>
                <a:spcPct val="50000"/>
              </a:spcBef>
              <a:defRPr/>
            </a:pPr>
            <a:r>
              <a:rPr lang="en-US" sz="2800" b="1">
                <a:effectLst>
                  <a:outerShdw blurRad="38100" dist="38100" dir="2700000" algn="tl">
                    <a:srgbClr val="C0C0C0"/>
                  </a:outerShdw>
                </a:effectLst>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6"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75520" y="116632"/>
            <a:ext cx="8784976" cy="1077218"/>
          </a:xfrm>
          <a:prstGeom prst="rect">
            <a:avLst/>
          </a:prstGeom>
        </p:spPr>
        <p:txBody>
          <a:bodyPr wrap="square">
            <a:spAutoFit/>
          </a:bodyPr>
          <a:lstStyle/>
          <a:p>
            <a:pPr marL="342900" algn="just">
              <a:spcBef>
                <a:spcPct val="20000"/>
              </a:spcBef>
            </a:pP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Ví dụ 2: Sử dụng phiếu học tập online dùng để giao bài tập về nhà cho học sinh</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1481410"/>
            <a:ext cx="5757590"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481410"/>
            <a:ext cx="5904655" cy="525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19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indent="0" algn="just">
              <a:buNone/>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a:p>
        </p:txBody>
      </p:sp>
      <p:pic>
        <p:nvPicPr>
          <p:cNvPr id="6"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3512" y="116632"/>
            <a:ext cx="8856984" cy="1077218"/>
          </a:xfrm>
          <a:prstGeom prst="rect">
            <a:avLst/>
          </a:prstGeom>
        </p:spPr>
        <p:txBody>
          <a:bodyPr wrap="square">
            <a:spAutoFit/>
          </a:bodyPr>
          <a:lstStyle/>
          <a:p>
            <a:pPr marL="342900" algn="just">
              <a:spcBef>
                <a:spcPct val="20000"/>
              </a:spcBef>
            </a:pPr>
            <a:r>
              <a:rPr lang="vi-VN"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 ảnh học sinh sủ dụng phiếu học tập online để làm bài tập về nhà.</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1394668"/>
            <a:ext cx="5867128"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002" y="1412777"/>
            <a:ext cx="6047654" cy="532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437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indent="0" algn="just">
              <a:buNone/>
            </a:pPr>
            <a:r>
              <a:rPr lang="en-US" b="1"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a:p>
        </p:txBody>
      </p:sp>
      <p:pic>
        <p:nvPicPr>
          <p:cNvPr id="7"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7368" y="499894"/>
            <a:ext cx="11593288" cy="4401205"/>
          </a:xfrm>
          <a:prstGeom prst="rect">
            <a:avLst/>
          </a:prstGeom>
        </p:spPr>
        <p:txBody>
          <a:bodyPr wrap="square">
            <a:spAutoFit/>
          </a:bodyPr>
          <a:lstStyle/>
          <a:p>
            <a:r>
              <a:rPr lang="nb-NO" sz="4000" b="1">
                <a:solidFill>
                  <a:prstClr val="black"/>
                </a:solidFill>
                <a:highlight>
                  <a:srgbClr val="FFFFFF"/>
                </a:highlight>
                <a:latin typeface="Times New Roman"/>
                <a:ea typeface="Times New Roman"/>
                <a:cs typeface="+mj-cs"/>
              </a:rPr>
              <a:t>3. Tính mới và tính sáng tạo của biện pháp</a:t>
            </a:r>
            <a:br>
              <a:rPr lang="nb-NO" sz="4000" b="1">
                <a:solidFill>
                  <a:prstClr val="black"/>
                </a:solidFill>
                <a:highlight>
                  <a:srgbClr val="FFFFFF"/>
                </a:highlight>
                <a:latin typeface="Times New Roman"/>
                <a:ea typeface="Times New Roman"/>
                <a:cs typeface="+mj-cs"/>
              </a:rPr>
            </a:br>
            <a:r>
              <a:rPr lang="nb-NO" sz="4000" b="1">
                <a:solidFill>
                  <a:prstClr val="black"/>
                </a:solidFill>
                <a:highlight>
                  <a:srgbClr val="FFFFFF"/>
                </a:highlight>
                <a:latin typeface="Times New Roman"/>
                <a:ea typeface="Times New Roman"/>
                <a:cs typeface="+mj-cs"/>
              </a:rPr>
              <a:t>	</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 kiệm thời gian</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tổ chức các hoạt động học nhất là họat động nhóm sử dụng phiếu học tập.</a:t>
            </a:r>
            <a: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t/>
            </a:r>
            <a:b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br>
            <a: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t>	</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Học sinh </a:t>
            </a:r>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hứng thú </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 trong các hoạt động.</a:t>
            </a:r>
            <a: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t/>
            </a:r>
            <a:b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br>
            <a: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t>	</a:t>
            </a:r>
            <a:r>
              <a:rPr lang="en-US"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Học sinh được trực tiếp </a:t>
            </a:r>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 dụng công nghệ thông tin.</a:t>
            </a:r>
            <a: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t/>
            </a:r>
            <a:br>
              <a:rPr lang="en-US" sz="4000">
                <a:solidFill>
                  <a:prstClr val="black"/>
                </a:solidFill>
                <a:latin typeface=".VnTime" panose="020B7200000000000000" pitchFamily="34" charset="0"/>
                <a:ea typeface="Times New Roman" panose="02020603050405020304" pitchFamily="18" charset="0"/>
                <a:cs typeface="Times New Roman" panose="02020603050405020304" pitchFamily="18" charset="0"/>
              </a:rPr>
            </a:br>
            <a:endParaRPr lang="vi-VN" sz="4000"/>
          </a:p>
        </p:txBody>
      </p:sp>
    </p:spTree>
    <p:extLst>
      <p:ext uri="{BB962C8B-B14F-4D97-AF65-F5344CB8AC3E}">
        <p14:creationId xmlns:p14="http://schemas.microsoft.com/office/powerpoint/2010/main" val="2895449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9032630" cy="6858000"/>
          </a:xfrm>
        </p:spPr>
        <p:txBody>
          <a:bodyPr>
            <a:noAutofit/>
          </a:bodyPr>
          <a:lstStyle/>
          <a:p>
            <a:pPr indent="457200" algn="l">
              <a:lnSpc>
                <a:spcPct val="115000"/>
              </a:lnSpc>
            </a:pPr>
            <a:endParaRPr lang="vi-VN" sz="3600" dirty="0"/>
          </a:p>
        </p:txBody>
      </p:sp>
      <p:pic>
        <p:nvPicPr>
          <p:cNvPr id="3"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5520" y="260648"/>
            <a:ext cx="3642344" cy="523220"/>
          </a:xfrm>
          <a:prstGeom prst="rect">
            <a:avLst/>
          </a:prstGeom>
        </p:spPr>
        <p:txBody>
          <a:bodyPr wrap="none">
            <a:spAutoFit/>
          </a:bodyPr>
          <a:lstStyle/>
          <a:p>
            <a:pPr lvl="0"/>
            <a:r>
              <a:rPr lang="en-US" sz="2800" b="1">
                <a:solidFill>
                  <a:prstClr val="black"/>
                </a:solidFill>
                <a:latin typeface="Times New Roman" panose="02020603050405020304" pitchFamily="18" charset="0"/>
                <a:cs typeface="Times New Roman" panose="02020603050405020304" pitchFamily="18" charset="0"/>
              </a:rPr>
              <a:t>III. Hiệu quả đạt được</a:t>
            </a:r>
          </a:p>
        </p:txBody>
      </p:sp>
      <p:graphicFrame>
        <p:nvGraphicFramePr>
          <p:cNvPr id="5" name="Table 4"/>
          <p:cNvGraphicFramePr>
            <a:graphicFrameLocks noGrp="1"/>
          </p:cNvGraphicFramePr>
          <p:nvPr>
            <p:extLst>
              <p:ext uri="{D42A27DB-BD31-4B8C-83A1-F6EECF244321}">
                <p14:modId xmlns:p14="http://schemas.microsoft.com/office/powerpoint/2010/main" val="896183241"/>
              </p:ext>
            </p:extLst>
          </p:nvPr>
        </p:nvGraphicFramePr>
        <p:xfrm>
          <a:off x="1944246" y="908721"/>
          <a:ext cx="8208913" cy="5809488"/>
        </p:xfrm>
        <a:graphic>
          <a:graphicData uri="http://schemas.openxmlformats.org/drawingml/2006/table">
            <a:tbl>
              <a:tblPr firstRow="1" firstCol="1" bandRow="1">
                <a:tableStyleId>{5C22544A-7EE6-4342-B048-85BDC9FD1C3A}</a:tableStyleId>
              </a:tblPr>
              <a:tblGrid>
                <a:gridCol w="1720597">
                  <a:extLst>
                    <a:ext uri="{9D8B030D-6E8A-4147-A177-3AD203B41FA5}">
                      <a16:colId xmlns:a16="http://schemas.microsoft.com/office/drawing/2014/main" xmlns="" val="3856792340"/>
                    </a:ext>
                  </a:extLst>
                </a:gridCol>
                <a:gridCol w="812336">
                  <a:extLst>
                    <a:ext uri="{9D8B030D-6E8A-4147-A177-3AD203B41FA5}">
                      <a16:colId xmlns:a16="http://schemas.microsoft.com/office/drawing/2014/main" xmlns="" val="2488735879"/>
                    </a:ext>
                  </a:extLst>
                </a:gridCol>
                <a:gridCol w="788139">
                  <a:extLst>
                    <a:ext uri="{9D8B030D-6E8A-4147-A177-3AD203B41FA5}">
                      <a16:colId xmlns:a16="http://schemas.microsoft.com/office/drawing/2014/main" xmlns="" val="3039118279"/>
                    </a:ext>
                  </a:extLst>
                </a:gridCol>
                <a:gridCol w="812336">
                  <a:extLst>
                    <a:ext uri="{9D8B030D-6E8A-4147-A177-3AD203B41FA5}">
                      <a16:colId xmlns:a16="http://schemas.microsoft.com/office/drawing/2014/main" xmlns="" val="514741735"/>
                    </a:ext>
                  </a:extLst>
                </a:gridCol>
                <a:gridCol w="872829">
                  <a:extLst>
                    <a:ext uri="{9D8B030D-6E8A-4147-A177-3AD203B41FA5}">
                      <a16:colId xmlns:a16="http://schemas.microsoft.com/office/drawing/2014/main" xmlns="" val="1244602942"/>
                    </a:ext>
                  </a:extLst>
                </a:gridCol>
                <a:gridCol w="812336">
                  <a:extLst>
                    <a:ext uri="{9D8B030D-6E8A-4147-A177-3AD203B41FA5}">
                      <a16:colId xmlns:a16="http://schemas.microsoft.com/office/drawing/2014/main" xmlns="" val="3933517948"/>
                    </a:ext>
                  </a:extLst>
                </a:gridCol>
                <a:gridCol w="814064">
                  <a:extLst>
                    <a:ext uri="{9D8B030D-6E8A-4147-A177-3AD203B41FA5}">
                      <a16:colId xmlns:a16="http://schemas.microsoft.com/office/drawing/2014/main" xmlns="" val="3867615685"/>
                    </a:ext>
                  </a:extLst>
                </a:gridCol>
                <a:gridCol w="846038">
                  <a:extLst>
                    <a:ext uri="{9D8B030D-6E8A-4147-A177-3AD203B41FA5}">
                      <a16:colId xmlns:a16="http://schemas.microsoft.com/office/drawing/2014/main" xmlns="" val="157207864"/>
                    </a:ext>
                  </a:extLst>
                </a:gridCol>
                <a:gridCol w="730238">
                  <a:extLst>
                    <a:ext uri="{9D8B030D-6E8A-4147-A177-3AD203B41FA5}">
                      <a16:colId xmlns:a16="http://schemas.microsoft.com/office/drawing/2014/main" xmlns="" val="2107779743"/>
                    </a:ext>
                  </a:extLst>
                </a:gridCol>
              </a:tblGrid>
              <a:tr h="1541412">
                <a:tc>
                  <a:txBody>
                    <a:bodyPr/>
                    <a:lstStyle/>
                    <a:p>
                      <a:pPr indent="-1905" algn="just">
                        <a:lnSpc>
                          <a:spcPct val="115000"/>
                        </a:lnSpc>
                        <a:spcBef>
                          <a:spcPts val="600"/>
                        </a:spcBef>
                        <a:spcAft>
                          <a:spcPts val="600"/>
                        </a:spcAft>
                      </a:pPr>
                      <a:r>
                        <a:rPr lang="vi-VN" sz="2000">
                          <a:solidFill>
                            <a:schemeClr val="tx1"/>
                          </a:solidFill>
                          <a:effectLst/>
                          <a:latin typeface="+mj-lt"/>
                        </a:rPr>
                        <a:t>           Tiêu chí</a:t>
                      </a:r>
                      <a:endParaRPr lang="en-US" sz="2000">
                        <a:solidFill>
                          <a:schemeClr val="tx1"/>
                        </a:solidFill>
                        <a:effectLst/>
                        <a:latin typeface="+mj-lt"/>
                      </a:endParaRPr>
                    </a:p>
                    <a:p>
                      <a:pPr indent="-635" algn="just">
                        <a:lnSpc>
                          <a:spcPct val="115000"/>
                        </a:lnSpc>
                        <a:spcBef>
                          <a:spcPts val="600"/>
                        </a:spcBef>
                        <a:spcAft>
                          <a:spcPts val="600"/>
                        </a:spcAft>
                      </a:pPr>
                      <a:r>
                        <a:rPr lang="vi-VN" sz="2000">
                          <a:solidFill>
                            <a:schemeClr val="tx1"/>
                          </a:solidFill>
                          <a:effectLst/>
                          <a:latin typeface="+mj-lt"/>
                        </a:rPr>
                        <a:t> </a:t>
                      </a:r>
                      <a:endParaRPr lang="en-US" sz="2000">
                        <a:solidFill>
                          <a:schemeClr val="tx1"/>
                        </a:solidFill>
                        <a:effectLst/>
                        <a:latin typeface="+mj-lt"/>
                      </a:endParaRPr>
                    </a:p>
                    <a:p>
                      <a:pPr indent="-1905" algn="l">
                        <a:lnSpc>
                          <a:spcPct val="115000"/>
                        </a:lnSpc>
                        <a:spcBef>
                          <a:spcPts val="600"/>
                        </a:spcBef>
                        <a:spcAft>
                          <a:spcPts val="600"/>
                        </a:spcAft>
                      </a:pPr>
                      <a:r>
                        <a:rPr lang="vi-VN" sz="2000">
                          <a:solidFill>
                            <a:schemeClr val="tx1"/>
                          </a:solidFill>
                          <a:effectLst/>
                          <a:latin typeface="+mj-lt"/>
                        </a:rPr>
                        <a:t>Thời gian </a:t>
                      </a:r>
                      <a:endParaRPr lang="en-US" sz="2000">
                        <a:solidFill>
                          <a:schemeClr val="tx1"/>
                        </a:solidFill>
                        <a:effectLst/>
                        <a:latin typeface="+mj-lt"/>
                      </a:endParaRPr>
                    </a:p>
                    <a:p>
                      <a:pPr indent="-1905" algn="just">
                        <a:lnSpc>
                          <a:spcPct val="115000"/>
                        </a:lnSpc>
                        <a:spcBef>
                          <a:spcPts val="600"/>
                        </a:spcBef>
                        <a:spcAft>
                          <a:spcPts val="600"/>
                        </a:spcAft>
                      </a:pPr>
                      <a:r>
                        <a:rPr lang="vi-VN" sz="2000">
                          <a:solidFill>
                            <a:schemeClr val="tx1"/>
                          </a:solidFill>
                          <a:effectLst/>
                          <a:latin typeface="+mj-lt"/>
                        </a:rPr>
                        <a:t>khảo sát</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indent="-635" algn="ctr">
                        <a:lnSpc>
                          <a:spcPct val="115000"/>
                        </a:lnSpc>
                        <a:spcBef>
                          <a:spcPts val="600"/>
                        </a:spcBef>
                        <a:spcAft>
                          <a:spcPts val="600"/>
                        </a:spcAft>
                      </a:pPr>
                      <a:r>
                        <a:rPr lang="vi-VN" sz="2000">
                          <a:solidFill>
                            <a:schemeClr val="tx1"/>
                          </a:solidFill>
                          <a:effectLst/>
                          <a:latin typeface="+mj-lt"/>
                        </a:rPr>
                        <a:t>Rất hứng th</a:t>
                      </a:r>
                      <a:r>
                        <a:rPr lang="en-US" sz="2000">
                          <a:solidFill>
                            <a:schemeClr val="tx1"/>
                          </a:solidFill>
                          <a:effectLst/>
                          <a:latin typeface="+mj-lt"/>
                        </a:rPr>
                        <a:t>ú</a:t>
                      </a:r>
                      <a:r>
                        <a:rPr lang="vi-VN" sz="2000">
                          <a:solidFill>
                            <a:schemeClr val="tx1"/>
                          </a:solidFill>
                          <a:effectLst/>
                          <a:latin typeface="+mj-lt"/>
                        </a:rPr>
                        <a:t> khi sử dụng  học phiếu học tập</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indent="-635" algn="ctr">
                        <a:lnSpc>
                          <a:spcPct val="115000"/>
                        </a:lnSpc>
                        <a:spcBef>
                          <a:spcPts val="600"/>
                        </a:spcBef>
                        <a:spcAft>
                          <a:spcPts val="600"/>
                        </a:spcAft>
                      </a:pPr>
                      <a:r>
                        <a:rPr lang="vi-VN" sz="2000">
                          <a:solidFill>
                            <a:schemeClr val="tx1"/>
                          </a:solidFill>
                          <a:effectLst/>
                          <a:latin typeface="+mj-lt"/>
                        </a:rPr>
                        <a:t>Độ tích cực học tập khi học có phiếu học tâp</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indent="-635" algn="ctr">
                        <a:lnSpc>
                          <a:spcPct val="115000"/>
                        </a:lnSpc>
                        <a:spcBef>
                          <a:spcPts val="600"/>
                        </a:spcBef>
                        <a:spcAft>
                          <a:spcPts val="600"/>
                        </a:spcAft>
                      </a:pPr>
                      <a:r>
                        <a:rPr lang="vi-VN" sz="2000">
                          <a:solidFill>
                            <a:schemeClr val="tx1"/>
                          </a:solidFill>
                          <a:effectLst/>
                          <a:latin typeface="+mj-lt"/>
                        </a:rPr>
                        <a:t>Hiệu quả của phiếu học tập</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indent="-635" algn="ctr">
                        <a:lnSpc>
                          <a:spcPct val="115000"/>
                        </a:lnSpc>
                        <a:spcBef>
                          <a:spcPts val="600"/>
                        </a:spcBef>
                        <a:spcAft>
                          <a:spcPts val="600"/>
                        </a:spcAft>
                      </a:pPr>
                      <a:r>
                        <a:rPr lang="vi-VN" sz="2000">
                          <a:solidFill>
                            <a:schemeClr val="tx1"/>
                          </a:solidFill>
                          <a:effectLst/>
                          <a:latin typeface="+mj-lt"/>
                        </a:rPr>
                        <a:t>Mong muốn sử dung phiếu học tập</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2501485704"/>
                  </a:ext>
                </a:extLst>
              </a:tr>
              <a:tr h="483556">
                <a:tc>
                  <a:txBody>
                    <a:bodyPr/>
                    <a:lstStyle/>
                    <a:p>
                      <a:pPr indent="-1905" algn="just">
                        <a:lnSpc>
                          <a:spcPct val="115000"/>
                        </a:lnSpc>
                        <a:spcBef>
                          <a:spcPts val="600"/>
                        </a:spcBef>
                        <a:spcAft>
                          <a:spcPts val="600"/>
                        </a:spcAft>
                      </a:pPr>
                      <a:r>
                        <a:rPr lang="en-US" sz="2000">
                          <a:solidFill>
                            <a:schemeClr val="tx1"/>
                          </a:solidFill>
                          <a:effectLst/>
                          <a:latin typeface="+mj-lt"/>
                        </a:rPr>
                        <a:t> </a:t>
                      </a:r>
                      <a:endParaRPr lang="en-US" sz="20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Số HS</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Số HS</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Số HS</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Số HS</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46205368"/>
                  </a:ext>
                </a:extLst>
              </a:tr>
              <a:tr h="1244470">
                <a:tc>
                  <a:txBody>
                    <a:bodyPr/>
                    <a:lstStyle/>
                    <a:p>
                      <a:pPr indent="-635" algn="ctr">
                        <a:lnSpc>
                          <a:spcPct val="115000"/>
                        </a:lnSpc>
                        <a:spcBef>
                          <a:spcPts val="600"/>
                        </a:spcBef>
                        <a:spcAft>
                          <a:spcPts val="600"/>
                        </a:spcAft>
                      </a:pPr>
                      <a:r>
                        <a:rPr lang="vi-VN" sz="2000">
                          <a:solidFill>
                            <a:schemeClr val="tx1"/>
                          </a:solidFill>
                          <a:effectLst/>
                          <a:latin typeface="+mj-lt"/>
                        </a:rPr>
                        <a:t>9/2021</a:t>
                      </a:r>
                      <a:endParaRPr lang="en-US" sz="2000">
                        <a:solidFill>
                          <a:schemeClr val="tx1"/>
                        </a:solidFill>
                        <a:effectLst/>
                        <a:latin typeface="+mj-lt"/>
                      </a:endParaRPr>
                    </a:p>
                    <a:p>
                      <a:pPr indent="-635" algn="l">
                        <a:lnSpc>
                          <a:spcPct val="115000"/>
                        </a:lnSpc>
                        <a:spcBef>
                          <a:spcPts val="600"/>
                        </a:spcBef>
                        <a:spcAft>
                          <a:spcPts val="600"/>
                        </a:spcAft>
                      </a:pPr>
                      <a:r>
                        <a:rPr lang="vi-VN" sz="2000">
                          <a:solidFill>
                            <a:schemeClr val="tx1"/>
                          </a:solidFill>
                          <a:effectLst/>
                          <a:latin typeface="+mj-lt"/>
                        </a:rPr>
                        <a:t> </a:t>
                      </a:r>
                      <a:r>
                        <a:rPr lang="en-US" sz="2000">
                          <a:solidFill>
                            <a:schemeClr val="tx1"/>
                          </a:solidFill>
                          <a:effectLst/>
                          <a:latin typeface="Times New Roman" panose="02020603050405020304" pitchFamily="18" charset="0"/>
                          <a:cs typeface="Times New Roman" panose="02020603050405020304" pitchFamily="18" charset="0"/>
                        </a:rPr>
                        <a:t>(sử dụng phiếu học tập giấy)</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27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vi-VN" sz="2400">
                          <a:solidFill>
                            <a:srgbClr val="FF0000"/>
                          </a:solidFill>
                          <a:effectLst/>
                          <a:latin typeface="Times New Roman" panose="02020603050405020304" pitchFamily="18" charset="0"/>
                          <a:cs typeface="Times New Roman" panose="02020603050405020304" pitchFamily="18" charset="0"/>
                        </a:rPr>
                        <a:t>32.6</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17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vi-VN" sz="2400">
                          <a:solidFill>
                            <a:srgbClr val="FF0000"/>
                          </a:solidFill>
                          <a:effectLst/>
                          <a:latin typeface="Times New Roman" panose="02020603050405020304" pitchFamily="18" charset="0"/>
                          <a:cs typeface="Times New Roman" panose="02020603050405020304" pitchFamily="18" charset="0"/>
                        </a:rPr>
                        <a:t>19.8</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31</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vi-VN" sz="2400">
                          <a:solidFill>
                            <a:srgbClr val="FF0000"/>
                          </a:solidFill>
                          <a:effectLst/>
                          <a:latin typeface="Times New Roman" panose="02020603050405020304" pitchFamily="18" charset="0"/>
                          <a:cs typeface="Times New Roman" panose="02020603050405020304" pitchFamily="18" charset="0"/>
                        </a:rPr>
                        <a:t>37.2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29</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rgbClr val="FF0000"/>
                          </a:solidFill>
                          <a:effectLst/>
                          <a:latin typeface="Times New Roman" panose="02020603050405020304" pitchFamily="18" charset="0"/>
                          <a:cs typeface="Times New Roman" panose="02020603050405020304" pitchFamily="18" charset="0"/>
                        </a:rPr>
                        <a:t>34.9</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1612725"/>
                  </a:ext>
                </a:extLst>
              </a:tr>
              <a:tr h="1512084">
                <a:tc>
                  <a:txBody>
                    <a:bodyPr/>
                    <a:lstStyle/>
                    <a:p>
                      <a:pPr indent="-635" algn="ctr">
                        <a:lnSpc>
                          <a:spcPct val="115000"/>
                        </a:lnSpc>
                        <a:spcBef>
                          <a:spcPts val="600"/>
                        </a:spcBef>
                        <a:spcAft>
                          <a:spcPts val="600"/>
                        </a:spcAft>
                      </a:pPr>
                      <a:r>
                        <a:rPr lang="vi-VN" sz="2000">
                          <a:solidFill>
                            <a:schemeClr val="tx1"/>
                          </a:solidFill>
                          <a:effectLst/>
                          <a:latin typeface="+mj-lt"/>
                        </a:rPr>
                        <a:t>11/2021</a:t>
                      </a:r>
                      <a:endParaRPr lang="en-US" sz="2000">
                        <a:solidFill>
                          <a:schemeClr val="tx1"/>
                        </a:solidFill>
                        <a:effectLst/>
                        <a:latin typeface="+mj-lt"/>
                      </a:endParaRPr>
                    </a:p>
                    <a:p>
                      <a:pPr indent="-635" algn="l">
                        <a:lnSpc>
                          <a:spcPct val="115000"/>
                        </a:lnSpc>
                        <a:spcBef>
                          <a:spcPts val="600"/>
                        </a:spcBef>
                        <a:spcAft>
                          <a:spcPts val="600"/>
                        </a:spcAft>
                      </a:pPr>
                      <a:r>
                        <a:rPr lang="en-US" sz="2000">
                          <a:solidFill>
                            <a:schemeClr val="tx1"/>
                          </a:solidFill>
                          <a:effectLst/>
                          <a:latin typeface="Times New Roman" panose="02020603050405020304" pitchFamily="18" charset="0"/>
                          <a:cs typeface="Times New Roman" panose="02020603050405020304" pitchFamily="18" charset="0"/>
                        </a:rPr>
                        <a:t>(sử dụng phiếu học tập online)</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44</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vi-VN" sz="2400">
                          <a:solidFill>
                            <a:srgbClr val="FF0000"/>
                          </a:solidFill>
                          <a:effectLst/>
                          <a:latin typeface="Times New Roman" panose="02020603050405020304" pitchFamily="18" charset="0"/>
                          <a:cs typeface="Times New Roman" panose="02020603050405020304" pitchFamily="18" charset="0"/>
                        </a:rPr>
                        <a:t>52.6</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31</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vi-VN" sz="2400">
                          <a:solidFill>
                            <a:srgbClr val="FF0000"/>
                          </a:solidFill>
                          <a:effectLst/>
                          <a:latin typeface="Times New Roman" panose="02020603050405020304" pitchFamily="18" charset="0"/>
                          <a:cs typeface="Times New Roman" panose="02020603050405020304" pitchFamily="18" charset="0"/>
                        </a:rPr>
                        <a:t>36.8</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35</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rgbClr val="FF0000"/>
                          </a:solidFill>
                          <a:effectLst/>
                          <a:latin typeface="Times New Roman" panose="02020603050405020304" pitchFamily="18" charset="0"/>
                          <a:cs typeface="Times New Roman" panose="02020603050405020304" pitchFamily="18" charset="0"/>
                        </a:rPr>
                        <a:t>41</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chemeClr val="tx1"/>
                          </a:solidFill>
                          <a:effectLst/>
                          <a:latin typeface="Times New Roman" panose="02020603050405020304" pitchFamily="18" charset="0"/>
                          <a:cs typeface="Times New Roman" panose="02020603050405020304" pitchFamily="18" charset="0"/>
                        </a:rPr>
                        <a:t>47</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635" algn="ctr">
                        <a:lnSpc>
                          <a:spcPct val="115000"/>
                        </a:lnSpc>
                        <a:spcBef>
                          <a:spcPts val="600"/>
                        </a:spcBef>
                        <a:spcAft>
                          <a:spcPts val="600"/>
                        </a:spcAft>
                      </a:pPr>
                      <a:r>
                        <a:rPr lang="en-US" sz="2400">
                          <a:solidFill>
                            <a:srgbClr val="FF0000"/>
                          </a:solidFill>
                          <a:effectLst/>
                          <a:latin typeface="Times New Roman" panose="02020603050405020304" pitchFamily="18" charset="0"/>
                          <a:cs typeface="Times New Roman" panose="02020603050405020304" pitchFamily="18" charset="0"/>
                        </a:rPr>
                        <a:t>56,4</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9808846"/>
                  </a:ext>
                </a:extLst>
              </a:tr>
            </a:tbl>
          </a:graphicData>
        </a:graphic>
      </p:graphicFrame>
      <p:cxnSp>
        <p:nvCxnSpPr>
          <p:cNvPr id="7" name="Straight Connector 6"/>
          <p:cNvCxnSpPr/>
          <p:nvPr/>
        </p:nvCxnSpPr>
        <p:spPr>
          <a:xfrm>
            <a:off x="1930948" y="908720"/>
            <a:ext cx="1716780" cy="180020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02742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3392" y="628480"/>
            <a:ext cx="11377264" cy="483209"/>
          </a:xfrm>
          <a:prstGeom prst="rect">
            <a:avLst/>
          </a:prstGeom>
        </p:spPr>
        <p:txBody>
          <a:bodyPr wrap="square">
            <a:spAutoFit/>
          </a:bodyPr>
          <a:lstStyle/>
          <a:p>
            <a:pPr indent="-635" algn="just">
              <a:lnSpc>
                <a:spcPct val="115000"/>
              </a:lnSpc>
              <a:spcBef>
                <a:spcPts val="600"/>
              </a:spcBef>
              <a:spcAft>
                <a:spcPts val="600"/>
              </a:spcAft>
            </a:pP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 tổng hợp kết quả học tập môn Khoa học tự nhiên khối 6 năm học 2021 – 2022.</a:t>
            </a:r>
            <a:endParaRPr lang="en-US" sz="24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2600260856"/>
              </p:ext>
            </p:extLst>
          </p:nvPr>
        </p:nvGraphicFramePr>
        <p:xfrm>
          <a:off x="1991544" y="1598295"/>
          <a:ext cx="8424936" cy="4783033"/>
        </p:xfrm>
        <a:graphic>
          <a:graphicData uri="http://schemas.openxmlformats.org/drawingml/2006/table">
            <a:tbl>
              <a:tblPr firstRow="1" firstCol="1" bandRow="1"/>
              <a:tblGrid>
                <a:gridCol w="855500">
                  <a:extLst>
                    <a:ext uri="{9D8B030D-6E8A-4147-A177-3AD203B41FA5}">
                      <a16:colId xmlns:a16="http://schemas.microsoft.com/office/drawing/2014/main" xmlns="" val="2406311319"/>
                    </a:ext>
                  </a:extLst>
                </a:gridCol>
                <a:gridCol w="855500">
                  <a:extLst>
                    <a:ext uri="{9D8B030D-6E8A-4147-A177-3AD203B41FA5}">
                      <a16:colId xmlns:a16="http://schemas.microsoft.com/office/drawing/2014/main" xmlns="" val="1596018033"/>
                    </a:ext>
                  </a:extLst>
                </a:gridCol>
                <a:gridCol w="827630">
                  <a:extLst>
                    <a:ext uri="{9D8B030D-6E8A-4147-A177-3AD203B41FA5}">
                      <a16:colId xmlns:a16="http://schemas.microsoft.com/office/drawing/2014/main" xmlns="" val="2878816442"/>
                    </a:ext>
                  </a:extLst>
                </a:gridCol>
                <a:gridCol w="830164">
                  <a:extLst>
                    <a:ext uri="{9D8B030D-6E8A-4147-A177-3AD203B41FA5}">
                      <a16:colId xmlns:a16="http://schemas.microsoft.com/office/drawing/2014/main" xmlns="" val="3028828643"/>
                    </a:ext>
                  </a:extLst>
                </a:gridCol>
                <a:gridCol w="830164">
                  <a:extLst>
                    <a:ext uri="{9D8B030D-6E8A-4147-A177-3AD203B41FA5}">
                      <a16:colId xmlns:a16="http://schemas.microsoft.com/office/drawing/2014/main" xmlns="" val="1397077611"/>
                    </a:ext>
                  </a:extLst>
                </a:gridCol>
                <a:gridCol w="935728">
                  <a:extLst>
                    <a:ext uri="{9D8B030D-6E8A-4147-A177-3AD203B41FA5}">
                      <a16:colId xmlns:a16="http://schemas.microsoft.com/office/drawing/2014/main" xmlns="" val="3583111010"/>
                    </a:ext>
                  </a:extLst>
                </a:gridCol>
                <a:gridCol w="935728">
                  <a:extLst>
                    <a:ext uri="{9D8B030D-6E8A-4147-A177-3AD203B41FA5}">
                      <a16:colId xmlns:a16="http://schemas.microsoft.com/office/drawing/2014/main" xmlns="" val="1386830282"/>
                    </a:ext>
                  </a:extLst>
                </a:gridCol>
                <a:gridCol w="835230">
                  <a:extLst>
                    <a:ext uri="{9D8B030D-6E8A-4147-A177-3AD203B41FA5}">
                      <a16:colId xmlns:a16="http://schemas.microsoft.com/office/drawing/2014/main" xmlns="" val="2214930081"/>
                    </a:ext>
                  </a:extLst>
                </a:gridCol>
                <a:gridCol w="835230">
                  <a:extLst>
                    <a:ext uri="{9D8B030D-6E8A-4147-A177-3AD203B41FA5}">
                      <a16:colId xmlns:a16="http://schemas.microsoft.com/office/drawing/2014/main" xmlns="" val="337844187"/>
                    </a:ext>
                  </a:extLst>
                </a:gridCol>
                <a:gridCol w="684062">
                  <a:extLst>
                    <a:ext uri="{9D8B030D-6E8A-4147-A177-3AD203B41FA5}">
                      <a16:colId xmlns:a16="http://schemas.microsoft.com/office/drawing/2014/main" xmlns="" val="4147005629"/>
                    </a:ext>
                  </a:extLst>
                </a:gridCol>
              </a:tblGrid>
              <a:tr h="722515">
                <a:tc row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Lớp</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Học kỳ</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Khá</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821528441"/>
                  </a:ext>
                </a:extLst>
              </a:tr>
              <a:tr h="755696">
                <a:tc vMerge="1">
                  <a:txBody>
                    <a:bodyPr/>
                    <a:lstStyle/>
                    <a:p>
                      <a:endParaRPr lang="en-US"/>
                    </a:p>
                  </a:txBody>
                  <a:tcPr/>
                </a:tc>
                <a:tc vMerge="1">
                  <a:txBody>
                    <a:bodyPr/>
                    <a:lstStyle/>
                    <a:p>
                      <a:endParaRPr lang="en-US"/>
                    </a:p>
                  </a:txBody>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Số HS</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Số HS</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Số HS</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Số HS</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417065"/>
                  </a:ext>
                </a:extLst>
              </a:tr>
              <a:tr h="722515">
                <a:tc rowSpan="2">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HK I</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42775265"/>
                  </a:ext>
                </a:extLst>
              </a:tr>
              <a:tr h="791366">
                <a:tc vMerge="1">
                  <a:txBody>
                    <a:bodyPr/>
                    <a:lstStyle/>
                    <a:p>
                      <a:endParaRPr lang="en-US"/>
                    </a:p>
                  </a:txBody>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HK II</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57.5</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42.5</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7269846"/>
                  </a:ext>
                </a:extLst>
              </a:tr>
              <a:tr h="722515">
                <a:tc rowSpan="2">
                  <a:txBody>
                    <a:bodyPr/>
                    <a:lstStyle/>
                    <a:p>
                      <a:pPr indent="-635" algn="ctr">
                        <a:lnSpc>
                          <a:spcPct val="115000"/>
                        </a:lnSpc>
                        <a:spcBef>
                          <a:spcPts val="600"/>
                        </a:spcBef>
                        <a:spcAft>
                          <a:spcPts val="600"/>
                        </a:spcAft>
                      </a:pPr>
                      <a:r>
                        <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6B</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HK I</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52.3</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45.4</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7844273"/>
                  </a:ext>
                </a:extLst>
              </a:tr>
              <a:tr h="1068426">
                <a:tc vMerge="1">
                  <a:txBody>
                    <a:bodyPr/>
                    <a:lstStyle/>
                    <a:p>
                      <a:endParaRPr lang="en-US"/>
                    </a:p>
                  </a:txBody>
                  <a:tcPr/>
                </a:tc>
                <a:tc>
                  <a:txBody>
                    <a:bodyPr/>
                    <a:lstStyle/>
                    <a:p>
                      <a:pPr indent="-635" algn="ctr">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HK II</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61.3</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200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38.7</a:t>
                      </a:r>
                      <a:endParaRPr lang="en-US" sz="2000">
                        <a:solidFill>
                          <a:srgbClr val="0070C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ctr">
                        <a:lnSpc>
                          <a:spcPct val="115000"/>
                        </a:lnSpc>
                        <a:spcBef>
                          <a:spcPts val="600"/>
                        </a:spcBef>
                        <a:spcAft>
                          <a:spcPts val="60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35" algn="just">
                        <a:lnSpc>
                          <a:spcPct val="115000"/>
                        </a:lnSpc>
                        <a:spcBef>
                          <a:spcPts val="60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621189"/>
                  </a:ext>
                </a:extLst>
              </a:tr>
            </a:tbl>
          </a:graphicData>
        </a:graphic>
      </p:graphicFrame>
    </p:spTree>
    <p:extLst>
      <p:ext uri="{BB962C8B-B14F-4D97-AF65-F5344CB8AC3E}">
        <p14:creationId xmlns:p14="http://schemas.microsoft.com/office/powerpoint/2010/main" val="304432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360" y="714176"/>
            <a:ext cx="11593288" cy="4154984"/>
          </a:xfrm>
          <a:prstGeom prst="rect">
            <a:avLst/>
          </a:prstGeom>
        </p:spPr>
        <p:txBody>
          <a:bodyPr wrap="square">
            <a:spAutoFit/>
          </a:bodyPr>
          <a:lstStyle/>
          <a:p>
            <a:pPr lvl="0" algn="just"/>
            <a:r>
              <a:rPr lang="en-US" sz="3300" b="1">
                <a:solidFill>
                  <a:prstClr val="black"/>
                </a:solidFill>
                <a:latin typeface="Times New Roman" panose="02020603050405020304" pitchFamily="18" charset="0"/>
                <a:ea typeface="Times New Roman"/>
                <a:cs typeface="Times New Roman" panose="02020603050405020304" pitchFamily="18" charset="0"/>
              </a:rPr>
              <a:t>IV. Điều kiện và khả năng áp dụng</a:t>
            </a:r>
          </a:p>
          <a:p>
            <a:pPr indent="-1905" algn="just"/>
            <a:r>
              <a:rPr lang="en-US" sz="33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300">
                <a:solidFill>
                  <a:prstClr val="black"/>
                </a:solidFill>
                <a:latin typeface="Times New Roman" panose="02020603050405020304" pitchFamily="18" charset="0"/>
                <a:ea typeface="Times New Roman" panose="02020603050405020304" pitchFamily="18" charset="0"/>
              </a:rPr>
              <a:t>Việc sử dụng phiếu học tập online đòi hỏi các phòng học phải được trang bị máy tính, máy chiếu hoặc tivi thông minh màn hình lớn có kết nối internet (có mạng wifi, mạng 4G). Ngoài các thiết bị trên các nhóm học tập phải </a:t>
            </a:r>
            <a:r>
              <a:rPr lang="vi-VN" sz="3300" smtClean="0">
                <a:solidFill>
                  <a:prstClr val="black"/>
                </a:solidFill>
                <a:latin typeface="Times New Roman" panose="02020603050405020304" pitchFamily="18" charset="0"/>
                <a:ea typeface="Times New Roman" panose="02020603050405020304" pitchFamily="18" charset="0"/>
              </a:rPr>
              <a:t>đ</a:t>
            </a:r>
            <a:r>
              <a:rPr lang="en-US" sz="3300" smtClean="0">
                <a:solidFill>
                  <a:prstClr val="black"/>
                </a:solidFill>
                <a:latin typeface="Times New Roman" panose="02020603050405020304" pitchFamily="18" charset="0"/>
                <a:ea typeface="Times New Roman" panose="02020603050405020304" pitchFamily="18" charset="0"/>
              </a:rPr>
              <a:t>ược</a:t>
            </a:r>
            <a:r>
              <a:rPr lang="vi-VN" sz="3300" smtClean="0">
                <a:solidFill>
                  <a:prstClr val="black"/>
                </a:solidFill>
                <a:latin typeface="Times New Roman" panose="02020603050405020304" pitchFamily="18" charset="0"/>
                <a:ea typeface="Times New Roman" panose="02020603050405020304" pitchFamily="18" charset="0"/>
              </a:rPr>
              <a:t> </a:t>
            </a:r>
            <a:r>
              <a:rPr lang="vi-VN" sz="3300">
                <a:solidFill>
                  <a:prstClr val="black"/>
                </a:solidFill>
                <a:latin typeface="Times New Roman" panose="02020603050405020304" pitchFamily="18" charset="0"/>
                <a:ea typeface="Times New Roman" panose="02020603050405020304" pitchFamily="18" charset="0"/>
              </a:rPr>
              <a:t>trang bị thêm máy </a:t>
            </a:r>
            <a:r>
              <a:rPr lang="vi-VN" sz="3300" smtClean="0">
                <a:solidFill>
                  <a:prstClr val="black"/>
                </a:solidFill>
                <a:latin typeface="Times New Roman" panose="02020603050405020304" pitchFamily="18" charset="0"/>
                <a:ea typeface="Times New Roman" panose="02020603050405020304" pitchFamily="18" charset="0"/>
              </a:rPr>
              <a:t>tính, </a:t>
            </a:r>
            <a:r>
              <a:rPr lang="vi-VN" sz="3300">
                <a:solidFill>
                  <a:prstClr val="black"/>
                </a:solidFill>
                <a:latin typeface="Times New Roman" panose="02020603050405020304" pitchFamily="18" charset="0"/>
                <a:ea typeface="Times New Roman" panose="02020603050405020304" pitchFamily="18" charset="0"/>
              </a:rPr>
              <a:t>điện thoại thông minh hoặc Ipad. </a:t>
            </a:r>
            <a:endParaRPr lang="en-US" sz="3300">
              <a:solidFill>
                <a:prstClr val="black"/>
              </a:solidFill>
              <a:latin typeface="Times New Roman" panose="02020603050405020304" pitchFamily="18" charset="0"/>
              <a:ea typeface="Times New Roman" panose="02020603050405020304" pitchFamily="18" charset="0"/>
            </a:endParaRPr>
          </a:p>
          <a:p>
            <a:pPr indent="-1905" algn="just"/>
            <a:r>
              <a:rPr lang="en-US" sz="33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Biện pháp có thể áp dụng cho học sinh cấp THCS tất cả các </a:t>
            </a:r>
            <a:r>
              <a:rPr lang="en-US" sz="33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môn.</a:t>
            </a:r>
            <a:endParaRPr lang="en-US" sz="33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61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584" y="404665"/>
            <a:ext cx="7272808"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I.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endParaRPr lang="en-US" sz="36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24000" y="2106722"/>
            <a:ext cx="9144000" cy="1754326"/>
          </a:xfrm>
          <a:prstGeom prst="rect">
            <a:avLst/>
          </a:prstGeom>
          <a:noFill/>
        </p:spPr>
        <p:txBody>
          <a:bodyPr wrap="square" rtlCol="0">
            <a:spAutoFit/>
          </a:bodyPr>
          <a:lstStyle/>
          <a:p>
            <a:pPr indent="457200" algn="just"/>
            <a:r>
              <a:rPr lang="en-US" sz="3600" b="1"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Thiết kế và sử dụng phiếu học tập online trong hoạt động nhóm trên thiết bị thông minh.</a:t>
            </a:r>
            <a:endParaRPr lang="en-US" sz="360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a:p>
            <a:pPr algn="ct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35360" y="332656"/>
            <a:ext cx="1033264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a:latin typeface="Times New Roman" pitchFamily="18" charset="0"/>
                <a:cs typeface="Times New Roman" pitchFamily="18" charset="0"/>
              </a:rPr>
              <a:t>II. Nội dung biện pháp</a:t>
            </a:r>
            <a:br>
              <a:rPr lang="en-US" sz="2800" b="1">
                <a:latin typeface="Times New Roman" pitchFamily="18" charset="0"/>
                <a:cs typeface="Times New Roman" pitchFamily="18" charset="0"/>
              </a:rPr>
            </a:br>
            <a:r>
              <a:rPr lang="en-US" sz="2800" b="1">
                <a:latin typeface="Times New Roman" pitchFamily="18" charset="0"/>
                <a:cs typeface="Times New Roman" pitchFamily="18" charset="0"/>
              </a:rPr>
              <a:t>1. Thực trạng giáo viên và học sinh trước khi áp dụng biện pháp</a:t>
            </a:r>
            <a:br>
              <a:rPr lang="en-US" sz="2800" b="1">
                <a:latin typeface="Times New Roman" pitchFamily="18" charset="0"/>
                <a:cs typeface="Times New Roman" pitchFamily="18" charset="0"/>
              </a:rPr>
            </a:br>
            <a:r>
              <a:rPr lang="en-US" sz="2800" b="1">
                <a:solidFill>
                  <a:srgbClr val="000000"/>
                </a:solidFill>
                <a:latin typeface="Times New Roman" panose="02020603050405020304" pitchFamily="18" charset="0"/>
                <a:cs typeface="Times New Roman" panose="02020603050405020304" pitchFamily="18" charset="0"/>
              </a:rPr>
              <a:t>1.1.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Ưu điểm </a:t>
            </a:r>
            <a:r>
              <a:rPr lang="en-US" sz="2800">
                <a:latin typeface=".VnTime" panose="020B7200000000000000" pitchFamily="34" charset="0"/>
                <a:ea typeface="Times New Roman" panose="02020603050405020304" pitchFamily="18" charset="0"/>
                <a:cs typeface="Times New Roman" panose="02020603050405020304" pitchFamily="18" charset="0"/>
              </a:rPr>
              <a:t/>
            </a:r>
            <a:br>
              <a:rPr lang="en-US" sz="2800">
                <a:latin typeface=".VnTime" panose="020B7200000000000000" pitchFamily="34" charset="0"/>
                <a:ea typeface="Times New Roman" panose="02020603050405020304" pitchFamily="18" charset="0"/>
                <a:cs typeface="Times New Roman" panose="02020603050405020304" pitchFamily="18" charset="0"/>
              </a:rPr>
            </a:br>
            <a:endParaRPr lang="vi-VN" sz="2800" b="1" dirty="0">
              <a:latin typeface="Times New Roman" pitchFamily="18" charset="0"/>
              <a:cs typeface="Times New Roman" pitchFamily="18" charset="0"/>
            </a:endParaRPr>
          </a:p>
        </p:txBody>
      </p:sp>
      <p:sp>
        <p:nvSpPr>
          <p:cNvPr id="7" name="Content Placeholder 2"/>
          <p:cNvSpPr txBox="1">
            <a:spLocks/>
          </p:cNvSpPr>
          <p:nvPr/>
        </p:nvSpPr>
        <p:spPr>
          <a:xfrm>
            <a:off x="335360" y="1340768"/>
            <a:ext cx="11665296" cy="51125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a:latin typeface="Times New Roman" pitchFamily="18" charset="0"/>
                <a:cs typeface="Times New Roman" pitchFamily="18" charset="0"/>
              </a:rPr>
              <a:t>	</a:t>
            </a:r>
            <a:r>
              <a:rPr lang="en-US" sz="25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Cơ sở vật chất</a:t>
            </a:r>
            <a:endParaRPr lang="en-US" sz="2500">
              <a:latin typeface=".VnTime" panose="020B7200000000000000" pitchFamily="34" charset="0"/>
              <a:ea typeface="Times New Roman" panose="02020603050405020304" pitchFamily="18" charset="0"/>
              <a:cs typeface="Times New Roman" panose="02020603050405020304" pitchFamily="18" charset="0"/>
            </a:endParaRPr>
          </a:p>
          <a:p>
            <a:pPr marL="340995" algn="just"/>
            <a:r>
              <a:rPr lang="en-US" sz="25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phòng học tại trường đã có đầy đủ trang thiết bị: </a:t>
            </a:r>
            <a:r>
              <a:rPr lang="en-US" sz="25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a:t>
            </a: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tivi, máy tính, máy chiếu.</a:t>
            </a:r>
            <a:endParaRPr lang="en-US" sz="2500">
              <a:latin typeface=".VnTime" panose="020B7200000000000000" pitchFamily="34" charset="0"/>
              <a:ea typeface="Times New Roman" panose="02020603050405020304" pitchFamily="18" charset="0"/>
              <a:cs typeface="Times New Roman" panose="02020603050405020304" pitchFamily="18" charset="0"/>
            </a:endParaRPr>
          </a:p>
          <a:p>
            <a:pPr marL="340995" algn="just"/>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Các phòng học, phòng bộ môn được trang bị mạng internet.</a:t>
            </a:r>
            <a:endParaRPr lang="en-US" sz="2500">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5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Đối với giáo viên </a:t>
            </a:r>
            <a:endParaRPr lang="en-US" sz="2500">
              <a:latin typeface=".VnTime" panose="020B7200000000000000" pitchFamily="34" charset="0"/>
              <a:ea typeface="Times New Roman" panose="02020603050405020304" pitchFamily="18" charset="0"/>
              <a:cs typeface="Times New Roman" panose="02020603050405020304" pitchFamily="18" charset="0"/>
            </a:endParaRPr>
          </a:p>
          <a:p>
            <a:pPr indent="457200" algn="just">
              <a:lnSpc>
                <a:spcPct val="115000"/>
              </a:lnSpc>
              <a:spcBef>
                <a:spcPts val="600"/>
              </a:spcBef>
              <a:spcAft>
                <a:spcPts val="60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100% giáo viên có trình độ đào tạo đại học trở lên, có chứng chỉ tin học A trở lên. </a:t>
            </a:r>
            <a:endParaRPr lang="en-US" sz="2500">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25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Đối với học sinh</a:t>
            </a:r>
            <a:endParaRPr lang="en-US" sz="250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a:p>
            <a:pPr marL="2540" indent="-4445" algn="just">
              <a:lnSpc>
                <a:spcPct val="115000"/>
              </a:lnSpc>
              <a:spcBef>
                <a:spcPts val="600"/>
              </a:spcBef>
              <a:spcAft>
                <a:spcPts val="600"/>
              </a:spcAft>
            </a:pPr>
            <a:r>
              <a:rPr lang="en-US" sz="2500" b="1" smtClean="0">
                <a:solidFill>
                  <a:schemeClr val="tx1"/>
                </a:solidFill>
                <a:latin typeface="Times New Roman" panose="02020603050405020304" pitchFamily="18" charset="0"/>
                <a:ea typeface="Times New Roman" panose="02020603050405020304" pitchFamily="18" charset="0"/>
              </a:rPr>
              <a:t>	</a:t>
            </a:r>
            <a:r>
              <a:rPr lang="vi-VN" sz="2500" b="1">
                <a:solidFill>
                  <a:schemeClr val="tx1"/>
                </a:solidFill>
                <a:latin typeface="Times New Roman" panose="02020603050405020304" pitchFamily="18" charset="0"/>
                <a:ea typeface="Times New Roman" panose="02020603050405020304" pitchFamily="18" charset="0"/>
              </a:rPr>
              <a:t>	</a:t>
            </a:r>
            <a:r>
              <a:rPr lang="vi-VN" sz="2500">
                <a:solidFill>
                  <a:schemeClr val="tx1"/>
                </a:solidFill>
                <a:latin typeface="Times New Roman" panose="02020603050405020304" pitchFamily="18" charset="0"/>
                <a:ea typeface="Times New Roman" panose="02020603050405020304" pitchFamily="18" charset="0"/>
              </a:rPr>
              <a:t>Đa số gia đình các em học sinh trên địa bàn xã Quang Sơn đều đã có một trong các thiết bị thông minh như: </a:t>
            </a:r>
            <a:r>
              <a:rPr lang="en-US" sz="2500">
                <a:solidFill>
                  <a:schemeClr val="tx1"/>
                </a:solidFill>
                <a:latin typeface="Times New Roman" panose="02020603050405020304" pitchFamily="18" charset="0"/>
                <a:ea typeface="Times New Roman" panose="02020603050405020304" pitchFamily="18" charset="0"/>
              </a:rPr>
              <a:t>Smart </a:t>
            </a:r>
            <a:r>
              <a:rPr lang="vi-VN" sz="2500">
                <a:solidFill>
                  <a:schemeClr val="tx1"/>
                </a:solidFill>
                <a:latin typeface="Times New Roman" panose="02020603050405020304" pitchFamily="18" charset="0"/>
                <a:ea typeface="Times New Roman" panose="02020603050405020304" pitchFamily="18" charset="0"/>
              </a:rPr>
              <a:t>Tivi, máy tính, </a:t>
            </a:r>
            <a:r>
              <a:rPr lang="en-US" sz="2500">
                <a:solidFill>
                  <a:schemeClr val="tx1"/>
                </a:solidFill>
                <a:latin typeface="Times New Roman" panose="02020603050405020304" pitchFamily="18" charset="0"/>
                <a:ea typeface="Times New Roman" panose="02020603050405020304" pitchFamily="18" charset="0"/>
              </a:rPr>
              <a:t>Ipad</a:t>
            </a:r>
            <a:r>
              <a:rPr lang="vi-VN" sz="2500">
                <a:solidFill>
                  <a:schemeClr val="tx1"/>
                </a:solidFill>
                <a:latin typeface="Times New Roman" panose="02020603050405020304" pitchFamily="18" charset="0"/>
                <a:ea typeface="Times New Roman" panose="02020603050405020304" pitchFamily="18" charset="0"/>
              </a:rPr>
              <a:t> hoặc smart phone có kết nối Internet nên hầu hết các em đều đã biết sử dụng và có thể tìm kiếm một số các tài liệu hoặc kiến thức ở trên mạng </a:t>
            </a:r>
            <a:r>
              <a:rPr lang="vi-VN" sz="2500" smtClean="0">
                <a:solidFill>
                  <a:schemeClr val="tx1"/>
                </a:solidFill>
                <a:latin typeface="Times New Roman" panose="02020603050405020304" pitchFamily="18" charset="0"/>
                <a:ea typeface="Times New Roman" panose="02020603050405020304" pitchFamily="18" charset="0"/>
              </a:rPr>
              <a:t>internet</a:t>
            </a:r>
            <a:r>
              <a:rPr lang="en-US" sz="2500" smtClean="0">
                <a:solidFill>
                  <a:schemeClr val="tx1"/>
                </a:solidFill>
                <a:latin typeface="Times New Roman" panose="02020603050405020304" pitchFamily="18" charset="0"/>
                <a:ea typeface="Times New Roman" panose="02020603050405020304" pitchFamily="18" charset="0"/>
              </a:rPr>
              <a:t> theo </a:t>
            </a:r>
            <a:r>
              <a:rPr lang="en-US" sz="2500">
                <a:solidFill>
                  <a:schemeClr val="tx1"/>
                </a:solidFill>
                <a:latin typeface="Times New Roman" panose="02020603050405020304" pitchFamily="18" charset="0"/>
                <a:ea typeface="Times New Roman" panose="02020603050405020304" pitchFamily="18" charset="0"/>
              </a:rPr>
              <a:t>yêu cầu của giáo viên</a:t>
            </a:r>
            <a:r>
              <a:rPr lang="vi-VN" sz="2500">
                <a:solidFill>
                  <a:schemeClr val="tx1"/>
                </a:solidFill>
                <a:latin typeface="Times New Roman" panose="02020603050405020304" pitchFamily="18" charset="0"/>
                <a:ea typeface="Times New Roman" panose="02020603050405020304" pitchFamily="18" charset="0"/>
              </a:rPr>
              <a:t>.</a:t>
            </a:r>
            <a:endParaRPr lang="en-US" sz="2500">
              <a:solidFill>
                <a:schemeClr val="tx1"/>
              </a:solidFill>
              <a:latin typeface="Times New Roman" panose="02020603050405020304" pitchFamily="18" charset="0"/>
              <a:ea typeface="Times New Roman" panose="02020603050405020304" pitchFamily="18" charset="0"/>
            </a:endParaRPr>
          </a:p>
          <a:p>
            <a:pPr>
              <a:spcBef>
                <a:spcPts val="0"/>
              </a:spcBef>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28900488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EJ1450"/>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Rectangle 1"/>
          <p:cNvSpPr/>
          <p:nvPr/>
        </p:nvSpPr>
        <p:spPr>
          <a:xfrm>
            <a:off x="2135560" y="2465602"/>
            <a:ext cx="7741620" cy="116955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XIN CHÂN THÀNH CẢM ƠN </a:t>
            </a:r>
          </a:p>
          <a:p>
            <a:pPr algn="ctr">
              <a:spcBef>
                <a:spcPct val="50000"/>
              </a:spcBef>
              <a:defRPr/>
            </a:pPr>
            <a:r>
              <a:rPr lang="en-US" sz="2800" b="1" dirty="0">
                <a:solidFill>
                  <a:srgbClr val="FF0000"/>
                </a:solidFill>
                <a:effectLst>
                  <a:outerShdw blurRad="38100" dist="38100" dir="2700000" algn="tl">
                    <a:srgbClr val="C0C0C0"/>
                  </a:outerShdw>
                </a:effectLst>
                <a:latin typeface="Times New Roman" pitchFamily="18" charset="0"/>
                <a:cs typeface="Times New Roman" pitchFamily="18" charset="0"/>
              </a:rPr>
              <a:t>BAN GIÁM KHẢO ĐÃ CHÚ Ý LẮNG NGHE!</a:t>
            </a:r>
          </a:p>
        </p:txBody>
      </p:sp>
    </p:spTree>
    <p:extLst>
      <p:ext uri="{BB962C8B-B14F-4D97-AF65-F5344CB8AC3E}">
        <p14:creationId xmlns:p14="http://schemas.microsoft.com/office/powerpoint/2010/main" val="2129212162"/>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360" y="44624"/>
            <a:ext cx="11665296" cy="6694140"/>
          </a:xfrm>
          <a:prstGeom prst="rect">
            <a:avLst/>
          </a:prstGeom>
        </p:spPr>
        <p:txBody>
          <a:bodyPr wrap="square">
            <a:spAutoFit/>
          </a:bodyPr>
          <a:lstStyle/>
          <a:p>
            <a:r>
              <a:rPr lang="en-US" sz="2600" b="1">
                <a:latin typeface="Times New Roman" pitchFamily="18" charset="0"/>
                <a:cs typeface="Times New Roman" pitchFamily="18" charset="0"/>
              </a:rPr>
              <a:t>1.2. Hạn chế</a:t>
            </a:r>
          </a:p>
          <a:p>
            <a:pPr indent="457200" algn="just">
              <a:spcBef>
                <a:spcPts val="600"/>
              </a:spcBef>
              <a:spcAft>
                <a:spcPts val="600"/>
              </a:spcAft>
            </a:pPr>
            <a:r>
              <a:rPr lang="en-US" sz="26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Đối với giáo viên</a:t>
            </a:r>
            <a:endParaRPr lang="en-US" sz="2600">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số giáo viên còn ngại tìm tòi ứng dụng công nghệ thông tin trong giảng dạy.</a:t>
            </a:r>
            <a:endParaRPr lang="en-US" sz="2600">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tổ chức hoạt động nhóm, giáo viên thường sử </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 phiếu học tập, bảng phụ in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sẵn </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 cồng kềnh, tốn nhiều thời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 và kinh phí.</a:t>
            </a:r>
            <a:endParaRPr lang="en-US" sz="2600">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Đối với học sinh </a:t>
            </a:r>
            <a:endParaRPr lang="en-US" sz="2600" b="1" smtClean="0">
              <a:solidFill>
                <a:prstClr val="black"/>
              </a:solidFill>
              <a:latin typeface="Times New Roman" pitchFamily="18" charset="0"/>
              <a:cs typeface="Times New Roman" pitchFamily="18" charset="0"/>
            </a:endParaRPr>
          </a:p>
          <a:p>
            <a:pPr indent="457200" algn="just">
              <a:spcBef>
                <a:spcPts val="600"/>
              </a:spcBef>
              <a:spcAft>
                <a:spcPts val="600"/>
              </a:spcAft>
            </a:pP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Học sinh khối 6 là khối học đầu tiên của bậc THCS nên còn bỡ ngỡ trong việc tiếp cận với phương pháp học mới.</a:t>
            </a:r>
            <a:endParaRPr lang="en-US" sz="2600">
              <a:latin typeface=".VnTime" panose="020B7200000000000000" pitchFamily="34"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Học sinh chưa chủ động trong việc tìm tòi kiến thức, ngại viết phiếu học tập. Phiếu học tập trình bày chưa khoa học còn tẩy xóa nhiều. Chữ viết trong phiếu học tập nhỏ khi báo cáo học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phía dưới </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 theo </a:t>
            </a:r>
            <a:r>
              <a:rPr lang="en-US" sz="2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2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VnTime" panose="020B7200000000000000" pitchFamily="34" charset="0"/>
              <a:ea typeface="Times New Roman" panose="02020603050405020304" pitchFamily="18" charset="0"/>
              <a:cs typeface="Times New Roman" panose="02020603050405020304" pitchFamily="18" charset="0"/>
            </a:endParaRPr>
          </a:p>
          <a:p>
            <a:pPr indent="457200" algn="just" fontAlgn="auto">
              <a:spcBef>
                <a:spcPts val="600"/>
              </a:spcBef>
              <a:spcAft>
                <a:spcPts val="600"/>
              </a:spcAft>
            </a:pPr>
            <a:r>
              <a:rPr lang="vi-VN" sz="2600">
                <a:latin typeface="Times New Roman" panose="02020603050405020304" pitchFamily="18" charset="0"/>
                <a:ea typeface="Times New Roman" panose="02020603050405020304" pitchFamily="18" charset="0"/>
                <a:cs typeface="Times New Roman" panose="02020603050405020304" pitchFamily="18" charset="0"/>
              </a:rPr>
              <a:t>- Học sinh</a:t>
            </a:r>
            <a:r>
              <a:rPr lang="en-US" sz="2600">
                <a:latin typeface="Times New Roman" panose="02020603050405020304" pitchFamily="18" charset="0"/>
                <a:ea typeface="Times New Roman" panose="02020603050405020304" pitchFamily="18" charset="0"/>
                <a:cs typeface="Times New Roman" panose="02020603050405020304" pitchFamily="18" charset="0"/>
              </a:rPr>
              <a:t> tuy</a:t>
            </a:r>
            <a:r>
              <a:rPr lang="vi-VN" sz="2600">
                <a:latin typeface="Times New Roman" panose="02020603050405020304" pitchFamily="18" charset="0"/>
                <a:ea typeface="Times New Roman" panose="02020603050405020304" pitchFamily="18" charset="0"/>
                <a:cs typeface="Times New Roman" panose="02020603050405020304" pitchFamily="18" charset="0"/>
              </a:rPr>
              <a:t> đã biết sử dụng thành thạo các thiết bị thông minh</a:t>
            </a:r>
            <a:r>
              <a:rPr lang="en-US" sz="2600">
                <a:latin typeface="Times New Roman" panose="02020603050405020304" pitchFamily="18" charset="0"/>
                <a:ea typeface="Times New Roman" panose="02020603050405020304" pitchFamily="18" charset="0"/>
                <a:cs typeface="Times New Roman" panose="02020603050405020304" pitchFamily="18" charset="0"/>
              </a:rPr>
              <a:t>. Tuy nhiên,</a:t>
            </a:r>
            <a:r>
              <a:rPr lang="vi-VN" sz="2600">
                <a:latin typeface="Times New Roman" panose="02020603050405020304" pitchFamily="18" charset="0"/>
                <a:ea typeface="Times New Roman" panose="02020603050405020304" pitchFamily="18" charset="0"/>
                <a:cs typeface="Times New Roman" panose="02020603050405020304" pitchFamily="18" charset="0"/>
              </a:rPr>
              <a:t> việc sử dụng còn chưa đúng mục đích chủ yếu phục vụ vào các hoạt động giải trí</a:t>
            </a:r>
            <a:r>
              <a:rPr lang="en-US" sz="2600">
                <a:latin typeface="Times New Roman" panose="02020603050405020304" pitchFamily="18" charset="0"/>
                <a:ea typeface="Times New Roman" panose="02020603050405020304" pitchFamily="18" charset="0"/>
                <a:cs typeface="Times New Roman" panose="02020603050405020304" pitchFamily="18" charset="0"/>
              </a:rPr>
              <a:t> của cá nhân</a:t>
            </a:r>
            <a:r>
              <a:rPr lang="vi-VN" sz="260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32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360" y="188640"/>
            <a:ext cx="11665296" cy="4462760"/>
          </a:xfrm>
          <a:prstGeom prst="rect">
            <a:avLst/>
          </a:prstGeom>
        </p:spPr>
        <p:txBody>
          <a:bodyPr wrap="square">
            <a:spAutoFit/>
          </a:bodyPr>
          <a:lstStyle/>
          <a:p>
            <a:pPr algn="just"/>
            <a:endParaRPr lang="nb-NO" sz="2800" b="1" smtClean="0">
              <a:solidFill>
                <a:prstClr val="black"/>
              </a:solidFill>
              <a:latin typeface="Times New Roman" pitchFamily="18" charset="0"/>
              <a:cs typeface="Times New Roman" pitchFamily="18" charset="0"/>
            </a:endParaRPr>
          </a:p>
          <a:p>
            <a:pPr algn="just"/>
            <a:r>
              <a:rPr lang="nb-NO" sz="3200" b="1" smtClean="0">
                <a:solidFill>
                  <a:prstClr val="black"/>
                </a:solidFill>
                <a:latin typeface="Times New Roman" pitchFamily="18" charset="0"/>
                <a:cs typeface="Times New Roman" pitchFamily="18" charset="0"/>
              </a:rPr>
              <a:t>2</a:t>
            </a:r>
            <a:r>
              <a:rPr lang="nb-NO" sz="3200" b="1">
                <a:solidFill>
                  <a:prstClr val="black"/>
                </a:solidFill>
                <a:latin typeface="Times New Roman" pitchFamily="18" charset="0"/>
                <a:cs typeface="Times New Roman" pitchFamily="18" charset="0"/>
              </a:rPr>
              <a:t>. Nội dung biện pháp</a:t>
            </a:r>
            <a:endPar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Vai trò của phiếu học tập online</a:t>
            </a:r>
            <a:endParaRPr lang="en-US" sz="3200">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Cung cấp thông tin và sự kiện:</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chứa đựng thông tin, dữ liệu hoặc sự kiện</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 dùng làm cơ sở cho một hoạt động nhận thức nào đó. </a:t>
            </a:r>
            <a:endParaRPr lang="en-US" sz="3200">
              <a:latin typeface=".VnTime" panose="020B7200000000000000" pitchFamily="34" charset="0"/>
              <a:ea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Công cụ hoạt động và giao tiếp:</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chứa đựng các câu hỏi, bài tập, yêu cầu hoạt động, những vấn đề để yêu cầu HS giải quyết, hoặc thực hiện kèm theo những hướng dẫn, gợi ý cách làm.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49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360" y="165517"/>
            <a:ext cx="10081120" cy="2357568"/>
          </a:xfrm>
          <a:prstGeom prst="rect">
            <a:avLst/>
          </a:prstGeom>
        </p:spPr>
        <p:txBody>
          <a:bodyPr wrap="square">
            <a:spAutoFit/>
          </a:bodyPr>
          <a:lstStyle/>
          <a:p>
            <a:pPr lvl="0" algn="just">
              <a:spcBef>
                <a:spcPct val="20000"/>
              </a:spcBef>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 Phân loại phiếu học tập online</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marL="342900" algn="just">
              <a:spcBef>
                <a:spcPct val="20000"/>
              </a:spcBef>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Gồm 2 loại:</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marL="342900" algn="just">
              <a:spcBef>
                <a:spcPct val="20000"/>
              </a:spcBef>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Phiếu học tập thiết kế trên </a:t>
            </a:r>
            <a:r>
              <a:rPr 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Google </a:t>
            </a:r>
            <a:r>
              <a:rPr lang="en-US"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Docs.</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marL="342900" algn="just">
              <a:spcBef>
                <a:spcPct val="20000"/>
              </a:spcBef>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Phiếu học tập thiết kế trên </a:t>
            </a:r>
            <a:r>
              <a:rPr lang="en-US" sz="32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Google </a:t>
            </a:r>
            <a:r>
              <a:rPr lang="en-US" sz="32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Forms.</a:t>
            </a:r>
            <a:endParaRPr lang="en-US" sz="32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856" t="3360" r="582" b="5098"/>
          <a:stretch/>
        </p:blipFill>
        <p:spPr>
          <a:xfrm>
            <a:off x="335360" y="2523085"/>
            <a:ext cx="5688632" cy="4146276"/>
          </a:xfrm>
          <a:prstGeom prst="rect">
            <a:avLst/>
          </a:prstGeom>
        </p:spPr>
      </p:pic>
      <p:pic>
        <p:nvPicPr>
          <p:cNvPr id="7" name="Picture 6"/>
          <p:cNvPicPr>
            <a:picLocks noChangeAspect="1"/>
          </p:cNvPicPr>
          <p:nvPr/>
        </p:nvPicPr>
        <p:blipFill rotWithShape="1">
          <a:blip r:embed="rId4"/>
          <a:srcRect t="2908" r="717" b="3990"/>
          <a:stretch/>
        </p:blipFill>
        <p:spPr>
          <a:xfrm>
            <a:off x="6096000" y="2523085"/>
            <a:ext cx="5832648" cy="4146277"/>
          </a:xfrm>
          <a:prstGeom prst="rect">
            <a:avLst/>
          </a:prstGeom>
        </p:spPr>
      </p:pic>
    </p:spTree>
    <p:extLst>
      <p:ext uri="{BB962C8B-B14F-4D97-AF65-F5344CB8AC3E}">
        <p14:creationId xmlns:p14="http://schemas.microsoft.com/office/powerpoint/2010/main" val="3962555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360" y="140439"/>
            <a:ext cx="10225136" cy="1384995"/>
          </a:xfrm>
          <a:prstGeom prst="rect">
            <a:avLst/>
          </a:prstGeom>
        </p:spPr>
        <p:txBody>
          <a:bodyPr wrap="square">
            <a:spAutoFit/>
          </a:bodyPr>
          <a:lstStyle/>
          <a:p>
            <a:pPr algn="just"/>
            <a:r>
              <a:rPr lang="vi-VN" sz="2800" b="1">
                <a:latin typeface="Times New Roman" panose="02020603050405020304" pitchFamily="18" charset="0"/>
                <a:ea typeface="Times New Roman" panose="02020603050405020304" pitchFamily="18" charset="0"/>
                <a:cs typeface="Times New Roman" panose="02020603050405020304" pitchFamily="18" charset="0"/>
              </a:rPr>
              <a:t>2.2.1. Cách thiết kế phiếu học tập online trên </a:t>
            </a:r>
            <a:r>
              <a:rPr lang="en-US" sz="2800" b="1">
                <a:latin typeface="Times New Roman" panose="02020603050405020304" pitchFamily="18" charset="0"/>
                <a:ea typeface="Times New Roman" panose="02020603050405020304" pitchFamily="18" charset="0"/>
                <a:cs typeface="Times New Roman" panose="02020603050405020304" pitchFamily="18" charset="0"/>
              </a:rPr>
              <a:t>Google Docs</a:t>
            </a:r>
            <a:r>
              <a:rPr lang="vi-VN" sz="2800" b="1">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VnTime" panose="020B7200000000000000" pitchFamily="34" charset="0"/>
              <a:ea typeface="Times New Roman" panose="02020603050405020304" pitchFamily="18" charset="0"/>
              <a:cs typeface="Times New Roman" panose="02020603050405020304" pitchFamily="18" charset="0"/>
            </a:endParaRPr>
          </a:p>
          <a:p>
            <a:pPr marL="342265"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	Bước 1: </a:t>
            </a:r>
            <a:r>
              <a:rPr lang="en-US" sz="2800">
                <a:latin typeface="Times New Roman" panose="02020603050405020304" pitchFamily="18" charset="0"/>
                <a:ea typeface="Times New Roman" panose="02020603050405020304" pitchFamily="18" charset="0"/>
                <a:cs typeface="Times New Roman" panose="02020603050405020304" pitchFamily="18" charset="0"/>
              </a:rPr>
              <a:t>Truy cập</a:t>
            </a:r>
            <a:r>
              <a:rPr lang="en-US" sz="2800" b="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a:latin typeface="Times New Roman" panose="02020603050405020304" pitchFamily="18" charset="0"/>
                <a:ea typeface="Times New Roman" panose="02020603050405020304" pitchFamily="18" charset="0"/>
                <a:cs typeface="Times New Roman" panose="02020603050405020304" pitchFamily="18" charset="0"/>
              </a:rPr>
              <a:t> Google Drive</a:t>
            </a:r>
            <a:r>
              <a:rPr lang="en-US" sz="2800">
                <a:latin typeface="Times New Roman" panose="02020603050405020304" pitchFamily="18" charset="0"/>
                <a:ea typeface="Times New Roman" panose="02020603050405020304" pitchFamily="18" charset="0"/>
                <a:cs typeface="Times New Roman" panose="02020603050405020304" pitchFamily="18" charset="0"/>
              </a:rPr>
              <a:t>, sau đó nhấn chọn mục</a:t>
            </a:r>
            <a:r>
              <a:rPr lang="en-US" sz="2800" b="1">
                <a:latin typeface="Times New Roman" panose="02020603050405020304" pitchFamily="18" charset="0"/>
                <a:ea typeface="Times New Roman" panose="02020603050405020304" pitchFamily="18" charset="0"/>
                <a:cs typeface="Times New Roman" panose="02020603050405020304" pitchFamily="18" charset="0"/>
              </a:rPr>
              <a:t> Drive của </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tôi, tải tài liệu từ máy tính.</a:t>
            </a:r>
            <a:endParaRPr lang="en-US" sz="280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08720"/>
            <a:ext cx="9755188" cy="560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25" y="3068960"/>
            <a:ext cx="3476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84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52" y="1176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3352" y="131842"/>
            <a:ext cx="11737304" cy="1077218"/>
          </a:xfrm>
          <a:prstGeom prst="rect">
            <a:avLst/>
          </a:prstGeom>
        </p:spPr>
        <p:txBody>
          <a:bodyPr wrap="square">
            <a:spAutoFit/>
          </a:bodyPr>
          <a:lstStyle/>
          <a:p>
            <a:pPr marL="342265" algn="just"/>
            <a:r>
              <a:rPr lang="en-US" sz="3200" b="1">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Nhấn chuột phải vào tài liệu vừa tải =&gt; </a:t>
            </a:r>
            <a:r>
              <a:rPr lang="en-US" sz="3200">
                <a:latin typeface="Times New Roman" panose="02020603050405020304" pitchFamily="18" charset="0"/>
                <a:ea typeface="Times New Roman" panose="02020603050405020304" pitchFamily="18" charset="0"/>
                <a:cs typeface="Times New Roman" panose="02020603050405020304" pitchFamily="18" charset="0"/>
              </a:rPr>
              <a:t>Sau đó </a:t>
            </a: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mở bằng  </a:t>
            </a:r>
            <a:r>
              <a:rPr lang="en-US" sz="3200" b="1" smtClean="0">
                <a:latin typeface="Times New Roman" panose="02020603050405020304" pitchFamily="18" charset="0"/>
                <a:ea typeface="Times New Roman" panose="02020603050405020304" pitchFamily="18" charset="0"/>
                <a:cs typeface="Times New Roman" panose="02020603050405020304" pitchFamily="18" charset="0"/>
              </a:rPr>
              <a:t>Google Tài </a:t>
            </a:r>
            <a:r>
              <a:rPr lang="en-US" sz="3200" b="1">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a:latin typeface="Times New Roman" panose="02020603050405020304" pitchFamily="18" charset="0"/>
                <a:ea typeface="Times New Roman" panose="02020603050405020304" pitchFamily="18" charset="0"/>
                <a:cs typeface="Times New Roman" panose="02020603050405020304" pitchFamily="18" charset="0"/>
              </a:rPr>
              <a:t> (Google Docs).</a:t>
            </a:r>
            <a:endParaRPr lang="en-US" sz="3200">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343472" y="1196752"/>
            <a:ext cx="9145016" cy="5472608"/>
          </a:xfrm>
          <a:prstGeom prst="rect">
            <a:avLst/>
          </a:prstGeom>
        </p:spPr>
      </p:pic>
      <p:sp>
        <p:nvSpPr>
          <p:cNvPr id="3" name="Right Arrow 2"/>
          <p:cNvSpPr/>
          <p:nvPr/>
        </p:nvSpPr>
        <p:spPr>
          <a:xfrm>
            <a:off x="3431704" y="3717032"/>
            <a:ext cx="504056"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5735960" y="3802728"/>
            <a:ext cx="536494" cy="274344"/>
          </a:xfrm>
          <a:prstGeom prst="rect">
            <a:avLst/>
          </a:prstGeom>
        </p:spPr>
      </p:pic>
    </p:spTree>
    <p:extLst>
      <p:ext uri="{BB962C8B-B14F-4D97-AF65-F5344CB8AC3E}">
        <p14:creationId xmlns:p14="http://schemas.microsoft.com/office/powerpoint/2010/main" val="212057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icture1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207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7368" y="188640"/>
            <a:ext cx="11593288" cy="1138773"/>
          </a:xfrm>
          <a:prstGeom prst="rect">
            <a:avLst/>
          </a:prstGeom>
        </p:spPr>
        <p:txBody>
          <a:bodyPr wrap="square">
            <a:spAutoFit/>
          </a:bodyPr>
          <a:lstStyle/>
          <a:p>
            <a:pPr marL="342265" algn="just">
              <a:spcBef>
                <a:spcPct val="20000"/>
              </a:spcBef>
            </a:pPr>
            <a:r>
              <a:rPr lang="en-US" sz="3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Bước 3:</a:t>
            </a:r>
            <a:r>
              <a:rPr lang="en-US" sz="3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Chọn tiếp vào nút </a:t>
            </a:r>
            <a:r>
              <a:rPr lang="en-US" sz="3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Chia sẻ</a:t>
            </a:r>
            <a:r>
              <a:rPr lang="en-US" sz="3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nằm ở phía trên góc phải của tài </a:t>
            </a:r>
            <a:r>
              <a:rPr lang="en-US" sz="340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liệu.</a:t>
            </a:r>
            <a:endParaRPr lang="en-US" sz="340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Up Arrow 6"/>
          <p:cNvSpPr/>
          <p:nvPr/>
        </p:nvSpPr>
        <p:spPr>
          <a:xfrm>
            <a:off x="9408368" y="1988840"/>
            <a:ext cx="432048" cy="93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776" y="1341710"/>
            <a:ext cx="8424863"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9408368" y="1988840"/>
            <a:ext cx="432048" cy="93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77489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1618</TotalTime>
  <Words>948</Words>
  <Application>Microsoft Office PowerPoint</Application>
  <PresentationFormat>Custom</PresentationFormat>
  <Paragraphs>172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TDG</dc:creator>
  <cp:lastModifiedBy>A</cp:lastModifiedBy>
  <cp:revision>254</cp:revision>
  <dcterms:created xsi:type="dcterms:W3CDTF">2021-11-13T20:06:24Z</dcterms:created>
  <dcterms:modified xsi:type="dcterms:W3CDTF">2022-11-10T13:45:04Z</dcterms:modified>
</cp:coreProperties>
</file>