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7" r:id="rId2"/>
    <p:sldId id="345" r:id="rId3"/>
    <p:sldId id="360" r:id="rId4"/>
    <p:sldId id="361" r:id="rId5"/>
    <p:sldId id="373" r:id="rId6"/>
    <p:sldId id="374" r:id="rId7"/>
    <p:sldId id="372" r:id="rId8"/>
    <p:sldId id="379" r:id="rId9"/>
    <p:sldId id="376" r:id="rId10"/>
    <p:sldId id="375" r:id="rId11"/>
    <p:sldId id="378" r:id="rId12"/>
    <p:sldId id="380" r:id="rId13"/>
    <p:sldId id="381" r:id="rId14"/>
    <p:sldId id="382" r:id="rId15"/>
    <p:sldId id="385" r:id="rId16"/>
    <p:sldId id="384" r:id="rId17"/>
    <p:sldId id="371" r:id="rId18"/>
  </p:sldIdLst>
  <p:sldSz cx="24384000" cy="13716000"/>
  <p:notesSz cx="6858000" cy="9144000"/>
  <p:custDataLst>
    <p:tags r:id="rId21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00"/>
    <a:srgbClr val="FFFFFF"/>
    <a:srgbClr val="FF0066"/>
    <a:srgbClr val="3333FF"/>
    <a:srgbClr val="0000CC"/>
    <a:srgbClr val="008000"/>
    <a:srgbClr val="145F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56" autoAdjust="0"/>
    <p:restoredTop sz="94374" autoAdjust="0"/>
  </p:normalViewPr>
  <p:slideViewPr>
    <p:cSldViewPr>
      <p:cViewPr varScale="1">
        <p:scale>
          <a:sx n="37" d="100"/>
          <a:sy n="37" d="100"/>
        </p:scale>
        <p:origin x="582" y="36"/>
      </p:cViewPr>
      <p:guideLst>
        <p:guide orient="horz" pos="4320"/>
        <p:guide pos="76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2856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373459-3C5F-4D56-B75D-37FA3432D55A}" type="datetimeFigureOut">
              <a:rPr lang="vi-VN" smtClean="0"/>
              <a:t>31/08/2021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5" name="Chỗ dành sẵn cho Số hiệu Bản chiế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B7ADD8-99C5-4EAF-AF9F-B60B83F5871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002049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31/8/2021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ch</a:t>
            </a:r>
            <a:r>
              <a:rPr lang="vi-VN" dirty="0"/>
              <a:t>ư</a:t>
            </a:r>
            <a:r>
              <a:rPr lang="en-US" dirty="0"/>
              <a:t>a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lí</a:t>
            </a:r>
            <a:r>
              <a:rPr lang="en-US" dirty="0"/>
              <a:t>. </a:t>
            </a:r>
            <a:r>
              <a:rPr lang="en-US" dirty="0" err="1"/>
              <a:t>Nên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khung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tr</a:t>
            </a:r>
            <a:r>
              <a:rPr lang="vi-VN" dirty="0"/>
              <a:t>ư</a:t>
            </a:r>
            <a:r>
              <a:rPr lang="en-US" dirty="0" err="1"/>
              <a:t>ớc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012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1431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4477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6855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3767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3308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7011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9998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977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1948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1710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3324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8890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4452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9232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2197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728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1"/>
            <a:ext cx="20726400" cy="2940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2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19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78400" y="549277"/>
            <a:ext cx="5486400" cy="1170305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549277"/>
            <a:ext cx="16052800" cy="117030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31/8/2021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118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200401"/>
            <a:ext cx="21945600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169" y="8813801"/>
            <a:ext cx="20726400" cy="2724150"/>
          </a:xfrm>
          <a:prstGeom prst="rect">
            <a:avLst/>
          </a:prstGeom>
        </p:spPr>
        <p:txBody>
          <a:bodyPr anchor="t"/>
          <a:lstStyle>
            <a:lvl1pPr algn="l">
              <a:defRPr sz="94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169" y="5813427"/>
            <a:ext cx="20726400" cy="30003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530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060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59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12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265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18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1971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824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3200401"/>
            <a:ext cx="10769600" cy="9051926"/>
          </a:xfrm>
          <a:prstGeom prst="rect">
            <a:avLst/>
          </a:prstGeom>
        </p:spPr>
        <p:txBody>
          <a:bodyPr/>
          <a:lstStyle>
            <a:lvl1pPr>
              <a:defRPr sz="6699"/>
            </a:lvl1pPr>
            <a:lvl2pPr>
              <a:defRPr sz="5699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5200" y="3200401"/>
            <a:ext cx="10769600" cy="9051926"/>
          </a:xfrm>
          <a:prstGeom prst="rect">
            <a:avLst/>
          </a:prstGeom>
        </p:spPr>
        <p:txBody>
          <a:bodyPr/>
          <a:lstStyle>
            <a:lvl1pPr>
              <a:defRPr sz="6699"/>
            </a:lvl1pPr>
            <a:lvl2pPr>
              <a:defRPr sz="5699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6"/>
            <a:ext cx="10773835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699" b="1"/>
            </a:lvl1pPr>
            <a:lvl2pPr marL="1088530" indent="0">
              <a:buNone/>
              <a:defRPr sz="4800" b="1"/>
            </a:lvl2pPr>
            <a:lvl3pPr marL="2177060" indent="0">
              <a:buNone/>
              <a:defRPr sz="4300" b="1"/>
            </a:lvl3pPr>
            <a:lvl4pPr marL="3265590" indent="0">
              <a:buNone/>
              <a:defRPr sz="3800" b="1"/>
            </a:lvl4pPr>
            <a:lvl5pPr marL="4354121" indent="0">
              <a:buNone/>
              <a:defRPr sz="3800" b="1"/>
            </a:lvl5pPr>
            <a:lvl6pPr marL="5442651" indent="0">
              <a:buNone/>
              <a:defRPr sz="3800" b="1"/>
            </a:lvl6pPr>
            <a:lvl7pPr marL="6531181" indent="0">
              <a:buNone/>
              <a:defRPr sz="3800" b="1"/>
            </a:lvl7pPr>
            <a:lvl8pPr marL="7619710" indent="0">
              <a:buNone/>
              <a:defRPr sz="3800" b="1"/>
            </a:lvl8pPr>
            <a:lvl9pPr marL="8708240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3835" cy="7902576"/>
          </a:xfrm>
          <a:prstGeom prst="rect">
            <a:avLst/>
          </a:prstGeom>
        </p:spPr>
        <p:txBody>
          <a:bodyPr/>
          <a:lstStyle>
            <a:lvl1pPr>
              <a:defRPr sz="5699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6735" y="3070226"/>
            <a:ext cx="10778067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699" b="1"/>
            </a:lvl1pPr>
            <a:lvl2pPr marL="1088530" indent="0">
              <a:buNone/>
              <a:defRPr sz="4800" b="1"/>
            </a:lvl2pPr>
            <a:lvl3pPr marL="2177060" indent="0">
              <a:buNone/>
              <a:defRPr sz="4300" b="1"/>
            </a:lvl3pPr>
            <a:lvl4pPr marL="3265590" indent="0">
              <a:buNone/>
              <a:defRPr sz="3800" b="1"/>
            </a:lvl4pPr>
            <a:lvl5pPr marL="4354121" indent="0">
              <a:buNone/>
              <a:defRPr sz="3800" b="1"/>
            </a:lvl5pPr>
            <a:lvl6pPr marL="5442651" indent="0">
              <a:buNone/>
              <a:defRPr sz="3800" b="1"/>
            </a:lvl6pPr>
            <a:lvl7pPr marL="6531181" indent="0">
              <a:buNone/>
              <a:defRPr sz="3800" b="1"/>
            </a:lvl7pPr>
            <a:lvl8pPr marL="7619710" indent="0">
              <a:buNone/>
              <a:defRPr sz="3800" b="1"/>
            </a:lvl8pPr>
            <a:lvl9pPr marL="8708240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6735" y="4349750"/>
            <a:ext cx="10778067" cy="7902576"/>
          </a:xfrm>
          <a:prstGeom prst="rect">
            <a:avLst/>
          </a:prstGeom>
        </p:spPr>
        <p:txBody>
          <a:bodyPr/>
          <a:lstStyle>
            <a:lvl1pPr>
              <a:defRPr sz="5699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31/8/2021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31/8/2021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31/8/2021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2" y="2870201"/>
            <a:ext cx="8022168" cy="9382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530" indent="0">
              <a:buNone/>
              <a:defRPr sz="2900"/>
            </a:lvl2pPr>
            <a:lvl3pPr marL="2177060" indent="0">
              <a:buNone/>
              <a:defRPr sz="2400"/>
            </a:lvl3pPr>
            <a:lvl4pPr marL="3265590" indent="0">
              <a:buNone/>
              <a:defRPr sz="2100"/>
            </a:lvl4pPr>
            <a:lvl5pPr marL="4354121" indent="0">
              <a:buNone/>
              <a:defRPr sz="2100"/>
            </a:lvl5pPr>
            <a:lvl6pPr marL="5442651" indent="0">
              <a:buNone/>
              <a:defRPr sz="2100"/>
            </a:lvl6pPr>
            <a:lvl7pPr marL="6531181" indent="0">
              <a:buNone/>
              <a:defRPr sz="2100"/>
            </a:lvl7pPr>
            <a:lvl8pPr marL="7619710" indent="0">
              <a:buNone/>
              <a:defRPr sz="2100"/>
            </a:lvl8pPr>
            <a:lvl9pPr marL="8708240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435" y="9601200"/>
            <a:ext cx="14630400" cy="1133476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435" y="1225550"/>
            <a:ext cx="14630400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599"/>
            </a:lvl1pPr>
            <a:lvl2pPr marL="1088530" indent="0">
              <a:buNone/>
              <a:defRPr sz="6699"/>
            </a:lvl2pPr>
            <a:lvl3pPr marL="2177060" indent="0">
              <a:buNone/>
              <a:defRPr sz="5699"/>
            </a:lvl3pPr>
            <a:lvl4pPr marL="3265590" indent="0">
              <a:buNone/>
              <a:defRPr sz="4800"/>
            </a:lvl4pPr>
            <a:lvl5pPr marL="4354121" indent="0">
              <a:buNone/>
              <a:defRPr sz="4800"/>
            </a:lvl5pPr>
            <a:lvl6pPr marL="5442651" indent="0">
              <a:buNone/>
              <a:defRPr sz="4800"/>
            </a:lvl6pPr>
            <a:lvl7pPr marL="6531181" indent="0">
              <a:buNone/>
              <a:defRPr sz="4800"/>
            </a:lvl7pPr>
            <a:lvl8pPr marL="7619710" indent="0">
              <a:buNone/>
              <a:defRPr sz="4800"/>
            </a:lvl8pPr>
            <a:lvl9pPr marL="8708240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435" y="10734676"/>
            <a:ext cx="14630400" cy="16097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530" indent="0">
              <a:buNone/>
              <a:defRPr sz="2900"/>
            </a:lvl2pPr>
            <a:lvl3pPr marL="2177060" indent="0">
              <a:buNone/>
              <a:defRPr sz="2400"/>
            </a:lvl3pPr>
            <a:lvl4pPr marL="3265590" indent="0">
              <a:buNone/>
              <a:defRPr sz="2100"/>
            </a:lvl4pPr>
            <a:lvl5pPr marL="4354121" indent="0">
              <a:buNone/>
              <a:defRPr sz="2100"/>
            </a:lvl5pPr>
            <a:lvl6pPr marL="5442651" indent="0">
              <a:buNone/>
              <a:defRPr sz="2100"/>
            </a:lvl6pPr>
            <a:lvl7pPr marL="6531181" indent="0">
              <a:buNone/>
              <a:defRPr sz="2100"/>
            </a:lvl7pPr>
            <a:lvl8pPr marL="7619710" indent="0">
              <a:buNone/>
              <a:defRPr sz="2100"/>
            </a:lvl8pPr>
            <a:lvl9pPr marL="8708240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smConfetti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14" cstate="print">
            <a:duotone>
              <a:prstClr val="black"/>
              <a:srgbClr val="3333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" y="3523"/>
            <a:ext cx="24383873" cy="1428918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9" name="TextBox 8"/>
          <p:cNvSpPr txBox="1"/>
          <p:nvPr userDrawn="1"/>
        </p:nvSpPr>
        <p:spPr>
          <a:xfrm>
            <a:off x="3470903" y="455251"/>
            <a:ext cx="15611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TOÁN</a:t>
            </a:r>
            <a:endParaRPr lang="en-US" sz="3600" b="0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879977" y="185947"/>
            <a:ext cx="1383712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320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GIÁO</a:t>
            </a:r>
            <a:r>
              <a:rPr lang="en-US" sz="320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 </a:t>
            </a:r>
          </a:p>
          <a:p>
            <a:pPr algn="ctr">
              <a:lnSpc>
                <a:spcPts val="4500"/>
              </a:lnSpc>
            </a:pPr>
            <a:r>
              <a:rPr lang="en-US" sz="320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DỤC</a:t>
            </a:r>
            <a:endParaRPr lang="en-US" sz="3200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510395" y="457201"/>
            <a:ext cx="15117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3600" b="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THPT</a:t>
            </a:r>
            <a:endParaRPr lang="en-US" sz="3600" b="1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84F4051B-2BBE-412A-BD7D-D20EFA046DC9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7248705" y="320913"/>
            <a:ext cx="17135295" cy="976561"/>
          </a:xfrm>
          <a:prstGeom prst="rect">
            <a:avLst/>
          </a:prstGeom>
          <a:pattFill prst="pct80">
            <a:fgClr>
              <a:schemeClr val="bg1">
                <a:lumMod val="95000"/>
              </a:schemeClr>
            </a:fgClr>
            <a:bgClr>
              <a:schemeClr val="accent4">
                <a:lumMod val="40000"/>
                <a:lumOff val="60000"/>
              </a:schemeClr>
            </a:bgClr>
          </a:pattFill>
          <a:ln w="9525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800" kern="0" dirty="0">
                <a:solidFill>
                  <a:srgbClr val="FF0066"/>
                </a:solidFill>
                <a:latin typeface="Chu Van An" panose="02020603050405020304" pitchFamily="18" charset="0"/>
                <a:ea typeface="MS Mincho" panose="02020609040205080304" pitchFamily="49" charset="-128"/>
                <a:cs typeface="Chu Van An" panose="02020603050405020304" pitchFamily="18" charset="0"/>
              </a:rPr>
              <a:t>GIÁO</a:t>
            </a:r>
            <a:r>
              <a:rPr lang="en-US" sz="4800" kern="0" baseline="0" dirty="0">
                <a:solidFill>
                  <a:srgbClr val="FF0066"/>
                </a:solidFill>
                <a:latin typeface="Chu Van An" panose="02020603050405020304" pitchFamily="18" charset="0"/>
                <a:ea typeface="MS Mincho" panose="02020609040205080304" pitchFamily="49" charset="-128"/>
                <a:cs typeface="Chu Van An" panose="02020603050405020304" pitchFamily="18" charset="0"/>
              </a:rPr>
              <a:t> ÁN ĐIỆN TỬ - DIỄN ĐÀN GIÁO VIÊN TOÁN</a:t>
            </a:r>
            <a:endParaRPr lang="vi-VN" sz="4800" kern="0" dirty="0">
              <a:solidFill>
                <a:srgbClr val="FF0066"/>
              </a:solidFill>
              <a:latin typeface="Chu Van An" panose="02020603050405020304" pitchFamily="18" charset="0"/>
              <a:cs typeface="Chu Van 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2177060" rtl="0" eaLnBrk="1" latinLnBrk="0" hangingPunct="1">
        <a:spcBef>
          <a:spcPct val="0"/>
        </a:spcBef>
        <a:buNone/>
        <a:defRPr sz="104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397" indent="-816397" algn="l" defTabSz="2177060" rtl="0" eaLnBrk="1" latinLnBrk="0" hangingPunct="1">
        <a:spcBef>
          <a:spcPct val="20000"/>
        </a:spcBef>
        <a:buFont typeface="Arial" pitchFamily="34" charset="0"/>
        <a:buChar char="•"/>
        <a:defRPr sz="7599" kern="1200">
          <a:solidFill>
            <a:schemeClr val="tx1"/>
          </a:solidFill>
          <a:latin typeface="+mn-lt"/>
          <a:ea typeface="+mn-ea"/>
          <a:cs typeface="+mn-cs"/>
        </a:defRPr>
      </a:lvl1pPr>
      <a:lvl2pPr marL="1768861" indent="-680331" algn="l" defTabSz="2177060" rtl="0" eaLnBrk="1" latinLnBrk="0" hangingPunct="1">
        <a:spcBef>
          <a:spcPct val="20000"/>
        </a:spcBef>
        <a:buFont typeface="Arial" pitchFamily="34" charset="0"/>
        <a:buChar char="–"/>
        <a:defRPr sz="6699" kern="1200">
          <a:solidFill>
            <a:schemeClr val="tx1"/>
          </a:solidFill>
          <a:latin typeface="+mn-lt"/>
          <a:ea typeface="+mn-ea"/>
          <a:cs typeface="+mn-cs"/>
        </a:defRPr>
      </a:lvl2pPr>
      <a:lvl3pPr marL="272132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5699" kern="1200">
          <a:solidFill>
            <a:schemeClr val="tx1"/>
          </a:solidFill>
          <a:latin typeface="+mn-lt"/>
          <a:ea typeface="+mn-ea"/>
          <a:cs typeface="+mn-cs"/>
        </a:defRPr>
      </a:lvl3pPr>
      <a:lvl4pPr marL="3809855" indent="-544265" algn="l" defTabSz="2177060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385" indent="-544265" algn="l" defTabSz="2177060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691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544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3976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2506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53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06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59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12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265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18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1971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824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1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png"/><Relationship Id="rId11" Type="http://schemas.openxmlformats.org/officeDocument/2006/relationships/image" Target="../media/image52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53.png"/><Relationship Id="rId9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6.png"/><Relationship Id="rId11" Type="http://schemas.openxmlformats.org/officeDocument/2006/relationships/image" Target="../media/image71.png"/><Relationship Id="rId5" Type="http://schemas.openxmlformats.org/officeDocument/2006/relationships/image" Target="../media/image65.png"/><Relationship Id="rId10" Type="http://schemas.openxmlformats.org/officeDocument/2006/relationships/image" Target="../media/image70.png"/><Relationship Id="rId4" Type="http://schemas.openxmlformats.org/officeDocument/2006/relationships/image" Target="../media/image64.png"/><Relationship Id="rId9" Type="http://schemas.openxmlformats.org/officeDocument/2006/relationships/image" Target="../media/image6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13" Type="http://schemas.openxmlformats.org/officeDocument/2006/relationships/image" Target="../media/image99.png"/><Relationship Id="rId3" Type="http://schemas.openxmlformats.org/officeDocument/2006/relationships/image" Target="../media/image89.png"/><Relationship Id="rId7" Type="http://schemas.openxmlformats.org/officeDocument/2006/relationships/image" Target="../media/image93.png"/><Relationship Id="rId12" Type="http://schemas.openxmlformats.org/officeDocument/2006/relationships/image" Target="../media/image9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2.png"/><Relationship Id="rId11" Type="http://schemas.openxmlformats.org/officeDocument/2006/relationships/image" Target="../media/image97.png"/><Relationship Id="rId5" Type="http://schemas.openxmlformats.org/officeDocument/2006/relationships/image" Target="../media/image91.png"/><Relationship Id="rId10" Type="http://schemas.openxmlformats.org/officeDocument/2006/relationships/image" Target="../media/image96.png"/><Relationship Id="rId4" Type="http://schemas.openxmlformats.org/officeDocument/2006/relationships/image" Target="../media/image90.png"/><Relationship Id="rId9" Type="http://schemas.openxmlformats.org/officeDocument/2006/relationships/image" Target="../media/image95.png"/><Relationship Id="rId14" Type="http://schemas.openxmlformats.org/officeDocument/2006/relationships/image" Target="../media/image10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22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7.png"/><Relationship Id="rId11" Type="http://schemas.openxmlformats.org/officeDocument/2006/relationships/image" Target="../media/image62.png"/><Relationship Id="rId5" Type="http://schemas.openxmlformats.org/officeDocument/2006/relationships/image" Target="../media/image56.png"/><Relationship Id="rId10" Type="http://schemas.openxmlformats.org/officeDocument/2006/relationships/image" Target="../media/image61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3.png"/><Relationship Id="rId11" Type="http://schemas.openxmlformats.org/officeDocument/2006/relationships/image" Target="../media/image88.png"/><Relationship Id="rId5" Type="http://schemas.openxmlformats.org/officeDocument/2006/relationships/image" Target="../media/image82.png"/><Relationship Id="rId10" Type="http://schemas.openxmlformats.org/officeDocument/2006/relationships/image" Target="../media/image87.png"/><Relationship Id="rId4" Type="http://schemas.openxmlformats.org/officeDocument/2006/relationships/image" Target="../media/image81.png"/><Relationship Id="rId9" Type="http://schemas.openxmlformats.org/officeDocument/2006/relationships/image" Target="../media/image8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10" Type="http://schemas.openxmlformats.org/officeDocument/2006/relationships/image" Target="../media/image79.png"/><Relationship Id="rId4" Type="http://schemas.openxmlformats.org/officeDocument/2006/relationships/image" Target="../media/image73.png"/><Relationship Id="rId9" Type="http://schemas.openxmlformats.org/officeDocument/2006/relationships/image" Target="../media/image7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9670840" y="3719346"/>
            <a:ext cx="2569849" cy="830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98" tIns="45699" rIns="91398" bIns="45699" rtlCol="0">
            <a:spAutoFit/>
          </a:bodyPr>
          <a:lstStyle/>
          <a:p>
            <a:pPr algn="ctr"/>
            <a:r>
              <a:rPr lang="en-US" sz="4800" b="1" dirty="0">
                <a:solidFill>
                  <a:srgbClr val="135F82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ĐẠI SỐ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429000" y="4636794"/>
            <a:ext cx="18288000" cy="1311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8" tIns="45699" rIns="91398" bIns="45699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b="1" dirty="0" err="1">
                <a:solidFill>
                  <a:srgbClr val="776249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Chương</a:t>
            </a:r>
            <a:r>
              <a:rPr lang="en-US" sz="6000" b="1" dirty="0">
                <a:solidFill>
                  <a:srgbClr val="776249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 2: HÀM SỐ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2377436" y="1883773"/>
            <a:ext cx="1813892" cy="1828579"/>
            <a:chOff x="12784885" y="1066801"/>
            <a:chExt cx="1814128" cy="1828817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398" tIns="45699" rIns="91398" bIns="45699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Chu Van An" panose="02020603050405020304" pitchFamily="18" charset="0"/>
                  <a:ea typeface="AvantGarde" pitchFamily="2" charset="0"/>
                  <a:cs typeface="Chu Van An" panose="02020603050405020304" pitchFamily="18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223486" cy="1338831"/>
            </a:xfrm>
            <a:prstGeom prst="rect">
              <a:avLst/>
            </a:prstGeom>
            <a:noFill/>
          </p:spPr>
          <p:txBody>
            <a:bodyPr wrap="none" lIns="91398" tIns="45699" rIns="91398" bIns="45699" rtlCol="0">
              <a:spAutoFit/>
            </a:bodyPr>
            <a:lstStyle/>
            <a:p>
              <a:r>
                <a:rPr lang="en-US" sz="8099" dirty="0">
                  <a:solidFill>
                    <a:srgbClr val="135F82"/>
                  </a:solidFill>
                  <a:latin typeface="Chu Van An" panose="02020603050405020304" pitchFamily="18" charset="0"/>
                  <a:ea typeface="AvantGarde" pitchFamily="2" charset="0"/>
                  <a:cs typeface="Chu Van An" panose="02020603050405020304" pitchFamily="18" charset="0"/>
                </a:rPr>
                <a:t>10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0781125" y="1966240"/>
            <a:ext cx="2238084" cy="1706805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" name="Group 26"/>
          <p:cNvGrpSpPr/>
          <p:nvPr/>
        </p:nvGrpSpPr>
        <p:grpSpPr>
          <a:xfrm>
            <a:off x="4247547" y="9832161"/>
            <a:ext cx="17088453" cy="907189"/>
            <a:chOff x="7483861" y="7543801"/>
            <a:chExt cx="17012919" cy="907308"/>
          </a:xfrm>
        </p:grpSpPr>
        <p:sp>
          <p:nvSpPr>
            <p:cNvPr id="44" name="TextBox 43"/>
            <p:cNvSpPr txBox="1"/>
            <p:nvPr/>
          </p:nvSpPr>
          <p:spPr>
            <a:xfrm>
              <a:off x="8993187" y="7620003"/>
              <a:ext cx="15503593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TÍNH CHẴN, LẺ CỦA HÀM SỐ</a:t>
              </a:r>
            </a:p>
          </p:txBody>
        </p:sp>
        <p:grpSp>
          <p:nvGrpSpPr>
            <p:cNvPr id="3" name="Group 27"/>
            <p:cNvGrpSpPr/>
            <p:nvPr/>
          </p:nvGrpSpPr>
          <p:grpSpPr>
            <a:xfrm>
              <a:off x="7483861" y="7543801"/>
              <a:ext cx="1251657" cy="872847"/>
              <a:chOff x="7483860" y="7543801"/>
              <a:chExt cx="1251657" cy="872847"/>
            </a:xfrm>
          </p:grpSpPr>
          <p:sp>
            <p:nvSpPr>
              <p:cNvPr id="46" name="Isosceles Triangle 44"/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" name="Group 29"/>
              <p:cNvGrpSpPr/>
              <p:nvPr/>
            </p:nvGrpSpPr>
            <p:grpSpPr>
              <a:xfrm>
                <a:off x="7493378" y="7646473"/>
                <a:ext cx="1242139" cy="770175"/>
                <a:chOff x="7493378" y="7646473"/>
                <a:chExt cx="1242139" cy="770175"/>
              </a:xfrm>
            </p:grpSpPr>
            <p:sp>
              <p:nvSpPr>
                <p:cNvPr id="48" name="Round Same Side Corner Rectangle 47"/>
                <p:cNvSpPr/>
                <p:nvPr/>
              </p:nvSpPr>
              <p:spPr>
                <a:xfrm rot="5400000">
                  <a:off x="7748688" y="7429818"/>
                  <a:ext cx="731520" cy="1242139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TextBox 48"/>
                <p:cNvSpPr txBox="1"/>
                <p:nvPr/>
              </p:nvSpPr>
              <p:spPr>
                <a:xfrm>
                  <a:off x="7909228" y="7646473"/>
                  <a:ext cx="640858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6" name="Group 26"/>
          <p:cNvGrpSpPr/>
          <p:nvPr/>
        </p:nvGrpSpPr>
        <p:grpSpPr>
          <a:xfrm>
            <a:off x="4353261" y="8545895"/>
            <a:ext cx="14849139" cy="907192"/>
            <a:chOff x="7459670" y="7543799"/>
            <a:chExt cx="14851072" cy="907311"/>
          </a:xfrm>
        </p:grpSpPr>
        <p:sp>
          <p:nvSpPr>
            <p:cNvPr id="28" name="TextBox 27"/>
            <p:cNvSpPr txBox="1"/>
            <p:nvPr/>
          </p:nvSpPr>
          <p:spPr>
            <a:xfrm>
              <a:off x="8993187" y="7620004"/>
              <a:ext cx="13317555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 XÁC ĐỊNH CỦA HÀM SỐ</a:t>
              </a:r>
            </a:p>
          </p:txBody>
        </p:sp>
        <p:grpSp>
          <p:nvGrpSpPr>
            <p:cNvPr id="7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30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32" name="Round Same Side Corner Rectangle 31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>
                  <a:off x="7937828" y="7640053"/>
                  <a:ext cx="450764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</a:p>
              </p:txBody>
            </p:sp>
          </p:grpSp>
        </p:grpSp>
      </p:grpSp>
      <p:sp>
        <p:nvSpPr>
          <p:cNvPr id="23" name="TextBox 22"/>
          <p:cNvSpPr txBox="1"/>
          <p:nvPr/>
        </p:nvSpPr>
        <p:spPr>
          <a:xfrm>
            <a:off x="8365226" y="7091767"/>
            <a:ext cx="8182476" cy="11078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none" lIns="91398" tIns="45699" rIns="91398" bIns="45699" rtlCol="0">
            <a:spAutoFit/>
          </a:bodyPr>
          <a:lstStyle/>
          <a:p>
            <a:pPr algn="ctr"/>
            <a:r>
              <a:rPr lang="vi-VN" sz="6599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 </a:t>
            </a:r>
            <a:r>
              <a:rPr lang="en-US" sz="6599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</a:t>
            </a:r>
            <a:r>
              <a:rPr lang="vi-VN" sz="6599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: </a:t>
            </a:r>
            <a:r>
              <a:rPr lang="en-US" sz="6599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 TẬP HÀM SỐ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3512667" y="8207119"/>
            <a:ext cx="19013083" cy="4264123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699" rIns="91398" bIns="45699" rtlCol="0" anchor="ctr"/>
          <a:lstStyle/>
          <a:p>
            <a:pPr algn="ctr"/>
            <a:endParaRPr lang="en-US"/>
          </a:p>
        </p:txBody>
      </p:sp>
      <p:grpSp>
        <p:nvGrpSpPr>
          <p:cNvPr id="55" name="Group 54"/>
          <p:cNvGrpSpPr/>
          <p:nvPr/>
        </p:nvGrpSpPr>
        <p:grpSpPr>
          <a:xfrm>
            <a:off x="4243914" y="11118423"/>
            <a:ext cx="9472086" cy="968318"/>
            <a:chOff x="739068" y="1515168"/>
            <a:chExt cx="9473319" cy="968444"/>
          </a:xfrm>
        </p:grpSpPr>
        <p:sp>
          <p:nvSpPr>
            <p:cNvPr id="56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59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p:pic>
        <p:nvPicPr>
          <p:cNvPr id="52" name="Picture 3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47" y="1407042"/>
            <a:ext cx="3154623" cy="3197789"/>
          </a:xfrm>
          <a:prstGeom prst="rect">
            <a:avLst/>
          </a:prstGeom>
          <a:noFill/>
        </p:spPr>
      </p:pic>
      <p:pic>
        <p:nvPicPr>
          <p:cNvPr id="53" name="Picture 27">
            <a:extLst>
              <a:ext uri="{FF2B5EF4-FFF2-40B4-BE49-F238E27FC236}">
                <a16:creationId xmlns:a16="http://schemas.microsoft.com/office/drawing/2014/main" id="{70E0D186-02F4-4066-B916-5BC17329F7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9858" y="1432441"/>
            <a:ext cx="3384142" cy="3384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082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5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798714" y="6428498"/>
            <a:ext cx="22897371" cy="5242260"/>
            <a:chOff x="1205494" y="6903877"/>
            <a:chExt cx="22139783" cy="6583523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03877"/>
              <a:ext cx="3506510" cy="1009338"/>
              <a:chOff x="1205494" y="6903877"/>
              <a:chExt cx="3506510" cy="1009338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516647" y="5901903"/>
                <a:ext cx="965744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70436" y="6903877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267429" y="2391114"/>
            <a:ext cx="23391942" cy="3660020"/>
            <a:chOff x="992187" y="2564544"/>
            <a:chExt cx="22353091" cy="261192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250947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9" cy="5806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smtClean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9.</a:t>
                </a:r>
                <a:endParaRPr lang="en-US" sz="40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2771054" y="10889128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B</m:t>
                      </m:r>
                    </m:oMath>
                  </m:oMathPara>
                </a14:m>
                <a:endParaRPr lang="en-US" sz="4800" b="1" spc="-15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054" y="10889128"/>
                <a:ext cx="2500565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3947463" y="2630253"/>
                <a:ext cx="6663009" cy="7689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 số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 </a:t>
                </a:r>
                <a:endParaRPr lang="vi-VN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7463" y="2630253"/>
                <a:ext cx="6663009" cy="768993"/>
              </a:xfrm>
              <a:prstGeom prst="rect">
                <a:avLst/>
              </a:prstGeom>
              <a:blipFill>
                <a:blip r:embed="rId4"/>
                <a:stretch>
                  <a:fillRect l="-3660" t="-15748" r="-274" b="-338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111376" y="3836298"/>
                <a:ext cx="741832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 b="0" i="0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t-BR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pt-BR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pt-BR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pt-BR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t-BR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pt-BR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ố </m:t>
                      </m:r>
                      <m:r>
                        <m:rPr>
                          <m:nor/>
                        </m:rPr>
                        <a:rPr lang="pt-BR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pt-BR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ừ</m:t>
                      </m:r>
                      <m:r>
                        <m:rPr>
                          <m:nor/>
                        </m:rPr>
                        <a:rPr lang="pt-BR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pt-BR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t-BR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pt-BR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ẵ</m:t>
                      </m:r>
                      <m:r>
                        <m:rPr>
                          <m:nor/>
                        </m:rPr>
                        <a:rPr lang="pt-BR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pt-BR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, </m:t>
                      </m:r>
                      <m:r>
                        <m:rPr>
                          <m:nor/>
                        </m:rPr>
                        <a:rPr lang="pt-BR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pt-BR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ừ</m:t>
                      </m:r>
                      <m:r>
                        <m:rPr>
                          <m:nor/>
                        </m:rPr>
                        <a:rPr lang="pt-BR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pt-BR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t-BR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pt-BR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ẻ</m:t>
                      </m:r>
                      <m:r>
                        <m:rPr>
                          <m:nor/>
                        </m:rPr>
                        <a:rPr lang="en-GB" sz="4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GB" sz="4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1376" y="3836298"/>
                <a:ext cx="7418322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11277600" y="3836298"/>
                <a:ext cx="6727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 b="0" i="0" spc="-150" smtClean="0">
                          <a:solidFill>
                            <a:srgbClr val="000099"/>
                          </a:solidFill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t-BR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pt-BR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pt-BR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pt-BR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t-BR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pt-BR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ố </m:t>
                      </m:r>
                      <m:r>
                        <m:rPr>
                          <m:nor/>
                        </m:rPr>
                        <a:rPr lang="pt-BR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pt-BR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ẵ</m:t>
                      </m:r>
                      <m:r>
                        <m:rPr>
                          <m:nor/>
                        </m:rPr>
                        <a:rPr lang="pt-BR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GB" sz="4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GB" sz="4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77600" y="3836298"/>
                <a:ext cx="6727565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267429" y="4918378"/>
                <a:ext cx="9344756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 b="0" i="0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t-BR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pt-BR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pt-BR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pt-BR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t-BR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pt-BR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ố </m:t>
                      </m:r>
                      <m:r>
                        <m:rPr>
                          <m:nor/>
                        </m:rPr>
                        <a:rPr lang="pt-BR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kh</m:t>
                      </m:r>
                      <m:r>
                        <m:rPr>
                          <m:nor/>
                        </m:rPr>
                        <a:rPr lang="pt-BR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ô</m:t>
                      </m:r>
                      <m:r>
                        <m:rPr>
                          <m:nor/>
                        </m:rPr>
                        <a:rPr lang="pt-BR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pt-BR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t-BR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pt-BR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ẵ</m:t>
                      </m:r>
                      <m:r>
                        <m:rPr>
                          <m:nor/>
                        </m:rPr>
                        <a:rPr lang="pt-BR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pt-BR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, </m:t>
                      </m:r>
                      <m:r>
                        <m:rPr>
                          <m:nor/>
                        </m:rPr>
                        <a:rPr lang="pt-BR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kh</m:t>
                      </m:r>
                      <m:r>
                        <m:rPr>
                          <m:nor/>
                        </m:rPr>
                        <a:rPr lang="pt-BR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ô</m:t>
                      </m:r>
                      <m:r>
                        <m:rPr>
                          <m:nor/>
                        </m:rPr>
                        <a:rPr lang="pt-BR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pt-BR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t-BR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pt-BR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ẻ</m:t>
                      </m:r>
                      <m:r>
                        <m:rPr>
                          <m:nor/>
                        </m:rPr>
                        <a:rPr lang="en-GB" sz="4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GB" sz="4800" b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429" y="4918378"/>
                <a:ext cx="9344756" cy="8309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0957744" y="4918378"/>
                <a:ext cx="3814073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 b="0" i="0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t-BR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pt-BR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pt-BR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pt-BR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t-BR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pt-BR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ố </m:t>
                      </m:r>
                      <m:r>
                        <m:rPr>
                          <m:nor/>
                        </m:rPr>
                        <a:rPr lang="pt-BR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pt-BR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ẻ</m:t>
                      </m:r>
                      <m:r>
                        <m:rPr>
                          <m:nor/>
                        </m:rPr>
                        <a:rPr lang="en-GB" sz="4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vi-VN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57744" y="4918378"/>
                <a:ext cx="3814073" cy="8309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/>
              <p:nvPr/>
            </p:nvSpPr>
            <p:spPr>
              <a:xfrm>
                <a:off x="2806660" y="8665132"/>
                <a:ext cx="19008147" cy="7689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có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6660" y="8665132"/>
                <a:ext cx="19008147" cy="768993"/>
              </a:xfrm>
              <a:prstGeom prst="rect">
                <a:avLst/>
              </a:prstGeom>
              <a:blipFill>
                <a:blip r:embed="rId9"/>
                <a:stretch>
                  <a:fillRect l="-1250" t="-15748" b="-338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CD3AFA5A-4934-4FF4-BBE2-95486ED925FF}"/>
                  </a:ext>
                </a:extLst>
              </p:cNvPr>
              <p:cNvSpPr/>
              <p:nvPr/>
            </p:nvSpPr>
            <p:spPr>
              <a:xfrm>
                <a:off x="2806660" y="7194490"/>
                <a:ext cx="17766370" cy="14157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B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Đặt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ố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ó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TX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Đ: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D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R</m:t>
                    </m:r>
                  </m:oMath>
                </a14:m>
                <a:endParaRPr lang="en-US" b="0" dirty="0" smtClean="0">
                  <a:latin typeface="Times New Roman" panose="02020603050405020304" pitchFamily="18" charset="0"/>
                </a:endParaRPr>
              </a:p>
              <a:p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mọi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x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thuộc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–x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cũng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thuộc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CD3AFA5A-4934-4FF4-BBE2-95486ED925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6660" y="7194490"/>
                <a:ext cx="17766370" cy="1415772"/>
              </a:xfrm>
              <a:prstGeom prst="rect">
                <a:avLst/>
              </a:prstGeom>
              <a:blipFill>
                <a:blip r:embed="rId10"/>
                <a:stretch>
                  <a:fillRect l="-1338" t="-8621" b="-193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C156F458-7C7C-46AC-A9DE-C1232598B1F3}"/>
                  </a:ext>
                </a:extLst>
              </p:cNvPr>
              <p:cNvSpPr/>
              <p:nvPr/>
            </p:nvSpPr>
            <p:spPr>
              <a:xfrm>
                <a:off x="2806660" y="9822328"/>
                <a:ext cx="10008802" cy="830997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pt-BR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V</m:t>
                    </m:r>
                    <m:r>
                      <m:rPr>
                        <m:nor/>
                      </m:rPr>
                      <a:rPr lang="pt-BR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ậ</m:t>
                    </m:r>
                    <m:r>
                      <m:rPr>
                        <m:nor/>
                      </m:rPr>
                      <a:rPr lang="pt-BR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y</m:t>
                    </m:r>
                    <m:r>
                      <m:rPr>
                        <m:nor/>
                      </m:rPr>
                      <a:rPr lang="pt-BR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pt-BR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h</m:t>
                    </m:r>
                    <m:r>
                      <m:rPr>
                        <m:nor/>
                      </m:rPr>
                      <a:rPr lang="pt-BR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à</m:t>
                    </m:r>
                    <m:r>
                      <m:rPr>
                        <m:nor/>
                      </m:rPr>
                      <a:rPr lang="pt-BR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m</m:t>
                    </m:r>
                    <m:r>
                      <m:rPr>
                        <m:nor/>
                      </m:rPr>
                      <a:rPr lang="pt-BR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pt-BR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s</m:t>
                    </m:r>
                    <m:r>
                      <m:rPr>
                        <m:nor/>
                      </m:rPr>
                      <a:rPr lang="pt-BR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ố đã </m:t>
                    </m:r>
                    <m:r>
                      <m:rPr>
                        <m:nor/>
                      </m:rPr>
                      <a:rPr lang="pt-BR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cho</m:t>
                    </m:r>
                    <m:r>
                      <m:rPr>
                        <m:nor/>
                      </m:rPr>
                      <a:rPr lang="pt-BR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pt-BR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l</m:t>
                    </m:r>
                    <m:r>
                      <m:rPr>
                        <m:nor/>
                      </m:rPr>
                      <a:rPr lang="pt-BR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à </m:t>
                    </m:r>
                    <m:r>
                      <m:rPr>
                        <m:nor/>
                      </m:rPr>
                      <a:rPr lang="pt-BR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h</m:t>
                    </m:r>
                    <m:r>
                      <m:rPr>
                        <m:nor/>
                      </m:rPr>
                      <a:rPr lang="pt-BR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à</m:t>
                    </m:r>
                    <m:r>
                      <m:rPr>
                        <m:nor/>
                      </m:rPr>
                      <a:rPr lang="pt-BR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m</m:t>
                    </m:r>
                    <m:r>
                      <m:rPr>
                        <m:nor/>
                      </m:rPr>
                      <a:rPr lang="pt-BR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pt-BR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s</m:t>
                    </m:r>
                    <m:r>
                      <m:rPr>
                        <m:nor/>
                      </m:rPr>
                      <a:rPr lang="pt-BR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ố </m:t>
                    </m:r>
                    <m:r>
                      <m:rPr>
                        <m:nor/>
                      </m:rPr>
                      <a:rPr lang="pt-BR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ch</m:t>
                    </m:r>
                    <m:r>
                      <m:rPr>
                        <m:nor/>
                      </m:rPr>
                      <a:rPr lang="pt-BR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ẵ</m:t>
                    </m:r>
                    <m:r>
                      <m:rPr>
                        <m:nor/>
                      </m:rPr>
                      <a:rPr lang="pt-BR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n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4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C156F458-7C7C-46AC-A9DE-C1232598B1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6660" y="9822328"/>
                <a:ext cx="10008802" cy="830997"/>
              </a:xfrm>
              <a:prstGeom prst="rect">
                <a:avLst/>
              </a:prstGeom>
              <a:blipFill>
                <a:blip r:embed="rId11"/>
                <a:stretch>
                  <a:fillRect t="-16058" b="-37956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Oval 56"/>
          <p:cNvSpPr/>
          <p:nvPr/>
        </p:nvSpPr>
        <p:spPr>
          <a:xfrm>
            <a:off x="10917382" y="3686876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041094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53" grpId="0"/>
      <p:bldP spid="53" grpId="1"/>
      <p:bldP spid="54" grpId="0"/>
      <p:bldP spid="55" grpId="0"/>
      <p:bldP spid="5" grpId="0"/>
      <p:bldP spid="51" grpId="0"/>
      <p:bldP spid="56" grpId="0"/>
      <p:bldP spid="5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381001" y="9070745"/>
            <a:ext cx="22817462" cy="4573372"/>
            <a:chOff x="1205494" y="6780415"/>
            <a:chExt cx="22753225" cy="6957870"/>
          </a:xfrm>
        </p:grpSpPr>
        <p:sp>
          <p:nvSpPr>
            <p:cNvPr id="125" name="Rounded Rectangle 124"/>
            <p:cNvSpPr/>
            <p:nvPr/>
          </p:nvSpPr>
          <p:spPr>
            <a:xfrm>
              <a:off x="1823028" y="7430342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780415"/>
              <a:ext cx="3440964" cy="1132800"/>
              <a:chOff x="1205494" y="6780415"/>
              <a:chExt cx="3440964" cy="1132800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516647" y="5901903"/>
                <a:ext cx="965744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04890" y="6780415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381000" y="2362199"/>
            <a:ext cx="23391942" cy="6765701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9" cy="4916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smtClean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10.</a:t>
                </a:r>
                <a:endParaRPr lang="en-US" sz="40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8818558" y="12335800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B</m:t>
                      </m:r>
                    </m:oMath>
                  </m:oMathPara>
                </a14:m>
                <a:endParaRPr lang="en-US" sz="4800" b="1" spc="-15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8558" y="12335800"/>
                <a:ext cx="2500565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1182654" y="3962400"/>
                <a:ext cx="15178737" cy="7689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Khẳng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đây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đúng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vi-VN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2654" y="3962400"/>
                <a:ext cx="15178737" cy="768993"/>
              </a:xfrm>
              <a:prstGeom prst="rect">
                <a:avLst/>
              </a:prstGeom>
              <a:blipFill>
                <a:blip r:embed="rId4"/>
                <a:stretch>
                  <a:fillRect l="-1566" t="-15873" b="-34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353247" y="4979261"/>
                <a:ext cx="1226902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 b="0" i="0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Đồ 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ị 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ủ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ố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đố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ứ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qua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tr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ụ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ho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GB" sz="4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GB" sz="4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3247" y="4979261"/>
                <a:ext cx="12269021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1542264" y="5973982"/>
                <a:ext cx="7939334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à 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ố 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ẵ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GB" sz="4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GB" sz="4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2264" y="5973982"/>
                <a:ext cx="7939334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470843" y="6884622"/>
                <a:ext cx="6467218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à 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ố 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ẻ</m:t>
                      </m:r>
                      <m:r>
                        <m:rPr>
                          <m:nor/>
                        </m:rPr>
                        <a:rPr lang="en-GB" sz="4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GB" sz="4800" b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0843" y="6884622"/>
                <a:ext cx="6467218" cy="8309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353247" y="7785959"/>
                <a:ext cx="11963400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 b="0" i="0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Đồ 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ị 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ủ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ố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đố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ứ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qua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g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ố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độ</m:t>
                      </m:r>
                      <m:r>
                        <m:rPr>
                          <m:nor/>
                        </m:rPr>
                        <a:rPr lang="en-GB" sz="4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vi-VN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3247" y="7785959"/>
                <a:ext cx="11963400" cy="8309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/>
              <p:nvPr/>
            </p:nvSpPr>
            <p:spPr>
              <a:xfrm>
                <a:off x="1361815" y="11339809"/>
                <a:ext cx="19008147" cy="7689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1815" y="11339809"/>
                <a:ext cx="19008147" cy="768993"/>
              </a:xfrm>
              <a:prstGeom prst="rect">
                <a:avLst/>
              </a:prstGeom>
              <a:blipFill>
                <a:blip r:embed="rId9"/>
                <a:stretch>
                  <a:fillRect l="-1250" t="-15873" b="-34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CD3AFA5A-4934-4FF4-BBE2-95486ED925FF}"/>
                  </a:ext>
                </a:extLst>
              </p:cNvPr>
              <p:cNvSpPr/>
              <p:nvPr/>
            </p:nvSpPr>
            <p:spPr>
              <a:xfrm>
                <a:off x="1353247" y="10327084"/>
                <a:ext cx="17766370" cy="7540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xác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nor/>
                      </m:rPr>
                      <a: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V</m:t>
                    </m:r>
                    <m:r>
                      <m:rPr>
                        <m:nor/>
                      </m:rPr>
                      <a: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ớ</m:t>
                    </m:r>
                    <m:r>
                      <m:rPr>
                        <m:nor/>
                      </m:rPr>
                      <a: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i</m:t>
                    </m:r>
                    <m:r>
                      <m:rPr>
                        <m:nor/>
                      </m:rPr>
                      <a: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m</m:t>
                    </m:r>
                    <m:r>
                      <m:rPr>
                        <m:nor/>
                      </m:rPr>
                      <a: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ọ</m:t>
                    </m:r>
                    <m:r>
                      <m:rPr>
                        <m:nor/>
                      </m:rPr>
                      <a: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i</m:t>
                    </m:r>
                    <m:r>
                      <m:rPr>
                        <m:nor/>
                      </m:rPr>
                      <a: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thu</m:t>
                    </m:r>
                    <m:r>
                      <m:rPr>
                        <m:nor/>
                      </m:rPr>
                      <a: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ộ</m:t>
                    </m:r>
                    <m:r>
                      <m:rPr>
                        <m:nor/>
                      </m:rPr>
                      <a: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c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ℝ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th</m:t>
                    </m:r>
                    <m:r>
                      <m:rPr>
                        <m:nor/>
                      </m:rPr>
                      <a: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ì –</m:t>
                    </m:r>
                    <m:r>
                      <m:rPr>
                        <m:nor/>
                      </m:rPr>
                      <a: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ũ</m:t>
                    </m:r>
                    <m:r>
                      <m:rPr>
                        <m:nor/>
                      </m:rPr>
                      <a: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ng</m:t>
                    </m:r>
                    <m:r>
                      <m:rPr>
                        <m:nor/>
                      </m:rPr>
                      <a: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thu</m:t>
                    </m:r>
                    <m:r>
                      <m:rPr>
                        <m:nor/>
                      </m:rPr>
                      <a: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ộ</m:t>
                    </m:r>
                    <m:r>
                      <m:rPr>
                        <m:nor/>
                      </m:rPr>
                      <a: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c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ℝ</m:t>
                    </m:r>
                    <m:r>
                      <m:rPr>
                        <m:nor/>
                      </m:rPr>
                      <a: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CD3AFA5A-4934-4FF4-BBE2-95486ED925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3247" y="10327084"/>
                <a:ext cx="17766370" cy="754053"/>
              </a:xfrm>
              <a:prstGeom prst="rect">
                <a:avLst/>
              </a:prstGeom>
              <a:blipFill>
                <a:blip r:embed="rId10"/>
                <a:stretch>
                  <a:fillRect l="-1373" t="-16129" b="-37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C156F458-7C7C-46AC-A9DE-C1232598B1F3}"/>
                  </a:ext>
                </a:extLst>
              </p:cNvPr>
              <p:cNvSpPr/>
              <p:nvPr/>
            </p:nvSpPr>
            <p:spPr>
              <a:xfrm>
                <a:off x="1361815" y="12392034"/>
                <a:ext cx="10008802" cy="830997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V</m:t>
                    </m:r>
                    <m:r>
                      <m:rPr>
                        <m:nor/>
                      </m:rPr>
                      <a: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ậ</m:t>
                    </m:r>
                    <m:r>
                      <m:rPr>
                        <m:nor/>
                      </m:rPr>
                      <a: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y</m:t>
                    </m:r>
                    <m:r>
                      <m:rPr>
                        <m:nor/>
                      </m:rPr>
                      <a: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m:rPr>
                        <m:nor/>
                      </m:rPr>
                      <a: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l</m:t>
                    </m:r>
                    <m:r>
                      <m:rPr>
                        <m:nor/>
                      </m:rPr>
                      <a: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à </m:t>
                    </m:r>
                    <m:r>
                      <m:rPr>
                        <m:nor/>
                      </m:rPr>
                      <a: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h</m:t>
                    </m:r>
                    <m:r>
                      <m:rPr>
                        <m:nor/>
                      </m:rPr>
                      <a: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à</m:t>
                    </m:r>
                    <m:r>
                      <m:rPr>
                        <m:nor/>
                      </m:rPr>
                      <a: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m</m:t>
                    </m:r>
                    <m:r>
                      <m:rPr>
                        <m:nor/>
                      </m:rPr>
                      <a: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s</m:t>
                    </m:r>
                    <m:r>
                      <m:rPr>
                        <m:nor/>
                      </m:rPr>
                      <a: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ố </m:t>
                    </m:r>
                    <m:r>
                      <m:rPr>
                        <m:nor/>
                      </m:rPr>
                      <a: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ch</m:t>
                    </m:r>
                    <m:r>
                      <m:rPr>
                        <m:nor/>
                      </m:rPr>
                      <a: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ẵ</m:t>
                    </m:r>
                    <m:r>
                      <m:rPr>
                        <m:nor/>
                      </m:rPr>
                      <a: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n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4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C156F458-7C7C-46AC-A9DE-C1232598B1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1815" y="12392034"/>
                <a:ext cx="10008802" cy="830997"/>
              </a:xfrm>
              <a:prstGeom prst="rect">
                <a:avLst/>
              </a:prstGeom>
              <a:blipFill>
                <a:blip r:embed="rId11"/>
                <a:stretch>
                  <a:fillRect t="-16176" b="-38971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Oval 56"/>
          <p:cNvSpPr/>
          <p:nvPr/>
        </p:nvSpPr>
        <p:spPr>
          <a:xfrm>
            <a:off x="1163903" y="5853203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136573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53" grpId="0"/>
      <p:bldP spid="53" grpId="1"/>
      <p:bldP spid="54" grpId="0"/>
      <p:bldP spid="55" grpId="0"/>
      <p:bldP spid="5" grpId="0"/>
      <p:bldP spid="51" grpId="0"/>
      <p:bldP spid="56" grpId="0"/>
      <p:bldP spid="5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552887" y="7266245"/>
            <a:ext cx="23220055" cy="6247999"/>
            <a:chOff x="1205494" y="6941416"/>
            <a:chExt cx="22139783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381000" y="2362200"/>
            <a:ext cx="23391942" cy="4529121"/>
            <a:chOff x="992187" y="2564544"/>
            <a:chExt cx="22353091" cy="4529710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6999"/>
              <a:ext cx="22200057" cy="4427255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11.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838259" y="9829800"/>
                <a:ext cx="9052075" cy="7870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ê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à 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ố 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ẵ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8259" y="9829800"/>
                <a:ext cx="9052075" cy="7870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979272" y="3214920"/>
                <a:ext cx="21880373" cy="14307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/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+3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Khi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khẳng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dưới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đây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đúng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 </a:t>
                </a: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272" y="3214920"/>
                <a:ext cx="21880373" cy="1430713"/>
              </a:xfrm>
              <a:prstGeom prst="rect">
                <a:avLst/>
              </a:prstGeom>
              <a:blipFill>
                <a:blip r:embed="rId4"/>
                <a:stretch>
                  <a:fillRect l="-1115" t="-7660" r="-1087" b="-187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055826" y="4841506"/>
                <a:ext cx="9764573" cy="8140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m:rPr>
                          <m:nor/>
                        </m:rPr>
                        <a:rPr lang="fr-FR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fr-FR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à </m:t>
                      </m:r>
                      <m:r>
                        <m:rPr>
                          <m:nor/>
                        </m:rPr>
                        <a:rPr lang="fr-FR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fr-FR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fr-FR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fr-FR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fr-FR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ố </m:t>
                      </m:r>
                      <m:r>
                        <m:rPr>
                          <m:nor/>
                        </m:rPr>
                        <a:rPr lang="fr-FR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fr-FR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ẻ,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fr-FR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à </m:t>
                      </m:r>
                      <m:r>
                        <m:rPr>
                          <m:nor/>
                        </m:rPr>
                        <a:rPr lang="fr-FR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fr-FR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fr-FR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fr-FR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fr-FR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ố </m:t>
                      </m:r>
                      <m:r>
                        <m:rPr>
                          <m:nor/>
                        </m:rPr>
                        <a:rPr lang="fr-FR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fr-FR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ẵ</m:t>
                      </m:r>
                      <m:r>
                        <m:rPr>
                          <m:nor/>
                        </m:rPr>
                        <a:rPr lang="fr-FR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fr-FR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GB" sz="4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826" y="4841506"/>
                <a:ext cx="9764573" cy="81400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12245841" y="4919662"/>
                <a:ext cx="10012303" cy="7870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b="1" spc="-150" smtClean="0">
                          <a:solidFill>
                            <a:srgbClr val="000099"/>
                          </a:solidFill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b="1" spc="-150" smtClean="0">
                          <a:solidFill>
                            <a:srgbClr val="000099"/>
                          </a:solidFill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b="1" i="0" spc="-150" smtClean="0">
                          <a:solidFill>
                            <a:srgbClr val="000099"/>
                          </a:solidFill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m:rPr>
                          <m:nor/>
                        </m:rPr>
                        <a:rPr lang="fr-FR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fr-FR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à </m:t>
                      </m:r>
                      <m:r>
                        <m:rPr>
                          <m:nor/>
                        </m:rPr>
                        <a:rPr lang="fr-FR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fr-FR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fr-FR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fr-FR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fr-FR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ố </m:t>
                      </m:r>
                      <m:r>
                        <m:rPr>
                          <m:nor/>
                        </m:rPr>
                        <a:rPr lang="fr-FR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fr-FR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ẵ</m:t>
                      </m:r>
                      <m:r>
                        <m:rPr>
                          <m:nor/>
                        </m:rPr>
                        <a:rPr lang="fr-FR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fr-FR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,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fr-FR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à </m:t>
                      </m:r>
                      <m:r>
                        <m:rPr>
                          <m:nor/>
                        </m:rPr>
                        <a:rPr lang="fr-FR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fr-FR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fr-FR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fr-FR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fr-FR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ố </m:t>
                      </m:r>
                      <m:r>
                        <m:rPr>
                          <m:nor/>
                        </m:rPr>
                        <a:rPr lang="fr-FR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fr-FR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ẻ.</m:t>
                      </m:r>
                    </m:oMath>
                  </m:oMathPara>
                </a14:m>
                <a:endParaRPr lang="en-GB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45841" y="4919662"/>
                <a:ext cx="10012303" cy="7870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031542" y="5817121"/>
                <a:ext cx="9325266" cy="8140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m:rPr>
                          <m:nor/>
                        </m:rPr>
                        <a:rPr lang="fr-FR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fr-FR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đề</m:t>
                      </m:r>
                      <m:r>
                        <m:rPr>
                          <m:nor/>
                        </m:rPr>
                        <a:rPr lang="fr-FR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u</m:t>
                      </m:r>
                      <m:r>
                        <m:rPr>
                          <m:nor/>
                        </m:rPr>
                        <a:rPr lang="fr-FR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fr-FR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à </m:t>
                      </m:r>
                      <m:r>
                        <m:rPr>
                          <m:nor/>
                        </m:rPr>
                        <a:rPr lang="fr-FR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fr-FR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fr-FR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fr-FR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fr-FR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ố </m:t>
                      </m:r>
                      <m:r>
                        <m:rPr>
                          <m:nor/>
                        </m:rPr>
                        <a:rPr lang="fr-FR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fr-FR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ẻ.</m:t>
                      </m:r>
                    </m:oMath>
                  </m:oMathPara>
                </a14:m>
                <a:endParaRPr lang="en-GB" sz="4800" b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542" y="5817121"/>
                <a:ext cx="9325266" cy="81400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2255052" y="5844430"/>
                <a:ext cx="11097406" cy="7870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m:rPr>
                          <m:nor/>
                        </m:rPr>
                        <a:rPr lang="fr-FR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fr-FR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đề</m:t>
                      </m:r>
                      <m:r>
                        <m:rPr>
                          <m:nor/>
                        </m:rPr>
                        <a:rPr lang="fr-FR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u</m:t>
                      </m:r>
                      <m:r>
                        <m:rPr>
                          <m:nor/>
                        </m:rPr>
                        <a:rPr lang="fr-FR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fr-FR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à </m:t>
                      </m:r>
                      <m:r>
                        <m:rPr>
                          <m:nor/>
                        </m:rPr>
                        <a:rPr lang="fr-FR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fr-FR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fr-FR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fr-FR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fr-FR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ố </m:t>
                      </m:r>
                      <m:r>
                        <m:rPr>
                          <m:nor/>
                        </m:rPr>
                        <a:rPr lang="fr-FR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fr-FR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ẻ.</m:t>
                      </m:r>
                    </m:oMath>
                  </m:oMathPara>
                </a14:m>
                <a:endParaRPr lang="vi-V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55052" y="5844430"/>
                <a:ext cx="11097406" cy="7870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/>
              <p:nvPr/>
            </p:nvSpPr>
            <p:spPr>
              <a:xfrm>
                <a:off x="1886666" y="8991600"/>
                <a:ext cx="19008147" cy="7540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6666" y="8991600"/>
                <a:ext cx="19008147" cy="754053"/>
              </a:xfrm>
              <a:prstGeom prst="rect">
                <a:avLst/>
              </a:prstGeom>
              <a:blipFill>
                <a:blip r:embed="rId9"/>
                <a:stretch>
                  <a:fillRect t="-16129" b="-37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CD3AFA5A-4934-4FF4-BBE2-95486ED925FF}"/>
                  </a:ext>
                </a:extLst>
              </p:cNvPr>
              <p:cNvSpPr/>
              <p:nvPr/>
            </p:nvSpPr>
            <p:spPr>
              <a:xfrm>
                <a:off x="1446640" y="8213774"/>
                <a:ext cx="17766370" cy="7540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Xét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TXĐ: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⇒−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8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CD3AFA5A-4934-4FF4-BBE2-95486ED925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6640" y="8213774"/>
                <a:ext cx="17766370" cy="754053"/>
              </a:xfrm>
              <a:prstGeom prst="rect">
                <a:avLst/>
              </a:prstGeom>
              <a:blipFill>
                <a:blip r:embed="rId10"/>
                <a:stretch>
                  <a:fillRect l="-1338" t="-16129" b="-37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Oval 56"/>
          <p:cNvSpPr/>
          <p:nvPr/>
        </p:nvSpPr>
        <p:spPr>
          <a:xfrm>
            <a:off x="11825357" y="4823201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37282F5A-65A9-4EE1-9F50-13D067886C3B}"/>
                  </a:ext>
                </a:extLst>
              </p:cNvPr>
              <p:cNvSpPr/>
              <p:nvPr/>
            </p:nvSpPr>
            <p:spPr>
              <a:xfrm>
                <a:off x="1446640" y="10668000"/>
                <a:ext cx="13259960" cy="7540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é</m:t>
                      </m:r>
                      <m:r>
                        <m:rPr>
                          <m:nor/>
                        </m:rPr>
                        <a:rPr lang="en-US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ó 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TX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Đ: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ℝ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⇒−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𝐷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37282F5A-65A9-4EE1-9F50-13D067886C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6640" y="10668000"/>
                <a:ext cx="13259960" cy="75405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B96F1A36-04EA-4293-9BBB-D3FE418EB2DF}"/>
                  </a:ext>
                </a:extLst>
              </p:cNvPr>
              <p:cNvSpPr/>
              <p:nvPr/>
            </p:nvSpPr>
            <p:spPr>
              <a:xfrm>
                <a:off x="1886666" y="11499207"/>
                <a:ext cx="13709395" cy="7689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g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=2(−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+3(−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)=−(2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+3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)=−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m:rPr>
                        <m:nor/>
                      </m:rPr>
                      <a:rPr lang="en-US"/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B96F1A36-04EA-4293-9BBB-D3FE418EB2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6666" y="11499207"/>
                <a:ext cx="13709395" cy="768993"/>
              </a:xfrm>
              <a:prstGeom prst="rect">
                <a:avLst/>
              </a:prstGeom>
              <a:blipFill>
                <a:blip r:embed="rId12"/>
                <a:stretch>
                  <a:fillRect l="-1734" t="-14961" b="-346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8B5D7F9A-FB48-4A53-BA59-F73CB3B26B74}"/>
                  </a:ext>
                </a:extLst>
              </p:cNvPr>
              <p:cNvSpPr/>
              <p:nvPr/>
            </p:nvSpPr>
            <p:spPr>
              <a:xfrm>
                <a:off x="1859041" y="12454830"/>
                <a:ext cx="8275559" cy="7870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ê</m:t>
                      </m:r>
                      <m:r>
                        <m:rPr>
                          <m:nor/>
                        </m:rPr>
                        <a:rPr lang="en-US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à 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ố 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ẻ.</m:t>
                      </m:r>
                    </m:oMath>
                  </m:oMathPara>
                </a14:m>
                <a:endParaRPr lang="en-US" sz="4800" b="1" spc="-15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8B5D7F9A-FB48-4A53-BA59-F73CB3B26B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9041" y="12454830"/>
                <a:ext cx="8275559" cy="78707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D58CDE56-F923-4DA9-B859-42C09B5F748F}"/>
                  </a:ext>
                </a:extLst>
              </p:cNvPr>
              <p:cNvSpPr/>
              <p:nvPr/>
            </p:nvSpPr>
            <p:spPr>
              <a:xfrm>
                <a:off x="8734436" y="12435581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B</m:t>
                      </m:r>
                    </m:oMath>
                  </m:oMathPara>
                </a14:m>
                <a:endParaRPr lang="en-US" sz="4800" b="1" spc="-15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D58CDE56-F923-4DA9-B859-42C09B5F74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4436" y="12435581"/>
                <a:ext cx="2500565" cy="83099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9300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53" grpId="0"/>
      <p:bldP spid="53" grpId="1"/>
      <p:bldP spid="54" grpId="0"/>
      <p:bldP spid="55" grpId="0"/>
      <p:bldP spid="5" grpId="0"/>
      <p:bldP spid="51" grpId="0"/>
      <p:bldP spid="57" grpId="0" animBg="1"/>
      <p:bldP spid="56" grpId="0"/>
      <p:bldP spid="58" grpId="0"/>
      <p:bldP spid="76" grpId="0"/>
      <p:bldP spid="7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600055" y="6883607"/>
            <a:ext cx="22136901" cy="3572522"/>
            <a:chOff x="1205494" y="6944481"/>
            <a:chExt cx="22139783" cy="6542919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4481"/>
              <a:ext cx="3452033" cy="1518869"/>
              <a:chOff x="1205494" y="6944481"/>
              <a:chExt cx="3452033" cy="1518869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241581" y="6176971"/>
                <a:ext cx="1515878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15959" y="6944481"/>
                <a:ext cx="2641568" cy="8311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381000" y="2362200"/>
            <a:ext cx="23391942" cy="4087555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smtClean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1.</a:t>
                </a:r>
                <a:endParaRPr lang="en-US" sz="40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</a:t>
                </a:r>
                <a:r>
                  <a:rPr lang="en-US" sz="4400" b="1" dirty="0" smtClean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VỀ NHÀ</a:t>
                </a:r>
                <a:endParaRPr lang="en-US" sz="4400" b="1" dirty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082119" y="4312951"/>
                <a:ext cx="11307662" cy="11230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4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Tìm tập xác định của hàm số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d>
                          <m:d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44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+2</m:t>
                            </m:r>
                          </m:e>
                        </m:d>
                        <m:rad>
                          <m:radPr>
                            <m:degHide m:val="on"/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44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+1</m:t>
                            </m:r>
                          </m:e>
                        </m:rad>
                      </m:den>
                    </m:f>
                  </m:oMath>
                </a14:m>
                <a:r>
                  <a:rPr lang="vi-VN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2119" y="4312951"/>
                <a:ext cx="11307662" cy="1123000"/>
              </a:xfrm>
              <a:prstGeom prst="rect">
                <a:avLst/>
              </a:prstGeom>
              <a:blipFill>
                <a:blip r:embed="rId3"/>
                <a:stretch>
                  <a:fillRect l="-2210" b="-5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909026" y="7376072"/>
                <a:ext cx="16136507" cy="26078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vi-VN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Hàm số xác định khi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44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+2≠0</m:t>
                              </m:r>
                            </m:e>
                          </m:mr>
                          <m:mr>
                            <m:e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44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+1&gt;0</m:t>
                              </m:r>
                            </m:e>
                          </m:mr>
                        </m:m>
                      </m:e>
                    </m:d>
                    <m:r>
                      <a:rPr lang="en-US" sz="4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44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≠</m:t>
                              </m:r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44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44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&gt;</m:t>
                              </m:r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44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r>
                      <a:rPr lang="en-US" sz="4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⇔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vi-VN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2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vi-VN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 tập xác định của hàm số là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1;+∞</m:t>
                        </m:r>
                      </m:e>
                    </m:d>
                  </m:oMath>
                </a14:m>
                <a:r>
                  <a:rPr lang="vi-VN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2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9026" y="7376072"/>
                <a:ext cx="16136507" cy="2607893"/>
              </a:xfrm>
              <a:prstGeom prst="rect">
                <a:avLst/>
              </a:prstGeom>
              <a:blipFill>
                <a:blip r:embed="rId4"/>
                <a:stretch>
                  <a:fillRect l="-1511" b="-79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5755013" y="2873938"/>
            <a:ext cx="1136202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400" dirty="0" smtClean="0">
                <a:solidFill>
                  <a:srgbClr val="0000FF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n-US" sz="4400" dirty="0" smtClean="0">
                <a:solidFill>
                  <a:srgbClr val="0000FF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ẠNG</a:t>
            </a:r>
            <a:r>
              <a:rPr lang="vi-VN" sz="4400" dirty="0" smtClean="0">
                <a:solidFill>
                  <a:srgbClr val="0000FF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4400" dirty="0">
                <a:solidFill>
                  <a:srgbClr val="0000FF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en-US" sz="4400" dirty="0" smtClean="0">
                <a:solidFill>
                  <a:srgbClr val="0000FF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TÌM TẬP XÁC ĐỊNH CỦA HÀM SỐ</a:t>
            </a:r>
            <a:r>
              <a:rPr lang="vi-VN" sz="44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137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600055" y="6883606"/>
            <a:ext cx="22136901" cy="6146593"/>
            <a:chOff x="1205494" y="6944481"/>
            <a:chExt cx="22139783" cy="6542919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4481"/>
              <a:ext cx="3452033" cy="1518869"/>
              <a:chOff x="1205494" y="6944481"/>
              <a:chExt cx="3452033" cy="1518869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241581" y="6176971"/>
                <a:ext cx="1515878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15959" y="6944481"/>
                <a:ext cx="2641568" cy="8311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0" y="1939209"/>
            <a:ext cx="23391942" cy="4087555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2</a:t>
                </a:r>
                <a:r>
                  <a:rPr lang="en-US" sz="4000" b="1" dirty="0" smtClean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.</a:t>
                </a:r>
                <a:endParaRPr lang="en-US" sz="40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</a:t>
                </a:r>
                <a:r>
                  <a:rPr lang="en-US" sz="4400" b="1" dirty="0" smtClean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VỀ NHÀ</a:t>
                </a:r>
                <a:endParaRPr lang="en-US" sz="4400" b="1" dirty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2" name="Rectangle 1"/>
          <p:cNvSpPr/>
          <p:nvPr/>
        </p:nvSpPr>
        <p:spPr>
          <a:xfrm>
            <a:off x="5257800" y="2735997"/>
            <a:ext cx="16840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400" dirty="0" smtClean="0"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n-US" sz="4400" dirty="0" smtClean="0"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ẠNG</a:t>
            </a:r>
            <a:r>
              <a:rPr lang="vi-VN" sz="4400" dirty="0" smtClean="0"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4400" dirty="0"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n-US" sz="4400" dirty="0" smtClean="0"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TÌM ĐIỀU KIỆN ĐỂ HÀM SỐ XÁC ĐỊNH TRÊN MỘT TẬP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953663" y="3705509"/>
                <a:ext cx="20826450" cy="11975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+1</m:t>
                        </m:r>
                      </m:num>
                      <m:den>
                        <m:sSup>
                          <m:sSup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4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den>
                    </m:f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tất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cả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để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xác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2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3663" y="3705509"/>
                <a:ext cx="20826450" cy="1197572"/>
              </a:xfrm>
              <a:prstGeom prst="rect">
                <a:avLst/>
              </a:prstGeom>
              <a:blipFill>
                <a:blip r:embed="rId3"/>
                <a:stretch>
                  <a:fillRect l="-1171" b="-112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19278" y="8440177"/>
                <a:ext cx="21478721" cy="27492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Điều</a:t>
                </a: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kiện</a:t>
                </a: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xác</a:t>
                </a: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4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≠0  </m:t>
                    </m:r>
                  </m:oMath>
                </a14:m>
                <a:r>
                  <a:rPr lang="vi-VN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vi-VN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Hàm  số xác định trên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𝑅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⇔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4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≠0  </m:t>
                    </m:r>
                  </m:oMath>
                </a14:m>
                <a:r>
                  <a:rPr lang="vi-VN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với mọi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𝑅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⇔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vi-VN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vô nghiệm</a:t>
                </a:r>
                <a:endParaRPr lang="en-US" sz="44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4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⇔</m:t>
                    </m:r>
                    <m:r>
                      <m:rPr>
                        <m:sty m:val="p"/>
                      </m:rPr>
                      <a:rPr lang="en-US" sz="4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Δ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&lt;0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⇔1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&lt;0⇔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278" y="8440177"/>
                <a:ext cx="21478721" cy="2749214"/>
              </a:xfrm>
              <a:prstGeom prst="rect">
                <a:avLst/>
              </a:prstGeom>
              <a:blipFill>
                <a:blip r:embed="rId4"/>
                <a:stretch>
                  <a:fillRect l="-1164" t="-3104" b="-4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7912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600055" y="6883606"/>
            <a:ext cx="23172887" cy="6527593"/>
            <a:chOff x="1205494" y="6944481"/>
            <a:chExt cx="22139783" cy="6542919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4481"/>
              <a:ext cx="3452033" cy="1518869"/>
              <a:chOff x="1205494" y="6944481"/>
              <a:chExt cx="3452033" cy="1518869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241581" y="6176971"/>
                <a:ext cx="1515878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15959" y="6944481"/>
                <a:ext cx="2641568" cy="8311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381000" y="2434278"/>
            <a:ext cx="23391942" cy="4087555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3</a:t>
                </a:r>
                <a:r>
                  <a:rPr lang="en-US" sz="4000" b="1" dirty="0" smtClean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.</a:t>
                </a:r>
                <a:endParaRPr lang="en-US" sz="40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</a:t>
                </a:r>
                <a:r>
                  <a:rPr lang="en-US" sz="4400" b="1" dirty="0" smtClean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VỀ NHÀ</a:t>
                </a:r>
                <a:endParaRPr lang="en-US" sz="4400" b="1" dirty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2" name="Rectangle 1"/>
          <p:cNvSpPr/>
          <p:nvPr/>
        </p:nvSpPr>
        <p:spPr>
          <a:xfrm>
            <a:off x="7079657" y="2604317"/>
            <a:ext cx="818076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DẠNG </a:t>
            </a:r>
            <a:r>
              <a:rPr lang="vi-VN" sz="4400" dirty="0" smtClean="0"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vi-VN" sz="4400" dirty="0"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4400" dirty="0" smtClean="0"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GIÁ TRỊ CỦA</a:t>
            </a:r>
            <a:r>
              <a:rPr lang="vi-VN" sz="4400" dirty="0" smtClean="0"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4400" dirty="0"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HÀM SỐ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410415" y="3494571"/>
                <a:ext cx="21914379" cy="29311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Cho </a:t>
                </a:r>
                <a:r>
                  <a:rPr lang="en-U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hàm</a:t>
                </a: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4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f>
                                <m:fPr>
                                  <m:ctrlPr>
                                    <a:rPr lang="en-US" sz="4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  <m:r>
                                    <a:rPr lang="en-US" sz="4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44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sSup>
                                        <m:sSupPr>
                                          <m:ctrlPr>
                                            <a:rPr lang="en-US" sz="4400" i="1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44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sz="4400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US" sz="4400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+</m:t>
                                      </m:r>
                                      <m:sSup>
                                        <m:sSupPr>
                                          <m:ctrlPr>
                                            <a:rPr lang="en-US" sz="4400" i="1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44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  <m:sup>
                                          <m:r>
                                            <a:rPr lang="en-US" sz="4400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rad>
                                </m:num>
                                <m:den>
                                  <m:r>
                                    <a:rPr lang="en-US" sz="4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  <m:r>
                                    <a:rPr lang="en-US" sz="4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n-US" sz="44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den>
                              </m:f>
                              <m:r>
                                <m:rPr>
                                  <m:sty m:val="p"/>
                                </m:rPr>
                                <a:rPr lang="en-US" sz="44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khi</m:t>
                              </m:r>
                              <m:r>
                                <a:rPr lang="en-US" sz="44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 </m:t>
                              </m:r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44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&lt;1</m:t>
                              </m:r>
                            </m:e>
                          </m:mr>
                          <m:mr>
                            <m:e>
                              <m:r>
                                <a:rPr lang="en-US" sz="44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m:rPr>
                                  <m:sty m:val="p"/>
                                </m:rPr>
                                <a:rPr lang="en-US" sz="44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khi</m:t>
                              </m:r>
                              <m:r>
                                <a:rPr lang="en-US" sz="44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 </m:t>
                              </m:r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44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≥1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với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tham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Biết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đồ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thị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hàm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cắt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trục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tung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tại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điểm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tung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độ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bằng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Hãy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tính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𝑃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e>
                    </m:d>
                    <m:r>
                      <a:rPr lang="en-US" sz="4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0415" y="3494571"/>
                <a:ext cx="21914379" cy="2931123"/>
              </a:xfrm>
              <a:prstGeom prst="rect">
                <a:avLst/>
              </a:prstGeom>
              <a:blipFill>
                <a:blip r:embed="rId3"/>
                <a:stretch>
                  <a:fillRect l="-1113" r="-974" b="-87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213169" y="7642753"/>
                <a:ext cx="17791843" cy="54804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nl-NL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 có đồ thị hàm số cắt trục tung tại điểm có tung độ bằng </a:t>
                </a:r>
                <a14:m>
                  <m:oMath xmlns:m="http://schemas.openxmlformats.org/officeDocument/2006/math">
                    <m:r>
                      <a:rPr lang="vi-VN" sz="4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endParaRPr lang="en-US" sz="32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nl-NL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fr-FR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ra </a:t>
                </a:r>
                <a14:m>
                  <m:oMath xmlns:m="http://schemas.openxmlformats.org/officeDocument/2006/math">
                    <m:r>
                      <a:rPr lang="fr-FR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4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d>
                    <m:r>
                      <a:rPr lang="fr-FR" sz="4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=3⇔</m:t>
                    </m:r>
                    <m:rad>
                      <m:radPr>
                        <m:degHide m:val="on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fr-FR" sz="44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fr-FR" sz="4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=3⇔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p>
                        <m:r>
                          <a:rPr lang="fr-FR" sz="4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fr-FR" sz="4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=9</m:t>
                    </m:r>
                  </m:oMath>
                </a14:m>
                <a:r>
                  <a:rPr lang="fr-FR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 </a:t>
                </a:r>
                <a:endParaRPr lang="en-US" sz="32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fr-FR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fr-FR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fr-FR" sz="4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f>
                                <m:fPr>
                                  <m:ctrlPr>
                                    <a:rPr lang="en-US" sz="4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sz="4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  <m:r>
                                    <a:rPr lang="fr-FR" sz="4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44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sSup>
                                        <m:sSupPr>
                                          <m:ctrlPr>
                                            <a:rPr lang="en-US" sz="44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fr-FR" sz="44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fr-FR" sz="4400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fr-FR" sz="4400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+9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fr-FR" sz="4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  <m:r>
                                    <a:rPr lang="fr-FR" sz="4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fr-FR" sz="44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den>
                              </m:f>
                              <m:r>
                                <m:rPr>
                                  <m:sty m:val="p"/>
                                </m:rPr>
                                <a:rPr lang="fr-FR" sz="44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khi</m:t>
                              </m:r>
                              <m:r>
                                <a:rPr lang="fr-FR" sz="44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 </m:t>
                              </m:r>
                              <m:r>
                                <a:rPr lang="fr-FR" sz="4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fr-FR" sz="44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&lt;1</m:t>
                              </m:r>
                            </m:e>
                          </m:mr>
                          <m:mr>
                            <m:e>
                              <m:r>
                                <a:rPr lang="fr-FR" sz="44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fr-FR" sz="4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m:rPr>
                                  <m:sty m:val="p"/>
                                </m:rPr>
                                <a:rPr lang="fr-FR" sz="44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khi</m:t>
                              </m:r>
                              <m:r>
                                <a:rPr lang="fr-FR" sz="44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 </m:t>
                              </m:r>
                              <m:r>
                                <a:rPr lang="fr-FR" sz="4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fr-FR" sz="44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≥1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fr-FR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fr-FR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ta </a:t>
                </a:r>
                <a:r>
                  <a:rPr lang="fr-FR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fr-FR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32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𝑃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e>
                    </m:d>
                    <m:r>
                      <a:rPr lang="en-US" sz="4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  <m:r>
                      <a:rPr lang="en-US" sz="4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16+9</m:t>
                            </m:r>
                          </m:e>
                        </m:rad>
                      </m:num>
                      <m:den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den>
                    </m:f>
                    <m:r>
                      <a:rPr lang="en-US" sz="4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+2=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a:rPr lang="en-US" sz="4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+2=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19</m:t>
                        </m:r>
                      </m:num>
                      <m:den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fr-FR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s-ES" sz="44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endParaRPr lang="en-US" sz="32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3169" y="7642753"/>
                <a:ext cx="17791843" cy="5480411"/>
              </a:xfrm>
              <a:prstGeom prst="rect">
                <a:avLst/>
              </a:prstGeom>
              <a:blipFill>
                <a:blip r:embed="rId4"/>
                <a:stretch>
                  <a:fillRect l="-1370" t="-1557" b="-8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5000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266232" y="6906019"/>
            <a:ext cx="23783945" cy="6832393"/>
            <a:chOff x="1205494" y="6944481"/>
            <a:chExt cx="22139783" cy="6542919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4481"/>
              <a:ext cx="3452033" cy="1518869"/>
              <a:chOff x="1205494" y="6944481"/>
              <a:chExt cx="3452033" cy="1518869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241581" y="6176971"/>
                <a:ext cx="1515878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15959" y="6944481"/>
                <a:ext cx="2641568" cy="8311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26126" y="2599015"/>
            <a:ext cx="23391942" cy="4087555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4</a:t>
                </a:r>
                <a:r>
                  <a:rPr lang="en-US" sz="4000" b="1" dirty="0" smtClean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.</a:t>
                </a:r>
                <a:endParaRPr lang="en-US" sz="40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</a:t>
                </a:r>
                <a:r>
                  <a:rPr lang="en-US" sz="4400" b="1" dirty="0" smtClean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VỀ NHÀ</a:t>
                </a:r>
                <a:endParaRPr lang="en-US" sz="4400" b="1" dirty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2" name="Rectangle 1"/>
          <p:cNvSpPr/>
          <p:nvPr/>
        </p:nvSpPr>
        <p:spPr>
          <a:xfrm>
            <a:off x="6096000" y="2556376"/>
            <a:ext cx="1006108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DẠNG 4: </a:t>
            </a:r>
            <a:r>
              <a:rPr lang="vi-VN" sz="4400" dirty="0"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TÍNH CHẴN LẺ CỦA HÀM SỐ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827944" y="3622341"/>
                <a:ext cx="21184456" cy="20855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fr-FR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fr-FR" sz="4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fr-FR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fr-FR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:</a:t>
                </a:r>
                <a:r>
                  <a:rPr lang="fr-FR" sz="4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4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sSup>
                          <m:sSup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4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𝑏𝑥</m:t>
                        </m:r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sSup>
                          <m:sSup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4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+1</m:t>
                        </m:r>
                      </m:den>
                    </m:f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fr-FR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fr-FR" sz="44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fr-FR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fr-FR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fr-FR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lang="fr-FR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fr-FR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fr-FR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fr-FR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fr-FR" sz="4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fr-FR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 </a:t>
                </a:r>
                <a:r>
                  <a:rPr lang="fr-FR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fr-FR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fr-FR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fr-FR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chẵn</a:t>
                </a:r>
                <a:r>
                  <a:rPr lang="fr-FR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fr-FR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miền</a:t>
                </a:r>
                <a:r>
                  <a:rPr lang="fr-FR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xác</a:t>
                </a:r>
                <a:r>
                  <a:rPr lang="fr-FR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fr-FR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𝐷</m:t>
                    </m:r>
                  </m:oMath>
                </a14:m>
                <a:r>
                  <a:rPr lang="fr-FR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fr-FR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nó</a:t>
                </a:r>
                <a:r>
                  <a:rPr lang="fr-FR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?</a:t>
                </a:r>
                <a:endParaRPr lang="en-US" sz="32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7944" y="3622341"/>
                <a:ext cx="21184456" cy="2085507"/>
              </a:xfrm>
              <a:prstGeom prst="rect">
                <a:avLst/>
              </a:prstGeom>
              <a:blipFill>
                <a:blip r:embed="rId3"/>
                <a:stretch>
                  <a:fillRect l="-1180" b="-102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480274" y="8248733"/>
                <a:ext cx="21690890" cy="56360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TXĐ: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do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∀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𝐷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𝐷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2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44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Nếu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hằng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4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này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vừa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chẵn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vừa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lẻ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𝐷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2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4400" dirty="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Nếu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≠0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, ta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lập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4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sSup>
                          <m:sSup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4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𝑏𝑥</m:t>
                        </m:r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sSup>
                          <m:sSup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4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+1</m:t>
                        </m:r>
                      </m:den>
                    </m:f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b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4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4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⇔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sSup>
                          <m:sSup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4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𝑏𝑥</m:t>
                        </m:r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sSup>
                          <m:sSup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4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+1</m:t>
                        </m:r>
                      </m:den>
                    </m:f>
                    <m:r>
                      <a:rPr lang="en-US" sz="4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sSup>
                          <m:sSup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4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𝑏𝑥</m:t>
                        </m:r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sSup>
                          <m:sSup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4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+1</m:t>
                        </m:r>
                      </m:den>
                    </m:f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vi-VN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(*)</a:t>
                </a:r>
                <a:endParaRPr lang="en-US" sz="32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vi-VN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(*)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đúng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mọi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⇔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=0,  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≠0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32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chẵn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=0,  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≠0</m:t>
                    </m:r>
                  </m:oMath>
                </a14:m>
                <a:r>
                  <a:rPr lang="vi-VN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2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0274" y="8248733"/>
                <a:ext cx="21690890" cy="5636030"/>
              </a:xfrm>
              <a:prstGeom prst="rect">
                <a:avLst/>
              </a:prstGeom>
              <a:blipFill>
                <a:blip r:embed="rId4"/>
                <a:stretch>
                  <a:fillRect l="-1152" t="-1405" b="-3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5500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roup 147"/>
          <p:cNvGrpSpPr/>
          <p:nvPr/>
        </p:nvGrpSpPr>
        <p:grpSpPr>
          <a:xfrm>
            <a:off x="457200" y="2402234"/>
            <a:ext cx="23567119" cy="4558096"/>
            <a:chOff x="134375" y="2370447"/>
            <a:chExt cx="22200057" cy="3985631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34375" y="2370447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r>
                <a:rPr lang="en-US" sz="66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sz="6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6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KẾT</a:t>
              </a:r>
              <a:r>
                <a:rPr lang="en-US" sz="6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THÚC</a:t>
              </a:r>
              <a:r>
                <a:rPr lang="en-US" sz="6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algn="ctr" defTabSz="2177060">
                <a:defRPr/>
              </a:pPr>
              <a:r>
                <a:rPr lang="en-US" sz="66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TRÂN</a:t>
              </a:r>
              <a:r>
                <a:rPr lang="en-US" sz="6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TRỌNG</a:t>
              </a:r>
              <a:r>
                <a:rPr lang="en-US" sz="6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CÁM</a:t>
              </a:r>
              <a:r>
                <a:rPr lang="en-US" sz="6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ƠN</a:t>
              </a:r>
              <a:r>
                <a:rPr lang="en-US" sz="6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6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EM </a:t>
              </a:r>
              <a:r>
                <a:rPr lang="en-US" sz="66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6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SINH</a:t>
              </a:r>
              <a:r>
                <a:rPr lang="en-US" sz="6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ĐÃ</a:t>
              </a:r>
              <a:r>
                <a:rPr lang="en-US" sz="6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THEO </a:t>
              </a:r>
              <a:r>
                <a:rPr lang="en-US" sz="66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DÕI</a:t>
              </a:r>
              <a:endParaRPr lang="en-US" sz="6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5733" y="2729017"/>
              <a:ext cx="540571" cy="858986"/>
              <a:chOff x="539751" y="1836907"/>
              <a:chExt cx="726223" cy="987296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</p:grpSp>
      </p:grpSp>
      <p:sp>
        <p:nvSpPr>
          <p:cNvPr id="3" name="Rectangle 2"/>
          <p:cNvSpPr/>
          <p:nvPr/>
        </p:nvSpPr>
        <p:spPr>
          <a:xfrm>
            <a:off x="9265173" y="4681282"/>
            <a:ext cx="184731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234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526869" y="6974519"/>
            <a:ext cx="23231796" cy="3987429"/>
            <a:chOff x="1205494" y="6937610"/>
            <a:chExt cx="22139783" cy="6549790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37610"/>
              <a:ext cx="3511460" cy="1557223"/>
              <a:chOff x="1205494" y="6937610"/>
              <a:chExt cx="3511460" cy="1557223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310554" y="6107996"/>
                <a:ext cx="1547361" cy="3226314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75386" y="6937610"/>
                <a:ext cx="2641568" cy="8311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381000" y="2362200"/>
            <a:ext cx="23391942" cy="4087555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1.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6694072" y="9849171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B</m:t>
                      </m:r>
                    </m:oMath>
                  </m:oMathPara>
                </a14:m>
                <a:endParaRPr lang="en-US" sz="4800" b="1" spc="-15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4072" y="9849171"/>
                <a:ext cx="2500565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2280331" y="3384303"/>
                <a:ext cx="8827482" cy="1048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Tập xác định của hàm số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2−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−4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</a:t>
                </a:r>
                <a:endParaRPr lang="vi-VN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0331" y="3384303"/>
                <a:ext cx="8827482" cy="1048107"/>
              </a:xfrm>
              <a:prstGeom prst="rect">
                <a:avLst/>
              </a:prstGeom>
              <a:blipFill>
                <a:blip r:embed="rId4"/>
                <a:stretch>
                  <a:fillRect l="-2693" b="-104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219200" y="4876800"/>
                <a:ext cx="548568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ℝ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\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0;2;4</m:t>
                          </m:r>
                        </m:e>
                      </m:d>
                      <m:r>
                        <m:rPr>
                          <m:nor/>
                        </m:rPr>
                        <a:rPr lang="pt-BR"/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4876800"/>
                <a:ext cx="5485687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6694072" y="4959491"/>
                <a:ext cx="548568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ℝ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\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0;4</m:t>
                          </m:r>
                        </m:e>
                      </m:d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4072" y="4959491"/>
                <a:ext cx="5485687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2168944" y="4931928"/>
                <a:ext cx="548568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ℝ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\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0;4</m:t>
                          </m:r>
                        </m:e>
                      </m:d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68944" y="4931928"/>
                <a:ext cx="5485687" cy="8309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7643815" y="4904364"/>
                <a:ext cx="548568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ℝ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\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0;4</m:t>
                          </m:r>
                        </m:e>
                      </m:d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vi-VN" sz="4800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43815" y="4904364"/>
                <a:ext cx="5485687" cy="8309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/>
              <p:nvPr/>
            </p:nvSpPr>
            <p:spPr>
              <a:xfrm>
                <a:off x="1516796" y="8240401"/>
                <a:ext cx="12184860" cy="12024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xác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khi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−4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≠0⇔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≠0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≠4</m:t>
                            </m:r>
                          </m:e>
                        </m:eqAr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</m:t>
                        </m:r>
                      </m:e>
                    </m:d>
                  </m:oMath>
                </a14:m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6796" y="8240401"/>
                <a:ext cx="12184860" cy="1202445"/>
              </a:xfrm>
              <a:prstGeom prst="rect">
                <a:avLst/>
              </a:prstGeom>
              <a:blipFill>
                <a:blip r:embed="rId9"/>
                <a:stretch>
                  <a:fillRect l="-2001" b="-4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11DFEB97-AC77-4E8F-BA12-37AC6CBF85C0}"/>
                  </a:ext>
                </a:extLst>
              </p:cNvPr>
              <p:cNvSpPr/>
              <p:nvPr/>
            </p:nvSpPr>
            <p:spPr>
              <a:xfrm>
                <a:off x="1542264" y="9812745"/>
                <a:ext cx="7917660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V</m:t>
                    </m:r>
                    <m:r>
                      <m:rPr>
                        <m:nor/>
                      </m:rPr>
                      <a: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ậ</m:t>
                    </m:r>
                    <m:r>
                      <m:rPr>
                        <m:nor/>
                      </m:rPr>
                      <a: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y</m:t>
                    </m:r>
                    <m:r>
                      <m:rPr>
                        <m:nor/>
                      </m:rPr>
                      <a: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0;4</m:t>
                        </m:r>
                      </m:e>
                    </m:d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11DFEB97-AC77-4E8F-BA12-37AC6CBF85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2264" y="9812745"/>
                <a:ext cx="7917660" cy="830997"/>
              </a:xfrm>
              <a:prstGeom prst="rect">
                <a:avLst/>
              </a:prstGeom>
              <a:blipFill>
                <a:blip r:embed="rId10"/>
                <a:stretch>
                  <a:fillRect t="-1617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Oval 48"/>
          <p:cNvSpPr/>
          <p:nvPr/>
        </p:nvSpPr>
        <p:spPr>
          <a:xfrm>
            <a:off x="7609226" y="4850744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411862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53" grpId="0"/>
      <p:bldP spid="53" grpId="1"/>
      <p:bldP spid="54" grpId="0"/>
      <p:bldP spid="55" grpId="0"/>
      <p:bldP spid="5" grpId="0"/>
      <p:bldP spid="77" grpId="0"/>
      <p:bldP spid="4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205338" y="6943077"/>
            <a:ext cx="22136901" cy="3572522"/>
            <a:chOff x="1205494" y="6944481"/>
            <a:chExt cx="22139783" cy="6542919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4481"/>
              <a:ext cx="3452033" cy="1518869"/>
              <a:chOff x="1205494" y="6944481"/>
              <a:chExt cx="3452033" cy="1518869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241581" y="6176971"/>
                <a:ext cx="1515878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15959" y="6944481"/>
                <a:ext cx="2641568" cy="8311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381000" y="2362200"/>
            <a:ext cx="23391942" cy="4087555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2.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4249400" y="9414604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D</m:t>
                      </m:r>
                    </m:oMath>
                  </m:oMathPara>
                </a14:m>
                <a:endParaRPr lang="en-US" sz="4800" b="1" spc="-15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49400" y="9414604"/>
                <a:ext cx="2500565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1207060" y="3447693"/>
                <a:ext cx="12102792" cy="1048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xác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ra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endParaRPr lang="vi-VN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060" y="3447693"/>
                <a:ext cx="12102792" cy="1048107"/>
              </a:xfrm>
              <a:prstGeom prst="rect">
                <a:avLst/>
              </a:prstGeom>
              <a:blipFill>
                <a:blip r:embed="rId4"/>
                <a:stretch>
                  <a:fillRect l="-1965" b="-104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514600" y="5223658"/>
                <a:ext cx="438854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ℝ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\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m:rPr>
                          <m:nor/>
                        </m:rPr>
                        <a:rPr lang="en-GB" sz="4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GB" sz="4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5223658"/>
                <a:ext cx="4388542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7669356" y="5223658"/>
                <a:ext cx="438854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=[</m:t>
                      </m:r>
                      <m:d>
                        <m:dPr>
                          <m:begChr m:val="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1;+∞</m:t>
                          </m:r>
                        </m:e>
                      </m:d>
                      <m:r>
                        <m:rPr>
                          <m:nor/>
                        </m:rPr>
                        <a:rPr lang="en-GB" sz="4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GB" sz="4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9356" y="5223658"/>
                <a:ext cx="4388542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2824111" y="5223658"/>
                <a:ext cx="4782619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ℝ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\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−1;0</m:t>
                          </m:r>
                        </m:e>
                      </m:d>
                      <m:r>
                        <m:rPr>
                          <m:nor/>
                        </m:rPr>
                        <a:rPr lang="en-GB" sz="4800">
                          <a:latin typeface="+mj-lt"/>
                        </a:rPr>
                        <m:t>.</m:t>
                      </m:r>
                    </m:oMath>
                  </m:oMathPara>
                </a14:m>
                <a:endParaRPr lang="en-GB" sz="4800" b="1" dirty="0">
                  <a:latin typeface="+mj-lt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24111" y="5223658"/>
                <a:ext cx="4782619" cy="8309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8037434" y="5223658"/>
                <a:ext cx="530480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−1;+∞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\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m:rPr>
                          <m:nor/>
                        </m:rPr>
                        <a:rPr lang="en-GB" sz="4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vi-VN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37434" y="5223658"/>
                <a:ext cx="5304805" cy="8309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/>
              <p:nvPr/>
            </p:nvSpPr>
            <p:spPr>
              <a:xfrm>
                <a:off x="2058087" y="7954240"/>
                <a:ext cx="16908595" cy="12024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Điều </a:t>
                </a:r>
                <a:r>
                  <a:rPr lang="fr-FR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kiện</a:t>
                </a:r>
                <a:r>
                  <a:rPr lang="fr-F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+1≥0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≠0</m:t>
                            </m:r>
                          </m:e>
                        </m:eqAr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</m:t>
                        </m:r>
                      </m:e>
                    </m:d>
                  </m:oMath>
                </a14:m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8087" y="7954240"/>
                <a:ext cx="16908595" cy="1202445"/>
              </a:xfrm>
              <a:prstGeom prst="rect">
                <a:avLst/>
              </a:prstGeom>
              <a:blipFill>
                <a:blip r:embed="rId9"/>
                <a:stretch>
                  <a:fillRect l="-1442" b="-4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CD3AFA5A-4934-4FF4-BBE2-95486ED925FF}"/>
                  </a:ext>
                </a:extLst>
              </p:cNvPr>
              <p:cNvSpPr/>
              <p:nvPr/>
            </p:nvSpPr>
            <p:spPr>
              <a:xfrm>
                <a:off x="2126382" y="9414604"/>
                <a:ext cx="16122829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dirty="0" smtClean="0"/>
                  <a:t>Vậy</a:t>
                </a:r>
                <a:r>
                  <a:rPr lang="fr-FR" dirty="0"/>
                  <a:t> </a:t>
                </a:r>
                <a:r>
                  <a:rPr lang="fr-FR" dirty="0" err="1"/>
                  <a:t>tập</a:t>
                </a:r>
                <a:r>
                  <a:rPr lang="fr-FR" dirty="0"/>
                  <a:t> </a:t>
                </a:r>
                <a:r>
                  <a:rPr lang="fr-FR" dirty="0" err="1"/>
                  <a:t>xác</a:t>
                </a:r>
                <a:r>
                  <a:rPr lang="fr-FR" dirty="0"/>
                  <a:t> </a:t>
                </a:r>
                <a:r>
                  <a:rPr lang="fr-FR" dirty="0" err="1"/>
                  <a:t>định</a:t>
                </a:r>
                <a:r>
                  <a:rPr lang="fr-FR" dirty="0"/>
                  <a:t> </a:t>
                </a:r>
                <a:r>
                  <a:rPr lang="fr-FR" dirty="0" err="1"/>
                  <a:t>của</a:t>
                </a:r>
                <a:r>
                  <a:rPr lang="fr-FR" dirty="0"/>
                  <a:t> </a:t>
                </a:r>
                <a:r>
                  <a:rPr lang="fr-FR" dirty="0" err="1"/>
                  <a:t>hàm</a:t>
                </a:r>
                <a:r>
                  <a:rPr lang="fr-FR" dirty="0"/>
                  <a:t> </a:t>
                </a:r>
                <a:r>
                  <a:rPr lang="fr-FR" dirty="0" err="1"/>
                  <a:t>số</a:t>
                </a:r>
                <a:r>
                  <a:rPr lang="fr-FR" dirty="0"/>
                  <a:t> là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−1;+∞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CD3AFA5A-4934-4FF4-BBE2-95486ED925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6382" y="9414604"/>
                <a:ext cx="16122829" cy="830997"/>
              </a:xfrm>
              <a:prstGeom prst="rect">
                <a:avLst/>
              </a:prstGeom>
              <a:blipFill>
                <a:blip r:embed="rId10"/>
                <a:stretch>
                  <a:fillRect l="-1512" t="-17518" b="-364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Oval 56"/>
          <p:cNvSpPr/>
          <p:nvPr/>
        </p:nvSpPr>
        <p:spPr>
          <a:xfrm>
            <a:off x="17948502" y="5191959"/>
            <a:ext cx="848881" cy="91109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21185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53" grpId="0"/>
      <p:bldP spid="54" grpId="0"/>
      <p:bldP spid="55" grpId="0"/>
      <p:bldP spid="55" grpId="1"/>
      <p:bldP spid="5" grpId="0"/>
      <p:bldP spid="51" grpId="0"/>
      <p:bldP spid="5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205338" y="6941404"/>
            <a:ext cx="22136901" cy="6545132"/>
            <a:chOff x="1205494" y="6941416"/>
            <a:chExt cx="22139783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381000" y="2362200"/>
            <a:ext cx="23391942" cy="4087555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3.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3214392" y="12298263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B</m:t>
                      </m:r>
                    </m:oMath>
                  </m:oMathPara>
                </a14:m>
                <a:endParaRPr lang="en-US" sz="4800" b="1" spc="-15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4392" y="12298263"/>
                <a:ext cx="2500565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1207060" y="3048000"/>
                <a:ext cx="22565882" cy="22048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den>
                              </m:f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≤0</m:t>
                              </m:r>
                            </m:e>
                          </m:mr>
                          <m:mr>
                            <m:e>
                              <m:rad>
                                <m:radPr>
                                  <m:deg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+2</m:t>
                                  </m:r>
                                </m:e>
                              </m:rad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&gt;0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xác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hợp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đây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vi-VN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060" y="3048000"/>
                <a:ext cx="22565882" cy="2204899"/>
              </a:xfrm>
              <a:prstGeom prst="rect">
                <a:avLst/>
              </a:prstGeom>
              <a:blipFill>
                <a:blip r:embed="rId4"/>
                <a:stretch>
                  <a:fillRect l="-1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249998" y="5223658"/>
                <a:ext cx="438854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d>
                        <m:dPr>
                          <m:begChr m:val="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−2;+∞</m:t>
                          </m:r>
                        </m:e>
                      </m:d>
                      <m:r>
                        <m:rPr>
                          <m:nor/>
                        </m:rPr>
                        <a:rPr lang="en-GB" sz="4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GB" sz="4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9998" y="5223658"/>
                <a:ext cx="4388542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8159621" y="5223658"/>
                <a:ext cx="438854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ℝ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9621" y="5223658"/>
                <a:ext cx="4388542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2192000" y="5223658"/>
                <a:ext cx="4447108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ℝ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\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m:rPr>
                          <m:nor/>
                        </m:rPr>
                        <a:rPr lang="en-GB" sz="4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GB" sz="4800" b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0" y="5223658"/>
                <a:ext cx="4447108" cy="8309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7068800" y="5223658"/>
                <a:ext cx="6727566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ℝ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\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≠1</m:t>
                          </m:r>
                          <m:r>
                            <m:rPr>
                              <m:nor/>
                            </m:rPr>
                            <a:rPr lang="en-US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v</m:t>
                          </m:r>
                          <m:r>
                            <m:rPr>
                              <m:nor/>
                            </m:rPr>
                            <a:rPr lang="en-US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vi-VN" sz="4800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68800" y="5223658"/>
                <a:ext cx="6727566" cy="8309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/>
              <p:nvPr/>
            </p:nvSpPr>
            <p:spPr>
              <a:xfrm>
                <a:off x="3249998" y="9818669"/>
                <a:ext cx="19008147" cy="8107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+2</m:t>
                        </m:r>
                      </m:e>
                    </m:rad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xác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mọi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≥−2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xác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mọi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&gt;0.</m:t>
                    </m:r>
                  </m:oMath>
                </a14:m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9998" y="9818669"/>
                <a:ext cx="19008147" cy="810799"/>
              </a:xfrm>
              <a:prstGeom prst="rect">
                <a:avLst/>
              </a:prstGeom>
              <a:blipFill>
                <a:blip r:embed="rId9"/>
                <a:stretch>
                  <a:fillRect l="-1251" t="-8271" b="-345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CD3AFA5A-4934-4FF4-BBE2-95486ED925FF}"/>
                  </a:ext>
                </a:extLst>
              </p:cNvPr>
              <p:cNvSpPr/>
              <p:nvPr/>
            </p:nvSpPr>
            <p:spPr>
              <a:xfrm>
                <a:off x="3192150" y="8184363"/>
                <a:ext cx="17766370" cy="1048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≤0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xác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mọi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≠1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xác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mọi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≤0.</m:t>
                    </m:r>
                  </m:oMath>
                </a14:m>
                <a:endParaRPr lang="en-US" sz="48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CD3AFA5A-4934-4FF4-BBE2-95486ED925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2150" y="8184363"/>
                <a:ext cx="17766370" cy="1048107"/>
              </a:xfrm>
              <a:prstGeom prst="rect">
                <a:avLst/>
              </a:prstGeom>
              <a:blipFill>
                <a:blip r:embed="rId10"/>
                <a:stretch>
                  <a:fillRect l="-1373" b="-104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C156F458-7C7C-46AC-A9DE-C1232598B1F3}"/>
                  </a:ext>
                </a:extLst>
              </p:cNvPr>
              <p:cNvSpPr/>
              <p:nvPr/>
            </p:nvSpPr>
            <p:spPr>
              <a:xfrm>
                <a:off x="3249998" y="11048367"/>
                <a:ext cx="10008802" cy="830997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V</m:t>
                    </m:r>
                    <m:r>
                      <m:rPr>
                        <m:nor/>
                      </m:rPr>
                      <a: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ậ</m:t>
                    </m:r>
                    <m:r>
                      <m:rPr>
                        <m:nor/>
                      </m:rPr>
                      <a: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y</m:t>
                    </m:r>
                    <m:r>
                      <m:rPr>
                        <m:nor/>
                      </m:rPr>
                      <a: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ậ</m:t>
                    </m:r>
                    <m:r>
                      <m:rPr>
                        <m:nor/>
                      </m:rPr>
                      <a: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p</m:t>
                    </m:r>
                    <m:r>
                      <m:rPr>
                        <m:nor/>
                      </m:rPr>
                      <a: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á</m:t>
                    </m:r>
                    <m:r>
                      <m:rPr>
                        <m:nor/>
                      </m:rPr>
                      <a: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đị</m:t>
                    </m:r>
                    <m:r>
                      <m:rPr>
                        <m:nor/>
                      </m:rPr>
                      <a: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nh</m:t>
                    </m:r>
                    <m:r>
                      <m:rPr>
                        <m:nor/>
                      </m:rPr>
                      <a: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ủ</m:t>
                    </m:r>
                    <m:r>
                      <m:rPr>
                        <m:nor/>
                      </m:rPr>
                      <a: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h</m:t>
                    </m:r>
                    <m:r>
                      <m:rPr>
                        <m:nor/>
                      </m:rPr>
                      <a: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à</m:t>
                    </m:r>
                    <m:r>
                      <m:rPr>
                        <m:nor/>
                      </m:rPr>
                      <a: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m</m:t>
                    </m:r>
                    <m:r>
                      <m:rPr>
                        <m:nor/>
                      </m:rPr>
                      <a: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s</m:t>
                    </m:r>
                    <m:r>
                      <m:rPr>
                        <m:nor/>
                      </m:rPr>
                      <a: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ố </m:t>
                    </m:r>
                    <m:r>
                      <m:rPr>
                        <m:nor/>
                      </m:rPr>
                      <a: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l</m:t>
                    </m:r>
                    <m:r>
                      <m:rPr>
                        <m:nor/>
                      </m:rPr>
                      <a: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à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4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C156F458-7C7C-46AC-A9DE-C1232598B1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9998" y="11048367"/>
                <a:ext cx="10008802" cy="830997"/>
              </a:xfrm>
              <a:prstGeom prst="rect">
                <a:avLst/>
              </a:prstGeom>
              <a:blipFill>
                <a:blip r:embed="rId11"/>
                <a:stretch>
                  <a:fillRect t="-16058" b="-37956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Oval 56"/>
          <p:cNvSpPr/>
          <p:nvPr/>
        </p:nvSpPr>
        <p:spPr>
          <a:xfrm>
            <a:off x="9290647" y="5099647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74577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53" grpId="0"/>
      <p:bldP spid="53" grpId="1"/>
      <p:bldP spid="54" grpId="0"/>
      <p:bldP spid="55" grpId="0"/>
      <p:bldP spid="5" grpId="0"/>
      <p:bldP spid="51" grpId="0"/>
      <p:bldP spid="56" grpId="0"/>
      <p:bldP spid="5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205338" y="6941404"/>
            <a:ext cx="22136901" cy="6545132"/>
            <a:chOff x="1205494" y="6941416"/>
            <a:chExt cx="22139783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381000" y="2362200"/>
            <a:ext cx="23391942" cy="4087555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4.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3214392" y="9917476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B</m:t>
                      </m:r>
                    </m:oMath>
                  </m:oMathPara>
                </a14:m>
                <a:endParaRPr lang="en-US" sz="4800" b="1" spc="-15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4392" y="9917476"/>
                <a:ext cx="2500565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3882876" y="2577057"/>
                <a:ext cx="9426042" cy="7540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đây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xác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vi-VN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2876" y="2577057"/>
                <a:ext cx="9426042" cy="754053"/>
              </a:xfrm>
              <a:prstGeom prst="rect">
                <a:avLst/>
              </a:prstGeom>
              <a:blipFill>
                <a:blip r:embed="rId4"/>
                <a:stretch>
                  <a:fillRect l="-2587" t="-16260" r="-1940" b="-38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456667" y="3478459"/>
                <a:ext cx="4388542" cy="14362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−4</m:t>
                          </m:r>
                        </m:den>
                      </m:f>
                      <m:r>
                        <m:rPr>
                          <m:nor/>
                        </m:rPr>
                        <a:rPr lang="en-GB" sz="4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GB" sz="4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6667" y="3478459"/>
                <a:ext cx="4388542" cy="143629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10792891" y="3781726"/>
                <a:ext cx="8319809" cy="961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rad>
                      <m:r>
                        <a:rPr lang="en-US" i="1">
                          <a:latin typeface="Cambria Math" panose="02040503050406030204" pitchFamily="18" charset="0"/>
                        </a:rPr>
                        <m:t>−3</m:t>
                      </m:r>
                      <m:r>
                        <m:rPr>
                          <m:nor/>
                        </m:rPr>
                        <a:rPr lang="en-GB" sz="4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GB" sz="4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92891" y="3781726"/>
                <a:ext cx="8319809" cy="96199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3128662" y="5167065"/>
                <a:ext cx="7543800" cy="874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−2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rad>
                      <m:r>
                        <a:rPr lang="en-US" i="1">
                          <a:latin typeface="Cambria Math" panose="02040503050406030204" pitchFamily="18" charset="0"/>
                        </a:rPr>
                        <m:t>−3</m:t>
                      </m:r>
                      <m:r>
                        <m:rPr>
                          <m:nor/>
                        </m:rPr>
                        <a:rPr lang="en-GB" sz="4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GB" sz="4800" b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8662" y="5167065"/>
                <a:ext cx="7543800" cy="87466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0265034" y="4831192"/>
                <a:ext cx="6727566" cy="15495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rad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+4</m:t>
                          </m:r>
                        </m:den>
                      </m:f>
                      <m:r>
                        <m:rPr>
                          <m:nor/>
                        </m:rPr>
                        <a:rPr lang="en-GB" sz="4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vi-VN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65034" y="4831192"/>
                <a:ext cx="6727566" cy="154959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CD3AFA5A-4934-4FF4-BBE2-95486ED925FF}"/>
                  </a:ext>
                </a:extLst>
              </p:cNvPr>
              <p:cNvSpPr/>
              <p:nvPr/>
            </p:nvSpPr>
            <p:spPr>
              <a:xfrm>
                <a:off x="3192150" y="8452155"/>
                <a:ext cx="17766370" cy="8349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Dễ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thấy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rad>
                    <m:r>
                      <a:rPr lang="en-US" i="1">
                        <a:latin typeface="Cambria Math" panose="02040503050406030204" pitchFamily="18" charset="0"/>
                      </a:rPr>
                      <m:t>−3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xác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8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CD3AFA5A-4934-4FF4-BBE2-95486ED925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2150" y="8452155"/>
                <a:ext cx="17766370" cy="834972"/>
              </a:xfrm>
              <a:prstGeom prst="rect">
                <a:avLst/>
              </a:prstGeom>
              <a:blipFill>
                <a:blip r:embed="rId9"/>
                <a:stretch>
                  <a:fillRect l="-1373" t="-5147" b="-34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Oval 56"/>
          <p:cNvSpPr/>
          <p:nvPr/>
        </p:nvSpPr>
        <p:spPr>
          <a:xfrm>
            <a:off x="11539058" y="3909178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971310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53" grpId="0"/>
      <p:bldP spid="53" grpId="1"/>
      <p:bldP spid="54" grpId="0"/>
      <p:bldP spid="55" grpId="0"/>
      <p:bldP spid="51" grpId="0"/>
      <p:bldP spid="5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205338" y="6941404"/>
            <a:ext cx="22136901" cy="6545132"/>
            <a:chOff x="1205494" y="6941416"/>
            <a:chExt cx="22139783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381000" y="2362200"/>
            <a:ext cx="23391942" cy="4087555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5.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3214392" y="12298263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B</m:t>
                      </m:r>
                    </m:oMath>
                  </m:oMathPara>
                </a14:m>
                <a:endParaRPr lang="en-US" sz="4800" b="1" spc="-15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4392" y="12298263"/>
                <a:ext cx="2500565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2999129" y="3407003"/>
                <a:ext cx="22565882" cy="8107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lang="fr-F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xác</a:t>
                </a:r>
                <a:r>
                  <a:rPr lang="fr-F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fr-F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fr-F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fr-F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fr-F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1+2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6+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endParaRPr lang="vi-VN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9129" y="3407003"/>
                <a:ext cx="22565882" cy="810799"/>
              </a:xfrm>
              <a:prstGeom prst="rect">
                <a:avLst/>
              </a:prstGeom>
              <a:blipFill>
                <a:blip r:embed="rId4"/>
                <a:stretch>
                  <a:fillRect l="-1080" t="-8271" b="-345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438400" y="4724400"/>
                <a:ext cx="4388542" cy="1431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−6;−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m:rPr>
                          <m:nor/>
                        </m:rPr>
                        <a:rPr lang="en-GB" sz="4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GB" sz="4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4724400"/>
                <a:ext cx="4388542" cy="143199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8229600" y="4724400"/>
                <a:ext cx="4388542" cy="1431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d>
                        <m:dPr>
                          <m:begChr m:val="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[−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;+∞</m:t>
                          </m:r>
                        </m:e>
                      </m:d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9600" y="4724400"/>
                <a:ext cx="4388542" cy="143199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2850292" y="4724400"/>
                <a:ext cx="4447108" cy="1431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;+∞</m:t>
                          </m:r>
                        </m:e>
                      </m:d>
                      <m:r>
                        <m:rPr>
                          <m:nor/>
                        </m:rPr>
                        <a:rPr lang="en-GB" sz="4800">
                          <a:latin typeface="+mj-lt"/>
                        </a:rPr>
                        <m:t>.</m:t>
                      </m:r>
                    </m:oMath>
                  </m:oMathPara>
                </a14:m>
                <a:endParaRPr lang="en-GB" sz="4800" b="1" dirty="0">
                  <a:latin typeface="+mj-lt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50292" y="4724400"/>
                <a:ext cx="4447108" cy="143199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7068800" y="5029200"/>
                <a:ext cx="6727566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d>
                        <m:dPr>
                          <m:begChr m:val="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[−6;+∞</m:t>
                          </m:r>
                        </m:e>
                      </m:d>
                      <m:r>
                        <m:rPr>
                          <m:nor/>
                        </m:rPr>
                        <a:rPr lang="en-GB" sz="4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vi-VN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68800" y="5029200"/>
                <a:ext cx="6727566" cy="8309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/>
              <p:nvPr/>
            </p:nvSpPr>
            <p:spPr>
              <a:xfrm>
                <a:off x="3249998" y="10728331"/>
                <a:ext cx="19008147" cy="10826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xác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;+∞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9998" y="10728331"/>
                <a:ext cx="19008147" cy="1082669"/>
              </a:xfrm>
              <a:prstGeom prst="rect">
                <a:avLst/>
              </a:prstGeom>
              <a:blipFill>
                <a:blip r:embed="rId9"/>
                <a:stretch>
                  <a:fillRect l="-1251" b="-10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CD3AFA5A-4934-4FF4-BBE2-95486ED925FF}"/>
                  </a:ext>
                </a:extLst>
              </p:cNvPr>
              <p:cNvSpPr/>
              <p:nvPr/>
            </p:nvSpPr>
            <p:spPr>
              <a:xfrm>
                <a:off x="3192150" y="8323591"/>
                <a:ext cx="17766370" cy="18110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xác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1+2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≥0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6+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≥0</m:t>
                            </m:r>
                          </m:e>
                        </m:eqAr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≥−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≥−6</m:t>
                            </m:r>
                          </m:e>
                        </m:eqAr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8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CD3AFA5A-4934-4FF4-BBE2-95486ED925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2150" y="8323591"/>
                <a:ext cx="17766370" cy="1811009"/>
              </a:xfrm>
              <a:prstGeom prst="rect">
                <a:avLst/>
              </a:prstGeom>
              <a:blipFill>
                <a:blip r:embed="rId10"/>
                <a:stretch>
                  <a:fillRect l="-13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Oval 56"/>
          <p:cNvSpPr/>
          <p:nvPr/>
        </p:nvSpPr>
        <p:spPr>
          <a:xfrm>
            <a:off x="8376247" y="5029200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60459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53" grpId="0"/>
      <p:bldP spid="53" grpId="1"/>
      <p:bldP spid="54" grpId="0"/>
      <p:bldP spid="55" grpId="0"/>
      <p:bldP spid="5" grpId="0"/>
      <p:bldP spid="51" grpId="0"/>
      <p:bldP spid="5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381000" y="6172200"/>
            <a:ext cx="23227502" cy="4788897"/>
            <a:chOff x="1121822" y="6824362"/>
            <a:chExt cx="22135691" cy="6720995"/>
          </a:xfrm>
        </p:grpSpPr>
        <p:sp>
          <p:nvSpPr>
            <p:cNvPr id="125" name="Rounded Rectangle 124"/>
            <p:cNvSpPr/>
            <p:nvPr/>
          </p:nvSpPr>
          <p:spPr>
            <a:xfrm>
              <a:off x="1121822" y="7237414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824362"/>
              <a:ext cx="3492000" cy="1311813"/>
              <a:chOff x="1205494" y="6824362"/>
              <a:chExt cx="3492000" cy="1311813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343612" y="5951829"/>
                <a:ext cx="1311813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5926" y="6860329"/>
                <a:ext cx="2641568" cy="8311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381000" y="2362201"/>
            <a:ext cx="23391942" cy="3320126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9" cy="10018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smtClean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6.</a:t>
                </a:r>
                <a:endParaRPr lang="en-US" sz="40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962847" y="9852791"/>
                <a:ext cx="10668000" cy="7878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ậ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y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ậ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p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đị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ủ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ố 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à </m:t>
                      </m:r>
                      <m:r>
                        <a:rPr lang="en-US" b="0" i="1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b="0" i="1">
                          <a:latin typeface="Cambria Math" panose="02040503050406030204" pitchFamily="18" charset="0"/>
                        </a:rPr>
                        <m:t>=(</m:t>
                      </m:r>
                      <m:d>
                        <m:dPr>
                          <m:begChr m:val=""/>
                          <m:endChr m:val="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1;3]</m:t>
                          </m:r>
                        </m:e>
                      </m:d>
                      <m:r>
                        <m:rPr>
                          <m:nor/>
                        </m:rP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2847" y="9852791"/>
                <a:ext cx="10668000" cy="78784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1055827" y="3259933"/>
                <a:ext cx="13101306" cy="10045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xác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3−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vi-VN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827" y="3259933"/>
                <a:ext cx="13101306" cy="1004570"/>
              </a:xfrm>
              <a:prstGeom prst="rect">
                <a:avLst/>
              </a:prstGeom>
              <a:blipFill>
                <a:blip r:embed="rId4"/>
                <a:stretch>
                  <a:fillRect l="-1815" t="-5455" b="-96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055827" y="4418391"/>
                <a:ext cx="438854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5400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𝐷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=∅</m:t>
                      </m:r>
                      <m:r>
                        <m:rPr>
                          <m:nor/>
                        </m:rPr>
                        <a:rPr lang="en-US" sz="4800"/>
                        <m:t>.</m:t>
                      </m:r>
                    </m:oMath>
                  </m:oMathPara>
                </a14:m>
                <a:endParaRPr lang="en-GB" sz="4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827" y="4418391"/>
                <a:ext cx="4388542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6414653" y="4447852"/>
                <a:ext cx="631074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"/>
                          <m:endChr m:val=""/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(1;3]</m:t>
                          </m:r>
                        </m:e>
                      </m:d>
                      <m:r>
                        <m:rPr>
                          <m:nor/>
                        </m:rPr>
                        <a:rPr lang="en-US" sz="4800"/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4653" y="4447852"/>
                <a:ext cx="6310747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2300624" y="4444903"/>
                <a:ext cx="4447108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1;3</m:t>
                          </m:r>
                        </m:e>
                      </m:d>
                      <m:r>
                        <m:rPr>
                          <m:nor/>
                        </m:rPr>
                        <a:rPr lang="en-US"/>
                        <m:t>.</m:t>
                      </m:r>
                    </m:oMath>
                  </m:oMathPara>
                </a14:m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00624" y="4444903"/>
                <a:ext cx="4447108" cy="8309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6459200" y="4506895"/>
                <a:ext cx="744117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 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−∞;1</m:t>
                          </m:r>
                        </m:e>
                      </m:d>
                      <m:r>
                        <a:rPr lang="en-US" sz="4800" i="1">
                          <a:latin typeface="Cambria Math" panose="02040503050406030204" pitchFamily="18" charset="0"/>
                        </a:rPr>
                        <m:t>∪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(</m:t>
                      </m:r>
                      <m:d>
                        <m:dPr>
                          <m:begChr m:val=""/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3;+∞</m:t>
                          </m:r>
                        </m:e>
                      </m:d>
                      <m:r>
                        <m:rPr>
                          <m:nor/>
                        </m:rPr>
                        <a:rPr lang="en-US" sz="4800"/>
                        <m:t>.</m:t>
                      </m:r>
                    </m:oMath>
                  </m:oMathPara>
                </a14:m>
                <a:endParaRPr lang="vi-VN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59200" y="4506895"/>
                <a:ext cx="7441171" cy="8309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/>
              <p:nvPr/>
            </p:nvSpPr>
            <p:spPr>
              <a:xfrm>
                <a:off x="2015698" y="8763001"/>
                <a:ext cx="19008147" cy="7540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⇔1&lt;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≤3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5698" y="8763001"/>
                <a:ext cx="19008147" cy="754053"/>
              </a:xfrm>
              <a:prstGeom prst="rect">
                <a:avLst/>
              </a:prstGeom>
              <a:blipFill>
                <a:blip r:embed="rId9"/>
                <a:stretch>
                  <a:fillRect t="-16260" b="-373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CD3AFA5A-4934-4FF4-BBE2-95486ED925FF}"/>
                  </a:ext>
                </a:extLst>
              </p:cNvPr>
              <p:cNvSpPr/>
              <p:nvPr/>
            </p:nvSpPr>
            <p:spPr>
              <a:xfrm>
                <a:off x="1922702" y="7194623"/>
                <a:ext cx="17766370" cy="15683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xác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≥0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−1&gt;0</m:t>
                            </m:r>
                          </m:e>
                        </m:eqAr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≤3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&gt;1</m:t>
                            </m:r>
                          </m:e>
                        </m:eqArr>
                      </m:e>
                    </m:d>
                  </m:oMath>
                </a14:m>
                <a:endParaRPr lang="en-US" sz="48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CD3AFA5A-4934-4FF4-BBE2-95486ED925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2702" y="7194623"/>
                <a:ext cx="17766370" cy="1568378"/>
              </a:xfrm>
              <a:prstGeom prst="rect">
                <a:avLst/>
              </a:prstGeom>
              <a:blipFill>
                <a:blip r:embed="rId10"/>
                <a:stretch>
                  <a:fillRect l="-13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Oval 56"/>
          <p:cNvSpPr/>
          <p:nvPr/>
        </p:nvSpPr>
        <p:spPr>
          <a:xfrm>
            <a:off x="5969030" y="4324124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B29A463C-526D-4199-952F-D1A7D213ACC0}"/>
                  </a:ext>
                </a:extLst>
              </p:cNvPr>
              <p:cNvSpPr/>
              <p:nvPr/>
            </p:nvSpPr>
            <p:spPr>
              <a:xfrm>
                <a:off x="12282761" y="9912400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B</m:t>
                      </m:r>
                    </m:oMath>
                  </m:oMathPara>
                </a14:m>
                <a:endParaRPr lang="en-US" sz="4800" b="1" spc="-15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B29A463C-526D-4199-952F-D1A7D213AC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82761" y="9912400"/>
                <a:ext cx="2500565" cy="83099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2209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53" grpId="0"/>
      <p:bldP spid="53" grpId="1"/>
      <p:bldP spid="54" grpId="0"/>
      <p:bldP spid="55" grpId="0"/>
      <p:bldP spid="5" grpId="0"/>
      <p:bldP spid="51" grpId="0"/>
      <p:bldP spid="57" grpId="0" animBg="1"/>
      <p:bldP spid="5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516045" y="6409341"/>
            <a:ext cx="23168604" cy="5295472"/>
            <a:chOff x="1126792" y="6867551"/>
            <a:chExt cx="22135691" cy="6318318"/>
          </a:xfrm>
        </p:grpSpPr>
        <p:sp>
          <p:nvSpPr>
            <p:cNvPr id="125" name="Rounded Rectangle 124"/>
            <p:cNvSpPr/>
            <p:nvPr/>
          </p:nvSpPr>
          <p:spPr>
            <a:xfrm>
              <a:off x="1126792" y="6877927"/>
              <a:ext cx="22135691" cy="6307942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867551"/>
              <a:ext cx="3554958" cy="1029325"/>
              <a:chOff x="1205494" y="6867551"/>
              <a:chExt cx="3554958" cy="102932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524816" y="5893734"/>
                <a:ext cx="949405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118884" y="6867551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379364" y="2745039"/>
            <a:ext cx="23391942" cy="3444905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9" cy="9655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7</a:t>
                </a:r>
                <a:r>
                  <a:rPr lang="en-US" sz="4000" b="1" dirty="0" smtClean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.</a:t>
                </a:r>
                <a:endParaRPr lang="en-US" sz="40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514555" y="10888623"/>
                <a:ext cx="11487936" cy="7870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ậ</m:t>
                      </m:r>
                      <m:r>
                        <m:rPr>
                          <m:nor/>
                        </m:rPr>
                        <a:rPr lang="en-US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y</m:t>
                      </m:r>
                      <m:r>
                        <m:rPr>
                          <m:nor/>
                        </m:rPr>
                        <a:rPr lang="en-US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ậ</m:t>
                      </m:r>
                      <m:r>
                        <m:rPr>
                          <m:nor/>
                        </m:rPr>
                        <a:rPr lang="en-US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p</m:t>
                      </m:r>
                      <m:r>
                        <m:rPr>
                          <m:nor/>
                        </m:rPr>
                        <a:rPr lang="en-US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en-US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đị</m:t>
                      </m:r>
                      <m:r>
                        <m:rPr>
                          <m:nor/>
                        </m:rPr>
                        <a:rPr lang="en-US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en-US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ố </m:t>
                      </m:r>
                      <m:r>
                        <m:rPr>
                          <m:nor/>
                        </m:rPr>
                        <a:rPr lang="en-US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en-US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à </m:t>
                      </m:r>
                      <m:r>
                        <a:rPr lang="vi-VN" i="1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vi-VN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−1;3</m:t>
                          </m:r>
                        </m:e>
                      </m:d>
                      <m:r>
                        <a:rPr lang="vi-VN" i="1">
                          <a:latin typeface="Cambria Math" panose="02040503050406030204" pitchFamily="18" charset="0"/>
                        </a:rPr>
                        <m:t>\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m:rPr>
                          <m:nor/>
                        </m:rPr>
                        <a:rPr lang="vi-VN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4555" y="10888623"/>
                <a:ext cx="11487936" cy="7870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1136886" y="3408821"/>
                <a:ext cx="16617714" cy="11648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vi-VN" dirty="0">
                    <a:latin typeface="+mj-lt"/>
                  </a:rPr>
                  <a:t>Tập xác định của hàm số </a:t>
                </a:r>
                <a14:m>
                  <m:oMath xmlns:m="http://schemas.openxmlformats.org/officeDocument/2006/math">
                    <m:r>
                      <a:rPr lang="vi-VN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vi-VN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3−</m:t>
                            </m:r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rad>
                        <m:r>
                          <a:rPr lang="vi-VN" i="1">
                            <a:latin typeface="Cambria Math" panose="020405030504060302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rad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vi-VN" i="1">
                            <a:latin typeface="Cambria Math" panose="02040503050406030204" pitchFamily="18" charset="0"/>
                          </a:rPr>
                          <m:t>−5</m:t>
                        </m:r>
                        <m:r>
                          <a:rPr lang="vi-VN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vi-VN" i="1">
                            <a:latin typeface="Cambria Math" panose="02040503050406030204" pitchFamily="18" charset="0"/>
                          </a:rPr>
                          <m:t>+6</m:t>
                        </m:r>
                      </m:den>
                    </m:f>
                  </m:oMath>
                </a14:m>
                <a:r>
                  <a:rPr lang="vi-VN" dirty="0">
                    <a:latin typeface="+mj-lt"/>
                  </a:rPr>
                  <a:t> là</a:t>
                </a:r>
                <a:endParaRPr lang="en-US" dirty="0">
                  <a:latin typeface="+mj-lt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6886" y="3408821"/>
                <a:ext cx="16617714" cy="1164806"/>
              </a:xfrm>
              <a:prstGeom prst="rect">
                <a:avLst/>
              </a:prstGeom>
              <a:blipFill>
                <a:blip r:embed="rId4"/>
                <a:stretch>
                  <a:fillRect l="-1430" b="-99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300367" y="4862890"/>
                <a:ext cx="438854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vi-VN" b="1"/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4800" i="1">
                              <a:latin typeface="Cambria Math" panose="02040503050406030204" pitchFamily="18" charset="0"/>
                            </a:rPr>
                            <m:t>−1;2</m:t>
                          </m:r>
                        </m:e>
                      </m:d>
                      <m:r>
                        <m:rPr>
                          <m:nor/>
                        </m:rPr>
                        <a:rPr lang="vi-VN" sz="4800"/>
                        <m:t>.</m:t>
                      </m:r>
                    </m:oMath>
                  </m:oMathPara>
                </a14:m>
                <a:endParaRPr lang="en-GB" sz="4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0367" y="4862890"/>
                <a:ext cx="4388542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6725772" y="4862890"/>
                <a:ext cx="438854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[</m:t>
                      </m:r>
                      <m:d>
                        <m:dPr>
                          <m:begChr m:val="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−1;3</m:t>
                          </m:r>
                        </m:e>
                      </m:d>
                      <m:r>
                        <a:rPr lang="vi-VN" i="1">
                          <a:latin typeface="Cambria Math" panose="02040503050406030204" pitchFamily="18" charset="0"/>
                        </a:rPr>
                        <m:t>\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m:rPr>
                          <m:nor/>
                        </m:rPr>
                        <a:rPr lang="vi-VN"/>
                        <m:t>.</m:t>
                      </m:r>
                    </m:oMath>
                  </m:oMathPara>
                </a14:m>
                <a:endParaRPr lang="en-GB" sz="4800" dirty="0">
                  <a:latin typeface="+mj-lt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5772" y="4862890"/>
                <a:ext cx="4388542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1588590" y="4879882"/>
                <a:ext cx="4447108" cy="8140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−1;3</m:t>
                          </m:r>
                        </m:e>
                      </m:d>
                      <m:r>
                        <m:rPr>
                          <m:nor/>
                        </m:rPr>
                        <a:rPr lang="vi-VN"/>
                        <m:t>.</m:t>
                      </m:r>
                    </m:oMath>
                  </m:oMathPara>
                </a14:m>
                <a:endParaRPr lang="en-GB" sz="4800" b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88590" y="4879882"/>
                <a:ext cx="4447108" cy="81400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6539719" y="4826145"/>
                <a:ext cx="6727566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2;3</m:t>
                          </m:r>
                        </m:e>
                      </m:d>
                      <m:r>
                        <m:rPr>
                          <m:nor/>
                        </m:rPr>
                        <a:rPr lang="vi-VN"/>
                        <m:t>.</m:t>
                      </m:r>
                    </m:oMath>
                  </m:oMathPara>
                </a14:m>
                <a:endParaRPr lang="vi-VN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39719" y="4826145"/>
                <a:ext cx="6727566" cy="8309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/>
              <p:nvPr/>
            </p:nvSpPr>
            <p:spPr>
              <a:xfrm>
                <a:off x="1490357" y="9203631"/>
                <a:ext cx="19008147" cy="15683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−1≤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≤3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≠2;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≠3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0357" y="9203631"/>
                <a:ext cx="19008147" cy="156837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CD3AFA5A-4934-4FF4-BBE2-95486ED925FF}"/>
                  </a:ext>
                </a:extLst>
              </p:cNvPr>
              <p:cNvSpPr/>
              <p:nvPr/>
            </p:nvSpPr>
            <p:spPr>
              <a:xfrm>
                <a:off x="1470843" y="7102422"/>
                <a:ext cx="17766370" cy="22048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dirty="0">
                    <a:latin typeface="+mj-lt"/>
                  </a:rPr>
                  <a:t>Hàm số </a:t>
                </a:r>
                <a14:m>
                  <m:oMath xmlns:m="http://schemas.openxmlformats.org/officeDocument/2006/math">
                    <m:r>
                      <a:rPr lang="vi-VN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vi-VN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3−</m:t>
                            </m:r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rad>
                        <m:r>
                          <a:rPr lang="vi-VN" i="1">
                            <a:latin typeface="Cambria Math" panose="020405030504060302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rad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vi-VN" i="1">
                            <a:latin typeface="Cambria Math" panose="02040503050406030204" pitchFamily="18" charset="0"/>
                          </a:rPr>
                          <m:t>−5</m:t>
                        </m:r>
                        <m:r>
                          <a:rPr lang="vi-VN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vi-VN" i="1">
                            <a:latin typeface="Cambria Math" panose="02040503050406030204" pitchFamily="18" charset="0"/>
                          </a:rPr>
                          <m:t>+6</m:t>
                        </m:r>
                      </m:den>
                    </m:f>
                  </m:oMath>
                </a14:m>
                <a:r>
                  <a:rPr lang="vi-VN" dirty="0">
                    <a:latin typeface="+mj-lt"/>
                  </a:rPr>
                  <a:t> có nghĩa khi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3−</m:t>
                            </m:r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≥0</m:t>
                            </m:r>
                          </m:e>
                          <m:e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+1≥0</m:t>
                            </m:r>
                          </m:e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vi-VN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−5</m:t>
                            </m:r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+6≠0</m:t>
                            </m:r>
                          </m:e>
                        </m:eqArr>
                      </m:e>
                    </m:d>
                  </m:oMath>
                </a14:m>
                <a:endParaRPr lang="en-US" dirty="0">
                  <a:latin typeface="+mj-lt"/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CD3AFA5A-4934-4FF4-BBE2-95486ED925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0843" y="7102422"/>
                <a:ext cx="17766370" cy="2204899"/>
              </a:xfrm>
              <a:prstGeom prst="rect">
                <a:avLst/>
              </a:prstGeom>
              <a:blipFill>
                <a:blip r:embed="rId10"/>
                <a:stretch>
                  <a:fillRect l="-13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Oval 56"/>
          <p:cNvSpPr/>
          <p:nvPr/>
        </p:nvSpPr>
        <p:spPr>
          <a:xfrm>
            <a:off x="6252872" y="4849203"/>
            <a:ext cx="1072553" cy="99456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920C0A61-5609-4869-B08C-D751E718D603}"/>
                  </a:ext>
                </a:extLst>
              </p:cNvPr>
              <p:cNvSpPr/>
              <p:nvPr/>
            </p:nvSpPr>
            <p:spPr>
              <a:xfrm>
                <a:off x="11752208" y="10884624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B</m:t>
                      </m:r>
                    </m:oMath>
                  </m:oMathPara>
                </a14:m>
                <a:endParaRPr lang="en-US" sz="4800" b="1" spc="-15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920C0A61-5609-4869-B08C-D751E718D6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52208" y="10884624"/>
                <a:ext cx="2500565" cy="83099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9868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53" grpId="0"/>
      <p:bldP spid="53" grpId="1"/>
      <p:bldP spid="54" grpId="0"/>
      <p:bldP spid="55" grpId="0"/>
      <p:bldP spid="5" grpId="0"/>
      <p:bldP spid="51" grpId="0"/>
      <p:bldP spid="57" grpId="0" animBg="1"/>
      <p:bldP spid="5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125595" y="6885482"/>
            <a:ext cx="22132810" cy="3822915"/>
            <a:chOff x="1125741" y="6843186"/>
            <a:chExt cx="22135691" cy="6715174"/>
          </a:xfrm>
        </p:grpSpPr>
        <p:sp>
          <p:nvSpPr>
            <p:cNvPr id="125" name="Rounded Rectangle 124"/>
            <p:cNvSpPr/>
            <p:nvPr/>
          </p:nvSpPr>
          <p:spPr>
            <a:xfrm>
              <a:off x="1125741" y="7250416"/>
              <a:ext cx="22135691" cy="6307944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843186"/>
              <a:ext cx="3427747" cy="1557923"/>
              <a:chOff x="1205494" y="6843186"/>
              <a:chExt cx="3427747" cy="1557923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272701" y="6145851"/>
                <a:ext cx="145363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1991673" y="684318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381000" y="2362200"/>
            <a:ext cx="23391942" cy="4087555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smtClean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8.</a:t>
                </a:r>
                <a:endParaRPr lang="en-US" sz="40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6434275" y="9565359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B</m:t>
                      </m:r>
                    </m:oMath>
                  </m:oMathPara>
                </a14:m>
                <a:endParaRPr lang="en-US" sz="4800" b="1" spc="-15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4275" y="9565359"/>
                <a:ext cx="2500565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1171346" y="2854002"/>
                <a:ext cx="16617714" cy="22048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−2</m:t>
                                      </m:r>
                                    </m:e>
                                  </m:rad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−3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den>
                              </m:f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𝑘h𝑖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≥2</m:t>
                              </m:r>
                            </m:e>
                          </m:mr>
                          <m:m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𝑘h𝑖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&lt;2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1346" y="2854002"/>
                <a:ext cx="16617714" cy="2204899"/>
              </a:xfrm>
              <a:prstGeom prst="rect">
                <a:avLst/>
              </a:prstGeom>
              <a:blipFill>
                <a:blip r:embed="rId4"/>
                <a:stretch>
                  <a:fillRect l="-14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280572" y="5274153"/>
                <a:ext cx="438854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=2</m:t>
                      </m:r>
                      <m:r>
                        <m:rPr>
                          <m:nor/>
                        </m:rPr>
                        <a:rPr lang="en-GB" sz="4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GB" sz="4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0572" y="5274153"/>
                <a:ext cx="4388542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6484014" y="5267384"/>
                <a:ext cx="438854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=3</m:t>
                      </m:r>
                      <m:r>
                        <m:rPr>
                          <m:nor/>
                        </m:rPr>
                        <a:rPr lang="en-GB" sz="4800">
                          <a:latin typeface="+mj-lt"/>
                        </a:rPr>
                        <m:t>.</m:t>
                      </m:r>
                    </m:oMath>
                  </m:oMathPara>
                </a14:m>
                <a:endParaRPr lang="en-GB" sz="4800" dirty="0">
                  <a:latin typeface="+mj-lt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4014" y="5267384"/>
                <a:ext cx="4388542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2225718" y="4912417"/>
                <a:ext cx="4447108" cy="1431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m:rPr>
                          <m:nor/>
                        </m:rPr>
                        <a:rPr lang="en-GB" sz="4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GB" sz="4800" b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25718" y="4912417"/>
                <a:ext cx="4447108" cy="143199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7231651" y="5208631"/>
                <a:ext cx="6727566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=6</m:t>
                      </m:r>
                      <m:r>
                        <m:rPr>
                          <m:nor/>
                        </m:rPr>
                        <a:rPr lang="en-GB" sz="4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vi-VN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31651" y="5208631"/>
                <a:ext cx="6727566" cy="8309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/>
              <p:nvPr/>
            </p:nvSpPr>
            <p:spPr>
              <a:xfrm>
                <a:off x="2302489" y="9642303"/>
                <a:ext cx="19008147" cy="7540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=3.</m:t>
                    </m:r>
                  </m:oMath>
                </a14:m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2489" y="9642303"/>
                <a:ext cx="19008147" cy="754053"/>
              </a:xfrm>
              <a:prstGeom prst="rect">
                <a:avLst/>
              </a:prstGeom>
              <a:blipFill>
                <a:blip r:embed="rId9"/>
                <a:stretch>
                  <a:fillRect l="-1283" t="-16260" b="-38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CD3AFA5A-4934-4FF4-BBE2-95486ED925FF}"/>
                  </a:ext>
                </a:extLst>
              </p:cNvPr>
              <p:cNvSpPr/>
              <p:nvPr/>
            </p:nvSpPr>
            <p:spPr>
              <a:xfrm>
                <a:off x="2196992" y="8021810"/>
                <a:ext cx="17766370" cy="11551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2−2</m:t>
                            </m:r>
                          </m:e>
                        </m:rad>
                        <m:r>
                          <a:rPr lang="en-US" i="1">
                            <a:latin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2−1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−2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+2=3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8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CD3AFA5A-4934-4FF4-BBE2-95486ED925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6992" y="8021810"/>
                <a:ext cx="17766370" cy="1155124"/>
              </a:xfrm>
              <a:prstGeom prst="rect">
                <a:avLst/>
              </a:prstGeom>
              <a:blipFill>
                <a:blip r:embed="rId10"/>
                <a:stretch>
                  <a:fillRect l="-1338" b="-105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Oval 56"/>
          <p:cNvSpPr/>
          <p:nvPr/>
        </p:nvSpPr>
        <p:spPr>
          <a:xfrm>
            <a:off x="5897999" y="5208631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4155953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53" grpId="0"/>
      <p:bldP spid="53" grpId="1"/>
      <p:bldP spid="54" grpId="0"/>
      <p:bldP spid="55" grpId="0"/>
      <p:bldP spid="5" grpId="0"/>
      <p:bldP spid="51" grpId="0"/>
      <p:bldP spid="5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Giấy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4744</TotalTime>
  <Words>1242</Words>
  <Application>Microsoft Office PowerPoint</Application>
  <PresentationFormat>Custom</PresentationFormat>
  <Paragraphs>253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Arial</vt:lpstr>
      <vt:lpstr>AvantGarde</vt:lpstr>
      <vt:lpstr>AvantGarde-Demi</vt:lpstr>
      <vt:lpstr>Calibri</vt:lpstr>
      <vt:lpstr>Cambria Math</vt:lpstr>
      <vt:lpstr>Chu Van An</vt:lpstr>
      <vt:lpstr>MS Mincho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Admin</cp:lastModifiedBy>
  <cp:revision>460</cp:revision>
  <dcterms:created xsi:type="dcterms:W3CDTF">2013-08-31T11:42:51Z</dcterms:created>
  <dcterms:modified xsi:type="dcterms:W3CDTF">2021-08-31T13:14:43Z</dcterms:modified>
</cp:coreProperties>
</file>