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3" r:id="rId3"/>
    <p:sldId id="258" r:id="rId4"/>
    <p:sldId id="265" r:id="rId5"/>
    <p:sldId id="259" r:id="rId6"/>
    <p:sldId id="267" r:id="rId7"/>
    <p:sldId id="268" r:id="rId8"/>
    <p:sldId id="269" r:id="rId9"/>
    <p:sldId id="270" r:id="rId10"/>
    <p:sldId id="271" r:id="rId11"/>
    <p:sldId id="272" r:id="rId12"/>
    <p:sldId id="260" r:id="rId13"/>
    <p:sldId id="276" r:id="rId14"/>
    <p:sldId id="261" r:id="rId15"/>
    <p:sldId id="262" r:id="rId16"/>
  </p:sldIdLst>
  <p:sldSz cx="14630400" cy="8229600"/>
  <p:notesSz cx="6858000" cy="9144000"/>
  <p:defaultTextStyle>
    <a:defPPr>
      <a:defRPr lang="en-US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êu đề" id="{D7C1FB78-14C4-42C5-A0F6-50ADC2E7F5F8}">
          <p14:sldIdLst>
            <p14:sldId id="257"/>
          </p14:sldIdLst>
        </p14:section>
        <p14:section name="HĐ mở đầu" id="{46A07EF6-6981-4BDA-8B90-685EF0C23ABC}">
          <p14:sldIdLst>
            <p14:sldId id="273"/>
          </p14:sldIdLst>
        </p14:section>
        <p14:section name="HĐ hình thành kiến thức" id="{A7D9684F-02EF-48B2-938B-F821175287B4}">
          <p14:sldIdLst>
            <p14:sldId id="258"/>
            <p14:sldId id="265"/>
            <p14:sldId id="259"/>
            <p14:sldId id="267"/>
            <p14:sldId id="268"/>
            <p14:sldId id="269"/>
            <p14:sldId id="270"/>
            <p14:sldId id="271"/>
            <p14:sldId id="272"/>
          </p14:sldIdLst>
        </p14:section>
        <p14:section name="HĐ luyện tập" id="{019F8C93-D338-46D7-AF8F-847E5EC5E466}">
          <p14:sldIdLst>
            <p14:sldId id="260"/>
            <p14:sldId id="276"/>
          </p14:sldIdLst>
        </p14:section>
        <p14:section name="HĐ vận dụng" id="{6A67265D-6866-4897-A7B5-FB0E5F3CA07F}">
          <p14:sldIdLst>
            <p14:sldId id="261"/>
          </p14:sldIdLst>
        </p14:section>
        <p14:section name="HDVV" id="{4FBE0408-1ACF-4A84-93B2-0533CB266F49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364"/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3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1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0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0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8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3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1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9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02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3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2BAAA-6138-4509-9622-3800F9742AF5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72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89143" y="837735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- §4. PHÉP CỘNG VÀ PHÉP TRỪ SỐ </a:t>
            </a:r>
            <a:r>
              <a:rPr lang="en-US" sz="3840" b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TỰ NHIÊN</a:t>
            </a:r>
            <a:endParaRPr lang="en-US" sz="3840" dirty="0">
              <a:solidFill>
                <a:srgbClr val="FF0000"/>
              </a:solidFill>
              <a:latin typeface="SVN-A Love Of Thunder" panose="02040603050506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2252" y="2130397"/>
            <a:ext cx="11918149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1860" y="4191381"/>
            <a:ext cx="11712257" cy="272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5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682693" y="1466948"/>
            <a:ext cx="7315200" cy="11117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865 279 – 45 027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9374" y="2773164"/>
            <a:ext cx="7140761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865 279 – 45 027 = 820 252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41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682693" y="1466947"/>
            <a:ext cx="7315200" cy="6020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23742" y="4678878"/>
            <a:ext cx="7140761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18 000 + 21 000 + 30 000 = 69 000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100 000 – 69 000 = 31 000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60094" y="2230459"/>
            <a:ext cx="7468060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5480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2645" y="1433087"/>
            <a:ext cx="5477960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188976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63 548 + 19 256;      </a:t>
            </a: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129 107 – 34 693.</a:t>
            </a: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cxnSp>
        <p:nvCxnSpPr>
          <p:cNvPr id="13" name="Straight Connector 12"/>
          <p:cNvCxnSpPr/>
          <p:nvPr/>
        </p:nvCxnSpPr>
        <p:spPr>
          <a:xfrm>
            <a:off x="6209804" y="1495400"/>
            <a:ext cx="21946" cy="611620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671462" y="1257523"/>
            <a:ext cx="1457450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endParaRPr lang="en-US" sz="2880" dirty="0"/>
          </a:p>
        </p:txBody>
      </p:sp>
      <p:grpSp>
        <p:nvGrpSpPr>
          <p:cNvPr id="33" name="Group 32"/>
          <p:cNvGrpSpPr/>
          <p:nvPr/>
        </p:nvGrpSpPr>
        <p:grpSpPr>
          <a:xfrm>
            <a:off x="6912864" y="1630995"/>
            <a:ext cx="1958420" cy="1567769"/>
            <a:chOff x="5760720" y="1487178"/>
            <a:chExt cx="1632017" cy="1306474"/>
          </a:xfrm>
        </p:grpSpPr>
        <p:sp>
          <p:nvSpPr>
            <p:cNvPr id="15" name="Rectangle 14"/>
            <p:cNvSpPr/>
            <p:nvPr/>
          </p:nvSpPr>
          <p:spPr>
            <a:xfrm>
              <a:off x="6315786" y="1578618"/>
              <a:ext cx="1076951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63 548 </a:t>
              </a:r>
              <a:endParaRPr lang="en-US" sz="288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315786" y="1962997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19 256</a:t>
              </a:r>
              <a:endParaRPr lang="en-US" sz="288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6357190" y="2350617"/>
              <a:ext cx="9193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6300342" y="2347376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82 804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159157" y="1854724"/>
              <a:ext cx="326049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60720" y="1487178"/>
              <a:ext cx="42062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6583680" y="3198258"/>
            <a:ext cx="7315200" cy="10452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1.18:</a:t>
            </a:r>
            <a:r>
              <a:rPr lang="en-US" sz="2880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288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en-US" sz="288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6 789</a:t>
            </a:r>
            <a:r>
              <a:rPr lang="en-US" sz="288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+ 2 895 = 2 895 + 6 789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538075" y="4237957"/>
            <a:ext cx="7315200" cy="35936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1.19: </a:t>
            </a:r>
            <a:endParaRPr lang="en-US" sz="2880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362 – 7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355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x – 56 = 4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4 + 56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60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846259" y="4718046"/>
            <a:ext cx="7315200" cy="162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25 – 15 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10</a:t>
            </a:r>
            <a:endParaRPr lang="en-US" sz="2880" dirty="0"/>
          </a:p>
        </p:txBody>
      </p:sp>
      <p:grpSp>
        <p:nvGrpSpPr>
          <p:cNvPr id="34" name="Group 33"/>
          <p:cNvGrpSpPr/>
          <p:nvPr/>
        </p:nvGrpSpPr>
        <p:grpSpPr>
          <a:xfrm>
            <a:off x="10144290" y="1543213"/>
            <a:ext cx="2046147" cy="1721702"/>
            <a:chOff x="8453575" y="1487178"/>
            <a:chExt cx="1705123" cy="1434752"/>
          </a:xfrm>
        </p:grpSpPr>
        <p:sp>
          <p:nvSpPr>
            <p:cNvPr id="23" name="Rectangle 22"/>
            <p:cNvSpPr/>
            <p:nvPr/>
          </p:nvSpPr>
          <p:spPr>
            <a:xfrm>
              <a:off x="8928126" y="1593665"/>
              <a:ext cx="1230572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129 107 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087839" y="2052982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34 693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087839" y="2475654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94 414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9032975" y="2424662"/>
              <a:ext cx="10310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8814816" y="1798405"/>
              <a:ext cx="364463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453575" y="1487178"/>
              <a:ext cx="57316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87040" y="3442018"/>
            <a:ext cx="5431555" cy="162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“?”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+ 2 895 = 2 895 + 6 789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87040" y="5062090"/>
            <a:ext cx="5431555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x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thỏa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mãn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x – 56 = 4.</a:t>
            </a:r>
          </a:p>
        </p:txBody>
      </p:sp>
    </p:spTree>
    <p:extLst>
      <p:ext uri="{BB962C8B-B14F-4D97-AF65-F5344CB8AC3E}">
        <p14:creationId xmlns:p14="http://schemas.microsoft.com/office/powerpoint/2010/main" val="326117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29" grpId="0"/>
      <p:bldP spid="30" grpId="0"/>
      <p:bldP spid="31" grpId="0"/>
      <p:bldP spid="35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524409" y="2663116"/>
            <a:ext cx="3623310" cy="3269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9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§4. PHÉP CỘNG VÀ PHÉP TRỪ SỐ TỰ NHIÊN</a:t>
            </a:r>
            <a:endParaRPr lang="en-US" sz="2592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grpSp>
        <p:nvGrpSpPr>
          <p:cNvPr id="77" name="Group 76"/>
          <p:cNvGrpSpPr/>
          <p:nvPr/>
        </p:nvGrpSpPr>
        <p:grpSpPr>
          <a:xfrm>
            <a:off x="4059937" y="1055275"/>
            <a:ext cx="2953919" cy="2792641"/>
            <a:chOff x="3383280" y="879395"/>
            <a:chExt cx="2461599" cy="2327201"/>
          </a:xfrm>
        </p:grpSpPr>
        <p:sp>
          <p:nvSpPr>
            <p:cNvPr id="58" name="Plus 57"/>
            <p:cNvSpPr/>
            <p:nvPr/>
          </p:nvSpPr>
          <p:spPr>
            <a:xfrm>
              <a:off x="3547497" y="879395"/>
              <a:ext cx="1834304" cy="1716504"/>
            </a:xfrm>
            <a:prstGeom prst="mathPlu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</a:rPr>
                <a:t>cộng</a:t>
              </a:r>
              <a:endParaRPr lang="en-US" sz="2592" dirty="0">
                <a:solidFill>
                  <a:srgbClr val="FF0000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383280" y="2109753"/>
              <a:ext cx="2461599" cy="1096843"/>
            </a:xfrm>
            <a:custGeom>
              <a:avLst/>
              <a:gdLst>
                <a:gd name="connsiteX0" fmla="*/ 0 w 3328416"/>
                <a:gd name="connsiteY0" fmla="*/ 1096843 h 1096843"/>
                <a:gd name="connsiteX1" fmla="*/ 1353312 w 3328416"/>
                <a:gd name="connsiteY1" fmla="*/ 91003 h 1096843"/>
                <a:gd name="connsiteX2" fmla="*/ 3328416 w 3328416"/>
                <a:gd name="connsiteY2" fmla="*/ 109291 h 1096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28416" h="1096843">
                  <a:moveTo>
                    <a:pt x="0" y="1096843"/>
                  </a:moveTo>
                  <a:cubicBezTo>
                    <a:pt x="399288" y="676219"/>
                    <a:pt x="798576" y="255595"/>
                    <a:pt x="1353312" y="91003"/>
                  </a:cubicBezTo>
                  <a:cubicBezTo>
                    <a:pt x="1908048" y="-73589"/>
                    <a:pt x="2618232" y="17851"/>
                    <a:pt x="3328416" y="109291"/>
                  </a:cubicBezTo>
                </a:path>
              </a:pathLst>
            </a:custGeom>
            <a:noFill/>
            <a:ln w="1524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103827" y="3698453"/>
            <a:ext cx="4037990" cy="2644150"/>
            <a:chOff x="3419856" y="3082044"/>
            <a:chExt cx="3364992" cy="2203458"/>
          </a:xfrm>
        </p:grpSpPr>
        <p:sp>
          <p:nvSpPr>
            <p:cNvPr id="57" name="Minus 56"/>
            <p:cNvSpPr/>
            <p:nvPr/>
          </p:nvSpPr>
          <p:spPr>
            <a:xfrm>
              <a:off x="4743873" y="3082044"/>
              <a:ext cx="1876383" cy="2203458"/>
            </a:xfrm>
            <a:prstGeom prst="mathMinu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592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419856" y="3623504"/>
              <a:ext cx="3364992" cy="886506"/>
            </a:xfrm>
            <a:custGeom>
              <a:avLst/>
              <a:gdLst>
                <a:gd name="connsiteX0" fmla="*/ 0 w 3364992"/>
                <a:gd name="connsiteY0" fmla="*/ 0 h 886506"/>
                <a:gd name="connsiteX1" fmla="*/ 1645920 w 3364992"/>
                <a:gd name="connsiteY1" fmla="*/ 804672 h 886506"/>
                <a:gd name="connsiteX2" fmla="*/ 3364992 w 3364992"/>
                <a:gd name="connsiteY2" fmla="*/ 859536 h 886506"/>
                <a:gd name="connsiteX3" fmla="*/ 3364992 w 3364992"/>
                <a:gd name="connsiteY3" fmla="*/ 859536 h 88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64992" h="886506">
                  <a:moveTo>
                    <a:pt x="0" y="0"/>
                  </a:moveTo>
                  <a:cubicBezTo>
                    <a:pt x="542544" y="330708"/>
                    <a:pt x="1085088" y="661416"/>
                    <a:pt x="1645920" y="804672"/>
                  </a:cubicBezTo>
                  <a:cubicBezTo>
                    <a:pt x="2206752" y="947928"/>
                    <a:pt x="3364992" y="859536"/>
                    <a:pt x="3364992" y="859536"/>
                  </a:cubicBezTo>
                  <a:lnTo>
                    <a:pt x="3364992" y="859536"/>
                  </a:lnTo>
                </a:path>
              </a:pathLst>
            </a:custGeom>
            <a:noFill/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957906" y="1108906"/>
            <a:ext cx="6059893" cy="1489236"/>
            <a:chOff x="5798254" y="924088"/>
            <a:chExt cx="5049911" cy="1241030"/>
          </a:xfrm>
        </p:grpSpPr>
        <p:sp>
          <p:nvSpPr>
            <p:cNvPr id="22" name="Freeform 21"/>
            <p:cNvSpPr/>
            <p:nvPr/>
          </p:nvSpPr>
          <p:spPr>
            <a:xfrm>
              <a:off x="5798254" y="1622811"/>
              <a:ext cx="2282273" cy="542307"/>
            </a:xfrm>
            <a:custGeom>
              <a:avLst/>
              <a:gdLst>
                <a:gd name="connsiteX0" fmla="*/ 0 w 2282273"/>
                <a:gd name="connsiteY0" fmla="*/ 542307 h 542307"/>
                <a:gd name="connsiteX1" fmla="*/ 438912 w 2282273"/>
                <a:gd name="connsiteY1" fmla="*/ 231411 h 542307"/>
                <a:gd name="connsiteX2" fmla="*/ 2103120 w 2282273"/>
                <a:gd name="connsiteY2" fmla="*/ 11955 h 542307"/>
                <a:gd name="connsiteX3" fmla="*/ 2157984 w 2282273"/>
                <a:gd name="connsiteY3" fmla="*/ 48531 h 542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2273" h="542307">
                  <a:moveTo>
                    <a:pt x="0" y="542307"/>
                  </a:moveTo>
                  <a:cubicBezTo>
                    <a:pt x="44196" y="431055"/>
                    <a:pt x="88392" y="319803"/>
                    <a:pt x="438912" y="231411"/>
                  </a:cubicBezTo>
                  <a:cubicBezTo>
                    <a:pt x="789432" y="143019"/>
                    <a:pt x="1816608" y="42435"/>
                    <a:pt x="2103120" y="11955"/>
                  </a:cubicBezTo>
                  <a:cubicBezTo>
                    <a:pt x="2389632" y="-18525"/>
                    <a:pt x="2273808" y="15003"/>
                    <a:pt x="2157984" y="48531"/>
                  </a:cubicBez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8105024" y="924088"/>
              <a:ext cx="2743141" cy="1092681"/>
              <a:chOff x="8930396" y="845847"/>
              <a:chExt cx="2743141" cy="1092681"/>
            </a:xfrm>
          </p:grpSpPr>
          <p:grpSp>
            <p:nvGrpSpPr>
              <p:cNvPr id="41" name="Group 40"/>
              <p:cNvGrpSpPr/>
              <p:nvPr/>
            </p:nvGrpSpPr>
            <p:grpSpPr>
              <a:xfrm>
                <a:off x="8930396" y="845847"/>
                <a:ext cx="2743141" cy="1092681"/>
                <a:chOff x="724806" y="2047781"/>
                <a:chExt cx="3736547" cy="1110432"/>
              </a:xfrm>
            </p:grpSpPr>
            <p:sp>
              <p:nvSpPr>
                <p:cNvPr id="42" name="Rounded Rectangle 4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1195754" y="2065091"/>
                  <a:ext cx="2996418" cy="2971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+        b       =      c</a:t>
                  </a:r>
                </a:p>
              </p:txBody>
            </p:sp>
          </p:grpSp>
          <p:grpSp>
            <p:nvGrpSpPr>
              <p:cNvPr id="44" name="Group 43"/>
              <p:cNvGrpSpPr/>
              <p:nvPr/>
            </p:nvGrpSpPr>
            <p:grpSpPr>
              <a:xfrm>
                <a:off x="8951025" y="1127746"/>
                <a:ext cx="1042905" cy="558625"/>
                <a:chOff x="844176" y="2437065"/>
                <a:chExt cx="1125302" cy="583306"/>
              </a:xfrm>
            </p:grpSpPr>
            <p:sp>
              <p:nvSpPr>
                <p:cNvPr id="45" name="TextBox 44"/>
                <p:cNvSpPr txBox="1"/>
                <p:nvPr/>
              </p:nvSpPr>
              <p:spPr>
                <a:xfrm>
                  <a:off x="844176" y="2715065"/>
                  <a:ext cx="1125302" cy="3053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6" name="Straight Arrow Connector 45"/>
                <p:cNvCxnSpPr/>
                <p:nvPr/>
              </p:nvCxnSpPr>
              <p:spPr>
                <a:xfrm flipV="1">
                  <a:off x="1336429" y="2437065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/>
              <p:cNvGrpSpPr/>
              <p:nvPr/>
            </p:nvGrpSpPr>
            <p:grpSpPr>
              <a:xfrm>
                <a:off x="9778376" y="1109618"/>
                <a:ext cx="1125302" cy="555763"/>
                <a:chOff x="2039873" y="2422997"/>
                <a:chExt cx="1125302" cy="555763"/>
              </a:xfrm>
            </p:grpSpPr>
            <p:sp>
              <p:nvSpPr>
                <p:cNvPr id="48" name="TextBox 47"/>
                <p:cNvSpPr txBox="1"/>
                <p:nvPr/>
              </p:nvSpPr>
              <p:spPr>
                <a:xfrm>
                  <a:off x="2039873" y="2686372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9" name="Straight Arrow Connector 48"/>
                <p:cNvCxnSpPr/>
                <p:nvPr/>
              </p:nvCxnSpPr>
              <p:spPr>
                <a:xfrm flipV="1">
                  <a:off x="2532185" y="2422997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/>
              <p:cNvGrpSpPr/>
              <p:nvPr/>
            </p:nvGrpSpPr>
            <p:grpSpPr>
              <a:xfrm>
                <a:off x="10708925" y="1118136"/>
                <a:ext cx="909748" cy="589005"/>
                <a:chOff x="3327384" y="2394861"/>
                <a:chExt cx="909748" cy="589005"/>
              </a:xfrm>
            </p:grpSpPr>
            <p:sp>
              <p:nvSpPr>
                <p:cNvPr id="51" name="TextBox 50"/>
                <p:cNvSpPr txBox="1"/>
                <p:nvPr/>
              </p:nvSpPr>
              <p:spPr>
                <a:xfrm>
                  <a:off x="3327384" y="2691478"/>
                  <a:ext cx="909748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Tổng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52" name="Straight Arrow Connector 51"/>
                <p:cNvCxnSpPr/>
                <p:nvPr/>
              </p:nvCxnSpPr>
              <p:spPr>
                <a:xfrm flipV="1">
                  <a:off x="3643532" y="2394861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79" name="Group 78"/>
          <p:cNvGrpSpPr/>
          <p:nvPr/>
        </p:nvGrpSpPr>
        <p:grpSpPr>
          <a:xfrm>
            <a:off x="6925024" y="2639353"/>
            <a:ext cx="3221185" cy="855879"/>
            <a:chOff x="5770853" y="2199460"/>
            <a:chExt cx="2684321" cy="713232"/>
          </a:xfrm>
        </p:grpSpPr>
        <p:sp>
          <p:nvSpPr>
            <p:cNvPr id="26" name="Freeform 25"/>
            <p:cNvSpPr/>
            <p:nvPr/>
          </p:nvSpPr>
          <p:spPr>
            <a:xfrm>
              <a:off x="5770853" y="2199460"/>
              <a:ext cx="2468880" cy="713232"/>
            </a:xfrm>
            <a:custGeom>
              <a:avLst/>
              <a:gdLst>
                <a:gd name="connsiteX0" fmla="*/ 0 w 2468880"/>
                <a:gd name="connsiteY0" fmla="*/ 0 h 713232"/>
                <a:gd name="connsiteX1" fmla="*/ 969264 w 2468880"/>
                <a:gd name="connsiteY1" fmla="*/ 566928 h 713232"/>
                <a:gd name="connsiteX2" fmla="*/ 2432304 w 2468880"/>
                <a:gd name="connsiteY2" fmla="*/ 694944 h 713232"/>
                <a:gd name="connsiteX3" fmla="*/ 2432304 w 2468880"/>
                <a:gd name="connsiteY3" fmla="*/ 694944 h 713232"/>
                <a:gd name="connsiteX4" fmla="*/ 2468880 w 2468880"/>
                <a:gd name="connsiteY4" fmla="*/ 713232 h 713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8880" h="713232">
                  <a:moveTo>
                    <a:pt x="0" y="0"/>
                  </a:moveTo>
                  <a:cubicBezTo>
                    <a:pt x="281940" y="225552"/>
                    <a:pt x="563880" y="451104"/>
                    <a:pt x="969264" y="566928"/>
                  </a:cubicBezTo>
                  <a:cubicBezTo>
                    <a:pt x="1374648" y="682752"/>
                    <a:pt x="2432304" y="694944"/>
                    <a:pt x="2432304" y="694944"/>
                  </a:cubicBezTo>
                  <a:lnTo>
                    <a:pt x="2432304" y="694944"/>
                  </a:lnTo>
                  <a:lnTo>
                    <a:pt x="2468880" y="713232"/>
                  </a:ln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937270" y="2497843"/>
              <a:ext cx="1517904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</a:rPr>
                <a:t>Tính</a:t>
              </a:r>
              <a:r>
                <a:rPr lang="en-US" sz="2592" dirty="0">
                  <a:solidFill>
                    <a:srgbClr val="FFFF00"/>
                  </a:solidFill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</a:rPr>
                <a:t>chất</a:t>
              </a:r>
              <a:endParaRPr lang="en-US" sz="2592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9831960" y="2576120"/>
            <a:ext cx="4592462" cy="867684"/>
            <a:chOff x="8193299" y="2128511"/>
            <a:chExt cx="3827052" cy="723070"/>
          </a:xfrm>
        </p:grpSpPr>
        <p:sp>
          <p:nvSpPr>
            <p:cNvPr id="55" name="Freeform 54"/>
            <p:cNvSpPr/>
            <p:nvPr/>
          </p:nvSpPr>
          <p:spPr>
            <a:xfrm>
              <a:off x="8193299" y="2422944"/>
              <a:ext cx="1115568" cy="428637"/>
            </a:xfrm>
            <a:custGeom>
              <a:avLst/>
              <a:gdLst>
                <a:gd name="connsiteX0" fmla="*/ 0 w 1115568"/>
                <a:gd name="connsiteY0" fmla="*/ 428637 h 428637"/>
                <a:gd name="connsiteX1" fmla="*/ 768096 w 1115568"/>
                <a:gd name="connsiteY1" fmla="*/ 44589 h 428637"/>
                <a:gd name="connsiteX2" fmla="*/ 1115568 w 1115568"/>
                <a:gd name="connsiteY2" fmla="*/ 8013 h 428637"/>
                <a:gd name="connsiteX3" fmla="*/ 1115568 w 1115568"/>
                <a:gd name="connsiteY3" fmla="*/ 8013 h 428637"/>
                <a:gd name="connsiteX4" fmla="*/ 1115568 w 1115568"/>
                <a:gd name="connsiteY4" fmla="*/ 8013 h 428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8" h="428637">
                  <a:moveTo>
                    <a:pt x="0" y="428637"/>
                  </a:moveTo>
                  <a:cubicBezTo>
                    <a:pt x="291084" y="271665"/>
                    <a:pt x="582168" y="114693"/>
                    <a:pt x="768096" y="44589"/>
                  </a:cubicBezTo>
                  <a:cubicBezTo>
                    <a:pt x="954024" y="-25515"/>
                    <a:pt x="1115568" y="8013"/>
                    <a:pt x="1115568" y="8013"/>
                  </a:cubicBezTo>
                  <a:lnTo>
                    <a:pt x="1115568" y="8013"/>
                  </a:lnTo>
                  <a:lnTo>
                    <a:pt x="1115568" y="8013"/>
                  </a:lnTo>
                </a:path>
              </a:pathLst>
            </a:custGeom>
            <a:noFill/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8953004" y="2128511"/>
              <a:ext cx="3067347" cy="4093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Giao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hoán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a + b = b + a.</a:t>
              </a:r>
              <a:endParaRPr lang="en-US" sz="2592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9836152" y="3467151"/>
            <a:ext cx="5320592" cy="558286"/>
            <a:chOff x="8196792" y="2889291"/>
            <a:chExt cx="4433826" cy="465238"/>
          </a:xfrm>
        </p:grpSpPr>
        <p:sp>
          <p:nvSpPr>
            <p:cNvPr id="56" name="Freeform 55"/>
            <p:cNvSpPr/>
            <p:nvPr/>
          </p:nvSpPr>
          <p:spPr>
            <a:xfrm>
              <a:off x="8196792" y="2889291"/>
              <a:ext cx="1188720" cy="365760"/>
            </a:xfrm>
            <a:custGeom>
              <a:avLst/>
              <a:gdLst>
                <a:gd name="connsiteX0" fmla="*/ 0 w 1188720"/>
                <a:gd name="connsiteY0" fmla="*/ 0 h 365760"/>
                <a:gd name="connsiteX1" fmla="*/ 438912 w 1188720"/>
                <a:gd name="connsiteY1" fmla="*/ 292608 h 365760"/>
                <a:gd name="connsiteX2" fmla="*/ 1188720 w 1188720"/>
                <a:gd name="connsiteY2" fmla="*/ 365760 h 365760"/>
                <a:gd name="connsiteX3" fmla="*/ 1188720 w 1188720"/>
                <a:gd name="connsiteY3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8720" h="365760">
                  <a:moveTo>
                    <a:pt x="0" y="0"/>
                  </a:moveTo>
                  <a:cubicBezTo>
                    <a:pt x="120396" y="115824"/>
                    <a:pt x="240792" y="231648"/>
                    <a:pt x="438912" y="292608"/>
                  </a:cubicBezTo>
                  <a:cubicBezTo>
                    <a:pt x="637032" y="353568"/>
                    <a:pt x="1188720" y="365760"/>
                    <a:pt x="1188720" y="365760"/>
                  </a:cubicBezTo>
                  <a:lnTo>
                    <a:pt x="1188720" y="365760"/>
                  </a:lnTo>
                </a:path>
              </a:pathLst>
            </a:custGeom>
            <a:noFill/>
            <a:ln w="38100">
              <a:solidFill>
                <a:srgbClr val="FFF2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751083" y="2945175"/>
              <a:ext cx="3879535" cy="4093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Kết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hợp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(a + b) + c = a + (b + c).</a:t>
              </a:r>
              <a:endParaRPr lang="en-US" sz="2592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8097927" y="4320735"/>
            <a:ext cx="6449024" cy="1118746"/>
            <a:chOff x="6748272" y="3600613"/>
            <a:chExt cx="5374187" cy="932288"/>
          </a:xfrm>
        </p:grpSpPr>
        <p:sp>
          <p:nvSpPr>
            <p:cNvPr id="37" name="Freeform 36"/>
            <p:cNvSpPr/>
            <p:nvPr/>
          </p:nvSpPr>
          <p:spPr>
            <a:xfrm>
              <a:off x="6748272" y="4014462"/>
              <a:ext cx="2517139" cy="495548"/>
            </a:xfrm>
            <a:custGeom>
              <a:avLst/>
              <a:gdLst>
                <a:gd name="connsiteX0" fmla="*/ 0 w 2517139"/>
                <a:gd name="connsiteY0" fmla="*/ 495548 h 495548"/>
                <a:gd name="connsiteX1" fmla="*/ 676656 w 2517139"/>
                <a:gd name="connsiteY1" fmla="*/ 56636 h 495548"/>
                <a:gd name="connsiteX2" fmla="*/ 2395728 w 2517139"/>
                <a:gd name="connsiteY2" fmla="*/ 1772 h 495548"/>
                <a:gd name="connsiteX3" fmla="*/ 2377440 w 2517139"/>
                <a:gd name="connsiteY3" fmla="*/ 20060 h 495548"/>
                <a:gd name="connsiteX4" fmla="*/ 2377440 w 2517139"/>
                <a:gd name="connsiteY4" fmla="*/ 20060 h 495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7139" h="495548">
                  <a:moveTo>
                    <a:pt x="0" y="495548"/>
                  </a:moveTo>
                  <a:cubicBezTo>
                    <a:pt x="138684" y="317240"/>
                    <a:pt x="277368" y="138932"/>
                    <a:pt x="676656" y="56636"/>
                  </a:cubicBezTo>
                  <a:cubicBezTo>
                    <a:pt x="1075944" y="-25660"/>
                    <a:pt x="2112264" y="7868"/>
                    <a:pt x="2395728" y="1772"/>
                  </a:cubicBezTo>
                  <a:cubicBezTo>
                    <a:pt x="2679192" y="-4324"/>
                    <a:pt x="2377440" y="20060"/>
                    <a:pt x="2377440" y="20060"/>
                  </a:cubicBezTo>
                  <a:lnTo>
                    <a:pt x="2377440" y="20060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9237406" y="3600613"/>
              <a:ext cx="2885053" cy="932288"/>
              <a:chOff x="9237406" y="3600613"/>
              <a:chExt cx="2885053" cy="932288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9265411" y="3600613"/>
                <a:ext cx="2576526" cy="932288"/>
                <a:chOff x="724806" y="2047781"/>
                <a:chExt cx="3736547" cy="1110432"/>
              </a:xfrm>
            </p:grpSpPr>
            <p:sp>
              <p:nvSpPr>
                <p:cNvPr id="62" name="Rounded Rectangle 6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1195754" y="2065091"/>
                  <a:ext cx="2996418" cy="3482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-        b       =      c</a:t>
                  </a:r>
                </a:p>
              </p:txBody>
            </p:sp>
          </p:grpSp>
          <p:grpSp>
            <p:nvGrpSpPr>
              <p:cNvPr id="64" name="Group 63"/>
              <p:cNvGrpSpPr/>
              <p:nvPr/>
            </p:nvGrpSpPr>
            <p:grpSpPr>
              <a:xfrm>
                <a:off x="9237406" y="3895632"/>
                <a:ext cx="1125302" cy="552099"/>
                <a:chOff x="844176" y="2345625"/>
                <a:chExt cx="1125302" cy="552099"/>
              </a:xfrm>
            </p:grpSpPr>
            <p:sp>
              <p:nvSpPr>
                <p:cNvPr id="65" name="TextBox 64"/>
                <p:cNvSpPr txBox="1"/>
                <p:nvPr/>
              </p:nvSpPr>
              <p:spPr>
                <a:xfrm>
                  <a:off x="844176" y="2605337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bị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6" name="Straight Arrow Connector 65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Group 66"/>
              <p:cNvGrpSpPr/>
              <p:nvPr/>
            </p:nvGrpSpPr>
            <p:grpSpPr>
              <a:xfrm>
                <a:off x="10202805" y="3876177"/>
                <a:ext cx="1125302" cy="572091"/>
                <a:chOff x="1012031" y="2345625"/>
                <a:chExt cx="1125302" cy="572091"/>
              </a:xfrm>
            </p:grpSpPr>
            <p:sp>
              <p:nvSpPr>
                <p:cNvPr id="68" name="TextBox 67"/>
                <p:cNvSpPr txBox="1"/>
                <p:nvPr/>
              </p:nvSpPr>
              <p:spPr>
                <a:xfrm>
                  <a:off x="1012031" y="2625329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9" name="Straight Arrow Connector 68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/>
              <p:cNvGrpSpPr/>
              <p:nvPr/>
            </p:nvGrpSpPr>
            <p:grpSpPr>
              <a:xfrm>
                <a:off x="10997157" y="3908657"/>
                <a:ext cx="1125302" cy="534288"/>
                <a:chOff x="1035421" y="2345625"/>
                <a:chExt cx="1125302" cy="534288"/>
              </a:xfrm>
            </p:grpSpPr>
            <p:sp>
              <p:nvSpPr>
                <p:cNvPr id="71" name="TextBox 70"/>
                <p:cNvSpPr txBox="1"/>
                <p:nvPr/>
              </p:nvSpPr>
              <p:spPr>
                <a:xfrm>
                  <a:off x="1035421" y="2587525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Hiệu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72" name="Straight Arrow Connector 71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85" name="Group 84"/>
          <p:cNvGrpSpPr/>
          <p:nvPr/>
        </p:nvGrpSpPr>
        <p:grpSpPr>
          <a:xfrm>
            <a:off x="8097925" y="5412011"/>
            <a:ext cx="6260192" cy="1209278"/>
            <a:chOff x="6748272" y="4510010"/>
            <a:chExt cx="5216827" cy="1007732"/>
          </a:xfrm>
        </p:grpSpPr>
        <p:sp>
          <p:nvSpPr>
            <p:cNvPr id="38" name="Freeform 37"/>
            <p:cNvSpPr/>
            <p:nvPr/>
          </p:nvSpPr>
          <p:spPr>
            <a:xfrm>
              <a:off x="6748272" y="4510010"/>
              <a:ext cx="2542032" cy="987552"/>
            </a:xfrm>
            <a:custGeom>
              <a:avLst/>
              <a:gdLst>
                <a:gd name="connsiteX0" fmla="*/ 0 w 2542032"/>
                <a:gd name="connsiteY0" fmla="*/ 0 h 987552"/>
                <a:gd name="connsiteX1" fmla="*/ 621792 w 2542032"/>
                <a:gd name="connsiteY1" fmla="*/ 676656 h 987552"/>
                <a:gd name="connsiteX2" fmla="*/ 2505456 w 2542032"/>
                <a:gd name="connsiteY2" fmla="*/ 987552 h 987552"/>
                <a:gd name="connsiteX3" fmla="*/ 2505456 w 2542032"/>
                <a:gd name="connsiteY3" fmla="*/ 987552 h 987552"/>
                <a:gd name="connsiteX4" fmla="*/ 2542032 w 2542032"/>
                <a:gd name="connsiteY4" fmla="*/ 969264 h 987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2032" h="987552">
                  <a:moveTo>
                    <a:pt x="0" y="0"/>
                  </a:moveTo>
                  <a:cubicBezTo>
                    <a:pt x="102108" y="256032"/>
                    <a:pt x="204216" y="512064"/>
                    <a:pt x="621792" y="676656"/>
                  </a:cubicBezTo>
                  <a:cubicBezTo>
                    <a:pt x="1039368" y="841248"/>
                    <a:pt x="2505456" y="987552"/>
                    <a:pt x="2505456" y="987552"/>
                  </a:cubicBezTo>
                  <a:lnTo>
                    <a:pt x="2505456" y="987552"/>
                  </a:lnTo>
                  <a:lnTo>
                    <a:pt x="2542032" y="969264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8547711" y="5209965"/>
              <a:ext cx="3417388" cy="307777"/>
              <a:chOff x="7042388" y="5864610"/>
              <a:chExt cx="3417388" cy="307777"/>
            </a:xfrm>
          </p:grpSpPr>
          <p:sp>
            <p:nvSpPr>
              <p:cNvPr id="73" name="Rectangle 2"/>
              <p:cNvSpPr>
                <a:spLocks noChangeArrowheads="1"/>
              </p:cNvSpPr>
              <p:nvPr/>
            </p:nvSpPr>
            <p:spPr bwMode="auto">
              <a:xfrm>
                <a:off x="7042388" y="5864610"/>
                <a:ext cx="3417388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109728" tIns="54864" rIns="109728" bIns="54864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trừ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– b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    b  </a:t>
                </a:r>
                <a:endParaRPr lang="en-US" altLang="en-US" dirty="0">
                  <a:solidFill>
                    <a:schemeClr val="bg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75" name="Object 7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50614260"/>
                  </p:ext>
                </p:extLst>
              </p:nvPr>
            </p:nvGraphicFramePr>
            <p:xfrm>
              <a:off x="9970179" y="5935881"/>
              <a:ext cx="139700" cy="165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3" name="Equation" r:id="rId4" imgW="139680" imgH="164880" progId="Equation.DSMT4">
                      <p:embed/>
                    </p:oleObj>
                  </mc:Choice>
                  <mc:Fallback>
                    <p:oleObj name="Equation" r:id="rId4" imgW="139680" imgH="1648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9970179" y="5935881"/>
                            <a:ext cx="139700" cy="165100"/>
                          </a:xfrm>
                          <a:prstGeom prst="rect">
                            <a:avLst/>
                          </a:prstGeom>
                          <a:solidFill>
                            <a:schemeClr val="bg1">
                              <a:lumMod val="85000"/>
                            </a:schemeClr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149079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09421" y="1410133"/>
            <a:ext cx="119237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2020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97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830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28416" y="3551850"/>
            <a:ext cx="8117350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2021:</a:t>
            </a: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97 000 000 + 830 000 = 97 830 000 (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6566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92301" y="2072312"/>
            <a:ext cx="11345875" cy="3101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548640" algn="l"/>
              </a:tabLst>
            </a:pP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50000"/>
              </a:lnSpc>
              <a:tabLst>
                <a:tab pos="548640" algn="l"/>
              </a:tabLst>
            </a:pPr>
            <a:r>
              <a:rPr lang="nl-NL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Ôn tập lại kiến thức về phép tính cộng và trừ số tự nhiên.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50000"/>
              </a:lnSpc>
              <a:tabLst>
                <a:tab pos="548640" algn="l"/>
              </a:tabLst>
            </a:pPr>
            <a:r>
              <a:rPr lang="nl-NL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- Làm các bài tập 1.21, 1.22 (SGK/16).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50000"/>
              </a:lnSpc>
              <a:tabLst>
                <a:tab pos="548640" algn="l"/>
              </a:tabLst>
            </a:pP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5.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6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00718" y="3836893"/>
            <a:ext cx="7091722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689" y="3282896"/>
            <a:ext cx="256057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593709" y="6652273"/>
            <a:ext cx="8098807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80" dirty="0"/>
          </a:p>
        </p:txBody>
      </p:sp>
      <p:sp>
        <p:nvSpPr>
          <p:cNvPr id="8" name="Rectangle 7"/>
          <p:cNvSpPr/>
          <p:nvPr/>
        </p:nvSpPr>
        <p:spPr>
          <a:xfrm>
            <a:off x="628000" y="7315994"/>
            <a:ext cx="6317311" cy="602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516" y="3836893"/>
            <a:ext cx="4970143" cy="3479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83530" y="685800"/>
            <a:ext cx="345479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>
                <a:latin typeface="SVN-A Love Of Thunder" panose="02040603050506020204" pitchFamily="18" charset="0"/>
              </a:rPr>
              <a:t>ĐẶT VẤN ĐỀ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53" y="89707"/>
            <a:ext cx="2556280" cy="319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3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74532" y="1517847"/>
            <a:ext cx="7315200" cy="10436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: a + b.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869768" y="2457337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924479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907597"/>
            <a:ext cx="1350362" cy="799661"/>
            <a:chOff x="2039873" y="2422997"/>
            <a:chExt cx="1125302" cy="666384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704660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873832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7664076" y="4363957"/>
            <a:ext cx="4507289" cy="562790"/>
            <a:chOff x="6386730" y="3636632"/>
            <a:chExt cx="3756074" cy="468992"/>
          </a:xfrm>
        </p:grpSpPr>
        <p:grpSp>
          <p:nvGrpSpPr>
            <p:cNvPr id="51" name="Group 50"/>
            <p:cNvGrpSpPr/>
            <p:nvPr/>
          </p:nvGrpSpPr>
          <p:grpSpPr>
            <a:xfrm>
              <a:off x="6540802" y="3636632"/>
              <a:ext cx="3305910" cy="112542"/>
              <a:chOff x="1195754" y="4460948"/>
              <a:chExt cx="3305910" cy="112542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1195754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603717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241970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2025805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2841732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327117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367166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409369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501664" y="4460948"/>
                <a:ext cx="0" cy="5627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6386730" y="3685475"/>
              <a:ext cx="3756074" cy="420149"/>
              <a:chOff x="1041009" y="4517218"/>
              <a:chExt cx="3756074" cy="420149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>
                <a:off x="1195754" y="4517218"/>
                <a:ext cx="360132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1041009" y="4614202"/>
                <a:ext cx="3657600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20" dirty="0">
                    <a:solidFill>
                      <a:schemeClr val="bg1">
                        <a:lumMod val="9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0      1       2      3      4      5      6      7      8</a:t>
                </a:r>
              </a:p>
            </p:txBody>
          </p:sp>
        </p:grpSp>
      </p:grpSp>
      <p:cxnSp>
        <p:nvCxnSpPr>
          <p:cNvPr id="55" name="Straight Connector 54"/>
          <p:cNvCxnSpPr/>
          <p:nvPr/>
        </p:nvCxnSpPr>
        <p:spPr>
          <a:xfrm flipV="1">
            <a:off x="7857403" y="3929766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9317699" y="3929764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1323118" y="3929763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7848085" y="3907817"/>
            <a:ext cx="1468667" cy="0"/>
          </a:xfrm>
          <a:prstGeom prst="straightConnector1">
            <a:avLst/>
          </a:prstGeom>
          <a:ln>
            <a:solidFill>
              <a:schemeClr val="bg1">
                <a:lumMod val="8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9334511" y="3875968"/>
            <a:ext cx="2008866" cy="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863754" y="4499009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1323118" y="4499009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7855313" y="5205035"/>
            <a:ext cx="3477533" cy="0"/>
          </a:xfrm>
          <a:prstGeom prst="straightConnector1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8441162" y="3516138"/>
            <a:ext cx="481045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150077" y="3529825"/>
            <a:ext cx="36713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404973" y="5261723"/>
            <a:ext cx="554951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6701" y="1628333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72" name="TextBox 71"/>
          <p:cNvSpPr txBox="1"/>
          <p:nvPr/>
        </p:nvSpPr>
        <p:spPr>
          <a:xfrm>
            <a:off x="6553727" y="2683043"/>
            <a:ext cx="76352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+ 4 = 7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9262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67" grpId="0"/>
      <p:bldP spid="68" grpId="0"/>
      <p:bldP spid="69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82459" y="1238488"/>
            <a:ext cx="7315200" cy="30654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2019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vùng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713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00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ha,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14 500 ha so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2018.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mùa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93378" y="4346916"/>
            <a:ext cx="7315200" cy="21421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713 200 + 14 500 = 727 700 (ha) </a:t>
            </a:r>
            <a:endParaRPr lang="en-US" sz="3200" dirty="0">
              <a:solidFill>
                <a:srgbClr val="FFFF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457337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924479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907597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873832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1729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7930" y="1282593"/>
            <a:ext cx="7056355" cy="5783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336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336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336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336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336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336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36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336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23 và b = 36.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a) Tính a + b và b + a. 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2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37 và b = 18.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a) Tính a + b và b + a. 	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3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17, b = 19, c = 26.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	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4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11, b = 23, c = 35.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	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04278" y="1481662"/>
            <a:ext cx="7315200" cy="56988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52222" algn="just">
              <a:lnSpc>
                <a:spcPct val="115000"/>
              </a:lnSpc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59, b + a = 59.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55, b + a = 55.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62, a + (b + c) = 62.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c).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69, a + (b + c) = 69.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c).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72383" y="7058978"/>
            <a:ext cx="7326455" cy="102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endParaRPr lang="en-US" sz="2880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000" y="1282592"/>
            <a:ext cx="58293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85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348610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360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68433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4450075" y="2787193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1" y="4306220"/>
            <a:ext cx="5773379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14867" y="1738768"/>
            <a:ext cx="769784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8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47344" y="2138662"/>
            <a:ext cx="73602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+ 0 = 0 + a = 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7341" y="2608176"/>
            <a:ext cx="73770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 + b) + c hay a + (b + c)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a, b, c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+ b + c </a:t>
            </a:r>
          </a:p>
        </p:txBody>
      </p:sp>
    </p:spTree>
    <p:extLst>
      <p:ext uri="{BB962C8B-B14F-4D97-AF65-F5344CB8AC3E}">
        <p14:creationId xmlns:p14="http://schemas.microsoft.com/office/powerpoint/2010/main" val="15887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36437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790414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14868" y="1459317"/>
            <a:ext cx="74952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66 + 289 + 134 + 311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82459" y="2491408"/>
            <a:ext cx="7643443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 + 289 + 134 + 311 = 66 + 134 + 289 + 311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(66 + 134) + (289 + 311)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     200       +       600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 800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50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553924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17844" y="1738768"/>
            <a:ext cx="7392292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117 + 68 + 23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34809" y="3210580"/>
            <a:ext cx="5947258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 + 68 + 23 = (117 + 23) + 68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=      140      + 68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=   208</a:t>
            </a:r>
          </a:p>
        </p:txBody>
      </p:sp>
    </p:spTree>
    <p:extLst>
      <p:ext uri="{BB962C8B-B14F-4D97-AF65-F5344CB8AC3E}">
        <p14:creationId xmlns:p14="http://schemas.microsoft.com/office/powerpoint/2010/main" val="299103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6701" y="1628333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16" name="Rectangle 15"/>
          <p:cNvSpPr/>
          <p:nvPr/>
        </p:nvSpPr>
        <p:spPr>
          <a:xfrm>
            <a:off x="7315201" y="1684764"/>
            <a:ext cx="6594935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a, b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= b +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= c.</a:t>
            </a:r>
            <a:endParaRPr lang="en-US" sz="2880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2504" y="5315406"/>
            <a:ext cx="3796637" cy="1477900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74467" y="5247167"/>
            <a:ext cx="3802391" cy="157791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7233046" y="3224528"/>
            <a:ext cx="6677089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1.7 minh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4 = 3. </a:t>
            </a:r>
          </a:p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32504" y="6886307"/>
            <a:ext cx="7461551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8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0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9" grpId="0"/>
      <p:bldP spid="50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</TotalTime>
  <Words>1815</Words>
  <Application>Microsoft Office PowerPoint</Application>
  <PresentationFormat>Custom</PresentationFormat>
  <Paragraphs>228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SVN-A Love Of Thunder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43</cp:revision>
  <dcterms:created xsi:type="dcterms:W3CDTF">2021-08-06T09:17:41Z</dcterms:created>
  <dcterms:modified xsi:type="dcterms:W3CDTF">2021-09-19T14:09:16Z</dcterms:modified>
</cp:coreProperties>
</file>