
<file path=[Content_Types].xml><?xml version="1.0" encoding="utf-8"?>
<Types xmlns="http://schemas.openxmlformats.org/package/2006/content-types">
  <Default Extension="jpeg" ContentType="image/jpeg"/>
  <Default Extension="JPG" ContentType="image/.jpg"/>
  <Default Extension="wav" ContentType="audio/x-wav"/>
  <Default Extension="png" ContentType="image/png"/>
  <Default Extension="gif" ContentType="image/gi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3"/>
  </p:notesMasterIdLst>
  <p:sldIdLst>
    <p:sldId id="331" r:id="rId3"/>
    <p:sldId id="256" r:id="rId4"/>
    <p:sldId id="257" r:id="rId5"/>
    <p:sldId id="258" r:id="rId6"/>
    <p:sldId id="259" r:id="rId7"/>
    <p:sldId id="260" r:id="rId8"/>
    <p:sldId id="261" r:id="rId9"/>
    <p:sldId id="262" r:id="rId10"/>
    <p:sldId id="263" r:id="rId11"/>
    <p:sldId id="327" r:id="rId12"/>
    <p:sldId id="264" r:id="rId13"/>
    <p:sldId id="265" r:id="rId14"/>
    <p:sldId id="266" r:id="rId15"/>
    <p:sldId id="267" r:id="rId16"/>
    <p:sldId id="268" r:id="rId17"/>
    <p:sldId id="269" r:id="rId18"/>
    <p:sldId id="328" r:id="rId19"/>
    <p:sldId id="270" r:id="rId20"/>
    <p:sldId id="292" r:id="rId21"/>
    <p:sldId id="271" r:id="rId22"/>
    <p:sldId id="272" r:id="rId23"/>
    <p:sldId id="273" r:id="rId24"/>
    <p:sldId id="311" r:id="rId25"/>
    <p:sldId id="310" r:id="rId26"/>
    <p:sldId id="309" r:id="rId27"/>
    <p:sldId id="275" r:id="rId28"/>
    <p:sldId id="276" r:id="rId29"/>
    <p:sldId id="277" r:id="rId30"/>
    <p:sldId id="278" r:id="rId31"/>
    <p:sldId id="282" r:id="rId32"/>
    <p:sldId id="280" r:id="rId33"/>
    <p:sldId id="281" r:id="rId34"/>
    <p:sldId id="285" r:id="rId35"/>
    <p:sldId id="286" r:id="rId36"/>
    <p:sldId id="329" r:id="rId37"/>
    <p:sldId id="288" r:id="rId38"/>
    <p:sldId id="289" r:id="rId39"/>
    <p:sldId id="290" r:id="rId40"/>
    <p:sldId id="291" r:id="rId41"/>
    <p:sldId id="332" r:id="rId4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66" d="100"/>
          <a:sy n="66" d="100"/>
        </p:scale>
        <p:origin x="900"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6" Type="http://schemas.openxmlformats.org/officeDocument/2006/relationships/tableStyles" Target="tableStyles.xml"/><Relationship Id="rId45" Type="http://schemas.openxmlformats.org/officeDocument/2006/relationships/viewProps" Target="viewProps.xml"/><Relationship Id="rId44" Type="http://schemas.openxmlformats.org/officeDocument/2006/relationships/presProps" Target="presProps.xml"/><Relationship Id="rId43" Type="http://schemas.openxmlformats.org/officeDocument/2006/relationships/notesMaster" Target="notesMasters/notesMaster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FD42F7-718C-4B98-AAEC-167E6DDD60A7}" type="datetimeFigureOut">
              <a:rPr lang="en-US" smtClean="0"/>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B2AA4F-B828-4D7C-AFD3-893933DAFCB4}"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p:nvPr>
            <p:ph type="sldImg" idx="2"/>
          </p:nvPr>
        </p:nvSpPr>
        <p:spPr/>
      </p:sp>
      <p:sp>
        <p:nvSpPr>
          <p:cNvPr id="3" name="Text Placeholder 2"/>
          <p:cNvSpPr/>
          <p:nvPr>
            <p:ph type="body" idx="3"/>
          </p:nvPr>
        </p:nvSpPr>
        <p:spPr/>
        <p:txBody>
          <a:bodyPr/>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PhAnim="0"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descr="关系图"/>
          <p:cNvPicPr>
            <a:picLocks noChangeAspect="1"/>
          </p:cNvPicPr>
          <p:nvPr/>
        </p:nvPicPr>
        <p:blipFill>
          <a:blip r:embed="rId2"/>
          <a:srcRect r="2528" b="10909"/>
          <a:stretch>
            <a:fillRect/>
          </a:stretch>
        </p:blipFill>
        <p:spPr>
          <a:xfrm>
            <a:off x="239184" y="692150"/>
            <a:ext cx="11885083" cy="6110288"/>
          </a:xfrm>
          <a:prstGeom prst="rect">
            <a:avLst/>
          </a:prstGeom>
          <a:noFill/>
          <a:ln w="9525">
            <a:noFill/>
          </a:ln>
        </p:spPr>
      </p:pic>
      <p:sp>
        <p:nvSpPr>
          <p:cNvPr id="10" name="Rectangle 7"/>
          <p:cNvSpPr>
            <a:spLocks noChangeArrowheads="1"/>
          </p:cNvSpPr>
          <p:nvPr/>
        </p:nvSpPr>
        <p:spPr bwMode="auto">
          <a:xfrm>
            <a:off x="2117" y="549275"/>
            <a:ext cx="12192000" cy="1511300"/>
          </a:xfrm>
          <a:prstGeom prst="rect">
            <a:avLst/>
          </a:prstGeom>
          <a:gradFill rotWithShape="0">
            <a:gsLst>
              <a:gs pos="0">
                <a:schemeClr val="bg2">
                  <a:gamma/>
                  <a:tint val="0"/>
                  <a:invGamma/>
                </a:schemeClr>
              </a:gs>
              <a:gs pos="100000">
                <a:schemeClr val="bg2">
                  <a:alpha val="53999"/>
                </a:schemeClr>
              </a:gs>
            </a:gsLst>
            <a:lin ang="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2051" name="Rectangle 3"/>
          <p:cNvSpPr>
            <a:spLocks noChangeArrowheads="1"/>
          </p:cNvSpPr>
          <p:nvPr>
            <p:ph type="subTitle" idx="1"/>
          </p:nvPr>
        </p:nvSpPr>
        <p:spPr>
          <a:xfrm>
            <a:off x="2544233" y="2492375"/>
            <a:ext cx="7393517" cy="1222375"/>
          </a:xfrm>
        </p:spPr>
        <p:txBody>
          <a:bodyPr anchor="ctr"/>
          <a:lstStyle>
            <a:lvl1pPr marL="0" indent="0" algn="ctr">
              <a:buFontTx/>
              <a:buNone/>
              <a:defRPr/>
            </a:lvl1pPr>
          </a:lstStyle>
          <a:p>
            <a:pPr lvl="0"/>
            <a:r>
              <a:rPr lang="en-US" altLang="zh-CN" noProof="0" smtClean="0"/>
              <a:t>Click to edit Master subtitle style</a:t>
            </a:r>
            <a:endParaRPr lang="en-US" altLang="zh-CN" noProof="0" smtClean="0"/>
          </a:p>
        </p:txBody>
      </p:sp>
      <p:sp>
        <p:nvSpPr>
          <p:cNvPr id="2056" name="Rectangle 8"/>
          <p:cNvSpPr>
            <a:spLocks noChangeArrowheads="1"/>
          </p:cNvSpPr>
          <p:nvPr>
            <p:ph type="ctrTitle"/>
          </p:nvPr>
        </p:nvSpPr>
        <p:spPr>
          <a:xfrm>
            <a:off x="1007533" y="620713"/>
            <a:ext cx="10363200" cy="1470025"/>
          </a:xfrm>
        </p:spPr>
        <p:txBody>
          <a:bodyPr/>
          <a:lstStyle>
            <a:lvl1pPr>
              <a:defRPr sz="3600"/>
            </a:lvl1pPr>
          </a:lstStyle>
          <a:p>
            <a:pPr lvl="0"/>
            <a:r>
              <a:rPr lang="en-US" altLang="zh-CN" noProof="0" smtClean="0"/>
              <a:t>Click to edit Master title style</a:t>
            </a:r>
            <a:endParaRPr lang="en-US" altLang="zh-CN" noProof="0" smtClean="0"/>
          </a:p>
        </p:txBody>
      </p:sp>
      <p:sp>
        <p:nvSpPr>
          <p:cNvPr id="11" name="Rectangle 4"/>
          <p:cNvSpPr>
            <a:spLocks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19190B93-1F8F-4513-9454-BA7A0E88F0BA}" type="datetimeFigureOut">
              <a:rPr lang="vi-VN" smtClean="0"/>
            </a:fld>
            <a:endParaRPr lang="vi-VN"/>
          </a:p>
        </p:txBody>
      </p:sp>
      <p:sp>
        <p:nvSpPr>
          <p:cNvPr id="12" name="Rectangle 5"/>
          <p:cNvSpPr>
            <a:spLocks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vi-VN"/>
          </a:p>
        </p:txBody>
      </p:sp>
      <p:sp>
        <p:nvSpPr>
          <p:cNvPr id="13" name="Rectangle 6"/>
          <p:cNvSpPr>
            <a:spLocks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45CF65C2-D66E-49B5-84CF-C33C7FA87C46}" type="slidenum">
              <a:rPr lang="vi-VN" smtClean="0"/>
            </a:fld>
            <a:endParaRPr lang="vi-V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1000" fill="hold"/>
                                        <p:tgtEl>
                                          <p:spTgt spid="10"/>
                                        </p:tgtEl>
                                        <p:attrNameLst>
                                          <p:attrName>ppt_x</p:attrName>
                                        </p:attrNameLst>
                                      </p:cBhvr>
                                      <p:tavLst>
                                        <p:tav tm="0">
                                          <p:val>
                                            <p:strVal val="#ppt_x-.2"/>
                                          </p:val>
                                        </p:tav>
                                        <p:tav tm="100000">
                                          <p:val>
                                            <p:strVal val="#ppt_x"/>
                                          </p:val>
                                        </p:tav>
                                      </p:tavLst>
                                    </p:anim>
                                    <p:anim calcmode="lin" valueType="num">
                                      <p:cBhvr>
                                        <p:cTn id="8" dur="1000" fill="hold"/>
                                        <p:tgtEl>
                                          <p:spTgt spid="10"/>
                                        </p:tgtEl>
                                        <p:attrNameLst>
                                          <p:attrName>ppt_y</p:attrName>
                                        </p:attrNameLst>
                                      </p:cBhvr>
                                      <p:tavLst>
                                        <p:tav tm="0">
                                          <p:val>
                                            <p:strVal val="#ppt_y"/>
                                          </p:val>
                                        </p:tav>
                                        <p:tav tm="100000">
                                          <p:val>
                                            <p:strVal val="#ppt_y"/>
                                          </p:val>
                                        </p:tav>
                                      </p:tavLst>
                                    </p:anim>
                                    <p:animEffect transition="in" filter="wipe(right)" prLst="gradientSize: 0.1">
                                      <p:cBhvr>
                                        <p:cTn id="9"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ldLvl="0" animBg="1"/>
    </p:bldLst>
  </p:timing>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19190B93-1F8F-4513-9454-BA7A0E88F0BA}" type="datetimeFigureOut">
              <a:rPr lang="vi-VN" smtClean="0"/>
            </a:fld>
            <a:endParaRPr lang="vi-VN"/>
          </a:p>
        </p:txBody>
      </p:sp>
      <p:sp>
        <p:nvSpPr>
          <p:cNvPr id="5" name="Footer Placeholder 4"/>
          <p:cNvSpPr>
            <a:spLocks noGrp="1"/>
          </p:cNvSpPr>
          <p:nvPr>
            <p:ph type="ftr" sz="quarter" idx="11"/>
          </p:nvPr>
        </p:nvSpPr>
        <p:spPr/>
        <p:txBody>
          <a:bodyPr/>
          <a:p>
            <a:endParaRPr lang="vi-VN"/>
          </a:p>
        </p:txBody>
      </p:sp>
      <p:sp>
        <p:nvSpPr>
          <p:cNvPr id="6" name="Slide Number Placeholder 5"/>
          <p:cNvSpPr>
            <a:spLocks noGrp="1"/>
          </p:cNvSpPr>
          <p:nvPr>
            <p:ph type="sldNum" sz="quarter" idx="12"/>
          </p:nvPr>
        </p:nvSpPr>
        <p:spPr/>
        <p:txBody>
          <a:bodyPr/>
          <a:p>
            <a:fld id="{45CF65C2-D66E-49B5-84CF-C33C7FA87C46}" type="slidenum">
              <a:rPr lang="vi-VN" smtClean="0"/>
            </a:fld>
            <a:endParaRPr lang="vi-VN"/>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8"/>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8"/>
            <a:ext cx="80264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19190B93-1F8F-4513-9454-BA7A0E88F0BA}" type="datetimeFigureOut">
              <a:rPr lang="vi-VN" smtClean="0"/>
            </a:fld>
            <a:endParaRPr lang="vi-VN"/>
          </a:p>
        </p:txBody>
      </p:sp>
      <p:sp>
        <p:nvSpPr>
          <p:cNvPr id="5" name="Footer Placeholder 4"/>
          <p:cNvSpPr>
            <a:spLocks noGrp="1"/>
          </p:cNvSpPr>
          <p:nvPr>
            <p:ph type="ftr" sz="quarter" idx="11"/>
          </p:nvPr>
        </p:nvSpPr>
        <p:spPr/>
        <p:txBody>
          <a:bodyPr/>
          <a:p>
            <a:endParaRPr lang="vi-VN"/>
          </a:p>
        </p:txBody>
      </p:sp>
      <p:sp>
        <p:nvSpPr>
          <p:cNvPr id="6" name="Slide Number Placeholder 5"/>
          <p:cNvSpPr>
            <a:spLocks noGrp="1"/>
          </p:cNvSpPr>
          <p:nvPr>
            <p:ph type="sldNum" sz="quarter" idx="12"/>
          </p:nvPr>
        </p:nvSpPr>
        <p:spPr/>
        <p:txBody>
          <a:bodyPr/>
          <a:p>
            <a:fld id="{45CF65C2-D66E-49B5-84CF-C33C7FA87C46}" type="slidenum">
              <a:rPr lang="vi-VN" smtClean="0"/>
            </a:fld>
            <a:endParaRPr lang="vi-VN"/>
          </a:p>
        </p:txBody>
      </p:sp>
    </p:spTree>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9190B93-1F8F-4513-9454-BA7A0E88F0BA}" type="datetimeFigureOut">
              <a:rPr lang="vi-VN" smtClean="0"/>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45CF65C2-D66E-49B5-84CF-C33C7FA87C46}" type="slidenum">
              <a:rPr lang="vi-VN" smtClean="0"/>
            </a:fld>
            <a:endParaRPr lang="vi-VN"/>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19190B93-1F8F-4513-9454-BA7A0E88F0BA}" type="datetimeFigureOut">
              <a:rPr lang="vi-VN" smtClean="0"/>
            </a:fld>
            <a:endParaRPr lang="vi-VN"/>
          </a:p>
        </p:txBody>
      </p:sp>
      <p:sp>
        <p:nvSpPr>
          <p:cNvPr id="5" name="Footer Placeholder 4"/>
          <p:cNvSpPr>
            <a:spLocks noGrp="1"/>
          </p:cNvSpPr>
          <p:nvPr>
            <p:ph type="ftr" sz="quarter" idx="11"/>
          </p:nvPr>
        </p:nvSpPr>
        <p:spPr/>
        <p:txBody>
          <a:bodyPr/>
          <a:p>
            <a:endParaRPr lang="vi-VN"/>
          </a:p>
        </p:txBody>
      </p:sp>
      <p:sp>
        <p:nvSpPr>
          <p:cNvPr id="6" name="Slide Number Placeholder 5"/>
          <p:cNvSpPr>
            <a:spLocks noGrp="1"/>
          </p:cNvSpPr>
          <p:nvPr>
            <p:ph type="sldNum" sz="quarter" idx="12"/>
          </p:nvPr>
        </p:nvSpPr>
        <p:spPr/>
        <p:txBody>
          <a:bodyPr/>
          <a:p>
            <a:fld id="{45CF65C2-D66E-49B5-84CF-C33C7FA87C46}" type="slidenum">
              <a:rPr lang="vi-VN" smtClean="0"/>
            </a:fld>
            <a:endParaRPr lang="vi-VN"/>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19190B93-1F8F-4513-9454-BA7A0E88F0BA}" type="datetimeFigureOut">
              <a:rPr lang="vi-VN" smtClean="0"/>
            </a:fld>
            <a:endParaRPr lang="vi-VN"/>
          </a:p>
        </p:txBody>
      </p:sp>
      <p:sp>
        <p:nvSpPr>
          <p:cNvPr id="5" name="Footer Placeholder 4"/>
          <p:cNvSpPr>
            <a:spLocks noGrp="1"/>
          </p:cNvSpPr>
          <p:nvPr>
            <p:ph type="ftr" sz="quarter" idx="11"/>
          </p:nvPr>
        </p:nvSpPr>
        <p:spPr/>
        <p:txBody>
          <a:bodyPr/>
          <a:p>
            <a:endParaRPr lang="vi-VN"/>
          </a:p>
        </p:txBody>
      </p:sp>
      <p:sp>
        <p:nvSpPr>
          <p:cNvPr id="6" name="Slide Number Placeholder 5"/>
          <p:cNvSpPr>
            <a:spLocks noGrp="1"/>
          </p:cNvSpPr>
          <p:nvPr>
            <p:ph type="sldNum" sz="quarter" idx="12"/>
          </p:nvPr>
        </p:nvSpPr>
        <p:spPr/>
        <p:txBody>
          <a:bodyPr/>
          <a:p>
            <a:fld id="{45CF65C2-D66E-49B5-84CF-C33C7FA87C46}" type="slidenum">
              <a:rPr lang="vi-VN" smtClean="0"/>
            </a:fld>
            <a:endParaRPr lang="vi-VN"/>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0"/>
            <a:ext cx="5384800" cy="4525963"/>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600200"/>
            <a:ext cx="5384800" cy="4525963"/>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19190B93-1F8F-4513-9454-BA7A0E88F0BA}" type="datetimeFigureOut">
              <a:rPr lang="vi-VN" smtClean="0"/>
            </a:fld>
            <a:endParaRPr lang="vi-VN"/>
          </a:p>
        </p:txBody>
      </p:sp>
      <p:sp>
        <p:nvSpPr>
          <p:cNvPr id="6" name="Footer Placeholder 5"/>
          <p:cNvSpPr>
            <a:spLocks noGrp="1"/>
          </p:cNvSpPr>
          <p:nvPr>
            <p:ph type="ftr" sz="quarter" idx="11"/>
          </p:nvPr>
        </p:nvSpPr>
        <p:spPr/>
        <p:txBody>
          <a:bodyPr/>
          <a:p>
            <a:endParaRPr lang="vi-VN"/>
          </a:p>
        </p:txBody>
      </p:sp>
      <p:sp>
        <p:nvSpPr>
          <p:cNvPr id="7" name="Slide Number Placeholder 6"/>
          <p:cNvSpPr>
            <a:spLocks noGrp="1"/>
          </p:cNvSpPr>
          <p:nvPr>
            <p:ph type="sldNum" sz="quarter" idx="12"/>
          </p:nvPr>
        </p:nvSpPr>
        <p:spPr/>
        <p:txBody>
          <a:bodyPr/>
          <a:p>
            <a:fld id="{45CF65C2-D66E-49B5-84CF-C33C7FA87C46}" type="slidenum">
              <a:rPr lang="vi-VN" smtClean="0"/>
            </a:fld>
            <a:endParaRPr lang="vi-VN"/>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19190B93-1F8F-4513-9454-BA7A0E88F0BA}" type="datetimeFigureOut">
              <a:rPr lang="vi-VN" smtClean="0"/>
            </a:fld>
            <a:endParaRPr lang="vi-VN"/>
          </a:p>
        </p:txBody>
      </p:sp>
      <p:sp>
        <p:nvSpPr>
          <p:cNvPr id="8" name="Footer Placeholder 7"/>
          <p:cNvSpPr>
            <a:spLocks noGrp="1"/>
          </p:cNvSpPr>
          <p:nvPr>
            <p:ph type="ftr" sz="quarter" idx="11"/>
          </p:nvPr>
        </p:nvSpPr>
        <p:spPr/>
        <p:txBody>
          <a:bodyPr/>
          <a:p>
            <a:endParaRPr lang="vi-VN"/>
          </a:p>
        </p:txBody>
      </p:sp>
      <p:sp>
        <p:nvSpPr>
          <p:cNvPr id="9" name="Slide Number Placeholder 8"/>
          <p:cNvSpPr>
            <a:spLocks noGrp="1"/>
          </p:cNvSpPr>
          <p:nvPr>
            <p:ph type="sldNum" sz="quarter" idx="12"/>
          </p:nvPr>
        </p:nvSpPr>
        <p:spPr/>
        <p:txBody>
          <a:bodyPr/>
          <a:p>
            <a:fld id="{45CF65C2-D66E-49B5-84CF-C33C7FA87C46}" type="slidenum">
              <a:rPr lang="vi-VN" smtClean="0"/>
            </a:fld>
            <a:endParaRPr lang="vi-VN"/>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19190B93-1F8F-4513-9454-BA7A0E88F0BA}" type="datetimeFigureOut">
              <a:rPr lang="vi-VN" smtClean="0"/>
            </a:fld>
            <a:endParaRPr lang="vi-VN"/>
          </a:p>
        </p:txBody>
      </p:sp>
      <p:sp>
        <p:nvSpPr>
          <p:cNvPr id="4" name="Footer Placeholder 3"/>
          <p:cNvSpPr>
            <a:spLocks noGrp="1"/>
          </p:cNvSpPr>
          <p:nvPr>
            <p:ph type="ftr" sz="quarter" idx="11"/>
          </p:nvPr>
        </p:nvSpPr>
        <p:spPr/>
        <p:txBody>
          <a:bodyPr/>
          <a:p>
            <a:endParaRPr lang="vi-VN"/>
          </a:p>
        </p:txBody>
      </p:sp>
      <p:sp>
        <p:nvSpPr>
          <p:cNvPr id="5" name="Slide Number Placeholder 4"/>
          <p:cNvSpPr>
            <a:spLocks noGrp="1"/>
          </p:cNvSpPr>
          <p:nvPr>
            <p:ph type="sldNum" sz="quarter" idx="12"/>
          </p:nvPr>
        </p:nvSpPr>
        <p:spPr/>
        <p:txBody>
          <a:bodyPr/>
          <a:p>
            <a:fld id="{45CF65C2-D66E-49B5-84CF-C33C7FA87C46}" type="slidenum">
              <a:rPr lang="vi-VN" smtClean="0"/>
            </a:fld>
            <a:endParaRPr lang="vi-VN"/>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19190B93-1F8F-4513-9454-BA7A0E88F0BA}" type="datetimeFigureOut">
              <a:rPr lang="vi-VN" smtClean="0"/>
            </a:fld>
            <a:endParaRPr lang="vi-VN"/>
          </a:p>
        </p:txBody>
      </p:sp>
      <p:sp>
        <p:nvSpPr>
          <p:cNvPr id="3" name="Footer Placeholder 2"/>
          <p:cNvSpPr>
            <a:spLocks noGrp="1"/>
          </p:cNvSpPr>
          <p:nvPr>
            <p:ph type="ftr" sz="quarter" idx="11"/>
          </p:nvPr>
        </p:nvSpPr>
        <p:spPr/>
        <p:txBody>
          <a:bodyPr/>
          <a:p>
            <a:endParaRPr lang="vi-VN"/>
          </a:p>
        </p:txBody>
      </p:sp>
      <p:sp>
        <p:nvSpPr>
          <p:cNvPr id="4" name="Slide Number Placeholder 3"/>
          <p:cNvSpPr>
            <a:spLocks noGrp="1"/>
          </p:cNvSpPr>
          <p:nvPr>
            <p:ph type="sldNum" sz="quarter" idx="12"/>
          </p:nvPr>
        </p:nvSpPr>
        <p:spPr/>
        <p:txBody>
          <a:bodyPr/>
          <a:p>
            <a:fld id="{45CF65C2-D66E-49B5-84CF-C33C7FA87C46}" type="slidenum">
              <a:rPr lang="vi-VN" smtClean="0"/>
            </a:fld>
            <a:endParaRPr lang="vi-VN"/>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19190B93-1F8F-4513-9454-BA7A0E88F0BA}" type="datetimeFigureOut">
              <a:rPr lang="vi-VN" smtClean="0"/>
            </a:fld>
            <a:endParaRPr lang="vi-VN"/>
          </a:p>
        </p:txBody>
      </p:sp>
      <p:sp>
        <p:nvSpPr>
          <p:cNvPr id="6" name="Footer Placeholder 5"/>
          <p:cNvSpPr>
            <a:spLocks noGrp="1"/>
          </p:cNvSpPr>
          <p:nvPr>
            <p:ph type="ftr" sz="quarter" idx="11"/>
          </p:nvPr>
        </p:nvSpPr>
        <p:spPr/>
        <p:txBody>
          <a:bodyPr/>
          <a:p>
            <a:endParaRPr lang="vi-VN"/>
          </a:p>
        </p:txBody>
      </p:sp>
      <p:sp>
        <p:nvSpPr>
          <p:cNvPr id="7" name="Slide Number Placeholder 6"/>
          <p:cNvSpPr>
            <a:spLocks noGrp="1"/>
          </p:cNvSpPr>
          <p:nvPr>
            <p:ph type="sldNum" sz="quarter" idx="12"/>
          </p:nvPr>
        </p:nvSpPr>
        <p:spPr/>
        <p:txBody>
          <a:bodyPr/>
          <a:p>
            <a:fld id="{45CF65C2-D66E-49B5-84CF-C33C7FA87C46}" type="slidenum">
              <a:rPr lang="vi-VN" smtClean="0"/>
            </a:fld>
            <a:endParaRPr lang="vi-VN"/>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19190B93-1F8F-4513-9454-BA7A0E88F0BA}" type="datetimeFigureOut">
              <a:rPr lang="vi-VN" smtClean="0"/>
            </a:fld>
            <a:endParaRPr lang="vi-VN"/>
          </a:p>
        </p:txBody>
      </p:sp>
      <p:sp>
        <p:nvSpPr>
          <p:cNvPr id="6" name="Footer Placeholder 5"/>
          <p:cNvSpPr>
            <a:spLocks noGrp="1"/>
          </p:cNvSpPr>
          <p:nvPr>
            <p:ph type="ftr" sz="quarter" idx="11"/>
          </p:nvPr>
        </p:nvSpPr>
        <p:spPr/>
        <p:txBody>
          <a:bodyPr/>
          <a:p>
            <a:endParaRPr lang="vi-VN"/>
          </a:p>
        </p:txBody>
      </p:sp>
      <p:sp>
        <p:nvSpPr>
          <p:cNvPr id="7" name="Slide Number Placeholder 6"/>
          <p:cNvSpPr>
            <a:spLocks noGrp="1"/>
          </p:cNvSpPr>
          <p:nvPr>
            <p:ph type="sldNum" sz="quarter" idx="12"/>
          </p:nvPr>
        </p:nvSpPr>
        <p:spPr/>
        <p:txBody>
          <a:bodyPr/>
          <a:p>
            <a:fld id="{45CF65C2-D66E-49B5-84CF-C33C7FA87C46}" type="slidenum">
              <a:rPr lang="vi-VN" smtClean="0"/>
            </a:fld>
            <a:endParaRPr lang="vi-VN"/>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image" Target="../media/image1.jpeg"/><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026" name="Rectangle 2"/>
          <p:cNvSpPr>
            <a:spLocks noChangeArrowheads="1"/>
          </p:cNvSpPr>
          <p:nvPr/>
        </p:nvSpPr>
        <p:spPr bwMode="auto">
          <a:xfrm>
            <a:off x="2117" y="333375"/>
            <a:ext cx="12192000" cy="1009650"/>
          </a:xfrm>
          <a:prstGeom prst="rect">
            <a:avLst/>
          </a:prstGeom>
          <a:gradFill rotWithShape="0">
            <a:gsLst>
              <a:gs pos="0">
                <a:schemeClr val="bg2">
                  <a:gamma/>
                  <a:tint val="0"/>
                  <a:invGamma/>
                </a:schemeClr>
              </a:gs>
              <a:gs pos="100000">
                <a:schemeClr val="bg2">
                  <a:alpha val="53999"/>
                </a:schemeClr>
              </a:gs>
            </a:gsLst>
            <a:lin ang="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pic>
        <p:nvPicPr>
          <p:cNvPr id="1027" name="Picture 3" descr="关系图"/>
          <p:cNvPicPr>
            <a:picLocks noChangeAspect="1"/>
          </p:cNvPicPr>
          <p:nvPr/>
        </p:nvPicPr>
        <p:blipFill>
          <a:blip r:embed="rId13"/>
          <a:srcRect t="1094" r="8122" b="13318"/>
          <a:stretch>
            <a:fillRect/>
          </a:stretch>
        </p:blipFill>
        <p:spPr>
          <a:xfrm>
            <a:off x="7730067" y="4438650"/>
            <a:ext cx="4453467" cy="2333625"/>
          </a:xfrm>
          <a:prstGeom prst="rect">
            <a:avLst/>
          </a:prstGeom>
          <a:noFill/>
          <a:ln w="9525">
            <a:noFill/>
          </a:ln>
        </p:spPr>
      </p:pic>
      <p:sp>
        <p:nvSpPr>
          <p:cNvPr id="1028" name="Rectangle 4"/>
          <p:cNvSpPr/>
          <p:nvPr>
            <p:ph type="title"/>
          </p:nvPr>
        </p:nvSpPr>
        <p:spPr>
          <a:xfrm>
            <a:off x="609600" y="274638"/>
            <a:ext cx="10972800" cy="1143000"/>
          </a:xfrm>
          <a:prstGeom prst="rect">
            <a:avLst/>
          </a:prstGeom>
          <a:noFill/>
          <a:ln w="9525">
            <a:noFill/>
          </a:ln>
        </p:spPr>
        <p:txBody>
          <a:bodyPr anchor="ctr" anchorCtr="0"/>
          <a:p>
            <a:pPr lvl="0"/>
            <a:r>
              <a:rPr lang="en-US" altLang="zh-CN" dirty="0"/>
              <a:t>Click to edit Master title style</a:t>
            </a:r>
            <a:endParaRPr lang="en-US" altLang="zh-CN" dirty="0"/>
          </a:p>
        </p:txBody>
      </p:sp>
      <p:sp>
        <p:nvSpPr>
          <p:cNvPr id="1029" name="Rectangle 5"/>
          <p:cNvSpPr/>
          <p:nvPr>
            <p:ph type="body" idx="1"/>
          </p:nvPr>
        </p:nvSpPr>
        <p:spPr>
          <a:xfrm>
            <a:off x="609600" y="1600200"/>
            <a:ext cx="10972800" cy="4525963"/>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30" name="Rectangle 6"/>
          <p:cNvSpPr>
            <a:spLocks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19190B93-1F8F-4513-9454-BA7A0E88F0BA}" type="datetimeFigureOut">
              <a:rPr lang="vi-VN" smtClean="0"/>
            </a:fld>
            <a:endParaRPr lang="vi-VN"/>
          </a:p>
        </p:txBody>
      </p:sp>
      <p:sp>
        <p:nvSpPr>
          <p:cNvPr id="1031" name="Rectangle 7"/>
          <p:cNvSpPr>
            <a:spLocks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vi-VN"/>
          </a:p>
        </p:txBody>
      </p:sp>
      <p:sp>
        <p:nvSpPr>
          <p:cNvPr id="1032" name="Rectangle 8"/>
          <p:cNvSpPr>
            <a:spLocks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45CF65C2-D66E-49B5-84CF-C33C7FA87C46}" type="slidenum">
              <a:rPr lang="vi-VN" smtClean="0"/>
            </a:fld>
            <a:endParaRPr lang="vi-V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p:cTn id="7" dur="1000" fill="hold"/>
                                        <p:tgtEl>
                                          <p:spTgt spid="1026"/>
                                        </p:tgtEl>
                                        <p:attrNameLst>
                                          <p:attrName>ppt_x</p:attrName>
                                        </p:attrNameLst>
                                      </p:cBhvr>
                                      <p:tavLst>
                                        <p:tav tm="0">
                                          <p:val>
                                            <p:strVal val="#ppt_x-.2"/>
                                          </p:val>
                                        </p:tav>
                                        <p:tav tm="100000">
                                          <p:val>
                                            <p:strVal val="#ppt_x"/>
                                          </p:val>
                                        </p:tav>
                                      </p:tavLst>
                                    </p:anim>
                                    <p:anim calcmode="lin" valueType="num">
                                      <p:cBhvr>
                                        <p:cTn id="8" dur="1000" fill="hold"/>
                                        <p:tgtEl>
                                          <p:spTgt spid="1026"/>
                                        </p:tgtEl>
                                        <p:attrNameLst>
                                          <p:attrName>ppt_y</p:attrName>
                                        </p:attrNameLst>
                                      </p:cBhvr>
                                      <p:tavLst>
                                        <p:tav tm="0">
                                          <p:val>
                                            <p:strVal val="#ppt_y"/>
                                          </p:val>
                                        </p:tav>
                                        <p:tav tm="100000">
                                          <p:val>
                                            <p:strVal val="#ppt_y"/>
                                          </p:val>
                                        </p:tav>
                                      </p:tavLst>
                                    </p:anim>
                                    <p:animEffect transition="in" filter="wipe(right)" prLst="gradientSize: 0.1">
                                      <p:cBhvr>
                                        <p:cTn id="9" dur="1000"/>
                                        <p:tgtEl>
                                          <p:spTgt spid="1026"/>
                                        </p:tgtEl>
                                      </p:cBhvr>
                                    </p:animEffect>
                                  </p:childTnLst>
                                </p:cTn>
                              </p:par>
                              <p:par>
                                <p:cTn id="10" presetID="29" presetClass="entr" presetSubtype="0" fill="hold" grpId="0" nodeType="withEffect">
                                  <p:stCondLst>
                                    <p:cond delay="0"/>
                                  </p:stCondLst>
                                  <p:childTnLst>
                                    <p:set>
                                      <p:cBhvr>
                                        <p:cTn id="11" dur="1" fill="hold">
                                          <p:stCondLst>
                                            <p:cond delay="0"/>
                                          </p:stCondLst>
                                        </p:cTn>
                                        <p:tgtEl>
                                          <p:spTgt spid="1028"/>
                                        </p:tgtEl>
                                        <p:attrNameLst>
                                          <p:attrName>style.visibility</p:attrName>
                                        </p:attrNameLst>
                                      </p:cBhvr>
                                      <p:to>
                                        <p:strVal val="visible"/>
                                      </p:to>
                                    </p:set>
                                    <p:anim calcmode="lin" valueType="num">
                                      <p:cBhvr>
                                        <p:cTn id="12" dur="1000" fill="hold"/>
                                        <p:tgtEl>
                                          <p:spTgt spid="1028"/>
                                        </p:tgtEl>
                                        <p:attrNameLst>
                                          <p:attrName>ppt_x</p:attrName>
                                        </p:attrNameLst>
                                      </p:cBhvr>
                                      <p:tavLst>
                                        <p:tav tm="0">
                                          <p:val>
                                            <p:strVal val="#ppt_x-.2"/>
                                          </p:val>
                                        </p:tav>
                                        <p:tav tm="100000">
                                          <p:val>
                                            <p:strVal val="#ppt_x"/>
                                          </p:val>
                                        </p:tav>
                                      </p:tavLst>
                                    </p:anim>
                                    <p:anim calcmode="lin" valueType="num">
                                      <p:cBhvr>
                                        <p:cTn id="13" dur="1000" fill="hold"/>
                                        <p:tgtEl>
                                          <p:spTgt spid="1028"/>
                                        </p:tgtEl>
                                        <p:attrNameLst>
                                          <p:attrName>ppt_y</p:attrName>
                                        </p:attrNameLst>
                                      </p:cBhvr>
                                      <p:tavLst>
                                        <p:tav tm="0">
                                          <p:val>
                                            <p:strVal val="#ppt_y"/>
                                          </p:val>
                                        </p:tav>
                                        <p:tav tm="100000">
                                          <p:val>
                                            <p:strVal val="#ppt_y"/>
                                          </p:val>
                                        </p:tav>
                                      </p:tavLst>
                                    </p:anim>
                                    <p:animEffect transition="in" filter="wipe(right)" prLst="gradientSize: 0.1">
                                      <p:cBhvr>
                                        <p:cTn id="14" dur="1000"/>
                                        <p:tgtEl>
                                          <p:spTgt spid="10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6" grpId="0" bldLvl="0" animBg="1"/>
      <p:bldP spid="1028" grpId="0" bldLvl="0"/>
    </p:bldLst>
  </p:timing>
  <p:hf sldNum="0" hdr="0" ftr="0" dt="0"/>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ea typeface="SimSun" panose="02010600030101010101" pitchFamily="2" charset="-122"/>
        </a:defRPr>
      </a:lvl2pPr>
      <a:lvl3pPr algn="ctr" rtl="0" fontAlgn="base">
        <a:spcBef>
          <a:spcPct val="0"/>
        </a:spcBef>
        <a:spcAft>
          <a:spcPct val="0"/>
        </a:spcAft>
        <a:defRPr sz="4400">
          <a:solidFill>
            <a:schemeClr val="tx2"/>
          </a:solidFill>
          <a:latin typeface="Arial" panose="020B0604020202020204" pitchFamily="34" charset="0"/>
          <a:ea typeface="SimSun" panose="02010600030101010101" pitchFamily="2" charset="-122"/>
        </a:defRPr>
      </a:lvl3pPr>
      <a:lvl4pPr algn="ctr" rtl="0" fontAlgn="base">
        <a:spcBef>
          <a:spcPct val="0"/>
        </a:spcBef>
        <a:spcAft>
          <a:spcPct val="0"/>
        </a:spcAft>
        <a:defRPr sz="4400">
          <a:solidFill>
            <a:schemeClr val="tx2"/>
          </a:solidFill>
          <a:latin typeface="Arial" panose="020B0604020202020204" pitchFamily="34" charset="0"/>
          <a:ea typeface="SimSun" panose="02010600030101010101" pitchFamily="2" charset="-122"/>
        </a:defRPr>
      </a:lvl4pPr>
      <a:lvl5pPr algn="ctr" rtl="0" fontAlgn="base">
        <a:spcBef>
          <a:spcPct val="0"/>
        </a:spcBef>
        <a:spcAft>
          <a:spcPct val="0"/>
        </a:spcAft>
        <a:defRPr sz="4400">
          <a:solidFill>
            <a:schemeClr val="tx2"/>
          </a:solidFill>
          <a:latin typeface="Arial" panose="020B0604020202020204" pitchFamily="34" charset="0"/>
          <a:ea typeface="SimSun" panose="02010600030101010101" pitchFamily="2" charset="-122"/>
        </a:defRPr>
      </a:lvl5pPr>
      <a:lvl6pPr marL="457200" algn="ctr" rtl="0" fontAlgn="base">
        <a:spcBef>
          <a:spcPct val="0"/>
        </a:spcBef>
        <a:spcAft>
          <a:spcPct val="0"/>
        </a:spcAft>
        <a:defRPr sz="4400">
          <a:solidFill>
            <a:schemeClr val="tx2"/>
          </a:solidFill>
          <a:latin typeface="Arial" panose="020B0604020202020204" pitchFamily="34" charset="0"/>
          <a:ea typeface="SimSun"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SimSun"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SimSun"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openxmlformats.org/officeDocument/2006/relationships/audio" Target="../media/audio1.wav"/><Relationship Id="rId4" Type="http://schemas.openxmlformats.org/officeDocument/2006/relationships/image" Target="../media/image5.GIF"/><Relationship Id="rId3" Type="http://schemas.openxmlformats.org/officeDocument/2006/relationships/image" Target="../media/image4.jpeg"/><Relationship Id="rId2" Type="http://schemas.openxmlformats.org/officeDocument/2006/relationships/image" Target="../media/image3.GIF"/><Relationship Id="rId1" Type="http://schemas.openxmlformats.org/officeDocument/2006/relationships/image" Target="../media/image2.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7.GIF"/><Relationship Id="rId1" Type="http://schemas.openxmlformats.org/officeDocument/2006/relationships/image" Target="../media/image6.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5" Type="http://schemas.openxmlformats.org/officeDocument/2006/relationships/slideLayout" Target="../slideLayouts/slideLayout12.xml"/><Relationship Id="rId4" Type="http://schemas.openxmlformats.org/officeDocument/2006/relationships/image" Target="../media/image11.png"/><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image" Target="../media/image8.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image" Target="../media/image2.GI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4" name="WordArt 4"/>
          <p:cNvSpPr>
            <a:spLocks noTextEdit="1"/>
          </p:cNvSpPr>
          <p:nvPr/>
        </p:nvSpPr>
        <p:spPr>
          <a:xfrm>
            <a:off x="1905000" y="762000"/>
            <a:ext cx="8534400" cy="1600200"/>
          </a:xfrm>
          <a:prstGeom prst="rect">
            <a:avLst/>
          </a:prstGeom>
        </p:spPr>
        <p:txBody>
          <a:bodyPr wrap="none" fromWordArt="1">
            <a:prstTxWarp prst="textChevron">
              <a:avLst>
                <a:gd name="adj" fmla="val 25000"/>
              </a:avLst>
            </a:prstTxWarp>
            <a:normAutofit/>
          </a:bodyPr>
          <a:p>
            <a:pPr algn="ctr"/>
            <a:r>
              <a:rPr lang="en-US" sz="4400" b="1">
                <a:ln w="9525" cap="flat" cmpd="sng">
                  <a:solidFill>
                    <a:srgbClr val="FFFF00"/>
                  </a:solidFill>
                  <a:prstDash val="solid"/>
                  <a:round/>
                  <a:headEnd type="none" w="med" len="med"/>
                  <a:tailEnd type="none" w="med" len="med"/>
                </a:ln>
                <a:solidFill>
                  <a:srgbClr val="FF0000"/>
                </a:solidFill>
                <a:latin typeface="Arial" panose="020B0604020202020204" pitchFamily="34" charset="0"/>
                <a:ea typeface="Arial" panose="020B0604020202020204" pitchFamily="34" charset="0"/>
              </a:rPr>
              <a:t>HÂN HOAN CHÀO ĐÓNCÁC EM HỌC SINH</a:t>
            </a:r>
            <a:endParaRPr lang="en-US" sz="4400" b="1">
              <a:ln w="9525" cap="flat" cmpd="sng">
                <a:solidFill>
                  <a:srgbClr val="FFFF00"/>
                </a:solidFill>
                <a:prstDash val="solid"/>
                <a:round/>
                <a:headEnd type="none" w="med" len="med"/>
                <a:tailEnd type="none" w="med" len="med"/>
              </a:ln>
              <a:solidFill>
                <a:srgbClr val="FF0000"/>
              </a:solidFill>
              <a:latin typeface="Arial" panose="020B0604020202020204" pitchFamily="34" charset="0"/>
              <a:ea typeface="Arial" panose="020B0604020202020204" pitchFamily="34" charset="0"/>
            </a:endParaRPr>
          </a:p>
        </p:txBody>
      </p:sp>
      <p:pic>
        <p:nvPicPr>
          <p:cNvPr id="4098" name="Picture 5" descr="0209"/>
          <p:cNvPicPr>
            <a:picLocks noChangeAspect="1"/>
          </p:cNvPicPr>
          <p:nvPr/>
        </p:nvPicPr>
        <p:blipFill>
          <a:blip r:embed="rId1"/>
          <a:stretch>
            <a:fillRect/>
          </a:stretch>
        </p:blipFill>
        <p:spPr>
          <a:xfrm>
            <a:off x="1524000" y="2819400"/>
            <a:ext cx="3886200" cy="3886200"/>
          </a:xfrm>
          <a:prstGeom prst="rect">
            <a:avLst/>
          </a:prstGeom>
          <a:noFill/>
          <a:ln w="9525">
            <a:noFill/>
          </a:ln>
        </p:spPr>
      </p:pic>
      <p:pic>
        <p:nvPicPr>
          <p:cNvPr id="4099" name="Picture 6" descr="soft100_20_10_0776486"/>
          <p:cNvPicPr>
            <a:picLocks noChangeAspect="1"/>
          </p:cNvPicPr>
          <p:nvPr/>
        </p:nvPicPr>
        <p:blipFill>
          <a:blip r:embed="rId2"/>
          <a:stretch>
            <a:fillRect/>
          </a:stretch>
        </p:blipFill>
        <p:spPr>
          <a:xfrm>
            <a:off x="6546850" y="2743200"/>
            <a:ext cx="3844925" cy="3914775"/>
          </a:xfrm>
          <a:prstGeom prst="rect">
            <a:avLst/>
          </a:prstGeom>
          <a:noFill/>
          <a:ln w="9525">
            <a:noFill/>
          </a:ln>
        </p:spPr>
      </p:pic>
      <p:grpSp>
        <p:nvGrpSpPr>
          <p:cNvPr id="237577" name="Group 9"/>
          <p:cNvGrpSpPr/>
          <p:nvPr/>
        </p:nvGrpSpPr>
        <p:grpSpPr>
          <a:xfrm>
            <a:off x="3352800" y="2057400"/>
            <a:ext cx="3733800" cy="1524000"/>
            <a:chOff x="2352" y="2496"/>
            <a:chExt cx="2352" cy="528"/>
          </a:xfrm>
        </p:grpSpPr>
        <p:sp>
          <p:nvSpPr>
            <p:cNvPr id="4101" name="Oval 10" descr="Water droplets"/>
            <p:cNvSpPr/>
            <p:nvPr/>
          </p:nvSpPr>
          <p:spPr>
            <a:xfrm>
              <a:off x="2352" y="2640"/>
              <a:ext cx="1824" cy="384"/>
            </a:xfrm>
            <a:prstGeom prst="ellipse">
              <a:avLst/>
            </a:prstGeom>
            <a:blipFill rotWithShape="1">
              <a:blip r:embed="rId3"/>
            </a:blipFill>
            <a:ln w="9525" cap="flat" cmpd="sng">
              <a:solidFill>
                <a:srgbClr val="0000FF"/>
              </a:solidFill>
              <a:prstDash val="solid"/>
              <a:round/>
              <a:headEnd type="none" w="med" len="med"/>
              <a:tailEnd type="none" w="med" len="med"/>
            </a:ln>
          </p:spPr>
          <p:txBody>
            <a:bodyPr wrap="none" anchor="ctr" anchorCtr="0"/>
            <a:p>
              <a:pPr algn="ctr"/>
              <a:r>
                <a:rPr lang="en-US" altLang="zh-CN" sz="3200" dirty="0">
                  <a:solidFill>
                    <a:srgbClr val="FF0066"/>
                  </a:solidFill>
                  <a:latin typeface="Times New Roman" panose="02020603050405020304" pitchFamily="18" charset="0"/>
                </a:rPr>
                <a:t>Chào mừng !</a:t>
              </a:r>
              <a:endParaRPr lang="en-US" altLang="zh-CN" sz="3200" dirty="0">
                <a:solidFill>
                  <a:srgbClr val="FF0066"/>
                </a:solidFill>
                <a:latin typeface="Times New Roman" panose="02020603050405020304" pitchFamily="18" charset="0"/>
              </a:endParaRPr>
            </a:p>
          </p:txBody>
        </p:sp>
        <p:pic>
          <p:nvPicPr>
            <p:cNvPr id="4102" name="Picture 11" descr="6"/>
            <p:cNvPicPr>
              <a:picLocks noChangeAspect="1"/>
            </p:cNvPicPr>
            <p:nvPr/>
          </p:nvPicPr>
          <p:blipFill>
            <a:blip r:embed="rId4"/>
            <a:stretch>
              <a:fillRect/>
            </a:stretch>
          </p:blipFill>
          <p:spPr>
            <a:xfrm>
              <a:off x="4128" y="2496"/>
              <a:ext cx="576" cy="488"/>
            </a:xfrm>
            <a:prstGeom prst="rect">
              <a:avLst/>
            </a:prstGeom>
            <a:noFill/>
            <a:ln w="9525">
              <a:noFill/>
            </a:ln>
          </p:spPr>
        </p:pic>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checkerboard(across)">
                                      <p:cBhvr>
                                        <p:cTn id="7" dur="500"/>
                                        <p:tgtEl>
                                          <p:spTgt spid="3074"/>
                                        </p:tgtEl>
                                      </p:cBhvr>
                                    </p:animEffect>
                                  </p:childTnLst>
                                </p:cTn>
                              </p:par>
                            </p:childTnLst>
                          </p:cTn>
                        </p:par>
                      </p:childTnLst>
                    </p:cTn>
                  </p:par>
                  <p:par>
                    <p:cTn id="8" fill="hold">
                      <p:stCondLst>
                        <p:cond delay="indefinite"/>
                      </p:stCondLst>
                      <p:childTnLst>
                        <p:par>
                          <p:cTn id="9" fill="hold">
                            <p:stCondLst>
                              <p:cond delay="0"/>
                            </p:stCondLst>
                            <p:childTnLst>
                              <p:par>
                                <p:cTn id="10" presetID="30" presetClass="entr" presetSubtype="0" fill="hold" nodeType="clickEffect">
                                  <p:stCondLst>
                                    <p:cond delay="0"/>
                                  </p:stCondLst>
                                  <p:childTnLst>
                                    <p:set>
                                      <p:cBhvr>
                                        <p:cTn id="11" dur="1" fill="hold">
                                          <p:stCondLst>
                                            <p:cond delay="0"/>
                                          </p:stCondLst>
                                        </p:cTn>
                                        <p:tgtEl>
                                          <p:spTgt spid="237577"/>
                                        </p:tgtEl>
                                        <p:attrNameLst>
                                          <p:attrName>style.visibility</p:attrName>
                                        </p:attrNameLst>
                                      </p:cBhvr>
                                      <p:to>
                                        <p:strVal val="visible"/>
                                      </p:to>
                                    </p:set>
                                    <p:animEffect transition="in" filter="fade">
                                      <p:cBhvr>
                                        <p:cTn id="12" dur="800" decel="100000"/>
                                        <p:tgtEl>
                                          <p:spTgt spid="237577"/>
                                        </p:tgtEl>
                                      </p:cBhvr>
                                    </p:animEffect>
                                    <p:anim calcmode="lin" valueType="num">
                                      <p:cBhvr>
                                        <p:cTn id="13" dur="800" decel="100000" fill="hold"/>
                                        <p:tgtEl>
                                          <p:spTgt spid="237577"/>
                                        </p:tgtEl>
                                        <p:attrNameLst>
                                          <p:attrName>style.rotation</p:attrName>
                                        </p:attrNameLst>
                                      </p:cBhvr>
                                      <p:tavLst>
                                        <p:tav tm="0">
                                          <p:val>
                                            <p:fltVal val="-90,000000"/>
                                          </p:val>
                                        </p:tav>
                                        <p:tav tm="100000">
                                          <p:val>
                                            <p:fltVal val="0,000000"/>
                                          </p:val>
                                        </p:tav>
                                      </p:tavLst>
                                    </p:anim>
                                    <p:anim calcmode="lin" valueType="num">
                                      <p:cBhvr>
                                        <p:cTn id="14" dur="800" decel="100000" fill="hold"/>
                                        <p:tgtEl>
                                          <p:spTgt spid="237577"/>
                                        </p:tgtEl>
                                        <p:attrNameLst>
                                          <p:attrName>ppt_x</p:attrName>
                                        </p:attrNameLst>
                                      </p:cBhvr>
                                      <p:tavLst>
                                        <p:tav tm="0">
                                          <p:val>
                                            <p:strVal val="#ppt_x+0.4"/>
                                          </p:val>
                                        </p:tav>
                                        <p:tav tm="100000">
                                          <p:val>
                                            <p:strVal val="#ppt_x-0.05"/>
                                          </p:val>
                                        </p:tav>
                                      </p:tavLst>
                                    </p:anim>
                                    <p:anim calcmode="lin" valueType="num">
                                      <p:cBhvr>
                                        <p:cTn id="15" dur="800" decel="100000" fill="hold"/>
                                        <p:tgtEl>
                                          <p:spTgt spid="237577"/>
                                        </p:tgtEl>
                                        <p:attrNameLst>
                                          <p:attrName>ppt_y</p:attrName>
                                        </p:attrNameLst>
                                      </p:cBhvr>
                                      <p:tavLst>
                                        <p:tav tm="0">
                                          <p:val>
                                            <p:strVal val="#ppt_y-0.4"/>
                                          </p:val>
                                        </p:tav>
                                        <p:tav tm="100000">
                                          <p:val>
                                            <p:strVal val="#ppt_y+0.1"/>
                                          </p:val>
                                        </p:tav>
                                      </p:tavLst>
                                    </p:anim>
                                    <p:anim calcmode="lin" valueType="num">
                                      <p:cBhvr>
                                        <p:cTn id="16" dur="200" accel="100000" fill="hold">
                                          <p:stCondLst>
                                            <p:cond delay="800"/>
                                          </p:stCondLst>
                                        </p:cTn>
                                        <p:tgtEl>
                                          <p:spTgt spid="237577"/>
                                        </p:tgtEl>
                                        <p:attrNameLst>
                                          <p:attrName>ppt_x</p:attrName>
                                        </p:attrNameLst>
                                      </p:cBhvr>
                                      <p:tavLst>
                                        <p:tav tm="0">
                                          <p:val>
                                            <p:strVal val="#ppt_x-0.05"/>
                                          </p:val>
                                        </p:tav>
                                        <p:tav tm="100000">
                                          <p:val>
                                            <p:strVal val="#ppt_x"/>
                                          </p:val>
                                        </p:tav>
                                      </p:tavLst>
                                    </p:anim>
                                    <p:anim calcmode="lin" valueType="num">
                                      <p:cBhvr>
                                        <p:cTn id="17" dur="200" accel="100000" fill="hold">
                                          <p:stCondLst>
                                            <p:cond delay="800"/>
                                          </p:stCondLst>
                                        </p:cTn>
                                        <p:tgtEl>
                                          <p:spTgt spid="237577"/>
                                        </p:tgtEl>
                                        <p:attrNameLst>
                                          <p:attrName>ppt_y</p:attrName>
                                        </p:attrNameLst>
                                      </p:cBhvr>
                                      <p:tavLst>
                                        <p:tav tm="0">
                                          <p:val>
                                            <p:strVal val="#ppt_y+0.1"/>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5" name="applause.wav"/>
                                        </p:tgtEl>
                                      </p:cMediaNode>
                                    </p:audio>
                                  </p:subTnLst>
                                </p:cTn>
                              </p:par>
                            </p:childTnLst>
                          </p:cTn>
                        </p:par>
                        <p:par>
                          <p:cTn id="18" fill="hold">
                            <p:stCondLst>
                              <p:cond delay="1000"/>
                            </p:stCondLst>
                            <p:childTnLst>
                              <p:par>
                                <p:cTn id="19" presetID="0" presetClass="path" presetSubtype="0" accel="50000" decel="50000" fill="hold" nodeType="afterEffect">
                                  <p:stCondLst>
                                    <p:cond delay="0"/>
                                  </p:stCondLst>
                                  <p:childTnLst>
                                    <p:animMotion origin="layout" path="M -0.14583 0.44467 C 0.11076 0.4581 0.36927 0.47986 0.45017 0.39583 C 0.53698 0.3118 0.37066 0.01574 0.3526 -0.0588 " pathEditMode="relative" rAng="988549380" ptsTypes="aaA">
                                      <p:cBhvr>
                                        <p:cTn id="20" dur="5000" fill="hold"/>
                                        <p:tgtEl>
                                          <p:spTgt spid="237577"/>
                                        </p:tgtEl>
                                        <p:attrNameLst>
                                          <p:attrName>ppt_x</p:attrName>
                                          <p:attrName>ppt_y</p:attrName>
                                        </p:attrNameLst>
                                      </p:cBhvr>
                                      <p:rCtr x="37200" y="-2030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p:txBody>
          <a:bodyPr/>
          <a:p>
            <a:endParaRPr lang="en-US"/>
          </a:p>
        </p:txBody>
      </p:sp>
      <p:sp>
        <p:nvSpPr>
          <p:cNvPr id="4" name="Content Placeholder 2"/>
          <p:cNvSpPr>
            <a:spLocks noGrp="1"/>
          </p:cNvSpPr>
          <p:nvPr/>
        </p:nvSpPr>
        <p:spPr>
          <a:xfrm>
            <a:off x="929005" y="710098"/>
            <a:ext cx="10515600" cy="4351338"/>
          </a:xfrm>
          <a:prstGeom prst="rect">
            <a:avLst/>
          </a:prstGeom>
          <a:noFill/>
          <a:ln w="9525">
            <a:noFill/>
          </a:ln>
        </p:spPr>
        <p:txBody>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indent="0" algn="just">
              <a:lnSpc>
                <a:spcPct val="125000"/>
              </a:lnSpc>
              <a:spcBef>
                <a:spcPts val="0"/>
              </a:spcBef>
              <a:spcAft>
                <a:spcPts val="0"/>
              </a:spcAft>
              <a:buNone/>
            </a:pPr>
            <a:r>
              <a:rPr lang="vi-VN"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II. Đọc và tìm hiểu chi tiết văn bản</a:t>
            </a:r>
            <a:endParaRPr lang="vi-VN" dirty="0">
              <a:effectLst/>
              <a:latin typeface="Calibri" panose="020F0502020204030204" pitchFamily="34"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en-US" altLang="vi-VN"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Câu 1</a:t>
            </a:r>
            <a:r>
              <a:rPr lang="vi-VN"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en-US" altLang="vi-VN"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altLang="vi-VN"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Hãy </a:t>
            </a:r>
            <a:r>
              <a:rPr lang="vi-VN"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altLang="vi-VN"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x</a:t>
            </a:r>
            <a:r>
              <a:rPr lang="vi-VN" b="1" dirty="0">
                <a:solidFill>
                  <a:schemeClr val="tx1"/>
                </a:solidFill>
                <a:effectLst/>
                <a:latin typeface="Times New Roman" panose="02020603050405020304" pitchFamily="18" charset="0"/>
                <a:ea typeface="SimSun" panose="02010600030101010101" pitchFamily="2" charset="-122"/>
                <a:cs typeface="Times New Roman" panose="02020603050405020304" pitchFamily="18" charset="0"/>
              </a:rPr>
              <a:t>ác định ngôi kể và </a:t>
            </a:r>
            <a:r>
              <a:rPr lang="en-US" altLang="vi-VN" b="1" dirty="0">
                <a:solidFill>
                  <a:schemeClr val="tx1"/>
                </a:solidFill>
                <a:effectLst/>
                <a:latin typeface="Times New Roman" panose="02020603050405020304" pitchFamily="18" charset="0"/>
                <a:ea typeface="SimSun" panose="02010600030101010101" pitchFamily="2" charset="-122"/>
                <a:cs typeface="Times New Roman" panose="02020603050405020304" pitchFamily="18" charset="0"/>
              </a:rPr>
              <a:t>cho biết </a:t>
            </a:r>
            <a:r>
              <a:rPr lang="vi-VN" b="1" dirty="0">
                <a:solidFill>
                  <a:schemeClr val="tx1"/>
                </a:solidFill>
                <a:effectLst/>
                <a:latin typeface="Times New Roman" panose="02020603050405020304" pitchFamily="18" charset="0"/>
                <a:ea typeface="SimSun" panose="02010600030101010101" pitchFamily="2" charset="-122"/>
                <a:cs typeface="Times New Roman" panose="02020603050405020304" pitchFamily="18" charset="0"/>
              </a:rPr>
              <a:t>dấu hiệu để nhận biế</a:t>
            </a:r>
            <a:r>
              <a:rPr lang="en-US" b="1" dirty="0">
                <a:solidFill>
                  <a:schemeClr val="tx1"/>
                </a:solidFill>
                <a:effectLst/>
                <a:latin typeface="Times New Roman" panose="02020603050405020304" pitchFamily="18" charset="0"/>
                <a:ea typeface="SimSun" panose="02010600030101010101" pitchFamily="2" charset="-122"/>
                <a:cs typeface="Times New Roman" panose="02020603050405020304" pitchFamily="18" charset="0"/>
              </a:rPr>
              <a:t>t ngôi kể đó ?</a:t>
            </a:r>
            <a:endParaRPr lang="vi-VN"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endParaRPr>
          </a:p>
          <a:p>
            <a:endParaRPr lang="vi-VN"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ox(in)">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ox(in)">
                                      <p:cBhvr>
                                        <p:cTn id="12" dur="20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P spid="4" grpI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vi-VN" altLang="vi-VN" sz="3600" b="1" dirty="0">
                <a:ea typeface="SimSun" panose="02010600030101010101" pitchFamily="2" charset="-122"/>
                <a:cs typeface="Times New Roman" panose="02020603050405020304" pitchFamily="18" charset="0"/>
              </a:rPr>
              <a:t>+ HS làm việc cặp đôi, hoàn thành theo gọi ý sau: </a:t>
            </a:r>
            <a:br>
              <a:rPr lang="vi-VN" altLang="vi-VN" sz="3600" dirty="0">
                <a:latin typeface="Arial" panose="020B0604020202020204" pitchFamily="34" charset="0"/>
              </a:rPr>
            </a:br>
            <a:endParaRPr lang="vi-VN" sz="3600" dirty="0"/>
          </a:p>
        </p:txBody>
      </p:sp>
      <p:graphicFrame>
        <p:nvGraphicFramePr>
          <p:cNvPr id="5" name="Content Placeholder 4"/>
          <p:cNvGraphicFramePr>
            <a:graphicFrameLocks noGrp="1"/>
          </p:cNvGraphicFramePr>
          <p:nvPr>
            <p:ph idx="1"/>
          </p:nvPr>
        </p:nvGraphicFramePr>
        <p:xfrm>
          <a:off x="1593273" y="1745672"/>
          <a:ext cx="9199417" cy="4087091"/>
        </p:xfrm>
        <a:graphic>
          <a:graphicData uri="http://schemas.openxmlformats.org/drawingml/2006/table">
            <a:tbl>
              <a:tblPr>
                <a:tableStyleId>{5C22544A-7EE6-4342-B048-85BDC9FD1C3A}</a:tableStyleId>
              </a:tblPr>
              <a:tblGrid>
                <a:gridCol w="3126365"/>
                <a:gridCol w="6073052"/>
              </a:tblGrid>
              <a:tr h="746420">
                <a:tc>
                  <a:txBody>
                    <a:bodyPr/>
                    <a:lstStyle/>
                    <a:p>
                      <a:pPr algn="ctr">
                        <a:lnSpc>
                          <a:spcPct val="125000"/>
                        </a:lnSpc>
                      </a:pPr>
                      <a:r>
                        <a:rPr lang="vi-VN" b="1" dirty="0">
                          <a:effectLst/>
                        </a:rPr>
                        <a:t>Ngôi kể</a:t>
                      </a:r>
                      <a:endParaRPr lang="vi-VN" b="1" dirty="0">
                        <a:effectLst/>
                        <a:latin typeface="Times New Roman" panose="02020603050405020304" pitchFamily="18" charset="0"/>
                        <a:ea typeface="SimSun" panose="02010600030101010101" pitchFamily="2" charset="-122"/>
                      </a:endParaRPr>
                    </a:p>
                  </a:txBody>
                  <a:tcPr/>
                </a:tc>
                <a:tc>
                  <a:txBody>
                    <a:bodyPr/>
                    <a:lstStyle/>
                    <a:p>
                      <a:pPr algn="ctr">
                        <a:lnSpc>
                          <a:spcPct val="125000"/>
                        </a:lnSpc>
                      </a:pPr>
                      <a:r>
                        <a:rPr lang="vi-VN" b="1" dirty="0">
                          <a:effectLst/>
                        </a:rPr>
                        <a:t>Dấu hiệu nhận biết</a:t>
                      </a:r>
                      <a:endParaRPr lang="vi-VN" b="1" dirty="0">
                        <a:effectLst/>
                        <a:latin typeface="Times New Roman" panose="02020603050405020304" pitchFamily="18" charset="0"/>
                        <a:ea typeface="SimSun" panose="02010600030101010101" pitchFamily="2" charset="-122"/>
                      </a:endParaRPr>
                    </a:p>
                  </a:txBody>
                  <a:tcPr/>
                </a:tc>
              </a:tr>
              <a:tr h="3340671">
                <a:tc>
                  <a:txBody>
                    <a:bodyPr/>
                    <a:lstStyle/>
                    <a:p>
                      <a:pPr algn="just">
                        <a:lnSpc>
                          <a:spcPct val="125000"/>
                        </a:lnSpc>
                      </a:pPr>
                      <a:r>
                        <a:rPr lang="vi-VN" dirty="0">
                          <a:effectLst/>
                        </a:rPr>
                        <a:t> </a:t>
                      </a:r>
                      <a:endParaRPr lang="vi-VN" dirty="0">
                        <a:effectLst/>
                        <a:latin typeface="Times New Roman" panose="02020603050405020304" pitchFamily="18" charset="0"/>
                        <a:ea typeface="SimSun" panose="02010600030101010101" pitchFamily="2" charset="-122"/>
                      </a:endParaRPr>
                    </a:p>
                  </a:txBody>
                  <a:tcPr/>
                </a:tc>
                <a:tc>
                  <a:txBody>
                    <a:bodyPr/>
                    <a:lstStyle/>
                    <a:p>
                      <a:pPr algn="just">
                        <a:lnSpc>
                          <a:spcPct val="125000"/>
                        </a:lnSpc>
                      </a:pPr>
                      <a:r>
                        <a:rPr lang="vi-VN" dirty="0">
                          <a:effectLst/>
                        </a:rPr>
                        <a:t>- Dấu hiệu 1</a:t>
                      </a:r>
                      <a:endParaRPr lang="vi-VN" dirty="0">
                        <a:effectLst/>
                      </a:endParaRPr>
                    </a:p>
                    <a:p>
                      <a:pPr algn="just">
                        <a:lnSpc>
                          <a:spcPct val="125000"/>
                        </a:lnSpc>
                      </a:pPr>
                      <a:r>
                        <a:rPr lang="vi-VN" dirty="0">
                          <a:effectLst/>
                        </a:rPr>
                        <a:t>- Dấu hiệu 2</a:t>
                      </a:r>
                      <a:endParaRPr lang="vi-VN" dirty="0">
                        <a:effectLst/>
                      </a:endParaRPr>
                    </a:p>
                    <a:p>
                      <a:pPr algn="just">
                        <a:lnSpc>
                          <a:spcPct val="125000"/>
                        </a:lnSpc>
                      </a:pPr>
                      <a:r>
                        <a:rPr lang="vi-VN" dirty="0">
                          <a:effectLst/>
                        </a:rPr>
                        <a:t>- Dấu hiệu 3</a:t>
                      </a:r>
                      <a:endParaRPr lang="vi-VN" dirty="0">
                        <a:effectLst/>
                        <a:latin typeface="Times New Roman" panose="02020603050405020304" pitchFamily="18" charset="0"/>
                        <a:ea typeface="SimSun" panose="02010600030101010101" pitchFamily="2" charset="-122"/>
                      </a:endParaRPr>
                    </a:p>
                  </a:txBody>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09438"/>
            <a:ext cx="10515600" cy="4351338"/>
          </a:xfrm>
        </p:spPr>
        <p:txBody>
          <a:bodyPr/>
          <a:lstStyle/>
          <a:p>
            <a:pPr marL="0" marR="0" indent="0" algn="just">
              <a:lnSpc>
                <a:spcPct val="125000"/>
              </a:lnSpc>
              <a:spcBef>
                <a:spcPts val="0"/>
              </a:spcBef>
              <a:spcAft>
                <a:spcPts val="0"/>
              </a:spcAft>
              <a:buNone/>
            </a:pPr>
            <a:r>
              <a:rPr lang="vi-VN"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II. Đọc và tìm hiểu chi tiết văn bản</a:t>
            </a:r>
            <a:endParaRPr lang="vi-VN" dirty="0">
              <a:effectLst/>
              <a:latin typeface="Calibri" panose="020F0502020204030204" pitchFamily="34"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vi-VN" b="1"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1. </a:t>
            </a:r>
            <a:r>
              <a:rPr lang="vi-VN" b="1" dirty="0">
                <a:solidFill>
                  <a:srgbClr val="00B050"/>
                </a:solidFill>
                <a:effectLst/>
                <a:latin typeface="Times New Roman" panose="02020603050405020304" pitchFamily="18" charset="0"/>
                <a:ea typeface="SimSun" panose="02010600030101010101" pitchFamily="2" charset="-122"/>
                <a:cs typeface="Times New Roman" panose="02020603050405020304" pitchFamily="18" charset="0"/>
              </a:rPr>
              <a:t>Xác định ngôi kể và dấu hiệu để nhận biế</a:t>
            </a:r>
            <a:r>
              <a:rPr lang="en-US" b="1" dirty="0">
                <a:solidFill>
                  <a:srgbClr val="00B050"/>
                </a:solidFill>
                <a:effectLst/>
                <a:latin typeface="Times New Roman" panose="02020603050405020304" pitchFamily="18" charset="0"/>
                <a:ea typeface="SimSun" panose="02010600030101010101" pitchFamily="2" charset="-122"/>
                <a:cs typeface="Times New Roman" panose="02020603050405020304" pitchFamily="18" charset="0"/>
              </a:rPr>
              <a:t>t</a:t>
            </a:r>
            <a:endParaRPr lang="vi-VN" dirty="0">
              <a:effectLst/>
              <a:latin typeface="Calibri" panose="020F0502020204030204" pitchFamily="34" charset="0"/>
              <a:ea typeface="SimSun" panose="02010600030101010101" pitchFamily="2" charset="-122"/>
              <a:cs typeface="Times New Roman" panose="02020603050405020304" pitchFamily="18" charset="0"/>
            </a:endParaRPr>
          </a:p>
          <a:p>
            <a:endParaRPr lang="vi-V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419100" y="401781"/>
          <a:ext cx="11353800" cy="6054437"/>
        </p:xfrm>
        <a:graphic>
          <a:graphicData uri="http://schemas.openxmlformats.org/drawingml/2006/table">
            <a:tbl>
              <a:tblPr>
                <a:tableStyleId>{5C22544A-7EE6-4342-B048-85BDC9FD1C3A}</a:tableStyleId>
              </a:tblPr>
              <a:tblGrid>
                <a:gridCol w="2939824"/>
                <a:gridCol w="8413976"/>
              </a:tblGrid>
              <a:tr h="607962">
                <a:tc>
                  <a:txBody>
                    <a:bodyPr/>
                    <a:lstStyle/>
                    <a:p>
                      <a:pPr algn="ctr">
                        <a:lnSpc>
                          <a:spcPct val="125000"/>
                        </a:lnSpc>
                      </a:pPr>
                      <a:r>
                        <a:rPr lang="vi-VN" sz="2800" b="1" dirty="0">
                          <a:solidFill>
                            <a:srgbClr val="FF0000"/>
                          </a:solidFill>
                          <a:effectLst/>
                          <a:latin typeface="+mj-lt"/>
                        </a:rPr>
                        <a:t>Ngôi kể</a:t>
                      </a:r>
                      <a:endParaRPr lang="vi-VN" sz="2800" b="1" dirty="0">
                        <a:solidFill>
                          <a:srgbClr val="FF0000"/>
                        </a:solidFill>
                        <a:effectLst/>
                        <a:latin typeface="+mj-lt"/>
                        <a:ea typeface="SimSun" panose="02010600030101010101" pitchFamily="2" charset="-122"/>
                      </a:endParaRPr>
                    </a:p>
                  </a:txBody>
                  <a:tcPr marL="53622" marR="53622" marT="26811" marB="26811">
                    <a:solidFill>
                      <a:schemeClr val="bg2">
                        <a:lumMod val="75000"/>
                      </a:schemeClr>
                    </a:solidFill>
                  </a:tcPr>
                </a:tc>
                <a:tc>
                  <a:txBody>
                    <a:bodyPr/>
                    <a:lstStyle/>
                    <a:p>
                      <a:pPr algn="ctr">
                        <a:lnSpc>
                          <a:spcPct val="125000"/>
                        </a:lnSpc>
                      </a:pPr>
                      <a:r>
                        <a:rPr lang="vi-VN" sz="2800" b="1" dirty="0">
                          <a:solidFill>
                            <a:srgbClr val="FF0000"/>
                          </a:solidFill>
                          <a:effectLst/>
                          <a:latin typeface="+mj-lt"/>
                        </a:rPr>
                        <a:t>Dấu hiệu nhận biết</a:t>
                      </a:r>
                      <a:endParaRPr lang="vi-VN" sz="2800" b="1" dirty="0">
                        <a:solidFill>
                          <a:srgbClr val="FF0000"/>
                        </a:solidFill>
                        <a:effectLst/>
                        <a:latin typeface="+mj-lt"/>
                        <a:ea typeface="SimSun" panose="02010600030101010101" pitchFamily="2" charset="-122"/>
                      </a:endParaRPr>
                    </a:p>
                  </a:txBody>
                  <a:tcPr marL="53622" marR="53622" marT="26811" marB="26811">
                    <a:solidFill>
                      <a:schemeClr val="bg2">
                        <a:lumMod val="75000"/>
                      </a:schemeClr>
                    </a:solidFill>
                  </a:tcPr>
                </a:tc>
              </a:tr>
              <a:tr h="5446475">
                <a:tc>
                  <a:txBody>
                    <a:bodyPr/>
                    <a:lstStyle/>
                    <a:p>
                      <a:pPr algn="just">
                        <a:lnSpc>
                          <a:spcPct val="125000"/>
                        </a:lnSpc>
                      </a:pPr>
                      <a:r>
                        <a:rPr lang="vi-VN" sz="2800" dirty="0">
                          <a:effectLst/>
                          <a:latin typeface="+mj-lt"/>
                        </a:rPr>
                        <a:t> </a:t>
                      </a:r>
                      <a:endParaRPr lang="vi-VN" sz="2800" dirty="0">
                        <a:effectLst/>
                        <a:latin typeface="+mj-lt"/>
                      </a:endParaRPr>
                    </a:p>
                    <a:p>
                      <a:pPr algn="just">
                        <a:lnSpc>
                          <a:spcPct val="125000"/>
                        </a:lnSpc>
                      </a:pPr>
                      <a:r>
                        <a:rPr lang="vi-VN" sz="2800" dirty="0">
                          <a:effectLst/>
                          <a:latin typeface="+mj-lt"/>
                        </a:rPr>
                        <a:t> </a:t>
                      </a:r>
                      <a:endParaRPr lang="vi-VN" sz="2800" dirty="0">
                        <a:effectLst/>
                        <a:latin typeface="+mj-lt"/>
                      </a:endParaRPr>
                    </a:p>
                    <a:p>
                      <a:pPr algn="just">
                        <a:lnSpc>
                          <a:spcPct val="125000"/>
                        </a:lnSpc>
                      </a:pPr>
                      <a:r>
                        <a:rPr lang="vi-VN" sz="2800" dirty="0">
                          <a:effectLst/>
                          <a:latin typeface="+mj-lt"/>
                        </a:rPr>
                        <a:t>Thứ ba</a:t>
                      </a:r>
                      <a:endParaRPr lang="vi-VN" sz="2800" dirty="0">
                        <a:effectLst/>
                        <a:latin typeface="+mj-lt"/>
                        <a:ea typeface="SimSun" panose="02010600030101010101" pitchFamily="2" charset="-122"/>
                      </a:endParaRPr>
                    </a:p>
                  </a:txBody>
                  <a:tcPr marL="53622" marR="53622" marT="26811" marB="26811">
                    <a:solidFill>
                      <a:schemeClr val="bg2">
                        <a:lumMod val="75000"/>
                      </a:schemeClr>
                    </a:solidFill>
                  </a:tcPr>
                </a:tc>
                <a:tc>
                  <a:txBody>
                    <a:bodyPr/>
                    <a:lstStyle/>
                    <a:p>
                      <a:pPr marL="457200" indent="-457200" algn="just">
                        <a:lnSpc>
                          <a:spcPct val="125000"/>
                        </a:lnSpc>
                        <a:buFontTx/>
                        <a:buChar char="-"/>
                      </a:pPr>
                      <a:r>
                        <a:rPr lang="vi-VN" sz="2800" dirty="0">
                          <a:effectLst/>
                          <a:latin typeface="+mj-lt"/>
                        </a:rPr>
                        <a:t>Dấu hiệu 1. Sự phân biệt giữa: </a:t>
                      </a:r>
                      <a:endParaRPr lang="en-US" sz="2800" dirty="0">
                        <a:effectLst/>
                        <a:latin typeface="+mj-lt"/>
                      </a:endParaRPr>
                    </a:p>
                    <a:p>
                      <a:pPr marL="0" indent="0" algn="just">
                        <a:lnSpc>
                          <a:spcPct val="125000"/>
                        </a:lnSpc>
                        <a:buFontTx/>
                        <a:buNone/>
                      </a:pPr>
                      <a:r>
                        <a:rPr lang="vi-VN" sz="2800" dirty="0">
                          <a:effectLst/>
                          <a:latin typeface="+mj-lt"/>
                        </a:rPr>
                        <a:t>+ lời của người kể chuyện (bốn dòng thơ đầu, từ “rằng”, hai dòng thơ cuối) </a:t>
                      </a:r>
                      <a:endParaRPr lang="vi-VN" sz="2800" dirty="0">
                        <a:effectLst/>
                        <a:latin typeface="+mj-lt"/>
                      </a:endParaRPr>
                    </a:p>
                    <a:p>
                      <a:pPr algn="just">
                        <a:lnSpc>
                          <a:spcPct val="125000"/>
                        </a:lnSpc>
                      </a:pPr>
                      <a:r>
                        <a:rPr lang="vi-VN" sz="2800" dirty="0">
                          <a:effectLst/>
                          <a:latin typeface="+mj-lt"/>
                        </a:rPr>
                        <a:t>+  lời của nhân vật: được đánh dấu bằng dấu hai chấm, dấu gạch ngang và trích nguyên văn lời nói của các nhân vật</a:t>
                      </a:r>
                      <a:endParaRPr lang="vi-VN" sz="2800" dirty="0">
                        <a:effectLst/>
                        <a:latin typeface="+mj-lt"/>
                      </a:endParaRPr>
                    </a:p>
                    <a:p>
                      <a:pPr marL="0" marR="0" algn="just">
                        <a:spcBef>
                          <a:spcPts val="0"/>
                        </a:spcBef>
                        <a:spcAft>
                          <a:spcPts val="0"/>
                        </a:spcAft>
                      </a:pPr>
                      <a:r>
                        <a:rPr lang="vi-VN" sz="2800" dirty="0">
                          <a:effectLst/>
                          <a:latin typeface="+mj-lt"/>
                        </a:rPr>
                        <a:t>-  Dấu hiệu 2. Cách người kể gọi tên nhân vật, thuật lại nguyên văn cách xưng hô “chị” - “em” của nhân vật</a:t>
                      </a:r>
                      <a:endParaRPr lang="vi-VN" sz="2800" dirty="0">
                        <a:effectLst/>
                        <a:latin typeface="+mj-lt"/>
                      </a:endParaRPr>
                    </a:p>
                    <a:p>
                      <a:pPr marL="0" marR="0" algn="just">
                        <a:spcBef>
                          <a:spcPts val="0"/>
                        </a:spcBef>
                        <a:spcAft>
                          <a:spcPts val="0"/>
                        </a:spcAft>
                      </a:pPr>
                      <a:r>
                        <a:rPr lang="vi-VN" sz="2800" dirty="0">
                          <a:effectLst/>
                          <a:latin typeface="+mj-lt"/>
                        </a:rPr>
                        <a:t>-  Dấu hiệu 3.  Người kể - tác giả không xưng “tôi” trong xuyên suốt nội dung tác phẩm.</a:t>
                      </a:r>
                      <a:endParaRPr lang="vi-VN" sz="2800" dirty="0">
                        <a:effectLst/>
                        <a:latin typeface="+mj-lt"/>
                        <a:ea typeface="SimSun" panose="02010600030101010101" pitchFamily="2" charset="-122"/>
                        <a:cs typeface="Times New Roman" panose="02020603050405020304" pitchFamily="18" charset="0"/>
                      </a:endParaRPr>
                    </a:p>
                  </a:txBody>
                  <a:tcPr marL="53622" marR="53622" marT="26811" marB="26811">
                    <a:solidFill>
                      <a:schemeClr val="bg2">
                        <a:lumMod val="75000"/>
                      </a:schemeClr>
                    </a:solidFill>
                  </a:tcPr>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34060" y="528955"/>
            <a:ext cx="9836785" cy="1882140"/>
          </a:xfrm>
        </p:spPr>
        <p:txBody>
          <a:bodyPr>
            <a:normAutofit/>
          </a:bodyPr>
          <a:lstStyle/>
          <a:p>
            <a:pPr marL="0" indent="0" algn="just">
              <a:buNone/>
            </a:pPr>
            <a:r>
              <a:rPr lang="en-US" sz="4000" i="0" dirty="0">
                <a:solidFill>
                  <a:srgbClr val="FF0000"/>
                </a:solidFill>
                <a:effectLst/>
                <a:latin typeface="Times New Roman" panose="02020603050405020304" pitchFamily="18" charset="0"/>
                <a:ea typeface="SimSun" panose="02010600030101010101" pitchFamily="2" charset="-122"/>
                <a:cs typeface="Times New Roman" panose="02020603050405020304" pitchFamily="18" charset="0"/>
              </a:rPr>
              <a:t>Câu 2. </a:t>
            </a:r>
            <a:r>
              <a:rPr lang="vi-VN" sz="3200" i="0" dirty="0">
                <a:effectLst/>
                <a:latin typeface="Times New Roman" panose="02020603050405020304" pitchFamily="18" charset="0"/>
                <a:ea typeface="SimSun" panose="02010600030101010101" pitchFamily="2" charset="-122"/>
                <a:cs typeface="Times New Roman" panose="02020603050405020304" pitchFamily="18" charset="0"/>
              </a:rPr>
              <a:t>Xác định số dòng thơ biểu đạt lời của mỗi nhân vật. Chỉ ra sự khác biệt về độ dài (tính bằng số dòng thơ) giữa lời thoại của hai nhân vật và giải thích sự khác biệt ấy.</a:t>
            </a:r>
            <a:endParaRPr lang="en-US" sz="3200" i="0" dirty="0">
              <a:effectLst/>
              <a:latin typeface="Times New Roman" panose="02020603050405020304" pitchFamily="18" charset="0"/>
              <a:ea typeface="SimSun" panose="02010600030101010101" pitchFamily="2" charset="-122"/>
              <a:cs typeface="Times New Roman" panose="02020603050405020304" pitchFamily="18" charset="0"/>
            </a:endParaRPr>
          </a:p>
          <a:p>
            <a:endParaRPr lang="en-US" sz="3200" dirty="0">
              <a:latin typeface="Times New Roman" panose="02020603050405020304" pitchFamily="18" charset="0"/>
              <a:ea typeface="SimSun" panose="02010600030101010101" pitchFamily="2" charset="-122"/>
              <a:cs typeface="Times New Roman" panose="02020603050405020304" pitchFamily="18" charset="0"/>
            </a:endParaRPr>
          </a:p>
          <a:p>
            <a:endParaRPr lang="vi-VN" sz="3200" dirty="0">
              <a:effectLst/>
              <a:latin typeface="Calibri" panose="020F0502020204030204" pitchFamily="34" charset="0"/>
              <a:ea typeface="SimSun" panose="02010600030101010101" pitchFamily="2" charset="-122"/>
              <a:cs typeface="Times New Roman" panose="02020603050405020304" pitchFamily="18" charset="0"/>
            </a:endParaRPr>
          </a:p>
          <a:p>
            <a:endParaRPr lang="vi-VN" sz="3200" dirty="0"/>
          </a:p>
        </p:txBody>
      </p:sp>
      <p:graphicFrame>
        <p:nvGraphicFramePr>
          <p:cNvPr id="6" name="Table 5"/>
          <p:cNvGraphicFramePr>
            <a:graphicFrameLocks noGrp="1"/>
          </p:cNvGraphicFramePr>
          <p:nvPr/>
        </p:nvGraphicFramePr>
        <p:xfrm>
          <a:off x="734291" y="2895601"/>
          <a:ext cx="10764981" cy="3376280"/>
        </p:xfrm>
        <a:graphic>
          <a:graphicData uri="http://schemas.openxmlformats.org/drawingml/2006/table">
            <a:tbl>
              <a:tblPr>
                <a:tableStyleId>{5C22544A-7EE6-4342-B048-85BDC9FD1C3A}</a:tableStyleId>
              </a:tblPr>
              <a:tblGrid>
                <a:gridCol w="3303581"/>
                <a:gridCol w="3873073"/>
                <a:gridCol w="3588327"/>
              </a:tblGrid>
              <a:tr h="711260">
                <a:tc>
                  <a:txBody>
                    <a:bodyPr/>
                    <a:lstStyle/>
                    <a:p>
                      <a:pPr algn="ctr"/>
                      <a:r>
                        <a:rPr lang="vi-VN" sz="3200" dirty="0">
                          <a:effectLst/>
                          <a:latin typeface="+mj-lt"/>
                        </a:rPr>
                        <a:t>NHÂN VẬT</a:t>
                      </a:r>
                      <a:endParaRPr lang="vi-VN" sz="3200" dirty="0">
                        <a:effectLst/>
                        <a:latin typeface="+mj-lt"/>
                        <a:ea typeface="SimSun" panose="02010600030101010101" pitchFamily="2" charset="-122"/>
                      </a:endParaRPr>
                    </a:p>
                  </a:txBody>
                  <a:tcPr>
                    <a:solidFill>
                      <a:schemeClr val="bg2">
                        <a:lumMod val="75000"/>
                      </a:schemeClr>
                    </a:solidFill>
                  </a:tcPr>
                </a:tc>
                <a:tc>
                  <a:txBody>
                    <a:bodyPr/>
                    <a:lstStyle/>
                    <a:p>
                      <a:pPr algn="ctr"/>
                      <a:r>
                        <a:rPr lang="vi-VN" sz="3200" dirty="0">
                          <a:effectLst/>
                          <a:latin typeface="+mj-lt"/>
                        </a:rPr>
                        <a:t>THUÝ VÂN</a:t>
                      </a:r>
                      <a:endParaRPr lang="vi-VN" sz="3200" dirty="0">
                        <a:effectLst/>
                        <a:latin typeface="+mj-lt"/>
                        <a:ea typeface="SimSun" panose="02010600030101010101" pitchFamily="2" charset="-122"/>
                      </a:endParaRPr>
                    </a:p>
                  </a:txBody>
                  <a:tcPr>
                    <a:solidFill>
                      <a:schemeClr val="bg2">
                        <a:lumMod val="75000"/>
                      </a:schemeClr>
                    </a:solidFill>
                  </a:tcPr>
                </a:tc>
                <a:tc>
                  <a:txBody>
                    <a:bodyPr/>
                    <a:lstStyle/>
                    <a:p>
                      <a:pPr algn="ctr"/>
                      <a:r>
                        <a:rPr lang="vi-VN" sz="3200" dirty="0">
                          <a:effectLst/>
                          <a:latin typeface="+mj-lt"/>
                        </a:rPr>
                        <a:t>THUÝ KIỀU</a:t>
                      </a:r>
                      <a:endParaRPr lang="vi-VN" sz="3200" dirty="0">
                        <a:effectLst/>
                        <a:latin typeface="+mj-lt"/>
                        <a:ea typeface="SimSun" panose="02010600030101010101" pitchFamily="2" charset="-122"/>
                      </a:endParaRPr>
                    </a:p>
                  </a:txBody>
                  <a:tcPr>
                    <a:solidFill>
                      <a:schemeClr val="bg2">
                        <a:lumMod val="75000"/>
                      </a:schemeClr>
                    </a:solidFill>
                  </a:tcPr>
                </a:tc>
              </a:tr>
              <a:tr h="1580419">
                <a:tc>
                  <a:txBody>
                    <a:bodyPr/>
                    <a:lstStyle/>
                    <a:p>
                      <a:pPr algn="just"/>
                      <a:r>
                        <a:rPr lang="vi-VN" sz="3200" dirty="0">
                          <a:effectLst/>
                          <a:latin typeface="+mj-lt"/>
                        </a:rPr>
                        <a:t>Số dòng thơ biểu đạt lời thoại</a:t>
                      </a:r>
                      <a:endParaRPr lang="vi-VN" sz="3200" dirty="0">
                        <a:effectLst/>
                        <a:latin typeface="+mj-lt"/>
                        <a:ea typeface="SimSun" panose="02010600030101010101" pitchFamily="2" charset="-122"/>
                      </a:endParaRPr>
                    </a:p>
                  </a:txBody>
                  <a:tcPr>
                    <a:solidFill>
                      <a:schemeClr val="bg2">
                        <a:lumMod val="75000"/>
                      </a:schemeClr>
                    </a:solidFill>
                  </a:tcPr>
                </a:tc>
                <a:tc>
                  <a:txBody>
                    <a:bodyPr/>
                    <a:lstStyle/>
                    <a:p>
                      <a:pPr algn="ctr"/>
                      <a:endParaRPr lang="vi-VN" sz="3200" dirty="0">
                        <a:effectLst/>
                        <a:latin typeface="+mj-lt"/>
                        <a:ea typeface="SimSun" panose="02010600030101010101" pitchFamily="2" charset="-122"/>
                      </a:endParaRPr>
                    </a:p>
                  </a:txBody>
                  <a:tcPr>
                    <a:solidFill>
                      <a:schemeClr val="bg2">
                        <a:lumMod val="75000"/>
                      </a:schemeClr>
                    </a:solidFill>
                  </a:tcPr>
                </a:tc>
                <a:tc>
                  <a:txBody>
                    <a:bodyPr/>
                    <a:lstStyle/>
                    <a:p>
                      <a:pPr algn="just"/>
                      <a:r>
                        <a:rPr lang="vi-VN" sz="3200" dirty="0">
                          <a:effectLst/>
                          <a:latin typeface="+mj-lt"/>
                        </a:rPr>
                        <a:t> </a:t>
                      </a:r>
                      <a:endParaRPr lang="vi-VN" sz="3200" dirty="0">
                        <a:effectLst/>
                        <a:latin typeface="+mj-lt"/>
                        <a:ea typeface="SimSun" panose="02010600030101010101" pitchFamily="2" charset="-122"/>
                      </a:endParaRPr>
                    </a:p>
                  </a:txBody>
                  <a:tcPr>
                    <a:solidFill>
                      <a:schemeClr val="bg2">
                        <a:lumMod val="75000"/>
                      </a:schemeClr>
                    </a:solidFill>
                  </a:tcPr>
                </a:tc>
              </a:tr>
              <a:tr h="1084601">
                <a:tc>
                  <a:txBody>
                    <a:bodyPr/>
                    <a:lstStyle/>
                    <a:p>
                      <a:pPr algn="just"/>
                      <a:r>
                        <a:rPr lang="vi-VN" sz="3200">
                          <a:effectLst/>
                          <a:latin typeface="+mj-lt"/>
                        </a:rPr>
                        <a:t>Tỉ lệ trên toàn văn bản</a:t>
                      </a:r>
                      <a:endParaRPr lang="vi-VN" sz="3200">
                        <a:effectLst/>
                        <a:latin typeface="+mj-lt"/>
                        <a:ea typeface="SimSun" panose="02010600030101010101" pitchFamily="2" charset="-122"/>
                      </a:endParaRPr>
                    </a:p>
                  </a:txBody>
                  <a:tcPr>
                    <a:solidFill>
                      <a:schemeClr val="bg2">
                        <a:lumMod val="75000"/>
                      </a:schemeClr>
                    </a:solidFill>
                  </a:tcPr>
                </a:tc>
                <a:tc>
                  <a:txBody>
                    <a:bodyPr/>
                    <a:lstStyle/>
                    <a:p>
                      <a:pPr algn="ctr"/>
                      <a:endParaRPr lang="vi-VN" sz="3200" dirty="0">
                        <a:effectLst/>
                        <a:latin typeface="+mj-lt"/>
                        <a:ea typeface="SimSun" panose="02010600030101010101" pitchFamily="2" charset="-122"/>
                      </a:endParaRPr>
                    </a:p>
                  </a:txBody>
                  <a:tcPr>
                    <a:solidFill>
                      <a:schemeClr val="bg2">
                        <a:lumMod val="75000"/>
                      </a:schemeClr>
                    </a:solidFill>
                  </a:tcPr>
                </a:tc>
                <a:tc>
                  <a:txBody>
                    <a:bodyPr/>
                    <a:lstStyle/>
                    <a:p>
                      <a:pPr algn="ctr"/>
                      <a:endParaRPr lang="vi-VN" sz="3200" dirty="0">
                        <a:effectLst/>
                        <a:latin typeface="+mj-lt"/>
                        <a:ea typeface="SimSun" panose="02010600030101010101" pitchFamily="2" charset="-122"/>
                      </a:endParaRPr>
                    </a:p>
                  </a:txBody>
                  <a:tcPr>
                    <a:solidFill>
                      <a:schemeClr val="bg2">
                        <a:lumMod val="75000"/>
                      </a:schemeClr>
                    </a:solidFill>
                  </a:tcPr>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47986"/>
            <a:ext cx="10515600" cy="1499469"/>
          </a:xfrm>
        </p:spPr>
        <p:txBody>
          <a:bodyPr>
            <a:normAutofit/>
          </a:bodyPr>
          <a:lstStyle/>
          <a:p>
            <a:pPr marL="0" indent="0" algn="just">
              <a:buNone/>
            </a:pPr>
            <a:r>
              <a:rPr lang="en-US" sz="3200" b="1" i="0" dirty="0">
                <a:solidFill>
                  <a:srgbClr val="00B050"/>
                </a:solidFill>
                <a:effectLst/>
                <a:latin typeface="Times New Roman" panose="02020603050405020304" pitchFamily="18" charset="0"/>
                <a:ea typeface="SimSun" panose="02010600030101010101" pitchFamily="2" charset="-122"/>
              </a:rPr>
              <a:t>2. S</a:t>
            </a:r>
            <a:r>
              <a:rPr lang="vi-VN" sz="3200" b="1" i="0" dirty="0">
                <a:solidFill>
                  <a:srgbClr val="00B050"/>
                </a:solidFill>
                <a:effectLst/>
                <a:latin typeface="Times New Roman" panose="02020603050405020304" pitchFamily="18" charset="0"/>
                <a:ea typeface="SimSun" panose="02010600030101010101" pitchFamily="2" charset="-122"/>
              </a:rPr>
              <a:t>ố dòng thơ biểu đạt lời của mỗi nhân vật. Chỉ ra sự khác biệt về độ dài (tính bằng số dòng thơ) giữa lời thoại của hai nhân vật và giải thích sự khác biệt ấy.</a:t>
            </a:r>
            <a:endParaRPr lang="vi-VN" sz="3200" dirty="0">
              <a:effectLst/>
              <a:latin typeface="Times New Roman" panose="02020603050405020304" pitchFamily="18" charset="0"/>
              <a:ea typeface="SimSun" panose="02010600030101010101" pitchFamily="2" charset="-122"/>
            </a:endParaRPr>
          </a:p>
          <a:p>
            <a:pPr algn="just"/>
            <a:endParaRPr lang="en-US" sz="3200" dirty="0"/>
          </a:p>
          <a:p>
            <a:pPr algn="just"/>
            <a:endParaRPr lang="vi-VN" sz="3200" dirty="0"/>
          </a:p>
        </p:txBody>
      </p:sp>
      <p:graphicFrame>
        <p:nvGraphicFramePr>
          <p:cNvPr id="6" name="Table 5"/>
          <p:cNvGraphicFramePr>
            <a:graphicFrameLocks noGrp="1"/>
          </p:cNvGraphicFramePr>
          <p:nvPr/>
        </p:nvGraphicFramePr>
        <p:xfrm>
          <a:off x="1260765" y="2629693"/>
          <a:ext cx="9739743" cy="3254272"/>
        </p:xfrm>
        <a:graphic>
          <a:graphicData uri="http://schemas.openxmlformats.org/drawingml/2006/table">
            <a:tbl>
              <a:tblPr>
                <a:tableStyleId>{5C22544A-7EE6-4342-B048-85BDC9FD1C3A}</a:tableStyleId>
              </a:tblPr>
              <a:tblGrid>
                <a:gridCol w="3246581"/>
                <a:gridCol w="3246581"/>
                <a:gridCol w="3246581"/>
              </a:tblGrid>
              <a:tr h="632992">
                <a:tc>
                  <a:txBody>
                    <a:bodyPr/>
                    <a:lstStyle/>
                    <a:p>
                      <a:pPr algn="ctr"/>
                      <a:r>
                        <a:rPr lang="vi-VN" sz="3200" b="1" dirty="0">
                          <a:effectLst/>
                          <a:latin typeface="+mj-lt"/>
                        </a:rPr>
                        <a:t>NHÂN VẬT</a:t>
                      </a:r>
                      <a:endParaRPr lang="vi-VN" sz="3200" b="1" dirty="0">
                        <a:effectLst/>
                        <a:latin typeface="+mj-lt"/>
                        <a:ea typeface="SimSun" panose="02010600030101010101" pitchFamily="2" charset="-122"/>
                      </a:endParaRPr>
                    </a:p>
                  </a:txBody>
                  <a:tcPr>
                    <a:solidFill>
                      <a:schemeClr val="bg2">
                        <a:lumMod val="75000"/>
                      </a:schemeClr>
                    </a:solidFill>
                  </a:tcPr>
                </a:tc>
                <a:tc>
                  <a:txBody>
                    <a:bodyPr/>
                    <a:lstStyle/>
                    <a:p>
                      <a:pPr algn="ctr"/>
                      <a:r>
                        <a:rPr lang="vi-VN" sz="3200" b="1" dirty="0">
                          <a:effectLst/>
                          <a:latin typeface="+mj-lt"/>
                        </a:rPr>
                        <a:t>THUÝ VÂN</a:t>
                      </a:r>
                      <a:endParaRPr lang="vi-VN" sz="3200" b="1" dirty="0">
                        <a:effectLst/>
                        <a:latin typeface="+mj-lt"/>
                        <a:ea typeface="SimSun" panose="02010600030101010101" pitchFamily="2" charset="-122"/>
                      </a:endParaRPr>
                    </a:p>
                  </a:txBody>
                  <a:tcPr>
                    <a:solidFill>
                      <a:schemeClr val="bg2">
                        <a:lumMod val="75000"/>
                      </a:schemeClr>
                    </a:solidFill>
                  </a:tcPr>
                </a:tc>
                <a:tc>
                  <a:txBody>
                    <a:bodyPr/>
                    <a:lstStyle/>
                    <a:p>
                      <a:pPr algn="ctr"/>
                      <a:r>
                        <a:rPr lang="vi-VN" sz="3200" b="1" dirty="0">
                          <a:effectLst/>
                          <a:latin typeface="+mj-lt"/>
                        </a:rPr>
                        <a:t>THUÝ KIỀU</a:t>
                      </a:r>
                      <a:endParaRPr lang="vi-VN" sz="3200" b="1" dirty="0">
                        <a:effectLst/>
                        <a:latin typeface="+mj-lt"/>
                        <a:ea typeface="SimSun" panose="02010600030101010101" pitchFamily="2" charset="-122"/>
                      </a:endParaRPr>
                    </a:p>
                  </a:txBody>
                  <a:tcPr>
                    <a:solidFill>
                      <a:schemeClr val="bg2">
                        <a:lumMod val="75000"/>
                      </a:schemeClr>
                    </a:solidFill>
                  </a:tcPr>
                </a:tc>
              </a:tr>
              <a:tr h="1175556">
                <a:tc>
                  <a:txBody>
                    <a:bodyPr/>
                    <a:lstStyle/>
                    <a:p>
                      <a:pPr algn="just"/>
                      <a:r>
                        <a:rPr lang="vi-VN" sz="3200" dirty="0">
                          <a:effectLst/>
                          <a:latin typeface="+mj-lt"/>
                        </a:rPr>
                        <a:t>Số dòng thơ biểu đạt lời thoại</a:t>
                      </a:r>
                      <a:endParaRPr lang="vi-VN" sz="3200" dirty="0">
                        <a:effectLst/>
                        <a:latin typeface="+mj-lt"/>
                        <a:ea typeface="SimSun" panose="02010600030101010101" pitchFamily="2" charset="-122"/>
                      </a:endParaRPr>
                    </a:p>
                  </a:txBody>
                  <a:tcPr>
                    <a:solidFill>
                      <a:schemeClr val="bg2">
                        <a:lumMod val="75000"/>
                      </a:schemeClr>
                    </a:solidFill>
                  </a:tcPr>
                </a:tc>
                <a:tc>
                  <a:txBody>
                    <a:bodyPr/>
                    <a:lstStyle/>
                    <a:p>
                      <a:pPr algn="just"/>
                      <a:r>
                        <a:rPr lang="vi-VN" sz="3200" dirty="0">
                          <a:effectLst/>
                          <a:latin typeface="+mj-lt"/>
                        </a:rPr>
                        <a:t>4 dòng (thơ lục bát)</a:t>
                      </a:r>
                      <a:endParaRPr lang="vi-VN" sz="3200" dirty="0">
                        <a:effectLst/>
                        <a:latin typeface="+mj-lt"/>
                        <a:ea typeface="SimSun" panose="02010600030101010101" pitchFamily="2" charset="-122"/>
                      </a:endParaRPr>
                    </a:p>
                  </a:txBody>
                  <a:tcPr>
                    <a:solidFill>
                      <a:schemeClr val="bg2">
                        <a:lumMod val="75000"/>
                      </a:schemeClr>
                    </a:solidFill>
                  </a:tcPr>
                </a:tc>
                <a:tc>
                  <a:txBody>
                    <a:bodyPr/>
                    <a:lstStyle/>
                    <a:p>
                      <a:pPr algn="just"/>
                      <a:r>
                        <a:rPr lang="vi-VN" sz="3200">
                          <a:effectLst/>
                          <a:latin typeface="+mj-lt"/>
                        </a:rPr>
                        <a:t>38 dòng (thơ lục bát)</a:t>
                      </a:r>
                      <a:endParaRPr lang="vi-VN" sz="3200">
                        <a:effectLst/>
                        <a:latin typeface="+mj-lt"/>
                      </a:endParaRPr>
                    </a:p>
                    <a:p>
                      <a:pPr algn="just"/>
                      <a:r>
                        <a:rPr lang="vi-VN" sz="3200">
                          <a:effectLst/>
                          <a:latin typeface="+mj-lt"/>
                        </a:rPr>
                        <a:t> </a:t>
                      </a:r>
                      <a:endParaRPr lang="vi-VN" sz="3200">
                        <a:effectLst/>
                        <a:latin typeface="+mj-lt"/>
                        <a:ea typeface="SimSun" panose="02010600030101010101" pitchFamily="2" charset="-122"/>
                      </a:endParaRPr>
                    </a:p>
                  </a:txBody>
                  <a:tcPr>
                    <a:solidFill>
                      <a:schemeClr val="bg2">
                        <a:lumMod val="75000"/>
                      </a:schemeClr>
                    </a:solidFill>
                  </a:tcPr>
                </a:tc>
              </a:tr>
              <a:tr h="904274">
                <a:tc>
                  <a:txBody>
                    <a:bodyPr/>
                    <a:lstStyle/>
                    <a:p>
                      <a:pPr algn="just"/>
                      <a:r>
                        <a:rPr lang="vi-VN" sz="3200">
                          <a:effectLst/>
                          <a:latin typeface="+mj-lt"/>
                        </a:rPr>
                        <a:t>Tỉ lệ trên toàn văn bản</a:t>
                      </a:r>
                      <a:endParaRPr lang="vi-VN" sz="3200">
                        <a:effectLst/>
                        <a:latin typeface="+mj-lt"/>
                        <a:ea typeface="SimSun" panose="02010600030101010101" pitchFamily="2" charset="-122"/>
                      </a:endParaRPr>
                    </a:p>
                  </a:txBody>
                  <a:tcPr>
                    <a:solidFill>
                      <a:schemeClr val="bg2">
                        <a:lumMod val="75000"/>
                      </a:schemeClr>
                    </a:solidFill>
                  </a:tcPr>
                </a:tc>
                <a:tc>
                  <a:txBody>
                    <a:bodyPr/>
                    <a:lstStyle/>
                    <a:p>
                      <a:pPr algn="ctr"/>
                      <a:r>
                        <a:rPr lang="vi-VN" sz="3200">
                          <a:effectLst/>
                          <a:latin typeface="+mj-lt"/>
                        </a:rPr>
                        <a:t>4/48</a:t>
                      </a:r>
                      <a:endParaRPr lang="vi-VN" sz="3200">
                        <a:effectLst/>
                        <a:latin typeface="+mj-lt"/>
                        <a:ea typeface="SimSun" panose="02010600030101010101" pitchFamily="2" charset="-122"/>
                      </a:endParaRPr>
                    </a:p>
                  </a:txBody>
                  <a:tcPr>
                    <a:solidFill>
                      <a:schemeClr val="bg2">
                        <a:lumMod val="75000"/>
                      </a:schemeClr>
                    </a:solidFill>
                  </a:tcPr>
                </a:tc>
                <a:tc>
                  <a:txBody>
                    <a:bodyPr/>
                    <a:lstStyle/>
                    <a:p>
                      <a:pPr algn="ctr"/>
                      <a:r>
                        <a:rPr lang="vi-VN" sz="3200" dirty="0">
                          <a:effectLst/>
                          <a:latin typeface="+mj-lt"/>
                        </a:rPr>
                        <a:t>38/48</a:t>
                      </a:r>
                      <a:endParaRPr lang="vi-VN" sz="3200" dirty="0">
                        <a:effectLst/>
                        <a:latin typeface="+mj-lt"/>
                        <a:ea typeface="SimSun" panose="02010600030101010101" pitchFamily="2" charset="-122"/>
                      </a:endParaRPr>
                    </a:p>
                  </a:txBody>
                  <a:tcPr>
                    <a:solidFill>
                      <a:schemeClr val="bg2">
                        <a:lumMod val="75000"/>
                      </a:schemeClr>
                    </a:solidFill>
                  </a:tcPr>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15478"/>
            <a:ext cx="10515600" cy="4351338"/>
          </a:xfrm>
        </p:spPr>
        <p:txBody>
          <a:bodyPr>
            <a:normAutofit/>
          </a:bodyPr>
          <a:lstStyle/>
          <a:p>
            <a:pPr marL="0" marR="0" indent="0" algn="just">
              <a:spcBef>
                <a:spcPts val="0"/>
              </a:spcBef>
              <a:spcAft>
                <a:spcPts val="0"/>
              </a:spcAft>
              <a:buNone/>
            </a:pPr>
            <a:r>
              <a:rPr lang="en-US" sz="3200" b="1" i="0" dirty="0">
                <a:solidFill>
                  <a:srgbClr val="00B050"/>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3200" b="1" i="0" dirty="0" err="1">
                <a:solidFill>
                  <a:srgbClr val="00B050"/>
                </a:solidFill>
                <a:effectLst/>
                <a:latin typeface="Times New Roman" panose="02020603050405020304" pitchFamily="18" charset="0"/>
                <a:ea typeface="SimSun" panose="02010600030101010101" pitchFamily="2" charset="-122"/>
                <a:cs typeface="Times New Roman" panose="02020603050405020304" pitchFamily="18" charset="0"/>
              </a:rPr>
              <a:t>Lí</a:t>
            </a:r>
            <a:r>
              <a:rPr lang="en-US" sz="3200" b="1" i="0" dirty="0">
                <a:solidFill>
                  <a:srgbClr val="00B050"/>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3200" b="1" i="0" dirty="0" err="1">
                <a:solidFill>
                  <a:srgbClr val="00B050"/>
                </a:solidFill>
                <a:effectLst/>
                <a:latin typeface="Times New Roman" panose="02020603050405020304" pitchFamily="18" charset="0"/>
                <a:ea typeface="SimSun" panose="02010600030101010101" pitchFamily="2" charset="-122"/>
                <a:cs typeface="Times New Roman" panose="02020603050405020304" pitchFamily="18" charset="0"/>
              </a:rPr>
              <a:t>giải</a:t>
            </a:r>
            <a:r>
              <a:rPr lang="en-US" sz="3200" b="1" i="0" dirty="0">
                <a:solidFill>
                  <a:srgbClr val="00B050"/>
                </a:solidFill>
                <a:effectLst/>
                <a:latin typeface="Times New Roman" panose="02020603050405020304" pitchFamily="18" charset="0"/>
                <a:ea typeface="SimSun" panose="02010600030101010101" pitchFamily="2" charset="-122"/>
                <a:cs typeface="Times New Roman" panose="02020603050405020304" pitchFamily="18" charset="0"/>
              </a:rPr>
              <a:t>:</a:t>
            </a:r>
            <a:endParaRPr lang="en-US" sz="3200" b="1" i="0" dirty="0">
              <a:solidFill>
                <a:srgbClr val="00B050"/>
              </a:solidFill>
              <a:effectLst/>
              <a:latin typeface="Times New Roman" panose="02020603050405020304" pitchFamily="18"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vi-VN" sz="3200" i="0" dirty="0">
                <a:solidFill>
                  <a:srgbClr val="000000"/>
                </a:solidFill>
                <a:effectLst/>
                <a:latin typeface="Times New Roman" panose="02020603050405020304" pitchFamily="18" charset="0"/>
                <a:ea typeface="SimSun" panose="02010600030101010101" pitchFamily="2" charset="-122"/>
                <a:cs typeface="Times New Roman" panose="02020603050405020304" pitchFamily="18" charset="0"/>
              </a:rPr>
              <a:t>+ Thúy Kiều là người kể, người nói chính, do vậy cần một câu chuyện có đầu đuôi, đầy tâm trạng và nỗi niềm. Lời của Kiều nhằm thực hiện mục đích thuyết phục một vấn đề hết sức tế nhị khó khăn  nên lời thoại dài hơn.</a:t>
            </a:r>
            <a:endParaRPr lang="vi-VN" sz="3200" dirty="0">
              <a:effectLst/>
              <a:latin typeface="Calibri" panose="020F0502020204030204" pitchFamily="34"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vi-VN" sz="3200" i="0" dirty="0">
                <a:solidFill>
                  <a:srgbClr val="000000"/>
                </a:solidFill>
                <a:effectLst/>
                <a:latin typeface="Times New Roman" panose="02020603050405020304" pitchFamily="18" charset="0"/>
                <a:ea typeface="SimSun" panose="02010600030101010101" pitchFamily="2" charset="-122"/>
                <a:cs typeface="Times New Roman" panose="02020603050405020304" pitchFamily="18" charset="0"/>
              </a:rPr>
              <a:t>+ Thúy Vân là người nghe, chia sẻ nên chỉ cần hỏi han, gợi chuyện cho Kiểu bày tỏ.</a:t>
            </a:r>
            <a:endParaRPr lang="vi-VN" sz="3200" dirty="0">
              <a:effectLst/>
              <a:latin typeface="Calibri" panose="020F0502020204030204" pitchFamily="34" charset="0"/>
              <a:ea typeface="SimSun" panose="02010600030101010101" pitchFamily="2" charset="-122"/>
              <a:cs typeface="Times New Roman" panose="02020603050405020304" pitchFamily="18" charset="0"/>
            </a:endParaRPr>
          </a:p>
          <a:p>
            <a:endParaRPr lang="vi-VN"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p:txBody>
          <a:bodyPr/>
          <a:p>
            <a:pPr marL="0" indent="0">
              <a:buNone/>
            </a:pPr>
            <a:r>
              <a:rPr lang="en-US">
                <a:solidFill>
                  <a:srgbClr val="FF0000"/>
                </a:solidFill>
              </a:rPr>
              <a:t>Câu 3.</a:t>
            </a:r>
            <a:r>
              <a:rPr lang="en-US"/>
              <a:t> Lời thoại của Thuý Vân có vai trò như thế nào đối với sự tiến triển của câu chuyện?</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84750"/>
            <a:ext cx="10515600" cy="6182305"/>
          </a:xfrm>
        </p:spPr>
        <p:txBody>
          <a:bodyPr>
            <a:noAutofit/>
          </a:bodyPr>
          <a:lstStyle/>
          <a:p>
            <a:pPr marL="0" indent="0" algn="just">
              <a:buNone/>
            </a:pPr>
            <a:r>
              <a:rPr lang="vi-VN" sz="3000" b="1" i="0" dirty="0">
                <a:solidFill>
                  <a:srgbClr val="00B050"/>
                </a:solidFill>
                <a:effectLst/>
                <a:latin typeface="Times New Roman" panose="02020603050405020304" pitchFamily="18" charset="0"/>
                <a:ea typeface="SimSun" panose="02010600030101010101" pitchFamily="2" charset="-122"/>
              </a:rPr>
              <a:t>3. Vai trò lời thoại của Thuý Vân  đối với sự tiến triển của câu chuyện</a:t>
            </a:r>
            <a:endParaRPr lang="vi-VN" sz="3000" dirty="0">
              <a:effectLst/>
              <a:latin typeface="Times New Roman" panose="02020603050405020304" pitchFamily="18" charset="0"/>
              <a:ea typeface="SimSun" panose="02010600030101010101" pitchFamily="2" charset="-122"/>
            </a:endParaRPr>
          </a:p>
          <a:p>
            <a:pPr marL="0" indent="0" algn="just">
              <a:buNone/>
            </a:pPr>
            <a:r>
              <a:rPr lang="vi-VN" sz="3000" i="0" dirty="0">
                <a:solidFill>
                  <a:schemeClr val="tx1"/>
                </a:solidFill>
                <a:effectLst/>
                <a:latin typeface="Times New Roman" panose="02020603050405020304" pitchFamily="18" charset="0"/>
                <a:ea typeface="SimSun" panose="02010600030101010101" pitchFamily="2" charset="-122"/>
              </a:rPr>
              <a:t>-</a:t>
            </a:r>
            <a:r>
              <a:rPr lang="vi-VN" sz="3000" i="0" dirty="0">
                <a:solidFill>
                  <a:srgbClr val="000000"/>
                </a:solidFill>
                <a:effectLst/>
                <a:latin typeface="Times New Roman" panose="02020603050405020304" pitchFamily="18" charset="0"/>
                <a:ea typeface="SimSun" panose="02010600030101010101" pitchFamily="2" charset="-122"/>
              </a:rPr>
              <a:t> Lời của Thuý Vân chỉ gói gọn trong 4 dòng thơ lục bát</a:t>
            </a:r>
            <a:endParaRPr lang="vi-VN" sz="3000" dirty="0">
              <a:effectLst/>
              <a:latin typeface="Times New Roman" panose="02020603050405020304" pitchFamily="18" charset="0"/>
              <a:ea typeface="SimSun" panose="02010600030101010101" pitchFamily="2" charset="-122"/>
            </a:endParaRPr>
          </a:p>
          <a:p>
            <a:pPr marL="0" indent="0" algn="ctr">
              <a:buNone/>
            </a:pPr>
            <a:r>
              <a:rPr lang="vi-VN" sz="3000" i="0" dirty="0">
                <a:solidFill>
                  <a:srgbClr val="000000"/>
                </a:solidFill>
                <a:effectLst/>
                <a:latin typeface="Times New Roman" panose="02020603050405020304" pitchFamily="18" charset="0"/>
                <a:ea typeface="SimSun" panose="02010600030101010101" pitchFamily="2" charset="-122"/>
              </a:rPr>
              <a:t>“Cơ trời dâu bể đa đoan</a:t>
            </a:r>
            <a:endParaRPr lang="vi-VN" sz="3000" dirty="0">
              <a:effectLst/>
              <a:latin typeface="Times New Roman" panose="02020603050405020304" pitchFamily="18" charset="0"/>
              <a:ea typeface="SimSun" panose="02010600030101010101" pitchFamily="2" charset="-122"/>
            </a:endParaRPr>
          </a:p>
          <a:p>
            <a:pPr marL="0" indent="0" algn="ctr">
              <a:buNone/>
            </a:pPr>
            <a:r>
              <a:rPr lang="vi-VN" sz="3000" i="0" dirty="0">
                <a:solidFill>
                  <a:srgbClr val="000000"/>
                </a:solidFill>
                <a:effectLst/>
                <a:latin typeface="Times New Roman" panose="02020603050405020304" pitchFamily="18" charset="0"/>
                <a:ea typeface="SimSun" panose="02010600030101010101" pitchFamily="2" charset="-122"/>
              </a:rPr>
              <a:t>Một nhà để chị riêng oan một mình</a:t>
            </a:r>
            <a:endParaRPr lang="vi-VN" sz="3000" dirty="0">
              <a:effectLst/>
              <a:latin typeface="Times New Roman" panose="02020603050405020304" pitchFamily="18" charset="0"/>
              <a:ea typeface="SimSun" panose="02010600030101010101" pitchFamily="2" charset="-122"/>
            </a:endParaRPr>
          </a:p>
          <a:p>
            <a:pPr marL="0" indent="0" algn="ctr">
              <a:buNone/>
            </a:pPr>
            <a:r>
              <a:rPr lang="vi-VN" sz="3000" i="0" dirty="0">
                <a:solidFill>
                  <a:srgbClr val="000000"/>
                </a:solidFill>
                <a:effectLst/>
                <a:latin typeface="Times New Roman" panose="02020603050405020304" pitchFamily="18" charset="0"/>
                <a:ea typeface="SimSun" panose="02010600030101010101" pitchFamily="2" charset="-122"/>
              </a:rPr>
              <a:t>Cớ chi ngồi n hẫn tàn canh?</a:t>
            </a:r>
            <a:endParaRPr lang="vi-VN" sz="3000" dirty="0">
              <a:effectLst/>
              <a:latin typeface="Times New Roman" panose="02020603050405020304" pitchFamily="18" charset="0"/>
              <a:ea typeface="SimSun" panose="02010600030101010101" pitchFamily="2" charset="-122"/>
            </a:endParaRPr>
          </a:p>
          <a:p>
            <a:pPr marL="0" indent="0" algn="ctr">
              <a:buNone/>
            </a:pPr>
            <a:r>
              <a:rPr lang="vi-VN" sz="3000" i="0" dirty="0">
                <a:solidFill>
                  <a:srgbClr val="000000"/>
                </a:solidFill>
                <a:effectLst/>
                <a:latin typeface="Times New Roman" panose="02020603050405020304" pitchFamily="18" charset="0"/>
                <a:ea typeface="SimSun" panose="02010600030101010101" pitchFamily="2" charset="-122"/>
              </a:rPr>
              <a:t>Nỗi riêng còn mắc mối tình chi đây?”</a:t>
            </a:r>
            <a:endParaRPr lang="vi-VN" sz="3000" dirty="0">
              <a:effectLst/>
              <a:latin typeface="Times New Roman" panose="02020603050405020304" pitchFamily="18" charset="0"/>
              <a:ea typeface="SimSun" panose="02010600030101010101" pitchFamily="2" charset="-122"/>
            </a:endParaRPr>
          </a:p>
          <a:p>
            <a:pPr marL="0" indent="0" algn="just">
              <a:buNone/>
            </a:pPr>
            <a:r>
              <a:rPr lang="vi-VN" sz="3000" i="0" dirty="0">
                <a:solidFill>
                  <a:srgbClr val="000000"/>
                </a:solidFill>
                <a:effectLst/>
                <a:latin typeface="Times New Roman" panose="02020603050405020304" pitchFamily="18" charset="0"/>
                <a:ea typeface="SimSun" panose="02010600030101010101" pitchFamily="2" charset="-122"/>
              </a:rPr>
              <a:t>- Lời “ân cần hỏi han” của Thúy Vân là một cách mang lại tình cảm chị em ấm áp đối với người chị đang rất mực cô đơn, với gánh nặng tinh thần chưa biết chia sẻ cùng ai.</a:t>
            </a:r>
            <a:endParaRPr lang="vi-VN" sz="3000" dirty="0">
              <a:effectLst/>
              <a:latin typeface="Times New Roman" panose="02020603050405020304" pitchFamily="18" charset="0"/>
              <a:ea typeface="SimSun" panose="02010600030101010101" pitchFamily="2" charset="-122"/>
            </a:endParaRPr>
          </a:p>
          <a:p>
            <a:pPr marL="0" indent="0" algn="just">
              <a:buNone/>
            </a:pPr>
            <a:r>
              <a:rPr lang="vi-VN" sz="3000" i="0" dirty="0">
                <a:solidFill>
                  <a:srgbClr val="000000"/>
                </a:solidFill>
                <a:effectLst/>
                <a:latin typeface="Times New Roman" panose="02020603050405020304" pitchFamily="18" charset="0"/>
                <a:ea typeface="SimSun" panose="02010600030101010101" pitchFamily="2" charset="-122"/>
              </a:rPr>
              <a:t>- Lời của Thúy Vân đã tạo tình huống, cơ hội tự nhiên cho Thúy Kiều kể chuyện, bày tỏ nỗi lòng.</a:t>
            </a:r>
            <a:endParaRPr lang="vi-VN" sz="3000" dirty="0">
              <a:effectLst/>
              <a:latin typeface="Times New Roman" panose="02020603050405020304" pitchFamily="18" charset="0"/>
              <a:ea typeface="SimSun"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ox(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ox(in)">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ox(in)">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ox(in)">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box(in)">
                                      <p:cBhvr>
                                        <p:cTn id="42"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3" grpI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15477"/>
            <a:ext cx="10515600" cy="4630595"/>
          </a:xfrm>
        </p:spPr>
        <p:txBody>
          <a:bodyPr>
            <a:noAutofit/>
          </a:bodyPr>
          <a:lstStyle/>
          <a:p>
            <a:pPr marL="0" indent="0" algn="just">
              <a:buNone/>
            </a:pPr>
            <a:r>
              <a:rPr lang="vi-VN" sz="3200" b="1" i="0" dirty="0">
                <a:solidFill>
                  <a:srgbClr val="00B050"/>
                </a:solidFill>
                <a:effectLst/>
                <a:latin typeface="Times New Roman" panose="02020603050405020304" pitchFamily="18" charset="0"/>
                <a:ea typeface="SimSun" panose="02010600030101010101" pitchFamily="2" charset="-122"/>
              </a:rPr>
              <a:t>3. Vai trò lời thoại của Thuý Vân  đối với sự tiến triển của câu chuyện</a:t>
            </a:r>
            <a:endParaRPr lang="vi-VN" sz="3200" dirty="0">
              <a:effectLst/>
              <a:latin typeface="Times New Roman" panose="02020603050405020304" pitchFamily="18" charset="0"/>
              <a:ea typeface="SimSun" panose="02010600030101010101" pitchFamily="2" charset="-122"/>
            </a:endParaRPr>
          </a:p>
          <a:p>
            <a:pPr marL="0" indent="0" algn="just">
              <a:buNone/>
            </a:pPr>
            <a:r>
              <a:rPr lang="en-US" sz="3200" b="0" i="0" dirty="0">
                <a:solidFill>
                  <a:srgbClr val="000000"/>
                </a:solidFill>
                <a:effectLst/>
                <a:latin typeface="Times New Roman" panose="02020603050405020304" pitchFamily="18" charset="0"/>
                <a:ea typeface="SimSun" panose="02010600030101010101" pitchFamily="2" charset="-122"/>
              </a:rPr>
              <a:t>     </a:t>
            </a:r>
            <a:r>
              <a:rPr lang="vi-VN" sz="3200" b="0" i="0" dirty="0">
                <a:solidFill>
                  <a:srgbClr val="000000"/>
                </a:solidFill>
                <a:effectLst/>
                <a:latin typeface="Times New Roman" panose="02020603050405020304" pitchFamily="18" charset="0"/>
                <a:ea typeface="SimSun" panose="02010600030101010101" pitchFamily="2" charset="-122"/>
              </a:rPr>
              <a:t>- Thuý Kiều được lời như cởi tấm lòng, mạnh bạo tự tin để trao duyên, nhờ em thay mình lấy Kim Trọng.</a:t>
            </a:r>
            <a:endParaRPr lang="vi-VN" sz="3200" dirty="0">
              <a:effectLst/>
              <a:latin typeface="Times New Roman" panose="02020603050405020304" pitchFamily="18" charset="0"/>
              <a:ea typeface="SimSun" panose="02010600030101010101" pitchFamily="2" charset="-122"/>
            </a:endParaRPr>
          </a:p>
          <a:p>
            <a:pPr marL="0" indent="0" algn="just">
              <a:buNone/>
            </a:pPr>
            <a:r>
              <a:rPr lang="en-US" sz="3200" b="0" i="0" dirty="0">
                <a:solidFill>
                  <a:srgbClr val="000000"/>
                </a:solidFill>
                <a:effectLst/>
                <a:latin typeface="Times New Roman" panose="02020603050405020304" pitchFamily="18" charset="0"/>
                <a:ea typeface="SimSun" panose="02010600030101010101" pitchFamily="2" charset="-122"/>
              </a:rPr>
              <a:t>     </a:t>
            </a:r>
            <a:r>
              <a:rPr lang="vi-VN" sz="3200" b="0" i="0" dirty="0">
                <a:solidFill>
                  <a:srgbClr val="000000"/>
                </a:solidFill>
                <a:effectLst/>
                <a:latin typeface="Times New Roman" panose="02020603050405020304" pitchFamily="18" charset="0"/>
                <a:ea typeface="SimSun" panose="02010600030101010101" pitchFamily="2" charset="-122"/>
              </a:rPr>
              <a:t>- Thuý Vân chỉ “ân cần hỏi han” rồi lặng lẽ, chăm chú lắng nghe (không ngắt lời chị) nhờ đó câu chuyện và ý nguyện “trao duyên”  của Kiều được biểu đạt đầy đủ, trọn vẹn (đến mức nói xong nàng ngất đi).</a:t>
            </a:r>
            <a:r>
              <a:rPr lang="en-US" sz="3200" dirty="0"/>
              <a:t> </a:t>
            </a:r>
            <a:endParaRPr lang="vi-VN"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4" name="Slide background fill"/>
          <p:cNvSpPr>
            <a:spLocks noGrp="1" noRot="1" noChangeAspect="1" noMove="1" noResize="1" noEditPoints="1" noAdjustHandles="1" noChangeArrowheads="1" noChangeShapeType="1" noTextEdit="1"/>
          </p:cNvSpPr>
          <p:nvPr/>
        </p:nvSpPr>
        <p:spPr>
          <a:xfrm>
            <a:off x="0" y="0"/>
            <a:ext cx="1218894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lor 2"/>
          <p:cNvSpPr>
            <a:spLocks noGrp="1" noRot="1" noChangeAspect="1" noMove="1" noResize="1" noEditPoints="1" noAdjustHandles="1" noChangeArrowheads="1" noChangeShapeType="1" noTextEdit="1"/>
          </p:cNvSpPr>
          <p:nvPr/>
        </p:nvSpPr>
        <p:spPr>
          <a:xfrm>
            <a:off x="0" y="0"/>
            <a:ext cx="1218894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8" name="Group 17"/>
          <p:cNvGrpSpPr>
            <a:grpSpLocks noGrp="1" noRot="1" noChangeAspect="1" noMove="1" noResize="1" noUngrp="1"/>
          </p:cNvGrpSpPr>
          <p:nvPr/>
        </p:nvGrpSpPr>
        <p:grpSpPr>
          <a:xfrm>
            <a:off x="0" y="0"/>
            <a:ext cx="4707053" cy="6858000"/>
            <a:chOff x="651279" y="598259"/>
            <a:chExt cx="10889442" cy="5680742"/>
          </a:xfrm>
        </p:grpSpPr>
        <p:sp>
          <p:nvSpPr>
            <p:cNvPr id="19" name="Color"/>
            <p:cNvSpPr/>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Color"/>
            <p:cNvSpPr/>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2" name="Group 21"/>
          <p:cNvGrpSpPr>
            <a:grpSpLocks noGrp="1" noRot="1" noChangeAspect="1" noMove="1" noResize="1" noUngrp="1"/>
          </p:cNvGrpSpPr>
          <p:nvPr/>
        </p:nvGrpSpPr>
        <p:grpSpPr>
          <a:xfrm>
            <a:off x="1524" y="0"/>
            <a:ext cx="12188952" cy="6858000"/>
            <a:chOff x="0" y="0"/>
            <a:chExt cx="12188952" cy="6858000"/>
          </a:xfrm>
        </p:grpSpPr>
        <p:sp>
          <p:nvSpPr>
            <p:cNvPr id="23" name="Freeform: Shape 22"/>
            <p:cNvSpPr/>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4" name="Freeform: Shape 23"/>
            <p:cNvSpPr/>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5" name="Freeform: Shape 24"/>
            <p:cNvSpPr/>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6" name="Freeform: Shape 25"/>
            <p:cNvSpPr/>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7" name="Freeform: Shape 26"/>
            <p:cNvSpPr/>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8" name="Freeform: Shape 27"/>
            <p:cNvSpPr/>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9" name="Freeform: Shape 28"/>
            <p:cNvSpPr/>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sp>
        <p:nvSpPr>
          <p:cNvPr id="2" name="Title 1"/>
          <p:cNvSpPr>
            <a:spLocks noGrp="1"/>
          </p:cNvSpPr>
          <p:nvPr>
            <p:ph type="ctrTitle"/>
          </p:nvPr>
        </p:nvSpPr>
        <p:spPr>
          <a:xfrm>
            <a:off x="454660" y="389255"/>
            <a:ext cx="4027170" cy="6223000"/>
          </a:xfrm>
        </p:spPr>
        <p:txBody>
          <a:bodyPr vert="horz" lIns="91440" tIns="45720" rIns="91440" bIns="45720" rtlCol="0" anchor="ctr">
            <a:normAutofit/>
          </a:bodyPr>
          <a:lstStyle/>
          <a:p>
            <a:pPr algn="ctr"/>
            <a:r>
              <a:rPr lang="en-US" sz="4800" b="1" kern="1200" dirty="0">
                <a:solidFill>
                  <a:schemeClr val="bg1"/>
                </a:solidFill>
                <a:effectLst/>
                <a:latin typeface="+mj-lt"/>
                <a:ea typeface="+mj-ea"/>
                <a:cs typeface="+mj-cs"/>
              </a:rPr>
              <a:t> BÀI 7.  NHỮNG ĐIỀU TRÔNG THẤY</a:t>
            </a:r>
            <a:r>
              <a:rPr lang="en-US" sz="4800" b="1" kern="1200" dirty="0">
                <a:solidFill>
                  <a:schemeClr val="bg1"/>
                </a:solidFill>
                <a:latin typeface="+mj-lt"/>
                <a:ea typeface="+mj-ea"/>
                <a:cs typeface="+mj-cs"/>
              </a:rPr>
              <a:t> </a:t>
            </a:r>
            <a:r>
              <a:rPr lang="en-US" sz="4800" b="1" kern="1200" dirty="0">
                <a:solidFill>
                  <a:schemeClr val="bg1"/>
                </a:solidFill>
                <a:effectLst/>
                <a:latin typeface="+mj-lt"/>
                <a:ea typeface="+mj-ea"/>
                <a:cs typeface="+mj-cs"/>
              </a:rPr>
              <a:t>(TRUYỆN THƠ NÔM VÀ NGUYỄN DU)</a:t>
            </a:r>
            <a:endParaRPr lang="en-US" sz="4800" kern="1200" dirty="0">
              <a:solidFill>
                <a:schemeClr val="bg1"/>
              </a:solidFill>
              <a:latin typeface="+mj-lt"/>
              <a:ea typeface="+mj-ea"/>
              <a:cs typeface="+mj-cs"/>
            </a:endParaRPr>
          </a:p>
        </p:txBody>
      </p:sp>
      <p:sp>
        <p:nvSpPr>
          <p:cNvPr id="3" name="Subtitle 2"/>
          <p:cNvSpPr>
            <a:spLocks noGrp="1"/>
          </p:cNvSpPr>
          <p:nvPr>
            <p:ph type="subTitle" idx="1"/>
          </p:nvPr>
        </p:nvSpPr>
        <p:spPr>
          <a:xfrm>
            <a:off x="4985887" y="878692"/>
            <a:ext cx="6419728" cy="962472"/>
          </a:xfrm>
        </p:spPr>
        <p:txBody>
          <a:bodyPr>
            <a:noAutofit/>
          </a:bodyPr>
          <a:lstStyle/>
          <a:p>
            <a:pPr defTabSz="530225">
              <a:spcBef>
                <a:spcPts val="580"/>
              </a:spcBef>
            </a:pPr>
            <a:r>
              <a:rPr lang="it-IT" sz="3600" b="1" kern="1200" dirty="0">
                <a:solidFill>
                  <a:srgbClr val="FF0000"/>
                </a:solidFill>
                <a:latin typeface="Times New Roman" panose="02020603050405020304" pitchFamily="18" charset="0"/>
                <a:ea typeface="SimSun" panose="02010600030101010101" pitchFamily="2" charset="-122"/>
                <a:cs typeface="+mn-cs"/>
              </a:rPr>
              <a:t> VĂN BẢN 1.  TRAO DUYÊN</a:t>
            </a:r>
            <a:endParaRPr lang="it-IT" sz="3600" b="1" kern="1200" dirty="0">
              <a:solidFill>
                <a:srgbClr val="FF0000"/>
              </a:solidFill>
              <a:latin typeface="SimSun" panose="02010600030101010101" pitchFamily="2" charset="-122"/>
              <a:ea typeface="SimSun" panose="02010600030101010101" pitchFamily="2" charset="-122"/>
              <a:cs typeface="+mn-cs"/>
            </a:endParaRPr>
          </a:p>
          <a:p>
            <a:endParaRPr lang="vi-VN" sz="3600" dirty="0">
              <a:solidFill>
                <a:srgbClr val="FF0000"/>
              </a:solidFill>
            </a:endParaRPr>
          </a:p>
        </p:txBody>
      </p:sp>
      <p:pic>
        <p:nvPicPr>
          <p:cNvPr id="8" name="Picture 7"/>
          <p:cNvPicPr>
            <a:picLocks noChangeAspect="1"/>
          </p:cNvPicPr>
          <p:nvPr/>
        </p:nvPicPr>
        <p:blipFill>
          <a:blip r:embed="rId1"/>
          <a:stretch>
            <a:fillRect/>
          </a:stretch>
        </p:blipFill>
        <p:spPr>
          <a:xfrm>
            <a:off x="8461375" y="1923415"/>
            <a:ext cx="3591560" cy="4688840"/>
          </a:xfrm>
          <a:prstGeom prst="rect">
            <a:avLst/>
          </a:prstGeom>
          <a:noFill/>
          <a:ln w="9525">
            <a:noFill/>
          </a:ln>
        </p:spPr>
      </p:pic>
      <p:pic>
        <p:nvPicPr>
          <p:cNvPr id="9" name="Picture 8" descr="Jlgbook"/>
          <p:cNvPicPr>
            <a:picLocks noChangeAspect="1"/>
          </p:cNvPicPr>
          <p:nvPr/>
        </p:nvPicPr>
        <p:blipFill>
          <a:blip r:embed="rId2"/>
          <a:stretch>
            <a:fillRect/>
          </a:stretch>
        </p:blipFill>
        <p:spPr>
          <a:xfrm>
            <a:off x="4986020" y="1923415"/>
            <a:ext cx="3394710" cy="4688840"/>
          </a:xfrm>
          <a:prstGeom prst="rect">
            <a:avLst/>
          </a:prstGeom>
          <a:noFill/>
          <a:ln w="9525">
            <a:noFill/>
          </a:ln>
        </p:spPr>
      </p:pic>
    </p:spTree>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75855"/>
            <a:ext cx="10515600" cy="3768436"/>
          </a:xfrm>
        </p:spPr>
        <p:txBody>
          <a:bodyPr>
            <a:normAutofit/>
          </a:bodyPr>
          <a:lstStyle/>
          <a:p>
            <a:pPr marL="0" indent="0" algn="just">
              <a:buNone/>
            </a:pPr>
            <a:r>
              <a:rPr lang="vi-VN" sz="3200" b="1" i="0" dirty="0">
                <a:solidFill>
                  <a:srgbClr val="00B050"/>
                </a:solidFill>
                <a:effectLst/>
                <a:latin typeface="Times New Roman" panose="02020603050405020304" pitchFamily="18" charset="0"/>
                <a:ea typeface="SimSun" panose="02010600030101010101" pitchFamily="2" charset="-122"/>
              </a:rPr>
              <a:t>4. Nhận biết và phân tích được:</a:t>
            </a:r>
            <a:endParaRPr lang="vi-VN" sz="3200" dirty="0">
              <a:effectLst/>
              <a:latin typeface="Times New Roman" panose="02020603050405020304" pitchFamily="18" charset="0"/>
              <a:ea typeface="SimSun" panose="02010600030101010101" pitchFamily="2" charset="-122"/>
            </a:endParaRPr>
          </a:p>
          <a:p>
            <a:pPr marL="342900" lvl="0" indent="-342900" algn="just">
              <a:buFont typeface="Times New Roman" panose="02020603050405020304" pitchFamily="18" charset="0"/>
              <a:buAutoNum type="alphaLcPeriod"/>
            </a:pPr>
            <a:r>
              <a:rPr lang="vi-VN" sz="3200" b="1" i="0" dirty="0">
                <a:solidFill>
                  <a:srgbClr val="FF0000"/>
                </a:solidFill>
                <a:effectLst/>
                <a:latin typeface="Times New Roman" panose="02020603050405020304" pitchFamily="18" charset="0"/>
                <a:ea typeface="SimSun" panose="02010600030101010101" pitchFamily="2" charset="-122"/>
              </a:rPr>
              <a:t>Sự kết hợp tự sự với biểu cảm trong lời thoại của Thuý Kiều</a:t>
            </a:r>
            <a:endParaRPr lang="vi-VN" sz="3200" dirty="0">
              <a:effectLst/>
              <a:latin typeface="Times New Roman" panose="02020603050405020304" pitchFamily="18" charset="0"/>
              <a:ea typeface="SimSun" panose="02010600030101010101" pitchFamily="2" charset="-122"/>
            </a:endParaRPr>
          </a:p>
          <a:p>
            <a:pPr marL="0" indent="0" algn="just">
              <a:buNone/>
            </a:pPr>
            <a:r>
              <a:rPr lang="en-US" sz="3200" i="0" dirty="0">
                <a:solidFill>
                  <a:srgbClr val="333333"/>
                </a:solidFill>
                <a:effectLst/>
                <a:latin typeface="Times New Roman" panose="02020603050405020304" pitchFamily="18" charset="0"/>
              </a:rPr>
              <a:t>         </a:t>
            </a:r>
            <a:r>
              <a:rPr lang="vi-VN" sz="3200" i="0" dirty="0">
                <a:solidFill>
                  <a:srgbClr val="333333"/>
                </a:solidFill>
                <a:effectLst/>
                <a:latin typeface="Times New Roman" panose="02020603050405020304" pitchFamily="18" charset="0"/>
              </a:rPr>
              <a:t>Lời thoại của Kiều trong văn bản là kết hợp tự sự với biểu cảm. Khi thì kể lại cho Thúy Vân nghe hoàn cảnh của mình để em có thể thông cảm, chấp nhận giúp mình. Khi thì bày tỏ cảm xúc, nội tâm buồn tủi, dằn vặt, đau đớn, xót xa.</a:t>
            </a:r>
            <a:endParaRPr lang="vi-VN" sz="3200" dirty="0">
              <a:effectLst/>
              <a:latin typeface="Times New Roman" panose="02020603050405020304" pitchFamily="18" charset="0"/>
              <a:ea typeface="SimSun" panose="02010600030101010101" pitchFamily="2" charset="-122"/>
            </a:endParaRPr>
          </a:p>
          <a:p>
            <a:pPr marL="0" indent="0">
              <a:buNone/>
            </a:pPr>
            <a:endParaRPr lang="vi-VN"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12608"/>
            <a:ext cx="10515600" cy="5985172"/>
          </a:xfrm>
        </p:spPr>
        <p:txBody>
          <a:bodyPr>
            <a:noAutofit/>
          </a:bodyPr>
          <a:lstStyle/>
          <a:p>
            <a:pPr marL="0" lvl="0" indent="0" algn="just">
              <a:buNone/>
            </a:pPr>
            <a:r>
              <a:rPr lang="en-US" sz="3200" b="1"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b.</a:t>
            </a:r>
            <a:r>
              <a:rPr lang="vi-VN" sz="3200" b="1" i="0" dirty="0">
                <a:solidFill>
                  <a:srgbClr val="FF0000"/>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altLang="vi-VN" sz="3200" b="1" i="0" dirty="0">
                <a:solidFill>
                  <a:srgbClr val="FF0000"/>
                </a:solidFill>
                <a:effectLst/>
                <a:latin typeface="Times New Roman" panose="02020603050405020304" pitchFamily="18" charset="0"/>
                <a:ea typeface="SimSun" panose="02010600030101010101" pitchFamily="2" charset="-122"/>
                <a:cs typeface="Times New Roman" panose="02020603050405020304" pitchFamily="18" charset="0"/>
              </a:rPr>
              <a:t>S</a:t>
            </a:r>
            <a:r>
              <a:rPr lang="vi-VN" sz="3200" b="1" i="0" dirty="0">
                <a:solidFill>
                  <a:srgbClr val="FF0000"/>
                </a:solidFill>
                <a:effectLst/>
                <a:latin typeface="Times New Roman" panose="02020603050405020304" pitchFamily="18" charset="0"/>
                <a:ea typeface="SimSun" panose="02010600030101010101" pitchFamily="2" charset="-122"/>
                <a:cs typeface="Times New Roman" panose="02020603050405020304" pitchFamily="18" charset="0"/>
              </a:rPr>
              <a:t>ự chuyển đổi đột ngột đối tượng người nghe trong lời từ dòng thơ 741 đến dòng thơ 756 của Thuý Kiều</a:t>
            </a:r>
            <a:endParaRPr lang="vi-VN" sz="3200" dirty="0">
              <a:effectLst/>
              <a:latin typeface="Times New Roman" panose="02020603050405020304" pitchFamily="18" charset="0"/>
              <a:ea typeface="SimSun" panose="02010600030101010101" pitchFamily="2" charset="-122"/>
              <a:cs typeface="Times New Roman" panose="02020603050405020304" pitchFamily="18" charset="0"/>
            </a:endParaRPr>
          </a:p>
          <a:p>
            <a:pPr marL="0" indent="0" algn="ctr">
              <a:buNone/>
            </a:pPr>
            <a:r>
              <a:rPr lang="vi-VN" sz="3200" i="0" dirty="0">
                <a:solidFill>
                  <a:srgbClr val="000000"/>
                </a:solidFill>
                <a:effectLst/>
                <a:latin typeface="Times New Roman" panose="02020603050405020304" pitchFamily="18" charset="0"/>
                <a:ea typeface="SimSun" panose="02010600030101010101" pitchFamily="2" charset="-122"/>
                <a:cs typeface="Times New Roman" panose="02020603050405020304" pitchFamily="18" charset="0"/>
              </a:rPr>
              <a:t>“Trăm nghìn gửi lạy tình quân</a:t>
            </a:r>
            <a:endParaRPr lang="vi-VN" sz="3200" dirty="0">
              <a:effectLst/>
              <a:latin typeface="Times New Roman" panose="02020603050405020304" pitchFamily="18" charset="0"/>
              <a:ea typeface="SimSun" panose="02010600030101010101" pitchFamily="2" charset="-122"/>
              <a:cs typeface="Times New Roman" panose="02020603050405020304" pitchFamily="18" charset="0"/>
            </a:endParaRPr>
          </a:p>
          <a:p>
            <a:pPr marL="0" indent="0" algn="ctr">
              <a:buNone/>
            </a:pPr>
            <a:r>
              <a:rPr lang="vi-VN" sz="3200" i="0" dirty="0">
                <a:solidFill>
                  <a:srgbClr val="000000"/>
                </a:solidFill>
                <a:effectLst/>
                <a:latin typeface="Times New Roman" panose="02020603050405020304" pitchFamily="18" charset="0"/>
                <a:ea typeface="SimSun" panose="02010600030101010101" pitchFamily="2" charset="-122"/>
                <a:cs typeface="Times New Roman" panose="02020603050405020304" pitchFamily="18" charset="0"/>
              </a:rPr>
              <a:t>Tơ duyên ngắn ngủi có ngần ấy thôi”</a:t>
            </a:r>
            <a:endParaRPr lang="vi-VN" sz="3200" dirty="0">
              <a:effectLst/>
              <a:latin typeface="Times New Roman" panose="02020603050405020304" pitchFamily="18"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vi-VN" sz="3200" i="0" dirty="0">
                <a:solidFill>
                  <a:srgbClr val="000000"/>
                </a:solidFill>
                <a:effectLst/>
                <a:latin typeface="Times New Roman" panose="02020603050405020304" pitchFamily="18" charset="0"/>
                <a:ea typeface="SimSun" panose="02010600030101010101" pitchFamily="2" charset="-122"/>
                <a:cs typeface="Times New Roman" panose="02020603050405020304" pitchFamily="18" charset="0"/>
              </a:rPr>
              <a:t>- Thuý Kiều đang nói Thuý Vân mà như đang nói với Kim Trọng (đối thoại với người nghe vắng mặt, thực chất cũng gần như độc thoại). </a:t>
            </a:r>
            <a:endParaRPr lang="vi-VN" sz="3200" dirty="0">
              <a:effectLst/>
              <a:latin typeface="Times New Roman" panose="02020603050405020304" pitchFamily="18" charset="0"/>
              <a:ea typeface="SimSun" panose="02010600030101010101" pitchFamily="2" charset="-122"/>
              <a:cs typeface="Times New Roman" panose="02020603050405020304" pitchFamily="18" charset="0"/>
            </a:endParaRPr>
          </a:p>
          <a:p>
            <a:pPr marL="0" indent="0" algn="ctr">
              <a:buNone/>
            </a:pPr>
            <a:r>
              <a:rPr lang="vi-VN" sz="3200" i="0" dirty="0">
                <a:solidFill>
                  <a:srgbClr val="000000"/>
                </a:solidFill>
                <a:effectLst/>
                <a:latin typeface="Times New Roman" panose="02020603050405020304" pitchFamily="18" charset="0"/>
                <a:ea typeface="SimSun" panose="02010600030101010101" pitchFamily="2" charset="-122"/>
                <a:cs typeface="Times New Roman" panose="02020603050405020304" pitchFamily="18" charset="0"/>
              </a:rPr>
              <a:t>“Phận sao phận bạc như vôi</a:t>
            </a:r>
            <a:endParaRPr lang="vi-VN" sz="3200" dirty="0">
              <a:effectLst/>
              <a:latin typeface="Times New Roman" panose="02020603050405020304" pitchFamily="18" charset="0"/>
              <a:ea typeface="SimSun" panose="02010600030101010101" pitchFamily="2" charset="-122"/>
              <a:cs typeface="Times New Roman" panose="02020603050405020304" pitchFamily="18" charset="0"/>
            </a:endParaRPr>
          </a:p>
          <a:p>
            <a:pPr marL="0" indent="0" algn="ctr">
              <a:buNone/>
            </a:pPr>
            <a:r>
              <a:rPr lang="vi-VN" sz="3200" i="0" dirty="0">
                <a:solidFill>
                  <a:srgbClr val="000000"/>
                </a:solidFill>
                <a:effectLst/>
                <a:latin typeface="Times New Roman" panose="02020603050405020304" pitchFamily="18" charset="0"/>
                <a:ea typeface="SimSun" panose="02010600030101010101" pitchFamily="2" charset="-122"/>
                <a:cs typeface="Times New Roman" panose="02020603050405020304" pitchFamily="18" charset="0"/>
              </a:rPr>
              <a:t>Đã đành nước chảy hoa trôi lỡ làng”</a:t>
            </a:r>
            <a:endParaRPr lang="vi-VN" sz="3200" dirty="0">
              <a:effectLst/>
              <a:latin typeface="Times New Roman" panose="02020603050405020304" pitchFamily="18" charset="0"/>
              <a:ea typeface="SimSun" panose="02010600030101010101" pitchFamily="2" charset="-122"/>
              <a:cs typeface="Times New Roman" panose="02020603050405020304" pitchFamily="18" charset="0"/>
            </a:endParaRPr>
          </a:p>
          <a:p>
            <a:pPr marL="0" indent="0" algn="just">
              <a:buNone/>
            </a:pPr>
            <a:r>
              <a:rPr lang="vi-VN" sz="3200" i="0" dirty="0">
                <a:solidFill>
                  <a:srgbClr val="000000"/>
                </a:solidFill>
                <a:effectLst/>
                <a:latin typeface="Times New Roman" panose="02020603050405020304" pitchFamily="18" charset="0"/>
                <a:ea typeface="SimSun" panose="02010600030101010101" pitchFamily="2" charset="-122"/>
                <a:cs typeface="Times New Roman" panose="02020603050405020304" pitchFamily="18" charset="0"/>
              </a:rPr>
              <a:t>- Thuý Kiều đang nói Kim Trọng mà như đang nói với chính mình (độc thoại trong khi đối thoại)</a:t>
            </a:r>
            <a:endParaRPr lang="vi-VN" sz="3200" dirty="0">
              <a:effectLst/>
              <a:latin typeface="Times New Roman" panose="02020603050405020304" pitchFamily="18" charset="0"/>
              <a:ea typeface="SimSun" panose="02010600030101010101" pitchFamily="2" charset="-122"/>
              <a:cs typeface="Times New Roman" panose="02020603050405020304" pitchFamily="18" charset="0"/>
            </a:endParaRPr>
          </a:p>
          <a:p>
            <a:pPr marL="0" indent="0">
              <a:buNone/>
            </a:pPr>
            <a:endParaRPr lang="vi-VN" sz="32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ox(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ox(in)">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ox(in)">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ox(in)">
                                      <p:cBhvr>
                                        <p:cTn id="37"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520816"/>
            <a:ext cx="10515600" cy="4351338"/>
          </a:xfrm>
        </p:spPr>
        <p:txBody>
          <a:bodyPr/>
          <a:lstStyle/>
          <a:p>
            <a:pPr marL="0" indent="0" algn="ctr">
              <a:buNone/>
            </a:pPr>
            <a:r>
              <a:rPr lang="vi-VN" sz="3200" i="0" dirty="0">
                <a:solidFill>
                  <a:srgbClr val="000000"/>
                </a:solidFill>
                <a:effectLst/>
                <a:latin typeface="Times New Roman" panose="02020603050405020304" pitchFamily="18" charset="0"/>
                <a:ea typeface="SimSun" panose="02010600030101010101" pitchFamily="2" charset="-122"/>
                <a:cs typeface="Times New Roman" panose="02020603050405020304" pitchFamily="18" charset="0"/>
              </a:rPr>
              <a:t>“Ôi Kim Lang! Hỡi Kim Lang!</a:t>
            </a:r>
            <a:endParaRPr lang="vi-VN" sz="3200" dirty="0">
              <a:effectLst/>
              <a:latin typeface="Times New Roman" panose="02020603050405020304" pitchFamily="18" charset="0"/>
              <a:ea typeface="SimSun" panose="02010600030101010101" pitchFamily="2" charset="-122"/>
              <a:cs typeface="Times New Roman" panose="02020603050405020304" pitchFamily="18" charset="0"/>
            </a:endParaRPr>
          </a:p>
          <a:p>
            <a:pPr marL="0" indent="0" algn="ctr">
              <a:buNone/>
            </a:pPr>
            <a:r>
              <a:rPr lang="vi-VN" sz="3200" i="0" dirty="0">
                <a:solidFill>
                  <a:srgbClr val="000000"/>
                </a:solidFill>
                <a:effectLst/>
                <a:latin typeface="Times New Roman" panose="02020603050405020304" pitchFamily="18" charset="0"/>
                <a:ea typeface="SimSun" panose="02010600030101010101" pitchFamily="2" charset="-122"/>
                <a:cs typeface="Times New Roman" panose="02020603050405020304" pitchFamily="18" charset="0"/>
              </a:rPr>
              <a:t>Thôi thôi thiếp đã phụ chàng từ đây!”</a:t>
            </a:r>
            <a:endParaRPr lang="vi-VN" sz="3200" dirty="0">
              <a:effectLst/>
              <a:latin typeface="Times New Roman" panose="02020603050405020304" pitchFamily="18" charset="0"/>
              <a:ea typeface="SimSun" panose="02010600030101010101" pitchFamily="2" charset="-122"/>
              <a:cs typeface="Times New Roman" panose="02020603050405020304" pitchFamily="18" charset="0"/>
            </a:endParaRPr>
          </a:p>
          <a:p>
            <a:pPr marL="0" indent="0" algn="just">
              <a:buNone/>
            </a:pPr>
            <a:r>
              <a:rPr lang="vi-VN" sz="3200" i="0" dirty="0">
                <a:solidFill>
                  <a:srgbClr val="000000"/>
                </a:solidFill>
                <a:effectLst/>
                <a:latin typeface="Times New Roman" panose="02020603050405020304" pitchFamily="18" charset="0"/>
                <a:ea typeface="SimSun" panose="02010600030101010101" pitchFamily="2" charset="-122"/>
                <a:cs typeface="Times New Roman" panose="02020603050405020304" pitchFamily="18" charset="0"/>
              </a:rPr>
              <a:t>- Thuý Kiều đang nói với bản thân rồi lại đột nhiên nói vọng tới Kim Trọng. (đối thoại mà như độc thoại)</a:t>
            </a:r>
            <a:endParaRPr lang="vi-VN" sz="3200" dirty="0">
              <a:effectLst/>
              <a:latin typeface="Times New Roman" panose="02020603050405020304" pitchFamily="18" charset="0"/>
              <a:ea typeface="SimSun" panose="02010600030101010101" pitchFamily="2" charset="-122"/>
              <a:cs typeface="Times New Roman" panose="02020603050405020304" pitchFamily="18" charset="0"/>
            </a:endParaRPr>
          </a:p>
          <a:p>
            <a:pPr marL="0" indent="0">
              <a:buNone/>
            </a:pPr>
            <a:r>
              <a:rPr lang="vi-VN" sz="3200" i="0" dirty="0">
                <a:solidFill>
                  <a:srgbClr val="000000"/>
                </a:solidFill>
                <a:effectLst/>
                <a:latin typeface="Times New Roman" panose="02020603050405020304" pitchFamily="18" charset="0"/>
                <a:ea typeface="SimSun" panose="02010600030101010101" pitchFamily="2" charset="-122"/>
                <a:cs typeface="Times New Roman" panose="02020603050405020304" pitchFamily="18" charset="0"/>
              </a:rPr>
              <a:t>=&gt; Dạng lời thoại như vậy có tác dụng thể hiện tâm trạng phức tạp của Thuý Kiều trong cuộc “Trao duyện”. Nguyễn Du đã hiểu rõ tâm trạng đó và miêu tả một cách tường tận, sinh động với khả năng thấu cảm của một nghệ sĩ thiên tài.</a:t>
            </a:r>
            <a:endParaRPr lang="vi-VN" sz="3200" dirty="0">
              <a:effectLst/>
              <a:latin typeface="Times New Roman" panose="02020603050405020304" pitchFamily="18" charset="0"/>
              <a:ea typeface="SimSun" panose="02010600030101010101" pitchFamily="2" charset="-122"/>
              <a:cs typeface="Times New Roman" panose="02020603050405020304" pitchFamily="18" charset="0"/>
            </a:endParaRPr>
          </a:p>
          <a:p>
            <a:pPr marL="0" indent="0">
              <a:buNone/>
            </a:pPr>
            <a:endParaRPr lang="vi-VN" dirty="0">
              <a:latin typeface="+mj-lt"/>
            </a:endParaRPr>
          </a:p>
        </p:txBody>
      </p:sp>
      <p:sp>
        <p:nvSpPr>
          <p:cNvPr id="7" name="TextBox 6"/>
          <p:cNvSpPr txBox="1"/>
          <p:nvPr/>
        </p:nvSpPr>
        <p:spPr>
          <a:xfrm>
            <a:off x="498764" y="332505"/>
            <a:ext cx="11194472" cy="1014730"/>
          </a:xfrm>
          <a:prstGeom prst="rect">
            <a:avLst/>
          </a:prstGeom>
          <a:noFill/>
        </p:spPr>
        <p:txBody>
          <a:bodyPr wrap="square" rtlCol="0">
            <a:spAutoFit/>
          </a:bodyPr>
          <a:lstStyle/>
          <a:p>
            <a:r>
              <a:rPr lang="en-US" sz="2000" b="1"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b. S</a:t>
            </a:r>
            <a:r>
              <a:rPr lang="vi-VN" sz="2000" b="1" i="0" dirty="0">
                <a:solidFill>
                  <a:srgbClr val="FF0000"/>
                </a:solidFill>
                <a:effectLst/>
                <a:latin typeface="Times New Roman" panose="02020603050405020304" pitchFamily="18" charset="0"/>
                <a:ea typeface="SimSun" panose="02010600030101010101" pitchFamily="2" charset="-122"/>
                <a:cs typeface="Times New Roman" panose="02020603050405020304" pitchFamily="18" charset="0"/>
              </a:rPr>
              <a:t>ự chuyển đổi đột ngột đối tượng người nghe trong lời từ dòng thơ 741 đến dòng thơ 756 của Thuý Kiều</a:t>
            </a:r>
            <a:endParaRPr lang="vi-VN" sz="2000" dirty="0">
              <a:effectLst/>
              <a:latin typeface="Times New Roman" panose="02020603050405020304" pitchFamily="18" charset="0"/>
              <a:ea typeface="SimSun" panose="02010600030101010101" pitchFamily="2" charset="-122"/>
              <a:cs typeface="Times New Roman" panose="02020603050405020304" pitchFamily="18" charset="0"/>
            </a:endParaRPr>
          </a:p>
          <a:p>
            <a:endParaRPr lang="vi-VN"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ox(in)">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38200" y="1241425"/>
            <a:ext cx="10515600" cy="4351338"/>
          </a:xfrm>
        </p:spPr>
        <p:txBody>
          <a:bodyPr/>
          <a:p>
            <a:pPr marL="0" indent="0" algn="just">
              <a:buNone/>
            </a:pPr>
            <a:r>
              <a:rPr lang="en-US" sz="3600">
                <a:latin typeface="Times New Roman" panose="02020603050405020304" pitchFamily="18" charset="0"/>
                <a:cs typeface="Times New Roman" panose="02020603050405020304" pitchFamily="18" charset="0"/>
              </a:rPr>
              <a:t>Câu 5. Chỉ ra sự thay đổi trong tâm trạng của Thuý Kiều trước, trong và sau khi trao kỉ vật cho Thuý Vân.</a:t>
            </a:r>
            <a:endParaRPr lang="en-US" sz="360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pPr algn="ctr"/>
            <a:r>
              <a:rPr lang="en-US" b="1">
                <a:solidFill>
                  <a:srgbClr val="FF0000"/>
                </a:solidFill>
                <a:sym typeface="+mn-ea"/>
              </a:rPr>
              <a:t>Thảo luận nhóm</a:t>
            </a:r>
            <a:endParaRPr lang="en-US" b="1">
              <a:solidFill>
                <a:srgbClr val="FF0000"/>
              </a:solidFill>
              <a:sym typeface="+mn-ea"/>
            </a:endParaRPr>
          </a:p>
        </p:txBody>
      </p:sp>
      <p:sp>
        <p:nvSpPr>
          <p:cNvPr id="3" name="Content Placeholder 2"/>
          <p:cNvSpPr>
            <a:spLocks noGrp="1"/>
          </p:cNvSpPr>
          <p:nvPr>
            <p:ph idx="1"/>
          </p:nvPr>
        </p:nvSpPr>
        <p:spPr/>
        <p:txBody>
          <a:bodyPr/>
          <a:p>
            <a:pPr marL="0" indent="0" algn="just">
              <a:buNone/>
            </a:pPr>
            <a:r>
              <a:rPr lang="en-US" sz="3200">
                <a:latin typeface="Times New Roman" panose="02020603050405020304" pitchFamily="18" charset="0"/>
                <a:cs typeface="Times New Roman" panose="02020603050405020304" pitchFamily="18" charset="0"/>
              </a:rPr>
              <a:t> Hoàn thành PHT1</a:t>
            </a:r>
            <a:endParaRPr lang="en-US" sz="3200">
              <a:latin typeface="Times New Roman" panose="02020603050405020304" pitchFamily="18" charset="0"/>
              <a:cs typeface="Times New Roman" panose="02020603050405020304" pitchFamily="18" charset="0"/>
            </a:endParaRPr>
          </a:p>
          <a:p>
            <a:pPr marL="0" indent="0" algn="just">
              <a:buNone/>
            </a:pPr>
            <a:r>
              <a:rPr lang="en-US" sz="3200">
                <a:latin typeface="Times New Roman" panose="02020603050405020304" pitchFamily="18" charset="0"/>
                <a:cs typeface="Times New Roman" panose="02020603050405020304" pitchFamily="18" charset="0"/>
              </a:rPr>
              <a:t>+ Nhóm 1. sự thay đổi trong tâm trạng của Thuý Kiều trước trao kỉ vật cho Thuý Vân.</a:t>
            </a:r>
            <a:endParaRPr lang="en-US" sz="3200">
              <a:latin typeface="Times New Roman" panose="02020603050405020304" pitchFamily="18" charset="0"/>
              <a:cs typeface="Times New Roman" panose="02020603050405020304" pitchFamily="18" charset="0"/>
            </a:endParaRPr>
          </a:p>
          <a:p>
            <a:pPr marL="0" indent="0" algn="just">
              <a:buNone/>
            </a:pPr>
            <a:r>
              <a:rPr lang="en-US" sz="3200">
                <a:latin typeface="Times New Roman" panose="02020603050405020304" pitchFamily="18" charset="0"/>
                <a:cs typeface="Times New Roman" panose="02020603050405020304" pitchFamily="18" charset="0"/>
              </a:rPr>
              <a:t>+ Nhóm 2. sự thay đổi trong tâm trạng của Thuý Kiều trong trao kỉ vật cho Thuý Vân.</a:t>
            </a:r>
            <a:endParaRPr lang="en-US" sz="3200">
              <a:latin typeface="Times New Roman" panose="02020603050405020304" pitchFamily="18" charset="0"/>
              <a:cs typeface="Times New Roman" panose="02020603050405020304" pitchFamily="18" charset="0"/>
            </a:endParaRPr>
          </a:p>
          <a:p>
            <a:pPr marL="0" indent="0" algn="just">
              <a:buNone/>
            </a:pPr>
            <a:r>
              <a:rPr lang="en-US" sz="3200">
                <a:latin typeface="Times New Roman" panose="02020603050405020304" pitchFamily="18" charset="0"/>
                <a:cs typeface="Times New Roman" panose="02020603050405020304" pitchFamily="18" charset="0"/>
              </a:rPr>
              <a:t>+ Nhóm 3. sự thay đổi trong tâm trạng của Thuý Kiều sau khi trao kỉ vật cho Thuý Vân.</a:t>
            </a:r>
            <a:endParaRPr lang="en-US" sz="3200">
              <a:latin typeface="Times New Roman" panose="02020603050405020304" pitchFamily="18" charset="0"/>
              <a:cs typeface="Times New Roman" panose="02020603050405020304"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 name="图片 121"/>
          <p:cNvPicPr>
            <a:picLocks noChangeAspect="1"/>
          </p:cNvPicPr>
          <p:nvPr/>
        </p:nvPicPr>
        <p:blipFill>
          <a:blip r:embed="rId1" cstate="screen"/>
          <a:stretch>
            <a:fillRect/>
          </a:stretch>
        </p:blipFill>
        <p:spPr>
          <a:xfrm>
            <a:off x="5628546" y="3906415"/>
            <a:ext cx="6563454" cy="2969915"/>
          </a:xfrm>
          <a:prstGeom prst="rect">
            <a:avLst/>
          </a:prstGeom>
        </p:spPr>
      </p:pic>
      <p:pic>
        <p:nvPicPr>
          <p:cNvPr id="115" name="图片 114"/>
          <p:cNvPicPr>
            <a:picLocks noChangeAspect="1"/>
          </p:cNvPicPr>
          <p:nvPr/>
        </p:nvPicPr>
        <p:blipFill>
          <a:blip r:embed="rId2"/>
          <a:stretch>
            <a:fillRect/>
          </a:stretch>
        </p:blipFill>
        <p:spPr>
          <a:xfrm>
            <a:off x="0" y="57335"/>
            <a:ext cx="4762500" cy="4219575"/>
          </a:xfrm>
          <a:prstGeom prst="rect">
            <a:avLst/>
          </a:prstGeom>
        </p:spPr>
      </p:pic>
      <p:pic>
        <p:nvPicPr>
          <p:cNvPr id="124" name="图片 9"/>
          <p:cNvPicPr>
            <a:picLocks noChangeAspect="1" noChangeArrowheads="1"/>
          </p:cNvPicPr>
          <p:nvPr/>
        </p:nvPicPr>
        <p:blipFill>
          <a:blip r:embed="rId3"/>
          <a:srcRect/>
          <a:stretch>
            <a:fillRect/>
          </a:stretch>
        </p:blipFill>
        <p:spPr bwMode="auto">
          <a:xfrm>
            <a:off x="8749471" y="785799"/>
            <a:ext cx="874061" cy="844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5" name="图片 124"/>
          <p:cNvPicPr>
            <a:picLocks noChangeAspect="1" noChangeArrowheads="1"/>
          </p:cNvPicPr>
          <p:nvPr/>
        </p:nvPicPr>
        <p:blipFill>
          <a:blip r:embed="rId4" cstate="screen"/>
          <a:srcRect/>
          <a:stretch>
            <a:fillRect/>
          </a:stretch>
        </p:blipFill>
        <p:spPr bwMode="auto">
          <a:xfrm>
            <a:off x="11236241" y="1183750"/>
            <a:ext cx="256885" cy="2568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useBgFill="1">
        <p:nvSpPr>
          <p:cNvPr id="6" name="Hình chữ nhật: Góc Tròn 5"/>
          <p:cNvSpPr/>
          <p:nvPr/>
        </p:nvSpPr>
        <p:spPr>
          <a:xfrm>
            <a:off x="563526" y="531628"/>
            <a:ext cx="11098618" cy="5858539"/>
          </a:xfrm>
          <a:prstGeom prst="roundRect">
            <a:avLst>
              <a:gd name="adj" fmla="val 12876"/>
            </a:avLst>
          </a:prstGeom>
          <a:ln>
            <a:noFill/>
          </a:ln>
          <a:effectLst>
            <a:outerShdw blurRad="381000" dist="1905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3" name="Table 2"/>
          <p:cNvGraphicFramePr>
            <a:graphicFrameLocks noGrp="1"/>
          </p:cNvGraphicFramePr>
          <p:nvPr/>
        </p:nvGraphicFramePr>
        <p:xfrm>
          <a:off x="563526" y="489095"/>
          <a:ext cx="11098530" cy="6158230"/>
        </p:xfrm>
        <a:graphic>
          <a:graphicData uri="http://schemas.openxmlformats.org/drawingml/2006/table">
            <a:tbl>
              <a:tblPr firstRow="1" firstCol="1" bandRow="1">
                <a:tableStyleId>{5C22544A-7EE6-4342-B048-85BDC9FD1C3A}</a:tableStyleId>
              </a:tblPr>
              <a:tblGrid>
                <a:gridCol w="1123950"/>
                <a:gridCol w="3458556"/>
                <a:gridCol w="3455582"/>
                <a:gridCol w="3060404"/>
              </a:tblGrid>
              <a:tr h="552016">
                <a:tc>
                  <a:txBody>
                    <a:bodyPr/>
                    <a:lstStyle/>
                    <a:p>
                      <a:pPr algn="ctr">
                        <a:lnSpc>
                          <a:spcPct val="107000"/>
                        </a:lnSpc>
                        <a:spcAft>
                          <a:spcPts val="0"/>
                        </a:spcAft>
                      </a:pPr>
                      <a:r>
                        <a:rPr lang="en-US" sz="1600">
                          <a:effectLst/>
                        </a:rPr>
                        <a:t>TIÊU CHÍ</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tc>
                <a:tc>
                  <a:txBody>
                    <a:bodyPr/>
                    <a:lstStyle/>
                    <a:p>
                      <a:pPr algn="ctr">
                        <a:lnSpc>
                          <a:spcPct val="107000"/>
                        </a:lnSpc>
                        <a:spcAft>
                          <a:spcPts val="0"/>
                        </a:spcAft>
                      </a:pPr>
                      <a:r>
                        <a:rPr lang="en-US" sz="1600">
                          <a:effectLst/>
                        </a:rPr>
                        <a:t>CẦN CỐ GẮNG</a:t>
                      </a:r>
                      <a:endParaRPr lang="en-US" sz="1800">
                        <a:effectLst/>
                      </a:endParaRPr>
                    </a:p>
                    <a:p>
                      <a:pPr algn="ctr">
                        <a:lnSpc>
                          <a:spcPct val="107000"/>
                        </a:lnSpc>
                        <a:spcAft>
                          <a:spcPts val="0"/>
                        </a:spcAft>
                      </a:pPr>
                      <a:r>
                        <a:rPr lang="en-US" sz="1600">
                          <a:effectLst/>
                        </a:rPr>
                        <a:t>(0 – 4 điểm)</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tc>
                <a:tc>
                  <a:txBody>
                    <a:bodyPr/>
                    <a:lstStyle/>
                    <a:p>
                      <a:pPr algn="ctr">
                        <a:lnSpc>
                          <a:spcPct val="107000"/>
                        </a:lnSpc>
                        <a:spcAft>
                          <a:spcPts val="0"/>
                        </a:spcAft>
                      </a:pPr>
                      <a:r>
                        <a:rPr lang="en-US" sz="1600">
                          <a:effectLst/>
                        </a:rPr>
                        <a:t>ĐÃ LÀM TỐT</a:t>
                      </a:r>
                      <a:endParaRPr lang="en-US" sz="1800">
                        <a:effectLst/>
                      </a:endParaRPr>
                    </a:p>
                    <a:p>
                      <a:pPr algn="ctr">
                        <a:lnSpc>
                          <a:spcPct val="107000"/>
                        </a:lnSpc>
                        <a:spcAft>
                          <a:spcPts val="0"/>
                        </a:spcAft>
                      </a:pPr>
                      <a:r>
                        <a:rPr lang="en-US" sz="1600">
                          <a:effectLst/>
                        </a:rPr>
                        <a:t>(5 – 7 điểm)</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tc>
                <a:tc>
                  <a:txBody>
                    <a:bodyPr/>
                    <a:lstStyle/>
                    <a:p>
                      <a:pPr algn="ctr">
                        <a:lnSpc>
                          <a:spcPct val="107000"/>
                        </a:lnSpc>
                        <a:spcAft>
                          <a:spcPts val="0"/>
                        </a:spcAft>
                      </a:pPr>
                      <a:r>
                        <a:rPr lang="en-US" sz="1600">
                          <a:effectLst/>
                        </a:rPr>
                        <a:t>RẤT XUẤT SẮC</a:t>
                      </a:r>
                      <a:endParaRPr lang="en-US" sz="1800">
                        <a:effectLst/>
                      </a:endParaRPr>
                    </a:p>
                    <a:p>
                      <a:pPr algn="ctr">
                        <a:lnSpc>
                          <a:spcPct val="107000"/>
                        </a:lnSpc>
                        <a:spcAft>
                          <a:spcPts val="0"/>
                        </a:spcAft>
                      </a:pPr>
                      <a:r>
                        <a:rPr lang="en-US" sz="1600">
                          <a:effectLst/>
                        </a:rPr>
                        <a:t>(8 – 10 điểm)</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tc>
              </a:tr>
              <a:tr h="1400831">
                <a:tc>
                  <a:txBody>
                    <a:bodyPr/>
                    <a:lstStyle/>
                    <a:p>
                      <a:pPr algn="ctr">
                        <a:lnSpc>
                          <a:spcPct val="107000"/>
                        </a:lnSpc>
                        <a:spcAft>
                          <a:spcPts val="0"/>
                        </a:spcAft>
                      </a:pPr>
                      <a:r>
                        <a:rPr lang="en-US" sz="1600">
                          <a:effectLst/>
                        </a:rPr>
                        <a:t>Hình thức</a:t>
                      </a:r>
                      <a:endParaRPr lang="en-US" sz="1800">
                        <a:effectLst/>
                      </a:endParaRPr>
                    </a:p>
                    <a:p>
                      <a:pPr algn="ctr">
                        <a:lnSpc>
                          <a:spcPct val="107000"/>
                        </a:lnSpc>
                        <a:spcAft>
                          <a:spcPts val="0"/>
                        </a:spcAft>
                      </a:pPr>
                      <a:r>
                        <a:rPr lang="en-US" sz="1600">
                          <a:effectLst/>
                        </a:rPr>
                        <a:t>(2 điểm)</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tc>
                <a:tc>
                  <a:txBody>
                    <a:bodyPr/>
                    <a:lstStyle/>
                    <a:p>
                      <a:pPr algn="just">
                        <a:lnSpc>
                          <a:spcPct val="107000"/>
                        </a:lnSpc>
                        <a:spcAft>
                          <a:spcPts val="0"/>
                        </a:spcAft>
                      </a:pPr>
                      <a:r>
                        <a:rPr lang="en-US" sz="1600">
                          <a:effectLst/>
                        </a:rPr>
                        <a:t>0 điểm </a:t>
                      </a:r>
                      <a:endParaRPr lang="en-US" sz="1800">
                        <a:effectLst/>
                      </a:endParaRPr>
                    </a:p>
                    <a:p>
                      <a:pPr algn="just">
                        <a:lnSpc>
                          <a:spcPct val="107000"/>
                        </a:lnSpc>
                        <a:spcAft>
                          <a:spcPts val="0"/>
                        </a:spcAft>
                      </a:pPr>
                      <a:r>
                        <a:rPr lang="en-US" sz="1600">
                          <a:effectLst/>
                        </a:rPr>
                        <a:t>Bài làm còn sơ sài, trình bày cẩu thả</a:t>
                      </a:r>
                      <a:endParaRPr lang="en-US" sz="1800">
                        <a:effectLst/>
                      </a:endParaRPr>
                    </a:p>
                    <a:p>
                      <a:pPr algn="just">
                        <a:lnSpc>
                          <a:spcPct val="107000"/>
                        </a:lnSpc>
                        <a:spcAft>
                          <a:spcPts val="0"/>
                        </a:spcAft>
                      </a:pPr>
                      <a:r>
                        <a:rPr lang="en-US" sz="1600">
                          <a:effectLst/>
                        </a:rPr>
                        <a:t>Sai lỗi chính tả </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tc>
                <a:tc>
                  <a:txBody>
                    <a:bodyPr/>
                    <a:lstStyle/>
                    <a:p>
                      <a:pPr algn="just">
                        <a:lnSpc>
                          <a:spcPct val="107000"/>
                        </a:lnSpc>
                        <a:spcAft>
                          <a:spcPts val="0"/>
                        </a:spcAft>
                      </a:pPr>
                      <a:r>
                        <a:rPr lang="en-US" sz="1600">
                          <a:effectLst/>
                        </a:rPr>
                        <a:t>1 điểm</a:t>
                      </a:r>
                      <a:endParaRPr lang="en-US" sz="1800">
                        <a:effectLst/>
                      </a:endParaRPr>
                    </a:p>
                    <a:p>
                      <a:pPr algn="just">
                        <a:lnSpc>
                          <a:spcPct val="107000"/>
                        </a:lnSpc>
                        <a:spcAft>
                          <a:spcPts val="0"/>
                        </a:spcAft>
                      </a:pPr>
                      <a:r>
                        <a:rPr lang="en-US" sz="1600">
                          <a:effectLst/>
                        </a:rPr>
                        <a:t>Bài làm tương đối đẩy đủ, chỉn chu </a:t>
                      </a:r>
                      <a:endParaRPr lang="en-US" sz="1800">
                        <a:effectLst/>
                      </a:endParaRPr>
                    </a:p>
                    <a:p>
                      <a:pPr algn="just">
                        <a:lnSpc>
                          <a:spcPct val="107000"/>
                        </a:lnSpc>
                        <a:spcAft>
                          <a:spcPts val="0"/>
                        </a:spcAft>
                      </a:pPr>
                      <a:r>
                        <a:rPr lang="en-US" sz="1600">
                          <a:effectLst/>
                        </a:rPr>
                        <a:t>Trình bày cẩn thận </a:t>
                      </a:r>
                      <a:endParaRPr lang="en-US" sz="1800">
                        <a:effectLst/>
                      </a:endParaRPr>
                    </a:p>
                    <a:p>
                      <a:pPr algn="just">
                        <a:lnSpc>
                          <a:spcPct val="107000"/>
                        </a:lnSpc>
                        <a:spcAft>
                          <a:spcPts val="0"/>
                        </a:spcAft>
                      </a:pPr>
                      <a:r>
                        <a:rPr lang="en-US" sz="1600">
                          <a:effectLst/>
                        </a:rPr>
                        <a:t>Không có lỗi chính tả </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tc>
                <a:tc>
                  <a:txBody>
                    <a:bodyPr/>
                    <a:lstStyle/>
                    <a:p>
                      <a:pPr algn="just">
                        <a:lnSpc>
                          <a:spcPct val="107000"/>
                        </a:lnSpc>
                        <a:spcAft>
                          <a:spcPts val="0"/>
                        </a:spcAft>
                      </a:pPr>
                      <a:r>
                        <a:rPr lang="en-US" sz="1600">
                          <a:effectLst/>
                        </a:rPr>
                        <a:t>2 điểm </a:t>
                      </a:r>
                      <a:endParaRPr lang="en-US" sz="1800">
                        <a:effectLst/>
                      </a:endParaRPr>
                    </a:p>
                    <a:p>
                      <a:pPr algn="just">
                        <a:lnSpc>
                          <a:spcPct val="107000"/>
                        </a:lnSpc>
                        <a:spcAft>
                          <a:spcPts val="0"/>
                        </a:spcAft>
                      </a:pPr>
                      <a:r>
                        <a:rPr lang="en-US" sz="1600">
                          <a:effectLst/>
                        </a:rPr>
                        <a:t>Bài làm tương đối đẩy đủ, chỉn chu </a:t>
                      </a:r>
                      <a:endParaRPr lang="en-US" sz="1800">
                        <a:effectLst/>
                      </a:endParaRPr>
                    </a:p>
                    <a:p>
                      <a:pPr algn="just">
                        <a:lnSpc>
                          <a:spcPct val="107000"/>
                        </a:lnSpc>
                        <a:spcAft>
                          <a:spcPts val="0"/>
                        </a:spcAft>
                      </a:pPr>
                      <a:r>
                        <a:rPr lang="en-US" sz="1600">
                          <a:effectLst/>
                        </a:rPr>
                        <a:t>Trình bày cẩn thận </a:t>
                      </a:r>
                      <a:endParaRPr lang="en-US" sz="1800">
                        <a:effectLst/>
                      </a:endParaRPr>
                    </a:p>
                    <a:p>
                      <a:pPr algn="just">
                        <a:lnSpc>
                          <a:spcPct val="107000"/>
                        </a:lnSpc>
                        <a:spcAft>
                          <a:spcPts val="0"/>
                        </a:spcAft>
                      </a:pPr>
                      <a:r>
                        <a:rPr lang="en-US" sz="1600">
                          <a:effectLst/>
                        </a:rPr>
                        <a:t>Không có lỗi chính tả</a:t>
                      </a:r>
                      <a:endParaRPr lang="en-US" sz="1800">
                        <a:effectLst/>
                      </a:endParaRPr>
                    </a:p>
                    <a:p>
                      <a:pPr algn="just">
                        <a:lnSpc>
                          <a:spcPct val="107000"/>
                        </a:lnSpc>
                        <a:spcAft>
                          <a:spcPts val="0"/>
                        </a:spcAft>
                      </a:pPr>
                      <a:r>
                        <a:rPr lang="en-US" sz="1600">
                          <a:effectLst/>
                        </a:rPr>
                        <a:t>Có sự sáng tạo</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tc>
              </a:tr>
              <a:tr h="1683769">
                <a:tc>
                  <a:txBody>
                    <a:bodyPr/>
                    <a:lstStyle/>
                    <a:p>
                      <a:pPr algn="ctr">
                        <a:lnSpc>
                          <a:spcPct val="107000"/>
                        </a:lnSpc>
                        <a:spcAft>
                          <a:spcPts val="0"/>
                        </a:spcAft>
                      </a:pPr>
                      <a:r>
                        <a:rPr lang="en-US" sz="1600">
                          <a:effectLst/>
                        </a:rPr>
                        <a:t>Nội dung</a:t>
                      </a:r>
                      <a:endParaRPr lang="en-US" sz="1800">
                        <a:effectLst/>
                      </a:endParaRPr>
                    </a:p>
                    <a:p>
                      <a:pPr algn="ctr">
                        <a:lnSpc>
                          <a:spcPct val="107000"/>
                        </a:lnSpc>
                        <a:spcAft>
                          <a:spcPts val="0"/>
                        </a:spcAft>
                      </a:pPr>
                      <a:r>
                        <a:rPr lang="en-US" sz="1600">
                          <a:effectLst/>
                        </a:rPr>
                        <a:t>(6 điểm)</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tc>
                <a:tc>
                  <a:txBody>
                    <a:bodyPr/>
                    <a:lstStyle/>
                    <a:p>
                      <a:pPr algn="just">
                        <a:lnSpc>
                          <a:spcPct val="107000"/>
                        </a:lnSpc>
                        <a:spcAft>
                          <a:spcPts val="0"/>
                        </a:spcAft>
                      </a:pPr>
                      <a:r>
                        <a:rPr lang="en-US" sz="1600">
                          <a:effectLst/>
                        </a:rPr>
                        <a:t>1 - 3 điểm</a:t>
                      </a:r>
                      <a:endParaRPr lang="en-US" sz="1800">
                        <a:effectLst/>
                      </a:endParaRPr>
                    </a:p>
                    <a:p>
                      <a:pPr algn="just">
                        <a:lnSpc>
                          <a:spcPct val="107000"/>
                        </a:lnSpc>
                        <a:spcAft>
                          <a:spcPts val="0"/>
                        </a:spcAft>
                      </a:pPr>
                      <a:r>
                        <a:rPr lang="en-US" sz="1600">
                          <a:effectLst/>
                        </a:rPr>
                        <a:t>Chưa trả lơi đúng câu hỏi trọng tâm </a:t>
                      </a:r>
                      <a:endParaRPr lang="en-US" sz="1800">
                        <a:effectLst/>
                      </a:endParaRPr>
                    </a:p>
                    <a:p>
                      <a:pPr algn="just">
                        <a:lnSpc>
                          <a:spcPct val="107000"/>
                        </a:lnSpc>
                        <a:spcAft>
                          <a:spcPts val="0"/>
                        </a:spcAft>
                      </a:pPr>
                      <a:r>
                        <a:rPr lang="en-US" sz="1600">
                          <a:effectLst/>
                        </a:rPr>
                        <a:t>Không trả lời đủ hết các câu hỏi gợi dẫn </a:t>
                      </a:r>
                      <a:endParaRPr lang="en-US" sz="1800">
                        <a:effectLst/>
                      </a:endParaRPr>
                    </a:p>
                    <a:p>
                      <a:pPr algn="just">
                        <a:lnSpc>
                          <a:spcPct val="107000"/>
                        </a:lnSpc>
                        <a:spcAft>
                          <a:spcPts val="0"/>
                        </a:spcAft>
                      </a:pPr>
                      <a:r>
                        <a:rPr lang="en-US" sz="1600">
                          <a:effectLst/>
                        </a:rPr>
                        <a:t>Nội dung sơ sài mới dừng lại ở mức độ biết và nhận diện </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tc>
                <a:tc>
                  <a:txBody>
                    <a:bodyPr/>
                    <a:lstStyle/>
                    <a:p>
                      <a:pPr algn="just">
                        <a:lnSpc>
                          <a:spcPct val="107000"/>
                        </a:lnSpc>
                        <a:spcAft>
                          <a:spcPts val="0"/>
                        </a:spcAft>
                      </a:pPr>
                      <a:r>
                        <a:rPr lang="en-US" sz="1600" dirty="0">
                          <a:effectLst/>
                        </a:rPr>
                        <a:t>4 – 5 </a:t>
                      </a:r>
                      <a:r>
                        <a:rPr lang="en-US" sz="1600" dirty="0" err="1">
                          <a:effectLst/>
                        </a:rPr>
                        <a:t>điểm</a:t>
                      </a:r>
                      <a:r>
                        <a:rPr lang="en-US" sz="1600" dirty="0">
                          <a:effectLst/>
                        </a:rPr>
                        <a:t> </a:t>
                      </a:r>
                      <a:endParaRPr lang="en-US" sz="1800" dirty="0">
                        <a:effectLst/>
                      </a:endParaRPr>
                    </a:p>
                    <a:p>
                      <a:pPr algn="just">
                        <a:lnSpc>
                          <a:spcPct val="107000"/>
                        </a:lnSpc>
                        <a:spcAft>
                          <a:spcPts val="0"/>
                        </a:spcAft>
                      </a:pPr>
                      <a:r>
                        <a:rPr lang="en-US" sz="1600" dirty="0" err="1">
                          <a:effectLst/>
                        </a:rPr>
                        <a:t>Trả</a:t>
                      </a:r>
                      <a:r>
                        <a:rPr lang="en-US" sz="1600" dirty="0">
                          <a:effectLst/>
                        </a:rPr>
                        <a:t> </a:t>
                      </a:r>
                      <a:r>
                        <a:rPr lang="en-US" sz="1600" dirty="0" err="1">
                          <a:effectLst/>
                        </a:rPr>
                        <a:t>lời</a:t>
                      </a:r>
                      <a:r>
                        <a:rPr lang="en-US" sz="1600" dirty="0">
                          <a:effectLst/>
                        </a:rPr>
                        <a:t> </a:t>
                      </a:r>
                      <a:r>
                        <a:rPr lang="en-US" sz="1600" dirty="0" err="1">
                          <a:effectLst/>
                        </a:rPr>
                        <a:t>tương</a:t>
                      </a:r>
                      <a:r>
                        <a:rPr lang="en-US" sz="1600" dirty="0">
                          <a:effectLst/>
                        </a:rPr>
                        <a:t> </a:t>
                      </a:r>
                      <a:r>
                        <a:rPr lang="en-US" sz="1600" dirty="0" err="1">
                          <a:effectLst/>
                        </a:rPr>
                        <a:t>đối</a:t>
                      </a:r>
                      <a:r>
                        <a:rPr lang="en-US" sz="1600" dirty="0">
                          <a:effectLst/>
                        </a:rPr>
                        <a:t> </a:t>
                      </a:r>
                      <a:r>
                        <a:rPr lang="en-US" sz="1600" dirty="0" err="1">
                          <a:effectLst/>
                        </a:rPr>
                        <a:t>đầy</a:t>
                      </a:r>
                      <a:r>
                        <a:rPr lang="en-US" sz="1600" dirty="0">
                          <a:effectLst/>
                        </a:rPr>
                        <a:t> </a:t>
                      </a:r>
                      <a:r>
                        <a:rPr lang="en-US" sz="1600" dirty="0" err="1">
                          <a:effectLst/>
                        </a:rPr>
                        <a:t>đủ</a:t>
                      </a:r>
                      <a:r>
                        <a:rPr lang="en-US" sz="1600" dirty="0">
                          <a:effectLst/>
                        </a:rPr>
                        <a:t> </a:t>
                      </a:r>
                      <a:r>
                        <a:rPr lang="en-US" sz="1600" dirty="0" err="1">
                          <a:effectLst/>
                        </a:rPr>
                        <a:t>các</a:t>
                      </a:r>
                      <a:r>
                        <a:rPr lang="en-US" sz="1600" dirty="0">
                          <a:effectLst/>
                        </a:rPr>
                        <a:t> </a:t>
                      </a:r>
                      <a:r>
                        <a:rPr lang="en-US" sz="1600" dirty="0" err="1">
                          <a:effectLst/>
                        </a:rPr>
                        <a:t>câu</a:t>
                      </a:r>
                      <a:r>
                        <a:rPr lang="en-US" sz="1600" dirty="0">
                          <a:effectLst/>
                        </a:rPr>
                        <a:t> </a:t>
                      </a:r>
                      <a:r>
                        <a:rPr lang="en-US" sz="1600" dirty="0" err="1">
                          <a:effectLst/>
                        </a:rPr>
                        <a:t>hỏi</a:t>
                      </a:r>
                      <a:r>
                        <a:rPr lang="en-US" sz="1600" dirty="0">
                          <a:effectLst/>
                        </a:rPr>
                        <a:t> </a:t>
                      </a:r>
                      <a:r>
                        <a:rPr lang="en-US" sz="1600" dirty="0" err="1">
                          <a:effectLst/>
                        </a:rPr>
                        <a:t>gợi</a:t>
                      </a:r>
                      <a:r>
                        <a:rPr lang="en-US" sz="1600" dirty="0">
                          <a:effectLst/>
                        </a:rPr>
                        <a:t> </a:t>
                      </a:r>
                      <a:r>
                        <a:rPr lang="en-US" sz="1600" dirty="0" err="1">
                          <a:effectLst/>
                        </a:rPr>
                        <a:t>dẫn</a:t>
                      </a:r>
                      <a:r>
                        <a:rPr lang="en-US" sz="1600" dirty="0">
                          <a:effectLst/>
                        </a:rPr>
                        <a:t> </a:t>
                      </a:r>
                      <a:endParaRPr lang="en-US" sz="1800" dirty="0">
                        <a:effectLst/>
                      </a:endParaRPr>
                    </a:p>
                    <a:p>
                      <a:pPr algn="just">
                        <a:lnSpc>
                          <a:spcPct val="107000"/>
                        </a:lnSpc>
                        <a:spcAft>
                          <a:spcPts val="0"/>
                        </a:spcAft>
                      </a:pPr>
                      <a:r>
                        <a:rPr lang="en-US" sz="1600" dirty="0" err="1">
                          <a:effectLst/>
                        </a:rPr>
                        <a:t>Trả</a:t>
                      </a:r>
                      <a:r>
                        <a:rPr lang="en-US" sz="1600" dirty="0">
                          <a:effectLst/>
                        </a:rPr>
                        <a:t> </a:t>
                      </a:r>
                      <a:r>
                        <a:rPr lang="en-US" sz="1600" dirty="0" err="1">
                          <a:effectLst/>
                        </a:rPr>
                        <a:t>lời</a:t>
                      </a:r>
                      <a:r>
                        <a:rPr lang="en-US" sz="1600" dirty="0">
                          <a:effectLst/>
                        </a:rPr>
                        <a:t> </a:t>
                      </a:r>
                      <a:r>
                        <a:rPr lang="en-US" sz="1600" dirty="0" err="1">
                          <a:effectLst/>
                        </a:rPr>
                        <a:t>đúng</a:t>
                      </a:r>
                      <a:r>
                        <a:rPr lang="en-US" sz="1600" dirty="0">
                          <a:effectLst/>
                        </a:rPr>
                        <a:t> </a:t>
                      </a:r>
                      <a:r>
                        <a:rPr lang="en-US" sz="1600" dirty="0" err="1">
                          <a:effectLst/>
                        </a:rPr>
                        <a:t>trọng</a:t>
                      </a:r>
                      <a:r>
                        <a:rPr lang="en-US" sz="1600" dirty="0">
                          <a:effectLst/>
                        </a:rPr>
                        <a:t> </a:t>
                      </a:r>
                      <a:r>
                        <a:rPr lang="en-US" sz="1600" dirty="0" err="1">
                          <a:effectLst/>
                        </a:rPr>
                        <a:t>tâm</a:t>
                      </a:r>
                      <a:endParaRPr lang="en-US" sz="1800" dirty="0">
                        <a:effectLst/>
                      </a:endParaRPr>
                    </a:p>
                    <a:p>
                      <a:pPr algn="just">
                        <a:lnSpc>
                          <a:spcPct val="107000"/>
                        </a:lnSpc>
                        <a:spcAft>
                          <a:spcPts val="0"/>
                        </a:spcAft>
                      </a:pPr>
                      <a:r>
                        <a:rPr lang="en-US" sz="1600" dirty="0" err="1">
                          <a:effectLst/>
                        </a:rPr>
                        <a:t>Có</a:t>
                      </a:r>
                      <a:r>
                        <a:rPr lang="en-US" sz="1600" dirty="0">
                          <a:effectLst/>
                        </a:rPr>
                        <a:t> </a:t>
                      </a:r>
                      <a:r>
                        <a:rPr lang="en-US" sz="1600" dirty="0" err="1">
                          <a:effectLst/>
                        </a:rPr>
                        <a:t>ít</a:t>
                      </a:r>
                      <a:r>
                        <a:rPr lang="en-US" sz="1600" dirty="0">
                          <a:effectLst/>
                        </a:rPr>
                        <a:t> </a:t>
                      </a:r>
                      <a:r>
                        <a:rPr lang="en-US" sz="1600" dirty="0" err="1">
                          <a:effectLst/>
                        </a:rPr>
                        <a:t>nhất</a:t>
                      </a:r>
                      <a:r>
                        <a:rPr lang="en-US" sz="1600" dirty="0">
                          <a:effectLst/>
                        </a:rPr>
                        <a:t> 1 – 2 ý </a:t>
                      </a:r>
                      <a:r>
                        <a:rPr lang="en-US" sz="1600" dirty="0" err="1">
                          <a:effectLst/>
                        </a:rPr>
                        <a:t>mở</a:t>
                      </a:r>
                      <a:r>
                        <a:rPr lang="en-US" sz="1600" dirty="0">
                          <a:effectLst/>
                        </a:rPr>
                        <a:t> </a:t>
                      </a:r>
                      <a:r>
                        <a:rPr lang="en-US" sz="1600" dirty="0" err="1">
                          <a:effectLst/>
                        </a:rPr>
                        <a:t>rộng</a:t>
                      </a:r>
                      <a:r>
                        <a:rPr lang="en-US" sz="1600" dirty="0">
                          <a:effectLst/>
                        </a:rPr>
                        <a:t> </a:t>
                      </a:r>
                      <a:r>
                        <a:rPr lang="en-US" sz="1600" dirty="0" err="1">
                          <a:effectLst/>
                        </a:rPr>
                        <a:t>nâng</a:t>
                      </a:r>
                      <a:r>
                        <a:rPr lang="en-US" sz="1600" dirty="0">
                          <a:effectLst/>
                        </a:rPr>
                        <a:t> </a:t>
                      </a:r>
                      <a:r>
                        <a:rPr lang="en-US" sz="1600" dirty="0" err="1">
                          <a:effectLst/>
                        </a:rPr>
                        <a:t>cao</a:t>
                      </a:r>
                      <a:r>
                        <a:rPr lang="en-US" sz="1600" dirty="0">
                          <a:effectLst/>
                        </a:rPr>
                        <a:t>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tc>
                <a:tc>
                  <a:txBody>
                    <a:bodyPr/>
                    <a:lstStyle/>
                    <a:p>
                      <a:pPr algn="just">
                        <a:lnSpc>
                          <a:spcPct val="107000"/>
                        </a:lnSpc>
                        <a:spcAft>
                          <a:spcPts val="0"/>
                        </a:spcAft>
                      </a:pPr>
                      <a:r>
                        <a:rPr lang="en-US" sz="1600" dirty="0">
                          <a:effectLst/>
                        </a:rPr>
                        <a:t>6 </a:t>
                      </a:r>
                      <a:r>
                        <a:rPr lang="en-US" sz="1600" dirty="0" err="1">
                          <a:effectLst/>
                        </a:rPr>
                        <a:t>điểm</a:t>
                      </a:r>
                      <a:endParaRPr lang="en-US" sz="1800" dirty="0">
                        <a:effectLst/>
                      </a:endParaRPr>
                    </a:p>
                    <a:p>
                      <a:pPr algn="just">
                        <a:lnSpc>
                          <a:spcPct val="107000"/>
                        </a:lnSpc>
                        <a:spcAft>
                          <a:spcPts val="0"/>
                        </a:spcAft>
                      </a:pPr>
                      <a:r>
                        <a:rPr lang="en-US" sz="1600" dirty="0" err="1">
                          <a:effectLst/>
                        </a:rPr>
                        <a:t>Trả</a:t>
                      </a:r>
                      <a:r>
                        <a:rPr lang="en-US" sz="1600" dirty="0">
                          <a:effectLst/>
                        </a:rPr>
                        <a:t> </a:t>
                      </a:r>
                      <a:r>
                        <a:rPr lang="en-US" sz="1600" dirty="0" err="1">
                          <a:effectLst/>
                        </a:rPr>
                        <a:t>lời</a:t>
                      </a:r>
                      <a:r>
                        <a:rPr lang="en-US" sz="1600" dirty="0">
                          <a:effectLst/>
                        </a:rPr>
                        <a:t> </a:t>
                      </a:r>
                      <a:r>
                        <a:rPr lang="en-US" sz="1600" dirty="0" err="1">
                          <a:effectLst/>
                        </a:rPr>
                        <a:t>tương</a:t>
                      </a:r>
                      <a:r>
                        <a:rPr lang="en-US" sz="1600" dirty="0">
                          <a:effectLst/>
                        </a:rPr>
                        <a:t> </a:t>
                      </a:r>
                      <a:r>
                        <a:rPr lang="en-US" sz="1600" dirty="0" err="1">
                          <a:effectLst/>
                        </a:rPr>
                        <a:t>đối</a:t>
                      </a:r>
                      <a:r>
                        <a:rPr lang="en-US" sz="1600" dirty="0">
                          <a:effectLst/>
                        </a:rPr>
                        <a:t> </a:t>
                      </a:r>
                      <a:r>
                        <a:rPr lang="en-US" sz="1600" dirty="0" err="1">
                          <a:effectLst/>
                        </a:rPr>
                        <a:t>đầy</a:t>
                      </a:r>
                      <a:r>
                        <a:rPr lang="en-US" sz="1600" dirty="0">
                          <a:effectLst/>
                        </a:rPr>
                        <a:t> </a:t>
                      </a:r>
                      <a:r>
                        <a:rPr lang="en-US" sz="1600" dirty="0" err="1">
                          <a:effectLst/>
                        </a:rPr>
                        <a:t>đủ</a:t>
                      </a:r>
                      <a:r>
                        <a:rPr lang="en-US" sz="1600" dirty="0">
                          <a:effectLst/>
                        </a:rPr>
                        <a:t> </a:t>
                      </a:r>
                      <a:r>
                        <a:rPr lang="en-US" sz="1600" dirty="0" err="1">
                          <a:effectLst/>
                        </a:rPr>
                        <a:t>các</a:t>
                      </a:r>
                      <a:r>
                        <a:rPr lang="en-US" sz="1600" dirty="0">
                          <a:effectLst/>
                        </a:rPr>
                        <a:t> </a:t>
                      </a:r>
                      <a:r>
                        <a:rPr lang="en-US" sz="1600" dirty="0" err="1">
                          <a:effectLst/>
                        </a:rPr>
                        <a:t>câu</a:t>
                      </a:r>
                      <a:r>
                        <a:rPr lang="en-US" sz="1600" dirty="0">
                          <a:effectLst/>
                        </a:rPr>
                        <a:t> </a:t>
                      </a:r>
                      <a:r>
                        <a:rPr lang="en-US" sz="1600" dirty="0" err="1">
                          <a:effectLst/>
                        </a:rPr>
                        <a:t>hỏi</a:t>
                      </a:r>
                      <a:r>
                        <a:rPr lang="en-US" sz="1600" dirty="0">
                          <a:effectLst/>
                        </a:rPr>
                        <a:t> </a:t>
                      </a:r>
                      <a:r>
                        <a:rPr lang="en-US" sz="1600" dirty="0" err="1">
                          <a:effectLst/>
                        </a:rPr>
                        <a:t>gợi</a:t>
                      </a:r>
                      <a:r>
                        <a:rPr lang="en-US" sz="1600" dirty="0">
                          <a:effectLst/>
                        </a:rPr>
                        <a:t> </a:t>
                      </a:r>
                      <a:r>
                        <a:rPr lang="en-US" sz="1600" dirty="0" err="1">
                          <a:effectLst/>
                        </a:rPr>
                        <a:t>dẫn</a:t>
                      </a:r>
                      <a:r>
                        <a:rPr lang="en-US" sz="1600" dirty="0">
                          <a:effectLst/>
                        </a:rPr>
                        <a:t> </a:t>
                      </a:r>
                      <a:endParaRPr lang="en-US" sz="1800" dirty="0">
                        <a:effectLst/>
                      </a:endParaRPr>
                    </a:p>
                    <a:p>
                      <a:pPr algn="just">
                        <a:lnSpc>
                          <a:spcPct val="107000"/>
                        </a:lnSpc>
                        <a:spcAft>
                          <a:spcPts val="0"/>
                        </a:spcAft>
                      </a:pPr>
                      <a:r>
                        <a:rPr lang="en-US" sz="1600" dirty="0" err="1">
                          <a:effectLst/>
                        </a:rPr>
                        <a:t>Trả</a:t>
                      </a:r>
                      <a:r>
                        <a:rPr lang="en-US" sz="1600" dirty="0">
                          <a:effectLst/>
                        </a:rPr>
                        <a:t> </a:t>
                      </a:r>
                      <a:r>
                        <a:rPr lang="en-US" sz="1600" dirty="0" err="1">
                          <a:effectLst/>
                        </a:rPr>
                        <a:t>lời</a:t>
                      </a:r>
                      <a:r>
                        <a:rPr lang="en-US" sz="1600" dirty="0">
                          <a:effectLst/>
                        </a:rPr>
                        <a:t> </a:t>
                      </a:r>
                      <a:r>
                        <a:rPr lang="en-US" sz="1600" dirty="0" err="1">
                          <a:effectLst/>
                        </a:rPr>
                        <a:t>đúng</a:t>
                      </a:r>
                      <a:r>
                        <a:rPr lang="en-US" sz="1600" dirty="0">
                          <a:effectLst/>
                        </a:rPr>
                        <a:t> </a:t>
                      </a:r>
                      <a:r>
                        <a:rPr lang="en-US" sz="1600" dirty="0" err="1">
                          <a:effectLst/>
                        </a:rPr>
                        <a:t>trọng</a:t>
                      </a:r>
                      <a:r>
                        <a:rPr lang="en-US" sz="1600" dirty="0">
                          <a:effectLst/>
                        </a:rPr>
                        <a:t> </a:t>
                      </a:r>
                      <a:r>
                        <a:rPr lang="en-US" sz="1600" dirty="0" err="1">
                          <a:effectLst/>
                        </a:rPr>
                        <a:t>tâm</a:t>
                      </a:r>
                      <a:endParaRPr lang="en-US" sz="1800" dirty="0">
                        <a:effectLst/>
                      </a:endParaRPr>
                    </a:p>
                    <a:p>
                      <a:pPr algn="just">
                        <a:lnSpc>
                          <a:spcPct val="107000"/>
                        </a:lnSpc>
                        <a:spcAft>
                          <a:spcPts val="0"/>
                        </a:spcAft>
                      </a:pPr>
                      <a:r>
                        <a:rPr lang="en-US" sz="1600" dirty="0" err="1">
                          <a:effectLst/>
                        </a:rPr>
                        <a:t>Có</a:t>
                      </a:r>
                      <a:r>
                        <a:rPr lang="en-US" sz="1600" dirty="0">
                          <a:effectLst/>
                        </a:rPr>
                        <a:t> </a:t>
                      </a:r>
                      <a:r>
                        <a:rPr lang="en-US" sz="1600" dirty="0" err="1">
                          <a:effectLst/>
                        </a:rPr>
                        <a:t>nhiều</a:t>
                      </a:r>
                      <a:r>
                        <a:rPr lang="en-US" sz="1600" dirty="0">
                          <a:effectLst/>
                        </a:rPr>
                        <a:t> </a:t>
                      </a:r>
                      <a:r>
                        <a:rPr lang="en-US" sz="1600" dirty="0" err="1">
                          <a:effectLst/>
                        </a:rPr>
                        <a:t>hơn</a:t>
                      </a:r>
                      <a:r>
                        <a:rPr lang="en-US" sz="1600" dirty="0">
                          <a:effectLst/>
                        </a:rPr>
                        <a:t> 2 ý </a:t>
                      </a:r>
                      <a:r>
                        <a:rPr lang="en-US" sz="1600" dirty="0" err="1">
                          <a:effectLst/>
                        </a:rPr>
                        <a:t>mở</a:t>
                      </a:r>
                      <a:r>
                        <a:rPr lang="en-US" sz="1600" dirty="0">
                          <a:effectLst/>
                        </a:rPr>
                        <a:t> </a:t>
                      </a:r>
                      <a:r>
                        <a:rPr lang="en-US" sz="1600" dirty="0" err="1">
                          <a:effectLst/>
                        </a:rPr>
                        <a:t>rộng</a:t>
                      </a:r>
                      <a:r>
                        <a:rPr lang="en-US" sz="1600" dirty="0">
                          <a:effectLst/>
                        </a:rPr>
                        <a:t> </a:t>
                      </a:r>
                      <a:r>
                        <a:rPr lang="en-US" sz="1600" dirty="0" err="1">
                          <a:effectLst/>
                        </a:rPr>
                        <a:t>nâng</a:t>
                      </a:r>
                      <a:r>
                        <a:rPr lang="en-US" sz="1600" dirty="0">
                          <a:effectLst/>
                        </a:rPr>
                        <a:t> </a:t>
                      </a:r>
                      <a:r>
                        <a:rPr lang="en-US" sz="1600" dirty="0" err="1">
                          <a:effectLst/>
                        </a:rPr>
                        <a:t>cao</a:t>
                      </a:r>
                      <a:endParaRPr lang="en-US" sz="1800" dirty="0">
                        <a:effectLst/>
                      </a:endParaRPr>
                    </a:p>
                    <a:p>
                      <a:pPr algn="just">
                        <a:lnSpc>
                          <a:spcPct val="107000"/>
                        </a:lnSpc>
                        <a:spcAft>
                          <a:spcPts val="0"/>
                        </a:spcAft>
                      </a:pPr>
                      <a:r>
                        <a:rPr lang="en-US" sz="1600" dirty="0" err="1">
                          <a:effectLst/>
                        </a:rPr>
                        <a:t>Có</a:t>
                      </a:r>
                      <a:r>
                        <a:rPr lang="en-US" sz="1600" dirty="0">
                          <a:effectLst/>
                        </a:rPr>
                        <a:t> </a:t>
                      </a:r>
                      <a:r>
                        <a:rPr lang="en-US" sz="1600" dirty="0" err="1">
                          <a:effectLst/>
                        </a:rPr>
                        <a:t>sự</a:t>
                      </a:r>
                      <a:r>
                        <a:rPr lang="en-US" sz="1600" dirty="0">
                          <a:effectLst/>
                        </a:rPr>
                        <a:t> </a:t>
                      </a:r>
                      <a:r>
                        <a:rPr lang="en-US" sz="1600" dirty="0" err="1">
                          <a:effectLst/>
                        </a:rPr>
                        <a:t>sáng</a:t>
                      </a:r>
                      <a:r>
                        <a:rPr lang="en-US" sz="1600" dirty="0">
                          <a:effectLst/>
                        </a:rPr>
                        <a:t> </a:t>
                      </a:r>
                      <a:r>
                        <a:rPr lang="en-US" sz="1600" dirty="0" err="1">
                          <a:effectLst/>
                        </a:rPr>
                        <a:t>tạo</a:t>
                      </a:r>
                      <a:r>
                        <a:rPr lang="en-US" sz="1600" dirty="0">
                          <a:effectLst/>
                        </a:rPr>
                        <a:t>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tc>
              </a:tr>
              <a:tr h="1683769">
                <a:tc>
                  <a:txBody>
                    <a:bodyPr/>
                    <a:lstStyle/>
                    <a:p>
                      <a:pPr algn="ctr">
                        <a:lnSpc>
                          <a:spcPct val="107000"/>
                        </a:lnSpc>
                        <a:spcAft>
                          <a:spcPts val="0"/>
                        </a:spcAft>
                      </a:pPr>
                      <a:r>
                        <a:rPr lang="en-US" sz="1600">
                          <a:effectLst/>
                        </a:rPr>
                        <a:t>Hiệu quả nhóm</a:t>
                      </a:r>
                      <a:endParaRPr lang="en-US" sz="1800">
                        <a:effectLst/>
                      </a:endParaRPr>
                    </a:p>
                    <a:p>
                      <a:pPr algn="ctr">
                        <a:lnSpc>
                          <a:spcPct val="107000"/>
                        </a:lnSpc>
                        <a:spcAft>
                          <a:spcPts val="0"/>
                        </a:spcAft>
                      </a:pPr>
                      <a:r>
                        <a:rPr lang="en-US" sz="1600">
                          <a:effectLst/>
                        </a:rPr>
                        <a:t>(2 điểm)</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tc>
                <a:tc>
                  <a:txBody>
                    <a:bodyPr/>
                    <a:lstStyle/>
                    <a:p>
                      <a:pPr algn="just">
                        <a:lnSpc>
                          <a:spcPct val="107000"/>
                        </a:lnSpc>
                        <a:spcAft>
                          <a:spcPts val="0"/>
                        </a:spcAft>
                      </a:pPr>
                      <a:r>
                        <a:rPr lang="en-US" sz="1600">
                          <a:effectLst/>
                        </a:rPr>
                        <a:t>0 điểm </a:t>
                      </a:r>
                      <a:endParaRPr lang="en-US" sz="1800">
                        <a:effectLst/>
                      </a:endParaRPr>
                    </a:p>
                    <a:p>
                      <a:pPr algn="just">
                        <a:lnSpc>
                          <a:spcPct val="107000"/>
                        </a:lnSpc>
                        <a:spcAft>
                          <a:spcPts val="0"/>
                        </a:spcAft>
                      </a:pPr>
                      <a:r>
                        <a:rPr lang="en-US" sz="1600">
                          <a:effectLst/>
                        </a:rPr>
                        <a:t>Các thành viên chưa gắn kết chặt chẽ </a:t>
                      </a:r>
                      <a:endParaRPr lang="en-US" sz="1800">
                        <a:effectLst/>
                      </a:endParaRPr>
                    </a:p>
                    <a:p>
                      <a:pPr algn="just">
                        <a:lnSpc>
                          <a:spcPct val="107000"/>
                        </a:lnSpc>
                        <a:spcAft>
                          <a:spcPts val="0"/>
                        </a:spcAft>
                      </a:pPr>
                      <a:r>
                        <a:rPr lang="en-US" sz="1600">
                          <a:effectLst/>
                        </a:rPr>
                        <a:t>Vẫn còn trên 2 thành viên không tham gia hoạt động </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tc>
                <a:tc>
                  <a:txBody>
                    <a:bodyPr/>
                    <a:lstStyle/>
                    <a:p>
                      <a:pPr algn="just">
                        <a:lnSpc>
                          <a:spcPct val="107000"/>
                        </a:lnSpc>
                        <a:spcAft>
                          <a:spcPts val="0"/>
                        </a:spcAft>
                      </a:pPr>
                      <a:r>
                        <a:rPr lang="en-US" sz="1600">
                          <a:effectLst/>
                        </a:rPr>
                        <a:t>1 điểm </a:t>
                      </a:r>
                      <a:endParaRPr lang="en-US" sz="1800">
                        <a:effectLst/>
                      </a:endParaRPr>
                    </a:p>
                    <a:p>
                      <a:pPr algn="just">
                        <a:lnSpc>
                          <a:spcPct val="107000"/>
                        </a:lnSpc>
                        <a:spcAft>
                          <a:spcPts val="0"/>
                        </a:spcAft>
                      </a:pPr>
                      <a:r>
                        <a:rPr lang="en-US" sz="1600">
                          <a:effectLst/>
                        </a:rPr>
                        <a:t>Hoạt động tương đối gắn kết, có tranh luận nhưng vẫn đi đến thông nhát </a:t>
                      </a:r>
                      <a:endParaRPr lang="en-US" sz="1800">
                        <a:effectLst/>
                      </a:endParaRPr>
                    </a:p>
                    <a:p>
                      <a:pPr algn="just">
                        <a:lnSpc>
                          <a:spcPct val="107000"/>
                        </a:lnSpc>
                        <a:spcAft>
                          <a:spcPts val="0"/>
                        </a:spcAft>
                      </a:pPr>
                      <a:r>
                        <a:rPr lang="en-US" sz="1600">
                          <a:effectLst/>
                        </a:rPr>
                        <a:t>Vẫn còn 1 thành viên không tham gia hoạt động </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tc>
                <a:tc>
                  <a:txBody>
                    <a:bodyPr/>
                    <a:lstStyle/>
                    <a:p>
                      <a:pPr algn="just">
                        <a:lnSpc>
                          <a:spcPct val="107000"/>
                        </a:lnSpc>
                        <a:spcAft>
                          <a:spcPts val="0"/>
                        </a:spcAft>
                      </a:pPr>
                      <a:r>
                        <a:rPr lang="en-US" sz="1600">
                          <a:effectLst/>
                        </a:rPr>
                        <a:t>2 điểm </a:t>
                      </a:r>
                      <a:endParaRPr lang="en-US" sz="1800">
                        <a:effectLst/>
                      </a:endParaRPr>
                    </a:p>
                    <a:p>
                      <a:pPr algn="just">
                        <a:lnSpc>
                          <a:spcPct val="107000"/>
                        </a:lnSpc>
                        <a:spcAft>
                          <a:spcPts val="0"/>
                        </a:spcAft>
                      </a:pPr>
                      <a:r>
                        <a:rPr lang="en-US" sz="1600">
                          <a:effectLst/>
                        </a:rPr>
                        <a:t>Hoạt động gắn kết </a:t>
                      </a:r>
                      <a:endParaRPr lang="en-US" sz="1800">
                        <a:effectLst/>
                      </a:endParaRPr>
                    </a:p>
                    <a:p>
                      <a:pPr algn="just">
                        <a:lnSpc>
                          <a:spcPct val="107000"/>
                        </a:lnSpc>
                        <a:spcAft>
                          <a:spcPts val="0"/>
                        </a:spcAft>
                      </a:pPr>
                      <a:r>
                        <a:rPr lang="en-US" sz="1600">
                          <a:effectLst/>
                        </a:rPr>
                        <a:t>Có sự đồng thuận và nhiều ý tưởng khác biệt, sáng tạo </a:t>
                      </a:r>
                      <a:endParaRPr lang="en-US" sz="1800">
                        <a:effectLst/>
                      </a:endParaRPr>
                    </a:p>
                    <a:p>
                      <a:pPr algn="just">
                        <a:lnSpc>
                          <a:spcPct val="107000"/>
                        </a:lnSpc>
                        <a:spcAft>
                          <a:spcPts val="0"/>
                        </a:spcAft>
                      </a:pPr>
                      <a:r>
                        <a:rPr lang="en-US" sz="1600">
                          <a:effectLst/>
                        </a:rPr>
                        <a:t>Toàn bộ thành viên đều tham gia hoạt động</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tc>
              </a:tr>
              <a:tr h="269077">
                <a:tc>
                  <a:txBody>
                    <a:bodyPr/>
                    <a:lstStyle/>
                    <a:p>
                      <a:pPr algn="just">
                        <a:lnSpc>
                          <a:spcPct val="107000"/>
                        </a:lnSpc>
                        <a:spcAft>
                          <a:spcPts val="0"/>
                        </a:spcAft>
                      </a:pPr>
                      <a:r>
                        <a:rPr lang="en-US" sz="1600">
                          <a:effectLst/>
                        </a:rPr>
                        <a:t>Điểm </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tc>
                <a:tc>
                  <a:txBody>
                    <a:bodyPr/>
                    <a:lstStyle/>
                    <a:p>
                      <a:pPr>
                        <a:lnSpc>
                          <a:spcPct val="107000"/>
                        </a:lnSpc>
                      </a:pPr>
                      <a:endParaRPr lang="en-US" sz="1400">
                        <a:effectLst/>
                        <a:latin typeface="Calibri" panose="020F0502020204030204" pitchFamily="34" charset="0"/>
                        <a:cs typeface="Times New Roman" panose="02020603050405020304" pitchFamily="18" charset="0"/>
                      </a:endParaRPr>
                    </a:p>
                  </a:txBody>
                  <a:tcPr marL="73025" marR="73025" marT="0" marB="0"/>
                </a:tc>
                <a:tc>
                  <a:txBody>
                    <a:bodyPr/>
                    <a:lstStyle/>
                    <a:p>
                      <a:pPr>
                        <a:lnSpc>
                          <a:spcPct val="107000"/>
                        </a:lnSpc>
                      </a:pPr>
                      <a:endParaRPr lang="en-US" sz="1400">
                        <a:effectLst/>
                        <a:latin typeface="Calibri" panose="020F0502020204030204" pitchFamily="34" charset="0"/>
                        <a:cs typeface="Times New Roman" panose="02020603050405020304" pitchFamily="18" charset="0"/>
                      </a:endParaRPr>
                    </a:p>
                  </a:txBody>
                  <a:tcPr marL="73025" marR="73025" marT="0" marB="0"/>
                </a:tc>
                <a:tc>
                  <a:txBody>
                    <a:bodyPr/>
                    <a:lstStyle/>
                    <a:p>
                      <a:pPr>
                        <a:lnSpc>
                          <a:spcPct val="107000"/>
                        </a:lnSpc>
                      </a:pPr>
                      <a:endParaRPr lang="en-US" sz="1400">
                        <a:effectLst/>
                        <a:latin typeface="Calibri" panose="020F0502020204030204" pitchFamily="34" charset="0"/>
                        <a:cs typeface="Times New Roman" panose="02020603050405020304" pitchFamily="18" charset="0"/>
                      </a:endParaRPr>
                    </a:p>
                  </a:txBody>
                  <a:tcPr marL="73025" marR="73025" marT="0" marB="0"/>
                </a:tc>
              </a:tr>
              <a:tr h="269077">
                <a:tc>
                  <a:txBody>
                    <a:bodyPr/>
                    <a:lstStyle/>
                    <a:p>
                      <a:pPr algn="just">
                        <a:lnSpc>
                          <a:spcPct val="107000"/>
                        </a:lnSpc>
                        <a:spcAft>
                          <a:spcPts val="0"/>
                        </a:spcAft>
                      </a:pPr>
                      <a:r>
                        <a:rPr lang="en-US" sz="1600">
                          <a:effectLst/>
                        </a:rPr>
                        <a:t>TỔNG </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tc>
                <a:tc gridSpan="3">
                  <a:txBody>
                    <a:bodyPr/>
                    <a:lstStyle/>
                    <a:p>
                      <a:pPr>
                        <a:lnSpc>
                          <a:spcPct val="107000"/>
                        </a:lnSpc>
                      </a:pPr>
                      <a:endParaRPr lang="en-US" sz="1400" dirty="0">
                        <a:effectLst/>
                        <a:latin typeface="Calibri" panose="020F0502020204030204" pitchFamily="34" charset="0"/>
                        <a:cs typeface="Times New Roman" panose="02020603050405020304" pitchFamily="18" charset="0"/>
                      </a:endParaRPr>
                    </a:p>
                  </a:txBody>
                  <a:tcPr marL="73025" marR="73025" marT="0" marB="0"/>
                </a:tc>
                <a:tc hMerge="1">
                  <a:tcPr/>
                </a:tc>
                <a:tc hMerge="1">
                  <a:tcPr/>
                </a:tc>
              </a:tr>
            </a:tbl>
          </a:graphicData>
        </a:graphic>
      </p:graphicFrame>
    </p:spTree>
  </p:cSld>
  <p:clrMapOvr>
    <a:masterClrMapping/>
  </p:clrMapOvr>
  <mc:AlternateContent xmlns:mc="http://schemas.openxmlformats.org/markup-compatibility/2006">
    <mc:Choice xmlns:p14="http://schemas.microsoft.com/office/powerpoint/2010/main" Requires="p14">
      <p:transition p14:dur="1500"/>
    </mc:Choice>
    <mc:Fallback>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vi-VN" sz="3200" b="1" dirty="0">
                <a:solidFill>
                  <a:srgbClr val="00B050"/>
                </a:solidFill>
                <a:latin typeface="Times New Roman" panose="02020603050405020304" pitchFamily="18" charset="0"/>
                <a:ea typeface="SimSun" panose="02010600030101010101" pitchFamily="2" charset="-122"/>
                <a:cs typeface="Times New Roman" panose="02020603050405020304" pitchFamily="18" charset="0"/>
              </a:rPr>
              <a:t>5. Sự thay đổi trong tâm trạng của Thuý Kiều trước, trong và sau khi trao kỉ vật cho Thuý Vân:</a:t>
            </a:r>
            <a:br>
              <a:rPr lang="vi-VN" sz="3200" dirty="0">
                <a:latin typeface="Times New Roman" panose="02020603050405020304" pitchFamily="18" charset="0"/>
                <a:ea typeface="SimSun" panose="02010600030101010101" pitchFamily="2" charset="-122"/>
                <a:cs typeface="Times New Roman" panose="02020603050405020304" pitchFamily="18" charset="0"/>
              </a:rPr>
            </a:br>
            <a:endParaRPr lang="vi-VN" sz="32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576235"/>
            <a:ext cx="10515600" cy="5143220"/>
          </a:xfrm>
        </p:spPr>
        <p:txBody>
          <a:bodyPr>
            <a:noAutofit/>
          </a:bodyPr>
          <a:lstStyle/>
          <a:p>
            <a:pPr marL="0" indent="0" algn="just">
              <a:buNone/>
            </a:pPr>
            <a:r>
              <a:rPr lang="vi-VN" sz="3200" b="1" i="0" dirty="0">
                <a:solidFill>
                  <a:srgbClr val="0000FF"/>
                </a:solidFill>
                <a:effectLst/>
                <a:latin typeface="Times New Roman" panose="02020603050405020304" pitchFamily="18" charset="0"/>
                <a:ea typeface="SimSun" panose="02010600030101010101" pitchFamily="2" charset="-122"/>
              </a:rPr>
              <a:t>- Trước khi trao kỉ vật: </a:t>
            </a:r>
            <a:endParaRPr lang="vi-VN" sz="3200" dirty="0">
              <a:effectLst/>
              <a:latin typeface="Times New Roman" panose="02020603050405020304" pitchFamily="18" charset="0"/>
              <a:ea typeface="SimSun" panose="02010600030101010101" pitchFamily="2" charset="-122"/>
            </a:endParaRPr>
          </a:p>
          <a:p>
            <a:pPr marL="0" indent="0" algn="just">
              <a:buNone/>
            </a:pPr>
            <a:r>
              <a:rPr lang="vi-VN" sz="3200" i="0" dirty="0">
                <a:solidFill>
                  <a:srgbClr val="000000"/>
                </a:solidFill>
                <a:effectLst/>
                <a:latin typeface="Times New Roman" panose="02020603050405020304" pitchFamily="18" charset="0"/>
                <a:ea typeface="SimSun" panose="02010600030101010101" pitchFamily="2" charset="-122"/>
              </a:rPr>
              <a:t>+ KIều một mình đắm chìm trong trạng thái bối rối, thao thức, đằn vặc cao độ:</a:t>
            </a:r>
            <a:endParaRPr lang="vi-VN" sz="3200" dirty="0">
              <a:effectLst/>
              <a:latin typeface="Times New Roman" panose="02020603050405020304" pitchFamily="18" charset="0"/>
              <a:ea typeface="SimSun" panose="02010600030101010101" pitchFamily="2" charset="-122"/>
            </a:endParaRPr>
          </a:p>
          <a:p>
            <a:pPr marL="0" indent="0" algn="ctr">
              <a:buNone/>
            </a:pPr>
            <a:r>
              <a:rPr lang="vi-VN" sz="3200" i="0" dirty="0">
                <a:solidFill>
                  <a:srgbClr val="000000"/>
                </a:solidFill>
                <a:effectLst/>
                <a:latin typeface="Times New Roman" panose="02020603050405020304" pitchFamily="18" charset="0"/>
                <a:ea typeface="SimSun" panose="02010600030101010101" pitchFamily="2" charset="-122"/>
              </a:rPr>
              <a:t>“Nỗi riêng riêng những bàng hoàng</a:t>
            </a:r>
            <a:endParaRPr lang="vi-VN" sz="3200" dirty="0">
              <a:effectLst/>
              <a:latin typeface="Times New Roman" panose="02020603050405020304" pitchFamily="18" charset="0"/>
              <a:ea typeface="SimSun" panose="02010600030101010101" pitchFamily="2" charset="-122"/>
            </a:endParaRPr>
          </a:p>
          <a:p>
            <a:pPr marL="0" indent="0" algn="ctr">
              <a:buNone/>
            </a:pPr>
            <a:r>
              <a:rPr lang="vi-VN" sz="3200" i="0" dirty="0">
                <a:solidFill>
                  <a:srgbClr val="000000"/>
                </a:solidFill>
                <a:effectLst/>
                <a:latin typeface="Times New Roman" panose="02020603050405020304" pitchFamily="18" charset="0"/>
                <a:ea typeface="SimSun" panose="02010600030101010101" pitchFamily="2" charset="-122"/>
              </a:rPr>
              <a:t>Dầu trong trắng đĩa, lệ càng thắm khăn”</a:t>
            </a:r>
            <a:endParaRPr lang="vi-VN" sz="3200" dirty="0">
              <a:effectLst/>
              <a:latin typeface="Times New Roman" panose="02020603050405020304" pitchFamily="18" charset="0"/>
              <a:ea typeface="SimSun" panose="02010600030101010101" pitchFamily="2" charset="-122"/>
            </a:endParaRPr>
          </a:p>
          <a:p>
            <a:pPr marL="0" marR="0" indent="0" algn="just">
              <a:lnSpc>
                <a:spcPct val="125000"/>
              </a:lnSpc>
              <a:spcBef>
                <a:spcPts val="0"/>
              </a:spcBef>
              <a:spcAft>
                <a:spcPts val="0"/>
              </a:spcAft>
              <a:buNone/>
            </a:pPr>
            <a:r>
              <a:rPr lang="vi-VN" sz="3200" dirty="0">
                <a:effectLst/>
                <a:latin typeface="Times New Roman" panose="02020603050405020304" pitchFamily="18" charset="0"/>
                <a:ea typeface="Calibri" panose="020F0502020204030204" pitchFamily="34" charset="0"/>
                <a:cs typeface="Times New Roman" panose="02020603050405020304" pitchFamily="18" charset="0"/>
              </a:rPr>
              <a:t>Kiều thức trắng với nỗi niềm chua xót, dòng lệ hai bên đã khô, không dứt đầm khăn</a:t>
            </a:r>
            <a:endParaRPr lang="vi-VN" sz="3200" dirty="0">
              <a:effectLst/>
              <a:latin typeface="Calibri" panose="020F0502020204030204" pitchFamily="34" charset="0"/>
              <a:ea typeface="SimSun" panose="02010600030101010101" pitchFamily="2" charset="-122"/>
              <a:cs typeface="Times New Roman" panose="02020603050405020304" pitchFamily="18" charset="0"/>
            </a:endParaRPr>
          </a:p>
          <a:p>
            <a:pPr marL="0" marR="0" indent="0" algn="just">
              <a:lnSpc>
                <a:spcPct val="125000"/>
              </a:lnSpc>
              <a:spcBef>
                <a:spcPts val="0"/>
              </a:spcBef>
              <a:spcAft>
                <a:spcPts val="0"/>
              </a:spcAft>
              <a:buNone/>
            </a:pPr>
            <a:r>
              <a:rPr lang="vi-VN" sz="3200" dirty="0">
                <a:effectLst/>
                <a:latin typeface="Times New Roman" panose="02020603050405020304" pitchFamily="18" charset="0"/>
                <a:ea typeface="Calibri" panose="020F0502020204030204" pitchFamily="34" charset="0"/>
                <a:cs typeface="Times New Roman" panose="02020603050405020304" pitchFamily="18" charset="0"/>
              </a:rPr>
              <a:t>-&gt; Nỗi đau chua xót chưa tìm được phương kế nào, quanh quẩn, quẩn quanh, càng thêm rối rắm mà chỉ mình biết thôi.</a:t>
            </a:r>
            <a:endParaRPr lang="vi-VN" sz="3200" dirty="0">
              <a:effectLst/>
              <a:latin typeface="Calibri" panose="020F0502020204030204" pitchFamily="34" charset="0"/>
              <a:ea typeface="SimSun" panose="02010600030101010101" pitchFamily="2" charset="-122"/>
              <a:cs typeface="Times New Roman" panose="02020603050405020304" pitchFamily="18" charset="0"/>
            </a:endParaRPr>
          </a:p>
          <a:p>
            <a:endParaRPr lang="vi-VN"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ox(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ox(in)">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ox(in)">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57093"/>
          </a:xfrm>
        </p:spPr>
        <p:txBody>
          <a:bodyPr>
            <a:normAutofit/>
          </a:bodyPr>
          <a:lstStyle/>
          <a:p>
            <a:r>
              <a:rPr lang="vi-VN" sz="2400" b="1" dirty="0">
                <a:solidFill>
                  <a:srgbClr val="00B050"/>
                </a:solidFill>
                <a:latin typeface="Times New Roman" panose="02020603050405020304" pitchFamily="18" charset="0"/>
                <a:ea typeface="SimSun" panose="02010600030101010101" pitchFamily="2" charset="-122"/>
                <a:cs typeface="Times New Roman" panose="02020603050405020304" pitchFamily="18" charset="0"/>
              </a:rPr>
              <a:t>5. Sự thay đổi trong tâm trạng của Thuý Kiều trước, trong và sau khi trao kỉ vật cho Thuý Vân:</a:t>
            </a:r>
            <a:endParaRPr lang="vi-VN" sz="2400" dirty="0"/>
          </a:p>
        </p:txBody>
      </p:sp>
      <p:sp>
        <p:nvSpPr>
          <p:cNvPr id="3" name="Content Placeholder 2"/>
          <p:cNvSpPr>
            <a:spLocks noGrp="1"/>
          </p:cNvSpPr>
          <p:nvPr>
            <p:ph idx="1"/>
          </p:nvPr>
        </p:nvSpPr>
        <p:spPr>
          <a:xfrm>
            <a:off x="838200" y="1299577"/>
            <a:ext cx="10515600" cy="5558423"/>
          </a:xfrm>
        </p:spPr>
        <p:txBody>
          <a:bodyPr>
            <a:noAutofit/>
          </a:bodyPr>
          <a:lstStyle/>
          <a:p>
            <a:pPr marL="0" indent="0" algn="just">
              <a:buNone/>
            </a:pPr>
            <a:r>
              <a:rPr lang="vi-VN" sz="3200" i="0" dirty="0">
                <a:solidFill>
                  <a:srgbClr val="000000"/>
                </a:solidFill>
                <a:effectLst/>
                <a:latin typeface="Times New Roman" panose="02020603050405020304" pitchFamily="18" charset="0"/>
                <a:ea typeface="SimSun" panose="02010600030101010101" pitchFamily="2" charset="-122"/>
              </a:rPr>
              <a:t>+ Khi cơ hội đến từ lời “hỏi han” ân cần của Thuý Vân. Thuý KIều trước hết nói đến sự khó xử của mình:</a:t>
            </a:r>
            <a:endParaRPr lang="vi-VN" sz="3200" dirty="0">
              <a:effectLst/>
              <a:latin typeface="Times New Roman" panose="02020603050405020304" pitchFamily="18" charset="0"/>
              <a:ea typeface="SimSun" panose="02010600030101010101" pitchFamily="2" charset="-122"/>
            </a:endParaRPr>
          </a:p>
          <a:p>
            <a:pPr marL="0" indent="0" algn="ctr">
              <a:buNone/>
            </a:pPr>
            <a:r>
              <a:rPr lang="vi-VN" sz="3200" i="0" dirty="0">
                <a:solidFill>
                  <a:srgbClr val="000000"/>
                </a:solidFill>
                <a:effectLst/>
                <a:latin typeface="Times New Roman" panose="02020603050405020304" pitchFamily="18" charset="0"/>
                <a:ea typeface="SimSun" panose="02010600030101010101" pitchFamily="2" charset="-122"/>
              </a:rPr>
              <a:t>“Hở môi ra cũng thẹn thùng</a:t>
            </a:r>
            <a:endParaRPr lang="vi-VN" sz="3200" dirty="0">
              <a:effectLst/>
              <a:latin typeface="Times New Roman" panose="02020603050405020304" pitchFamily="18" charset="0"/>
              <a:ea typeface="SimSun" panose="02010600030101010101" pitchFamily="2" charset="-122"/>
            </a:endParaRPr>
          </a:p>
          <a:p>
            <a:pPr marL="0" indent="0" algn="ctr">
              <a:buNone/>
            </a:pPr>
            <a:r>
              <a:rPr lang="vi-VN" sz="3200" i="0" dirty="0">
                <a:solidFill>
                  <a:srgbClr val="000000"/>
                </a:solidFill>
                <a:effectLst/>
                <a:latin typeface="Times New Roman" panose="02020603050405020304" pitchFamily="18" charset="0"/>
                <a:ea typeface="SimSun" panose="02010600030101010101" pitchFamily="2" charset="-122"/>
              </a:rPr>
              <a:t>Để lòng thì phụ tấm lòng với ai”</a:t>
            </a:r>
            <a:endParaRPr lang="vi-VN" sz="3200" dirty="0">
              <a:effectLst/>
              <a:latin typeface="Times New Roman" panose="02020603050405020304" pitchFamily="18" charset="0"/>
              <a:ea typeface="SimSun" panose="02010600030101010101" pitchFamily="2" charset="-122"/>
            </a:endParaRPr>
          </a:p>
          <a:p>
            <a:pPr marL="0" marR="0" indent="0" algn="just">
              <a:lnSpc>
                <a:spcPct val="125000"/>
              </a:lnSpc>
              <a:spcBef>
                <a:spcPts val="0"/>
              </a:spcBef>
              <a:spcAft>
                <a:spcPts val="0"/>
              </a:spcAft>
              <a:buNone/>
            </a:pPr>
            <a:r>
              <a:rPr lang="vi-VN" sz="3200" dirty="0">
                <a:effectLst/>
                <a:latin typeface="Times New Roman" panose="02020603050405020304" pitchFamily="18" charset="0"/>
                <a:ea typeface="Calibri" panose="020F0502020204030204" pitchFamily="34" charset="0"/>
                <a:cs typeface="Times New Roman" panose="02020603050405020304" pitchFamily="18" charset="0"/>
              </a:rPr>
              <a:t>Lòng Kiều đang rối như tơ vò: nếu “hở môi” thì thẹn, mà không nói sẽ phụ tấm chân tình.</a:t>
            </a:r>
            <a:endParaRPr lang="vi-VN" sz="3200" dirty="0">
              <a:effectLst/>
              <a:latin typeface="Calibri" panose="020F0502020204030204" pitchFamily="34" charset="0"/>
              <a:ea typeface="SimSun" panose="02010600030101010101" pitchFamily="2" charset="-122"/>
              <a:cs typeface="Times New Roman" panose="02020603050405020304" pitchFamily="18" charset="0"/>
            </a:endParaRPr>
          </a:p>
          <a:p>
            <a:pPr marL="0" indent="0" algn="just">
              <a:buNone/>
            </a:pPr>
            <a:r>
              <a:rPr lang="vi-VN" sz="3200" i="0" dirty="0">
                <a:solidFill>
                  <a:srgbClr val="000000"/>
                </a:solidFill>
                <a:effectLst/>
                <a:latin typeface="Times New Roman" panose="02020603050405020304" pitchFamily="18" charset="0"/>
                <a:ea typeface="SimSun" panose="02010600030101010101" pitchFamily="2" charset="-122"/>
              </a:rPr>
              <a:t>+ Sau đó là lời cậy nhờ tha thiết:</a:t>
            </a:r>
            <a:endParaRPr lang="vi-VN" sz="3200" dirty="0">
              <a:effectLst/>
              <a:latin typeface="Times New Roman" panose="02020603050405020304" pitchFamily="18" charset="0"/>
              <a:ea typeface="SimSun" panose="02010600030101010101" pitchFamily="2" charset="-122"/>
            </a:endParaRPr>
          </a:p>
          <a:p>
            <a:pPr marL="0" indent="0" algn="ctr">
              <a:buNone/>
            </a:pPr>
            <a:r>
              <a:rPr lang="vi-VN" sz="3200" i="0" dirty="0">
                <a:solidFill>
                  <a:srgbClr val="000000"/>
                </a:solidFill>
                <a:effectLst/>
                <a:latin typeface="Times New Roman" panose="02020603050405020304" pitchFamily="18" charset="0"/>
                <a:ea typeface="SimSun" panose="02010600030101010101" pitchFamily="2" charset="-122"/>
              </a:rPr>
              <a:t>“Keo loan chấp mối tơ thừa mặc em…”</a:t>
            </a:r>
            <a:endParaRPr lang="vi-VN" sz="3200" dirty="0">
              <a:effectLst/>
              <a:latin typeface="Times New Roman" panose="02020603050405020304" pitchFamily="18" charset="0"/>
              <a:ea typeface="SimSun" panose="02010600030101010101" pitchFamily="2" charset="-122"/>
            </a:endParaRPr>
          </a:p>
          <a:p>
            <a:pPr marL="0" indent="0" algn="just">
              <a:buNone/>
            </a:pPr>
            <a:r>
              <a:rPr lang="vi-VN" sz="3200" dirty="0">
                <a:effectLst/>
                <a:latin typeface="Times New Roman" panose="02020603050405020304" pitchFamily="18" charset="0"/>
                <a:ea typeface="Calibri" panose="020F0502020204030204" pitchFamily="34" charset="0"/>
              </a:rPr>
              <a:t>Kiều xin em hãy chắp mối tơ thừa, để trả nghĩa cho chàng Kim. </a:t>
            </a:r>
            <a:endParaRPr lang="vi-VN" sz="3200" dirty="0">
              <a:effectLst/>
              <a:latin typeface="Times New Roman" panose="02020603050405020304" pitchFamily="18" charset="0"/>
              <a:ea typeface="SimSun" panose="02010600030101010101" pitchFamily="2" charset="-122"/>
            </a:endParaRPr>
          </a:p>
          <a:p>
            <a:endParaRPr lang="vi-VN"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ox(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ox(in)">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ox(in)">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ox(in)">
                                      <p:cBhvr>
                                        <p:cTn id="37"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8026"/>
            <a:ext cx="10515600" cy="978766"/>
          </a:xfrm>
        </p:spPr>
        <p:txBody>
          <a:bodyPr>
            <a:normAutofit/>
          </a:bodyPr>
          <a:lstStyle/>
          <a:p>
            <a:r>
              <a:rPr lang="vi-VN" sz="2400" b="1" dirty="0">
                <a:solidFill>
                  <a:srgbClr val="00B050"/>
                </a:solidFill>
                <a:latin typeface="Times New Roman" panose="02020603050405020304" pitchFamily="18" charset="0"/>
                <a:ea typeface="SimSun" panose="02010600030101010101" pitchFamily="2" charset="-122"/>
                <a:cs typeface="Times New Roman" panose="02020603050405020304" pitchFamily="18" charset="0"/>
              </a:rPr>
              <a:t>5. Sự thay đổi trong tâm trạng của Thuý Kiều trước, trong và sau khi trao kỉ vật cho Thuý Vân:</a:t>
            </a:r>
            <a:endParaRPr lang="vi-VN" sz="2400" dirty="0"/>
          </a:p>
        </p:txBody>
      </p:sp>
      <p:sp>
        <p:nvSpPr>
          <p:cNvPr id="3" name="Content Placeholder 2"/>
          <p:cNvSpPr>
            <a:spLocks noGrp="1"/>
          </p:cNvSpPr>
          <p:nvPr>
            <p:ph idx="1"/>
          </p:nvPr>
        </p:nvSpPr>
        <p:spPr>
          <a:xfrm>
            <a:off x="554184" y="1049754"/>
            <a:ext cx="11277597" cy="5614275"/>
          </a:xfrm>
        </p:spPr>
        <p:txBody>
          <a:bodyPr>
            <a:noAutofit/>
          </a:bodyPr>
          <a:lstStyle/>
          <a:p>
            <a:pPr marL="0" indent="0" algn="just">
              <a:buNone/>
            </a:pPr>
            <a:r>
              <a:rPr lang="vi-VN" sz="3000" b="1" i="0" dirty="0">
                <a:solidFill>
                  <a:srgbClr val="0000FF"/>
                </a:solidFill>
                <a:effectLst/>
                <a:latin typeface="Times New Roman" panose="02020603050405020304" pitchFamily="18" charset="0"/>
                <a:ea typeface="SimSun" panose="02010600030101010101" pitchFamily="2" charset="-122"/>
              </a:rPr>
              <a:t>- Khi trao kỉ vật:</a:t>
            </a:r>
            <a:endParaRPr lang="vi-VN" sz="3000" dirty="0">
              <a:effectLst/>
              <a:latin typeface="Times New Roman" panose="02020603050405020304" pitchFamily="18" charset="0"/>
              <a:ea typeface="SimSun" panose="02010600030101010101" pitchFamily="2" charset="-122"/>
            </a:endParaRPr>
          </a:p>
          <a:p>
            <a:pPr marL="0" indent="0" algn="just">
              <a:buNone/>
            </a:pPr>
            <a:r>
              <a:rPr lang="vi-VN" sz="3000" i="0" dirty="0">
                <a:solidFill>
                  <a:srgbClr val="000000"/>
                </a:solidFill>
                <a:effectLst/>
                <a:latin typeface="Times New Roman" panose="02020603050405020304" pitchFamily="18" charset="0"/>
                <a:ea typeface="SimSun" panose="02010600030101010101" pitchFamily="2" charset="-122"/>
              </a:rPr>
              <a:t>+ Thuý Kiều nói rõ từng thứ một: </a:t>
            </a:r>
            <a:endParaRPr lang="vi-VN" sz="3000" dirty="0">
              <a:effectLst/>
              <a:latin typeface="Times New Roman" panose="02020603050405020304" pitchFamily="18" charset="0"/>
              <a:ea typeface="SimSun" panose="02010600030101010101" pitchFamily="2" charset="-122"/>
            </a:endParaRPr>
          </a:p>
          <a:p>
            <a:pPr marL="0" indent="0" algn="ctr">
              <a:buNone/>
            </a:pPr>
            <a:r>
              <a:rPr lang="vi-VN" sz="3000" i="0" dirty="0">
                <a:solidFill>
                  <a:srgbClr val="000000"/>
                </a:solidFill>
                <a:effectLst/>
                <a:latin typeface="Times New Roman" panose="02020603050405020304" pitchFamily="18" charset="0"/>
                <a:ea typeface="SimSun" panose="02010600030101010101" pitchFamily="2" charset="-122"/>
              </a:rPr>
              <a:t>“Chiếc vành với bức tờ mây</a:t>
            </a:r>
            <a:endParaRPr lang="vi-VN" sz="3000" dirty="0">
              <a:effectLst/>
              <a:latin typeface="Times New Roman" panose="02020603050405020304" pitchFamily="18" charset="0"/>
              <a:ea typeface="SimSun" panose="02010600030101010101" pitchFamily="2" charset="-122"/>
            </a:endParaRPr>
          </a:p>
          <a:p>
            <a:pPr marL="0" indent="0" algn="ctr">
              <a:buNone/>
            </a:pPr>
            <a:r>
              <a:rPr lang="vi-VN" sz="3000" i="0" dirty="0">
                <a:solidFill>
                  <a:srgbClr val="000000"/>
                </a:solidFill>
                <a:effectLst/>
                <a:latin typeface="Times New Roman" panose="02020603050405020304" pitchFamily="18" charset="0"/>
                <a:ea typeface="SimSun" panose="02010600030101010101" pitchFamily="2" charset="-122"/>
              </a:rPr>
              <a:t>Phím đàn với mảnh hương nguyền ngày xưa”</a:t>
            </a:r>
            <a:endParaRPr lang="vi-VN" sz="3000" dirty="0">
              <a:effectLst/>
              <a:latin typeface="Times New Roman" panose="02020603050405020304" pitchFamily="18" charset="0"/>
              <a:ea typeface="SimSun" panose="02010600030101010101" pitchFamily="2" charset="-122"/>
            </a:endParaRPr>
          </a:p>
          <a:p>
            <a:pPr marL="0" indent="0" algn="just">
              <a:buNone/>
            </a:pPr>
            <a:r>
              <a:rPr lang="vi-VN" sz="3000" i="0" dirty="0">
                <a:solidFill>
                  <a:srgbClr val="000000"/>
                </a:solidFill>
                <a:effectLst/>
                <a:latin typeface="Times New Roman" panose="02020603050405020304" pitchFamily="18" charset="0"/>
                <a:ea typeface="SimSun" panose="02010600030101010101" pitchFamily="2" charset="-122"/>
              </a:rPr>
              <a:t>* chiếc vành: vòng xuyến mà Kim Trọng tặng Thuý Kiều</a:t>
            </a:r>
            <a:endParaRPr lang="vi-VN" sz="3000" dirty="0">
              <a:effectLst/>
              <a:latin typeface="Times New Roman" panose="02020603050405020304" pitchFamily="18" charset="0"/>
              <a:ea typeface="SimSun" panose="02010600030101010101" pitchFamily="2" charset="-122"/>
            </a:endParaRPr>
          </a:p>
          <a:p>
            <a:pPr marL="0" indent="0" algn="just">
              <a:buNone/>
            </a:pPr>
            <a:r>
              <a:rPr lang="vi-VN" sz="3000" i="0" dirty="0">
                <a:solidFill>
                  <a:srgbClr val="000000"/>
                </a:solidFill>
                <a:effectLst/>
                <a:latin typeface="Times New Roman" panose="02020603050405020304" pitchFamily="18" charset="0"/>
                <a:ea typeface="SimSun" panose="02010600030101010101" pitchFamily="2" charset="-122"/>
              </a:rPr>
              <a:t>* bức tờ mây: bức chữ thề nguyền, giao ước kết đôi giữa hai người</a:t>
            </a:r>
            <a:endParaRPr lang="vi-VN" sz="3000" dirty="0">
              <a:effectLst/>
              <a:latin typeface="Times New Roman" panose="02020603050405020304" pitchFamily="18" charset="0"/>
              <a:ea typeface="SimSun" panose="02010600030101010101" pitchFamily="2" charset="-122"/>
            </a:endParaRPr>
          </a:p>
          <a:p>
            <a:pPr marL="0" indent="0" algn="just">
              <a:buNone/>
            </a:pPr>
            <a:r>
              <a:rPr lang="vi-VN" sz="3000" i="0" dirty="0">
                <a:solidFill>
                  <a:srgbClr val="000000"/>
                </a:solidFill>
                <a:effectLst/>
                <a:latin typeface="Times New Roman" panose="02020603050405020304" pitchFamily="18" charset="0"/>
                <a:ea typeface="SimSun" panose="02010600030101010101" pitchFamily="2" charset="-122"/>
              </a:rPr>
              <a:t>* phím đàn: phím đàn mà Thuý Kiều từng gảy cho Kim Trọng nghe</a:t>
            </a:r>
            <a:endParaRPr lang="vi-VN" sz="3000" dirty="0">
              <a:effectLst/>
              <a:latin typeface="Times New Roman" panose="02020603050405020304" pitchFamily="18" charset="0"/>
              <a:ea typeface="SimSun" panose="02010600030101010101" pitchFamily="2" charset="-122"/>
            </a:endParaRPr>
          </a:p>
          <a:p>
            <a:pPr marL="0" indent="0" algn="just">
              <a:buNone/>
            </a:pPr>
            <a:r>
              <a:rPr lang="vi-VN" sz="3000" i="0" dirty="0">
                <a:solidFill>
                  <a:srgbClr val="000000"/>
                </a:solidFill>
                <a:effectLst/>
                <a:latin typeface="Times New Roman" panose="02020603050405020304" pitchFamily="18" charset="0"/>
                <a:ea typeface="SimSun" panose="02010600030101010101" pitchFamily="2" charset="-122"/>
              </a:rPr>
              <a:t>* mảnh hương nguyền: mảnh hương trầm đốt trông đêm thề nguyền còn sót lại…</a:t>
            </a:r>
            <a:endParaRPr lang="vi-VN" sz="3000" dirty="0">
              <a:effectLst/>
              <a:latin typeface="Times New Roman" panose="02020603050405020304" pitchFamily="18" charset="0"/>
              <a:ea typeface="SimSun" panose="02010600030101010101" pitchFamily="2" charset="-122"/>
            </a:endParaRPr>
          </a:p>
          <a:p>
            <a:pPr marL="0" indent="0" algn="just">
              <a:buNone/>
            </a:pPr>
            <a:r>
              <a:rPr lang="vi-VN" sz="3000" i="0" dirty="0">
                <a:solidFill>
                  <a:srgbClr val="000000"/>
                </a:solidFill>
                <a:effectLst/>
                <a:latin typeface="Times New Roman" panose="02020603050405020304" pitchFamily="18" charset="0"/>
                <a:ea typeface="SimSun" panose="02010600030101010101" pitchFamily="2" charset="-122"/>
              </a:rPr>
              <a:t>-&gt; Đó đều là những thứ vô cùng quý giá đối với Kiều, nhưng đã trao duyên thì đành phải trao kỉ vật làm tin.</a:t>
            </a:r>
            <a:endParaRPr lang="vi-VN" sz="3000" dirty="0">
              <a:effectLst/>
              <a:latin typeface="Times New Roman" panose="02020603050405020304" pitchFamily="18" charset="0"/>
              <a:ea typeface="SimSun" panose="02010600030101010101" pitchFamily="2" charset="-122"/>
            </a:endParaRPr>
          </a:p>
          <a:p>
            <a:endParaRPr lang="vi-VN" sz="3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ox(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ox(in)">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ox(in)">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ox(in)">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box(in)">
                                      <p:cBhvr>
                                        <p:cTn id="42" dur="2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box(in)">
                                      <p:cBhvr>
                                        <p:cTn id="47"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71159"/>
            <a:ext cx="10515600" cy="1006477"/>
          </a:xfrm>
        </p:spPr>
        <p:txBody>
          <a:bodyPr>
            <a:normAutofit/>
          </a:bodyPr>
          <a:lstStyle/>
          <a:p>
            <a:pPr algn="just"/>
            <a:r>
              <a:rPr lang="vi-VN" sz="2400" b="1" dirty="0">
                <a:solidFill>
                  <a:srgbClr val="00B050"/>
                </a:solidFill>
                <a:latin typeface="Times New Roman" panose="02020603050405020304" pitchFamily="18" charset="0"/>
                <a:ea typeface="SimSun" panose="02010600030101010101" pitchFamily="2" charset="-122"/>
                <a:cs typeface="Times New Roman" panose="02020603050405020304" pitchFamily="18" charset="0"/>
              </a:rPr>
              <a:t>5. Sự thay đổi trong tâm trạng của Thuý Kiều trước, trong và sau khi trao kỉ vật cho Thuý Vân:</a:t>
            </a:r>
            <a:endParaRPr lang="vi-VN" sz="2400" dirty="0"/>
          </a:p>
        </p:txBody>
      </p:sp>
      <p:sp>
        <p:nvSpPr>
          <p:cNvPr id="3" name="Content Placeholder 2"/>
          <p:cNvSpPr>
            <a:spLocks noGrp="1"/>
          </p:cNvSpPr>
          <p:nvPr>
            <p:ph idx="1"/>
          </p:nvPr>
        </p:nvSpPr>
        <p:spPr>
          <a:xfrm>
            <a:off x="464122" y="1299158"/>
            <a:ext cx="10910455" cy="5650927"/>
          </a:xfrm>
        </p:spPr>
        <p:txBody>
          <a:bodyPr>
            <a:noAutofit/>
          </a:bodyPr>
          <a:lstStyle/>
          <a:p>
            <a:pPr marL="0" indent="0" algn="ctr">
              <a:buNone/>
            </a:pPr>
            <a:r>
              <a:rPr lang="vi-VN" sz="3200" i="0" dirty="0">
                <a:solidFill>
                  <a:srgbClr val="000000"/>
                </a:solidFill>
                <a:effectLst/>
                <a:latin typeface="Times New Roman" panose="02020603050405020304" pitchFamily="18" charset="0"/>
                <a:ea typeface="SimSun" panose="02010600030101010101" pitchFamily="2" charset="-122"/>
              </a:rPr>
              <a:t>“Duyên này thì giữ, vật này của chung”</a:t>
            </a:r>
            <a:endParaRPr lang="vi-VN" sz="3200" dirty="0">
              <a:effectLst/>
              <a:latin typeface="Times New Roman" panose="02020603050405020304" pitchFamily="18" charset="0"/>
              <a:ea typeface="SimSun" panose="02010600030101010101" pitchFamily="2" charset="-122"/>
            </a:endParaRPr>
          </a:p>
          <a:p>
            <a:pPr marL="0" indent="0" algn="just">
              <a:buNone/>
            </a:pPr>
            <a:r>
              <a:rPr lang="vi-VN" sz="3200" i="0" dirty="0">
                <a:solidFill>
                  <a:srgbClr val="000000"/>
                </a:solidFill>
                <a:effectLst/>
                <a:latin typeface="Times New Roman" panose="02020603050405020304" pitchFamily="18" charset="0"/>
                <a:ea typeface="SimSun" panose="02010600030101010101" pitchFamily="2" charset="-122"/>
              </a:rPr>
              <a:t>+ Thuý Kiều đã phải vượt lên trên sự dằn vặt, lưu luyến, tiếc nuối khi dùng đến các từ ngữ chỉ kỉ vật như “của chung”, “ngày xưa”;</a:t>
            </a:r>
            <a:endParaRPr lang="en-US" sz="3200" i="0" dirty="0">
              <a:solidFill>
                <a:srgbClr val="000000"/>
              </a:solidFill>
              <a:effectLst/>
              <a:latin typeface="Times New Roman" panose="02020603050405020304" pitchFamily="18" charset="0"/>
              <a:ea typeface="SimSun" panose="02010600030101010101" pitchFamily="2" charset="-122"/>
            </a:endParaRPr>
          </a:p>
          <a:p>
            <a:pPr marL="0" indent="0" algn="just">
              <a:buNone/>
            </a:pPr>
            <a:r>
              <a:rPr lang="en-US" sz="3200" dirty="0">
                <a:solidFill>
                  <a:srgbClr val="000000"/>
                </a:solidFill>
                <a:latin typeface="Times New Roman" panose="02020603050405020304" pitchFamily="18" charset="0"/>
                <a:ea typeface="SimSun" panose="02010600030101010101" pitchFamily="2" charset="-122"/>
              </a:rPr>
              <a:t>+</a:t>
            </a:r>
            <a:r>
              <a:rPr lang="vi-VN" sz="3200" i="0" dirty="0">
                <a:solidFill>
                  <a:srgbClr val="000000"/>
                </a:solidFill>
                <a:effectLst/>
                <a:latin typeface="Times New Roman" panose="02020603050405020304" pitchFamily="18" charset="0"/>
                <a:ea typeface="SimSun" panose="02010600030101010101" pitchFamily="2" charset="-122"/>
              </a:rPr>
              <a:t> </a:t>
            </a:r>
            <a:r>
              <a:rPr lang="en-US" sz="3200" dirty="0">
                <a:solidFill>
                  <a:srgbClr val="000000"/>
                </a:solidFill>
                <a:latin typeface="Times New Roman" panose="02020603050405020304" pitchFamily="18" charset="0"/>
                <a:ea typeface="SimSun" panose="02010600030101010101" pitchFamily="2" charset="-122"/>
              </a:rPr>
              <a:t>T</a:t>
            </a:r>
            <a:r>
              <a:rPr lang="vi-VN" sz="3200" i="0" dirty="0">
                <a:solidFill>
                  <a:srgbClr val="000000"/>
                </a:solidFill>
                <a:effectLst/>
                <a:latin typeface="Times New Roman" panose="02020603050405020304" pitchFamily="18" charset="0"/>
                <a:ea typeface="SimSun" panose="02010600030101010101" pitchFamily="2" charset="-122"/>
              </a:rPr>
              <a:t>rong lời nói với Thuý Vân, nàng hình dung mai sau mình trở về như một hồn ma trong gió và cầu xin một niềm cảm thương, một ân huệ khiêm nhường nhất:</a:t>
            </a:r>
            <a:endParaRPr lang="en-US" sz="3200" i="0" dirty="0">
              <a:solidFill>
                <a:srgbClr val="000000"/>
              </a:solidFill>
              <a:effectLst/>
              <a:latin typeface="Times New Roman" panose="02020603050405020304" pitchFamily="18" charset="0"/>
              <a:ea typeface="SimSun" panose="02010600030101010101" pitchFamily="2" charset="-122"/>
            </a:endParaRPr>
          </a:p>
          <a:p>
            <a:pPr marL="0" indent="0" algn="ctr">
              <a:buNone/>
            </a:pPr>
            <a:r>
              <a:rPr lang="vi-VN" sz="3200" i="0" dirty="0">
                <a:solidFill>
                  <a:srgbClr val="000000"/>
                </a:solidFill>
                <a:effectLst/>
                <a:latin typeface="Times New Roman" panose="02020603050405020304" pitchFamily="18" charset="0"/>
                <a:ea typeface="SimSun" panose="02010600030101010101" pitchFamily="2" charset="-122"/>
              </a:rPr>
              <a:t>“Dạ đài cách mặt khuất lời</a:t>
            </a:r>
            <a:endParaRPr lang="vi-VN" sz="3200" dirty="0">
              <a:effectLst/>
              <a:latin typeface="Times New Roman" panose="02020603050405020304" pitchFamily="18" charset="0"/>
              <a:ea typeface="SimSun" panose="02010600030101010101" pitchFamily="2" charset="-122"/>
            </a:endParaRPr>
          </a:p>
          <a:p>
            <a:pPr marL="0" indent="0" algn="ctr">
              <a:buNone/>
            </a:pPr>
            <a:r>
              <a:rPr lang="vi-VN" sz="3200" i="0" dirty="0">
                <a:solidFill>
                  <a:srgbClr val="000000"/>
                </a:solidFill>
                <a:effectLst/>
                <a:latin typeface="Times New Roman" panose="02020603050405020304" pitchFamily="18" charset="0"/>
                <a:ea typeface="SimSun" panose="02010600030101010101" pitchFamily="2" charset="-122"/>
              </a:rPr>
              <a:t>Rải xin chén nước cho người thác oan”</a:t>
            </a:r>
            <a:endParaRPr lang="vi-VN" sz="3200" dirty="0">
              <a:effectLst/>
              <a:latin typeface="Times New Roman" panose="02020603050405020304" pitchFamily="18" charset="0"/>
              <a:ea typeface="SimSun" panose="02010600030101010101" pitchFamily="2" charset="-122"/>
            </a:endParaRPr>
          </a:p>
          <a:p>
            <a:pPr marL="0" indent="0" algn="just">
              <a:buNone/>
            </a:pPr>
            <a:r>
              <a:rPr lang="vi-VN" sz="3200" i="0" dirty="0">
                <a:solidFill>
                  <a:srgbClr val="000000"/>
                </a:solidFill>
                <a:effectLst/>
                <a:latin typeface="Times New Roman" panose="02020603050405020304" pitchFamily="18" charset="0"/>
                <a:ea typeface="SimSun" panose="02010600030101010101" pitchFamily="2" charset="-122"/>
              </a:rPr>
              <a:t>-&gt; </a:t>
            </a:r>
            <a:r>
              <a:rPr lang="vi-VN" sz="3200" dirty="0">
                <a:effectLst/>
                <a:latin typeface="Times New Roman" panose="02020603050405020304" pitchFamily="18" charset="0"/>
                <a:ea typeface="Calibri" panose="020F0502020204030204" pitchFamily="34" charset="0"/>
              </a:rPr>
              <a:t>Kiều đã ý thức được thân phận của mình, nàng đã tự khóc cho mình. Đó là tiếng khóc cho số phận</a:t>
            </a:r>
            <a:r>
              <a:rPr lang="en-US" sz="3200" dirty="0">
                <a:effectLst/>
                <a:latin typeface="Times New Roman" panose="02020603050405020304" pitchFamily="18" charset="0"/>
                <a:ea typeface="Calibri" panose="020F0502020204030204" pitchFamily="34" charset="0"/>
              </a:rPr>
              <a:t>.</a:t>
            </a:r>
            <a:endParaRPr lang="vi-VN" sz="3200" dirty="0">
              <a:effectLst/>
              <a:latin typeface="Times New Roman" panose="02020603050405020304" pitchFamily="18" charset="0"/>
              <a:ea typeface="SimSun" panose="02010600030101010101" pitchFamily="2" charset="-122"/>
            </a:endParaRPr>
          </a:p>
          <a:p>
            <a:pPr marL="0" indent="0" algn="just">
              <a:buNone/>
            </a:pPr>
            <a:endParaRPr lang="vi-VN" sz="3200" dirty="0">
              <a:effectLst/>
              <a:latin typeface="Times New Roman" panose="02020603050405020304" pitchFamily="18" charset="0"/>
              <a:ea typeface="SimSun" panose="02010600030101010101" pitchFamily="2" charset="-122"/>
            </a:endParaRPr>
          </a:p>
          <a:p>
            <a:endParaRPr lang="vi-VN"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ox(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ox(in)">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ox(in)">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vi-VN" b="1" dirty="0">
                <a:solidFill>
                  <a:srgbClr val="FF0000"/>
                </a:solidFill>
                <a:effectLst/>
                <a:latin typeface="Times New Roman" panose="02020603050405020304" pitchFamily="18" charset="0"/>
                <a:ea typeface="TimesNewRomanPS-BoldMT"/>
                <a:cs typeface="Times New Roman" panose="02020603050405020304" pitchFamily="18" charset="0"/>
              </a:rPr>
              <a:t> KHỞI ĐỘNG</a:t>
            </a:r>
            <a:br>
              <a:rPr lang="vi-VN" dirty="0">
                <a:effectLst/>
                <a:latin typeface="Calibri" panose="020F0502020204030204" pitchFamily="34" charset="0"/>
                <a:ea typeface="SimSun" panose="02010600030101010101" pitchFamily="2" charset="-122"/>
                <a:cs typeface="Times New Roman" panose="02020603050405020304" pitchFamily="18" charset="0"/>
              </a:rPr>
            </a:br>
            <a:endParaRPr lang="vi-VN" dirty="0"/>
          </a:p>
        </p:txBody>
      </p:sp>
      <p:sp>
        <p:nvSpPr>
          <p:cNvPr id="3" name="Content Placeholder 2"/>
          <p:cNvSpPr>
            <a:spLocks noGrp="1"/>
          </p:cNvSpPr>
          <p:nvPr>
            <p:ph sz="half" idx="1"/>
          </p:nvPr>
        </p:nvSpPr>
        <p:spPr>
          <a:xfrm>
            <a:off x="930910" y="1691005"/>
            <a:ext cx="10422890" cy="4351655"/>
          </a:xfrm>
        </p:spPr>
        <p:style>
          <a:lnRef idx="2">
            <a:schemeClr val="dk1"/>
          </a:lnRef>
          <a:fillRef idx="1">
            <a:schemeClr val="lt1"/>
          </a:fillRef>
          <a:effectRef idx="0">
            <a:schemeClr val="dk1"/>
          </a:effectRef>
          <a:fontRef idx="minor">
            <a:schemeClr val="dk1"/>
          </a:fontRef>
        </p:style>
        <p:txBody>
          <a:bodyPr>
            <a:noAutofit/>
          </a:bodyPr>
          <a:lstStyle/>
          <a:p>
            <a:pPr marL="0" indent="0" algn="just">
              <a:buNone/>
            </a:pPr>
            <a:r>
              <a:rPr lang="en-US" sz="320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 </a:t>
            </a:r>
            <a:r>
              <a:rPr lang="en-US" sz="3200">
                <a:effectLst/>
                <a:latin typeface="Times New Roman" panose="02020603050405020304" pitchFamily="18" charset="0"/>
                <a:ea typeface="Calibri" panose="020F0502020204030204" pitchFamily="34" charset="0"/>
                <a:cs typeface="Times New Roman" panose="02020603050405020304" pitchFamily="18" charset="0"/>
              </a:rPr>
              <a:t> </a:t>
            </a:r>
            <a:r>
              <a:rPr lang="vi-VN" sz="3200">
                <a:effectLst/>
                <a:latin typeface="Times New Roman" panose="02020603050405020304" pitchFamily="18" charset="0"/>
                <a:ea typeface="Calibri" panose="020F0502020204030204" pitchFamily="34" charset="0"/>
                <a:cs typeface="Times New Roman" panose="02020603050405020304" pitchFamily="18" charset="0"/>
              </a:rPr>
              <a:t>Trong cuộc sống, đôi khi có những điều rất khó nói, nhưng vẫn phải tìm cách nói ra để nhận </a:t>
            </a:r>
            <a:r>
              <a:rPr lang="en-US" altLang="vi-VN" sz="3200">
                <a:effectLst/>
                <a:latin typeface="Times New Roman" panose="02020603050405020304" pitchFamily="18" charset="0"/>
                <a:ea typeface="Calibri" panose="020F0502020204030204" pitchFamily="34" charset="0"/>
                <a:cs typeface="Times New Roman" panose="02020603050405020304" pitchFamily="18" charset="0"/>
              </a:rPr>
              <a:t>được</a:t>
            </a:r>
            <a:r>
              <a:rPr lang="vi-VN" sz="3200">
                <a:effectLst/>
                <a:latin typeface="Times New Roman" panose="02020603050405020304" pitchFamily="18" charset="0"/>
                <a:ea typeface="Calibri" panose="020F0502020204030204" pitchFamily="34" charset="0"/>
                <a:cs typeface="Times New Roman" panose="02020603050405020304" pitchFamily="18" charset="0"/>
              </a:rPr>
              <a:t> sự cảm thông, chia sẻ của một người nào đó. Đ</a:t>
            </a:r>
            <a:r>
              <a:rPr lang="en-US" altLang="vi-VN" sz="3200">
                <a:effectLst/>
                <a:latin typeface="Times New Roman" panose="02020603050405020304" pitchFamily="18" charset="0"/>
                <a:ea typeface="Calibri" panose="020F0502020204030204" pitchFamily="34" charset="0"/>
                <a:cs typeface="Times New Roman" panose="02020603050405020304" pitchFamily="18" charset="0"/>
              </a:rPr>
              <a:t>ã</a:t>
            </a:r>
            <a:r>
              <a:rPr lang="vi-VN" sz="3200">
                <a:effectLst/>
                <a:latin typeface="Times New Roman" panose="02020603050405020304" pitchFamily="18" charset="0"/>
                <a:ea typeface="Calibri" panose="020F0502020204030204" pitchFamily="34" charset="0"/>
                <a:cs typeface="Times New Roman" panose="02020603050405020304" pitchFamily="18" charset="0"/>
              </a:rPr>
              <a:t> bao giờ bạn gặp một tình huống như vậy chưa? </a:t>
            </a:r>
            <a:endParaRPr lang="vi-VN" sz="320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endParaRPr lang="en-US" altLang="vi-VN" sz="320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en-US" altLang="vi-VN" sz="3200">
                <a:effectLst/>
                <a:latin typeface="Times New Roman" panose="02020603050405020304" pitchFamily="18" charset="0"/>
                <a:ea typeface="Calibri" panose="020F0502020204030204" pitchFamily="34" charset="0"/>
                <a:cs typeface="Times New Roman" panose="02020603050405020304" pitchFamily="18" charset="0"/>
              </a:rPr>
              <a:t>  </a:t>
            </a:r>
            <a:r>
              <a:rPr lang="en-US" altLang="vi-VN" sz="4000" b="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  </a:t>
            </a:r>
            <a:r>
              <a:rPr lang="en-US" altLang="vi-VN" sz="3200">
                <a:effectLst/>
                <a:latin typeface="Times New Roman" panose="02020603050405020304" pitchFamily="18" charset="0"/>
                <a:ea typeface="Calibri" panose="020F0502020204030204" pitchFamily="34" charset="0"/>
                <a:cs typeface="Times New Roman" panose="02020603050405020304" pitchFamily="18" charset="0"/>
              </a:rPr>
              <a:t>  </a:t>
            </a:r>
            <a:r>
              <a:rPr lang="vi-VN" sz="3200">
                <a:effectLst/>
                <a:latin typeface="Times New Roman" panose="02020603050405020304" pitchFamily="18" charset="0"/>
                <a:ea typeface="Calibri" panose="020F0502020204030204" pitchFamily="34" charset="0"/>
                <a:cs typeface="Times New Roman" panose="02020603050405020304" pitchFamily="18" charset="0"/>
              </a:rPr>
              <a:t>Hãy chia sẻ với các bạn hoặc lắng nghe chia sẻ của các bạn về trải nghiệm đó.</a:t>
            </a:r>
            <a:endParaRPr lang="vi-VN" sz="3200">
              <a:effectLst/>
              <a:latin typeface="Calibri" panose="020F0502020204030204" pitchFamily="34" charset="0"/>
              <a:ea typeface="SimSun" panose="02010600030101010101" pitchFamily="2" charset="-122"/>
              <a:cs typeface="Times New Roman" panose="02020603050405020304" pitchFamily="18" charset="0"/>
            </a:endParaRPr>
          </a:p>
          <a:p>
            <a:pPr marL="0" indent="0" algn="just">
              <a:buNone/>
            </a:pPr>
            <a:endParaRPr lang="vi-VN" sz="3200" dirty="0">
              <a:effectLst/>
              <a:latin typeface="Calibri" panose="020F0502020204030204" pitchFamily="34" charset="0"/>
              <a:ea typeface="SimSun" panose="02010600030101010101" pitchFamily="2" charset="-122"/>
              <a:cs typeface="Times New Roman" panose="02020603050405020304" pitchFamily="18" charset="0"/>
            </a:endParaRPr>
          </a:p>
        </p:txBody>
      </p:sp>
      <p:sp>
        <p:nvSpPr>
          <p:cNvPr id="4" name="Text Box 3"/>
          <p:cNvSpPr txBox="1"/>
          <p:nvPr/>
        </p:nvSpPr>
        <p:spPr>
          <a:xfrm>
            <a:off x="6322060" y="6182360"/>
            <a:ext cx="309880" cy="368300"/>
          </a:xfrm>
          <a:prstGeom prst="rect">
            <a:avLst/>
          </a:prstGeom>
          <a:noFill/>
        </p:spPr>
        <p:txBody>
          <a:bodyPr wrap="none" rtlCol="0">
            <a:spAutoFit/>
          </a:bodyPr>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7" presetClass="entr" presetSubtype="4"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 calcmode="lin" valueType="num">
                                      <p:cBhvr additive="base">
                                        <p:cTn id="12" dur="5000" fill="hold"/>
                                        <p:tgtEl>
                                          <p:spTgt spid="3">
                                            <p:bg/>
                                          </p:spTgt>
                                        </p:tgtEl>
                                        <p:attrNameLst>
                                          <p:attrName>ppt_x</p:attrName>
                                        </p:attrNameLst>
                                      </p:cBhvr>
                                      <p:tavLst>
                                        <p:tav tm="0">
                                          <p:val>
                                            <p:strVal val="#ppt_x"/>
                                          </p:val>
                                        </p:tav>
                                        <p:tav tm="100000">
                                          <p:val>
                                            <p:strVal val="#ppt_x"/>
                                          </p:val>
                                        </p:tav>
                                      </p:tavLst>
                                    </p:anim>
                                    <p:anim calcmode="lin" valueType="num">
                                      <p:cBhvr additive="base">
                                        <p:cTn id="13" dur="50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7" presetClass="entr" presetSubtype="4"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additive="base">
                                        <p:cTn id="18" dur="5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9" dur="5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7"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animBg="1" build="p"/>
      <p:bldP spid="3" grpId="1" animBg="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838200" y="198867"/>
            <a:ext cx="10515600" cy="757093"/>
          </a:xfrm>
        </p:spPr>
        <p:txBody>
          <a:bodyPr>
            <a:normAutofit/>
          </a:bodyPr>
          <a:lstStyle/>
          <a:p>
            <a:r>
              <a:rPr lang="vi-VN" sz="2400" b="1" dirty="0">
                <a:solidFill>
                  <a:srgbClr val="00B050"/>
                </a:solidFill>
                <a:latin typeface="Times New Roman" panose="02020603050405020304" pitchFamily="18" charset="0"/>
                <a:ea typeface="SimSun" panose="02010600030101010101" pitchFamily="2" charset="-122"/>
                <a:cs typeface="Times New Roman" panose="02020603050405020304" pitchFamily="18" charset="0"/>
              </a:rPr>
              <a:t>5. Sự thay đổi trong tâm trạng của Thuý Kiều trước, trong và sau khi trao kỉ vật cho Thuý Vân:</a:t>
            </a:r>
            <a:endParaRPr lang="vi-VN" sz="2400" dirty="0"/>
          </a:p>
        </p:txBody>
      </p:sp>
      <p:sp>
        <p:nvSpPr>
          <p:cNvPr id="3" name="Content Placeholder 2"/>
          <p:cNvSpPr>
            <a:spLocks noGrp="1"/>
          </p:cNvSpPr>
          <p:nvPr>
            <p:ph idx="1"/>
          </p:nvPr>
        </p:nvSpPr>
        <p:spPr>
          <a:xfrm>
            <a:off x="838200" y="1119043"/>
            <a:ext cx="10515600" cy="5157066"/>
          </a:xfrm>
        </p:spPr>
        <p:txBody>
          <a:bodyPr>
            <a:normAutofit/>
          </a:bodyPr>
          <a:lstStyle/>
          <a:p>
            <a:pPr marL="0" indent="0" algn="just">
              <a:buNone/>
            </a:pPr>
            <a:r>
              <a:rPr lang="vi-VN" sz="3200" b="1" i="0" dirty="0">
                <a:solidFill>
                  <a:srgbClr val="0000FF"/>
                </a:solidFill>
                <a:effectLst/>
                <a:latin typeface="Times New Roman" panose="02020603050405020304" pitchFamily="18" charset="0"/>
                <a:ea typeface="SimSun" panose="02010600030101010101" pitchFamily="2" charset="-122"/>
              </a:rPr>
              <a:t>- Sau khi trao kỉ vật:</a:t>
            </a:r>
            <a:endParaRPr lang="vi-VN" sz="3200" dirty="0">
              <a:effectLst/>
              <a:latin typeface="Times New Roman" panose="02020603050405020304" pitchFamily="18" charset="0"/>
              <a:ea typeface="SimSun" panose="02010600030101010101" pitchFamily="2" charset="-122"/>
            </a:endParaRPr>
          </a:p>
          <a:p>
            <a:pPr marL="0" indent="0" algn="just">
              <a:buNone/>
            </a:pPr>
            <a:r>
              <a:rPr lang="vi-VN" sz="3200" i="0" dirty="0">
                <a:solidFill>
                  <a:srgbClr val="000000"/>
                </a:solidFill>
                <a:effectLst/>
                <a:latin typeface="Times New Roman" panose="02020603050405020304" pitchFamily="18" charset="0"/>
                <a:ea typeface="SimSun" panose="02010600030101010101" pitchFamily="2" charset="-122"/>
              </a:rPr>
              <a:t>+ Trao xong kỉ vật Kiều càng nghĩ nhiều đến Kim Trọng và tình yêu. </a:t>
            </a:r>
            <a:endParaRPr lang="vi-VN" sz="3200" dirty="0">
              <a:effectLst/>
              <a:latin typeface="Times New Roman" panose="02020603050405020304" pitchFamily="18" charset="0"/>
              <a:ea typeface="SimSun" panose="02010600030101010101" pitchFamily="2" charset="-122"/>
            </a:endParaRPr>
          </a:p>
          <a:p>
            <a:pPr marL="0" indent="0" algn="ctr">
              <a:buNone/>
            </a:pPr>
            <a:r>
              <a:rPr lang="vi-VN" sz="3200" i="0" dirty="0">
                <a:solidFill>
                  <a:srgbClr val="000000"/>
                </a:solidFill>
                <a:effectLst/>
                <a:latin typeface="Times New Roman" panose="02020603050405020304" pitchFamily="18" charset="0"/>
                <a:ea typeface="SimSun" panose="02010600030101010101" pitchFamily="2" charset="-122"/>
              </a:rPr>
              <a:t>“Trăm nghìn gửi lạy tình quân</a:t>
            </a:r>
            <a:endParaRPr lang="vi-VN" sz="3200" dirty="0">
              <a:effectLst/>
              <a:latin typeface="Times New Roman" panose="02020603050405020304" pitchFamily="18" charset="0"/>
              <a:ea typeface="SimSun" panose="02010600030101010101" pitchFamily="2" charset="-122"/>
            </a:endParaRPr>
          </a:p>
          <a:p>
            <a:pPr marL="0" indent="0" algn="ctr">
              <a:buNone/>
            </a:pPr>
            <a:r>
              <a:rPr lang="vi-VN" sz="3200" i="0" dirty="0">
                <a:solidFill>
                  <a:srgbClr val="000000"/>
                </a:solidFill>
                <a:effectLst/>
                <a:latin typeface="Times New Roman" panose="02020603050405020304" pitchFamily="18" charset="0"/>
                <a:ea typeface="SimSun" panose="02010600030101010101" pitchFamily="2" charset="-122"/>
              </a:rPr>
              <a:t>Tơ duyên ngắn ngủi có ngần ấy thôi”</a:t>
            </a:r>
            <a:endParaRPr lang="vi-VN" sz="3200" dirty="0">
              <a:effectLst/>
              <a:latin typeface="Times New Roman" panose="02020603050405020304" pitchFamily="18" charset="0"/>
              <a:ea typeface="SimSun" panose="02010600030101010101" pitchFamily="2" charset="-122"/>
            </a:endParaRPr>
          </a:p>
          <a:p>
            <a:pPr marL="0" indent="0" algn="just">
              <a:buNone/>
            </a:pPr>
            <a:r>
              <a:rPr lang="vi-VN" sz="3200" i="0" dirty="0">
                <a:solidFill>
                  <a:srgbClr val="000000"/>
                </a:solidFill>
                <a:effectLst/>
                <a:latin typeface="Times New Roman" panose="02020603050405020304" pitchFamily="18" charset="0"/>
                <a:ea typeface="SimSun" panose="02010600030101010101" pitchFamily="2" charset="-122"/>
              </a:rPr>
              <a:t>-&gt; Tình cảm nàng dành cho Kim Trọng và mối tình đầu phải tính đến bằng “muôn vàn”; ân tình nàng dành cho Kim Trọng cũng không sao kể siết nên đã bái biệt bằng: “trăm nghìn… lạy”…</a:t>
            </a:r>
            <a:endParaRPr lang="vi-VN" sz="3200" dirty="0">
              <a:effectLst/>
              <a:latin typeface="Times New Roman" panose="02020603050405020304" pitchFamily="18" charset="0"/>
              <a:ea typeface="SimSun" panose="02010600030101010101" pitchFamily="2" charset="-122"/>
            </a:endParaRPr>
          </a:p>
          <a:p>
            <a:endParaRPr lang="vi-VN"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ox(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ox(in)">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838200" y="284480"/>
            <a:ext cx="10937875" cy="1045210"/>
          </a:xfrm>
        </p:spPr>
        <p:txBody>
          <a:bodyPr>
            <a:noAutofit/>
          </a:bodyPr>
          <a:lstStyle/>
          <a:p>
            <a:pPr algn="l"/>
            <a:r>
              <a:rPr lang="vi-VN" sz="2400" b="1" dirty="0">
                <a:solidFill>
                  <a:srgbClr val="00B050"/>
                </a:solidFill>
                <a:latin typeface="Times New Roman" panose="02020603050405020304" pitchFamily="18" charset="0"/>
                <a:ea typeface="SimSun" panose="02010600030101010101" pitchFamily="2" charset="-122"/>
                <a:cs typeface="Times New Roman" panose="02020603050405020304" pitchFamily="18" charset="0"/>
              </a:rPr>
              <a:t>5. Sự thay đổi trong tâm trạng của Thuý Kiều trước, trong và sau khi trao kỉ vật cho Thuý Vân:</a:t>
            </a:r>
            <a:br>
              <a:rPr lang="en-US" sz="2400" b="1" dirty="0">
                <a:solidFill>
                  <a:srgbClr val="00B050"/>
                </a:solidFill>
                <a:latin typeface="Times New Roman" panose="02020603050405020304" pitchFamily="18" charset="0"/>
                <a:ea typeface="SimSun" panose="02010600030101010101" pitchFamily="2" charset="-122"/>
                <a:cs typeface="Times New Roman" panose="02020603050405020304" pitchFamily="18" charset="0"/>
              </a:rPr>
            </a:br>
            <a:r>
              <a:rPr lang="vi-VN" sz="2400" b="1" i="0" dirty="0">
                <a:solidFill>
                  <a:srgbClr val="0000FF"/>
                </a:solidFill>
                <a:effectLst/>
                <a:latin typeface="Times New Roman" panose="02020603050405020304" pitchFamily="18" charset="0"/>
                <a:ea typeface="SimSun" panose="02010600030101010101" pitchFamily="2" charset="-122"/>
              </a:rPr>
              <a:t>- Sau khi trao kỉ vật:</a:t>
            </a:r>
            <a:br>
              <a:rPr lang="vi-VN" sz="2400" dirty="0">
                <a:effectLst/>
                <a:latin typeface="Times New Roman" panose="02020603050405020304" pitchFamily="18" charset="0"/>
                <a:ea typeface="SimSun" panose="02010600030101010101" pitchFamily="2" charset="-122"/>
              </a:rPr>
            </a:br>
            <a:endParaRPr lang="vi-VN" sz="2400" dirty="0"/>
          </a:p>
        </p:txBody>
      </p:sp>
      <p:sp>
        <p:nvSpPr>
          <p:cNvPr id="3" name="Content Placeholder 2"/>
          <p:cNvSpPr>
            <a:spLocks noGrp="1"/>
          </p:cNvSpPr>
          <p:nvPr>
            <p:ph idx="1"/>
          </p:nvPr>
        </p:nvSpPr>
        <p:spPr>
          <a:xfrm>
            <a:off x="512619" y="1423837"/>
            <a:ext cx="11263744" cy="5143217"/>
          </a:xfrm>
        </p:spPr>
        <p:txBody>
          <a:bodyPr>
            <a:normAutofit fontScale="92500" lnSpcReduction="10000"/>
          </a:bodyPr>
          <a:lstStyle/>
          <a:p>
            <a:pPr marL="0" indent="0" algn="just">
              <a:buNone/>
            </a:pPr>
            <a:r>
              <a:rPr lang="vi-VN" sz="3200" i="0" dirty="0">
                <a:solidFill>
                  <a:srgbClr val="000000"/>
                </a:solidFill>
                <a:effectLst/>
                <a:latin typeface="Times New Roman" panose="02020603050405020304" pitchFamily="18" charset="0"/>
                <a:ea typeface="SimSun" panose="02010600030101010101" pitchFamily="2" charset="-122"/>
              </a:rPr>
              <a:t>+ Chợt nghĩ đến phận mình, nàng lâm vào trạng thái tột cùng đau khổ, dằn vặt trước sự thật phũ phàng, mất mát không thể bù đắp</a:t>
            </a:r>
            <a:endParaRPr lang="vi-VN" sz="3200" dirty="0">
              <a:effectLst/>
              <a:latin typeface="Times New Roman" panose="02020603050405020304" pitchFamily="18" charset="0"/>
              <a:ea typeface="SimSun" panose="02010600030101010101" pitchFamily="2" charset="-122"/>
            </a:endParaRPr>
          </a:p>
          <a:p>
            <a:pPr marL="0" indent="0" algn="ctr">
              <a:buNone/>
            </a:pPr>
            <a:r>
              <a:rPr lang="vi-VN" sz="3200" i="0" dirty="0">
                <a:solidFill>
                  <a:srgbClr val="000000"/>
                </a:solidFill>
                <a:effectLst/>
                <a:latin typeface="Times New Roman" panose="02020603050405020304" pitchFamily="18" charset="0"/>
                <a:ea typeface="SimSun" panose="02010600030101010101" pitchFamily="2" charset="-122"/>
              </a:rPr>
              <a:t>“Phận sao phận bạc như vôi</a:t>
            </a:r>
            <a:endParaRPr lang="vi-VN" sz="3200" dirty="0">
              <a:effectLst/>
              <a:latin typeface="Times New Roman" panose="02020603050405020304" pitchFamily="18" charset="0"/>
              <a:ea typeface="SimSun" panose="02010600030101010101" pitchFamily="2" charset="-122"/>
            </a:endParaRPr>
          </a:p>
          <a:p>
            <a:pPr marL="0" indent="0" algn="ctr">
              <a:buNone/>
            </a:pPr>
            <a:r>
              <a:rPr lang="vi-VN" sz="3200" i="0" dirty="0">
                <a:solidFill>
                  <a:srgbClr val="000000"/>
                </a:solidFill>
                <a:effectLst/>
                <a:latin typeface="Times New Roman" panose="02020603050405020304" pitchFamily="18" charset="0"/>
                <a:ea typeface="SimSun" panose="02010600030101010101" pitchFamily="2" charset="-122"/>
              </a:rPr>
              <a:t>Đã đành nước chảy hoa trôi lỡ làng”</a:t>
            </a:r>
            <a:endParaRPr lang="vi-VN" sz="3200" dirty="0">
              <a:effectLst/>
              <a:latin typeface="Times New Roman" panose="02020603050405020304" pitchFamily="18" charset="0"/>
              <a:ea typeface="SimSun" panose="02010600030101010101" pitchFamily="2" charset="-122"/>
            </a:endParaRPr>
          </a:p>
          <a:p>
            <a:pPr marL="0" marR="0" indent="0" algn="just">
              <a:spcBef>
                <a:spcPts val="0"/>
              </a:spcBef>
              <a:spcAft>
                <a:spcPts val="0"/>
              </a:spcAft>
              <a:buNone/>
            </a:pPr>
            <a:r>
              <a:rPr lang="vi-VN"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3200" dirty="0">
                <a:effectLst/>
                <a:latin typeface="Times New Roman" panose="02020603050405020304" pitchFamily="18" charset="0"/>
                <a:ea typeface="Calibri" panose="020F0502020204030204" pitchFamily="34" charset="0"/>
                <a:cs typeface="Times New Roman" panose="02020603050405020304" pitchFamily="18" charset="0"/>
              </a:rPr>
              <a:t>Kiều nhận ra tình yêu tan vỡ, tình yêu đã dang dở, hạnh phúc đã chia lìa, đó là một thực tại không thể cứu vãn</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a:t>
            </a:r>
            <a:endParaRPr lang="vi-VN" sz="3200" dirty="0">
              <a:effectLst/>
              <a:latin typeface="Calibri" panose="020F0502020204030204" pitchFamily="34" charset="0"/>
              <a:ea typeface="SimSun" panose="02010600030101010101" pitchFamily="2" charset="-122"/>
              <a:cs typeface="Times New Roman" panose="02020603050405020304" pitchFamily="18" charset="0"/>
            </a:endParaRPr>
          </a:p>
          <a:p>
            <a:pPr marL="0" indent="0" algn="just">
              <a:buNone/>
            </a:pPr>
            <a:r>
              <a:rPr lang="vi-VN" sz="3200" i="0" dirty="0">
                <a:solidFill>
                  <a:srgbClr val="000000"/>
                </a:solidFill>
                <a:effectLst/>
                <a:latin typeface="Times New Roman" panose="02020603050405020304" pitchFamily="18" charset="0"/>
                <a:ea typeface="SimSun" panose="02010600030101010101" pitchFamily="2" charset="-122"/>
              </a:rPr>
              <a:t>+ Nàng nức nỡ gọi tên Kim Trọng rồi nói lời vĩnh biệt xót xa</a:t>
            </a:r>
            <a:endParaRPr lang="vi-VN" sz="3200" dirty="0">
              <a:effectLst/>
              <a:latin typeface="Times New Roman" panose="02020603050405020304" pitchFamily="18" charset="0"/>
              <a:ea typeface="SimSun" panose="02010600030101010101" pitchFamily="2" charset="-122"/>
            </a:endParaRPr>
          </a:p>
          <a:p>
            <a:pPr marL="0" indent="0" algn="ctr">
              <a:buNone/>
            </a:pPr>
            <a:r>
              <a:rPr lang="vi-VN" sz="3200" i="0" dirty="0">
                <a:solidFill>
                  <a:srgbClr val="000000"/>
                </a:solidFill>
                <a:effectLst/>
                <a:latin typeface="Times New Roman" panose="02020603050405020304" pitchFamily="18" charset="0"/>
                <a:ea typeface="SimSun" panose="02010600030101010101" pitchFamily="2" charset="-122"/>
              </a:rPr>
              <a:t>“Ôi Kim Lang! Hỡi Kim Lang!</a:t>
            </a:r>
            <a:endParaRPr lang="vi-VN" sz="3200" dirty="0">
              <a:effectLst/>
              <a:latin typeface="Times New Roman" panose="02020603050405020304" pitchFamily="18" charset="0"/>
              <a:ea typeface="SimSun" panose="02010600030101010101" pitchFamily="2" charset="-122"/>
            </a:endParaRPr>
          </a:p>
          <a:p>
            <a:pPr marL="0" indent="0" algn="ctr">
              <a:buNone/>
            </a:pPr>
            <a:r>
              <a:rPr lang="vi-VN" sz="3200" i="0" dirty="0">
                <a:solidFill>
                  <a:srgbClr val="000000"/>
                </a:solidFill>
                <a:effectLst/>
                <a:latin typeface="Times New Roman" panose="02020603050405020304" pitchFamily="18" charset="0"/>
                <a:ea typeface="SimSun" panose="02010600030101010101" pitchFamily="2" charset="-122"/>
              </a:rPr>
              <a:t>Thôi thôi thiếp đã phụ chàng từ đây!”</a:t>
            </a:r>
            <a:endParaRPr lang="vi-VN" sz="3200" dirty="0">
              <a:effectLst/>
              <a:latin typeface="Times New Roman" panose="02020603050405020304" pitchFamily="18" charset="0"/>
              <a:ea typeface="SimSun" panose="02010600030101010101" pitchFamily="2" charset="-122"/>
            </a:endParaRPr>
          </a:p>
          <a:p>
            <a:pPr marL="0" indent="0" algn="just">
              <a:buNone/>
            </a:pPr>
            <a:r>
              <a:rPr lang="en-US" sz="3200" dirty="0">
                <a:latin typeface="Times New Roman" panose="02020603050405020304" pitchFamily="18" charset="0"/>
                <a:ea typeface="Calibri" panose="020F0502020204030204" pitchFamily="34" charset="0"/>
              </a:rPr>
              <a:t>  </a:t>
            </a:r>
            <a:r>
              <a:rPr lang="vi-VN" sz="3200" dirty="0">
                <a:effectLst/>
                <a:latin typeface="Times New Roman" panose="02020603050405020304" pitchFamily="18" charset="0"/>
                <a:ea typeface="Calibri" panose="020F0502020204030204" pitchFamily="34" charset="0"/>
              </a:rPr>
              <a:t>Câu thơ như là một tiếng kêu thét, một lời gọi, lời than, với tiéng nấc nghẹn ngào, diễn tả nỗi đau tuyệt vọng lên đến tột đỉnh.</a:t>
            </a:r>
            <a:endParaRPr lang="vi-VN" sz="3200" dirty="0">
              <a:effectLst/>
              <a:latin typeface="Times New Roman" panose="02020603050405020304" pitchFamily="18" charset="0"/>
              <a:ea typeface="SimSun" panose="02010600030101010101" pitchFamily="2" charset="-122"/>
            </a:endParaRPr>
          </a:p>
          <a:p>
            <a:pPr marL="0" indent="0">
              <a:buNone/>
            </a:pPr>
            <a:endParaRPr lang="vi-VN" sz="3200" dirty="0"/>
          </a:p>
        </p:txBody>
      </p:sp>
      <p:cxnSp>
        <p:nvCxnSpPr>
          <p:cNvPr id="6" name="Straight Arrow Connector 5"/>
          <p:cNvCxnSpPr/>
          <p:nvPr/>
        </p:nvCxnSpPr>
        <p:spPr>
          <a:xfrm>
            <a:off x="562707" y="3516435"/>
            <a:ext cx="316523" cy="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392723" y="5942819"/>
            <a:ext cx="345830" cy="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ox(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ox(in)">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ox(in)">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ox(in)">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6"/>
                                        </p:tgtEl>
                                        <p:attrNameLst>
                                          <p:attrName>style.visibility</p:attrName>
                                        </p:attrNameLst>
                                      </p:cBhvr>
                                      <p:to>
                                        <p:strVal val="visible"/>
                                      </p:to>
                                    </p:set>
                                    <p:animEffect transition="in" filter="blinds(horizontal)">
                                      <p:cBhvr>
                                        <p:cTn id="42" dur="500"/>
                                        <p:tgtEl>
                                          <p:spTgt spid="6"/>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box(in)">
                                      <p:cBhvr>
                                        <p:cTn id="47" dur="2000"/>
                                        <p:tgtEl>
                                          <p:spTgt spid="3">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7"/>
                                        </p:tgtEl>
                                        <p:attrNameLst>
                                          <p:attrName>style.visibility</p:attrName>
                                        </p:attrNameLst>
                                      </p:cBhvr>
                                      <p:to>
                                        <p:strVal val="visible"/>
                                      </p:to>
                                    </p:set>
                                    <p:animEffect transition="in" filter="blinds(horizontal)">
                                      <p:cBhvr>
                                        <p:cTn id="5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3" grpI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838200" y="540327"/>
            <a:ext cx="10938164" cy="623456"/>
          </a:xfrm>
        </p:spPr>
        <p:txBody>
          <a:bodyPr>
            <a:noAutofit/>
          </a:bodyPr>
          <a:lstStyle/>
          <a:p>
            <a:pPr algn="l"/>
            <a:r>
              <a:rPr lang="vi-VN" sz="2400" b="1" dirty="0">
                <a:solidFill>
                  <a:srgbClr val="00B050"/>
                </a:solidFill>
                <a:latin typeface="Times New Roman" panose="02020603050405020304" pitchFamily="18" charset="0"/>
                <a:ea typeface="SimSun" panose="02010600030101010101" pitchFamily="2" charset="-122"/>
                <a:cs typeface="Times New Roman" panose="02020603050405020304" pitchFamily="18" charset="0"/>
              </a:rPr>
              <a:t>5. Sự thay đổi trong tâm trạng của Thuý Kiều trước, trong và sau khi trao kỉ vật cho Thuý Vân:</a:t>
            </a:r>
            <a:br>
              <a:rPr lang="en-US" sz="2400" b="1" dirty="0">
                <a:solidFill>
                  <a:srgbClr val="00B050"/>
                </a:solidFill>
                <a:latin typeface="Times New Roman" panose="02020603050405020304" pitchFamily="18" charset="0"/>
                <a:ea typeface="SimSun" panose="02010600030101010101" pitchFamily="2" charset="-122"/>
                <a:cs typeface="Times New Roman" panose="02020603050405020304" pitchFamily="18" charset="0"/>
              </a:rPr>
            </a:br>
            <a:r>
              <a:rPr lang="vi-VN" sz="2400" b="1" i="0" dirty="0">
                <a:solidFill>
                  <a:srgbClr val="0000FF"/>
                </a:solidFill>
                <a:effectLst/>
                <a:latin typeface="Times New Roman" panose="02020603050405020304" pitchFamily="18" charset="0"/>
                <a:ea typeface="SimSun" panose="02010600030101010101" pitchFamily="2" charset="-122"/>
              </a:rPr>
              <a:t>- Sau khi trao kỉ vật:</a:t>
            </a:r>
            <a:br>
              <a:rPr lang="vi-VN" sz="2400" dirty="0">
                <a:effectLst/>
                <a:latin typeface="Times New Roman" panose="02020603050405020304" pitchFamily="18" charset="0"/>
                <a:ea typeface="SimSun" panose="02010600030101010101" pitchFamily="2" charset="-122"/>
              </a:rPr>
            </a:br>
            <a:endParaRPr lang="vi-VN" sz="2400" dirty="0"/>
          </a:p>
        </p:txBody>
      </p:sp>
      <p:sp>
        <p:nvSpPr>
          <p:cNvPr id="3" name="Content Placeholder 2"/>
          <p:cNvSpPr>
            <a:spLocks noGrp="1"/>
          </p:cNvSpPr>
          <p:nvPr>
            <p:ph idx="1"/>
          </p:nvPr>
        </p:nvSpPr>
        <p:spPr>
          <a:xfrm>
            <a:off x="651156" y="1493106"/>
            <a:ext cx="10903526" cy="4949258"/>
          </a:xfrm>
        </p:spPr>
        <p:txBody>
          <a:bodyPr>
            <a:normAutofit/>
          </a:bodyPr>
          <a:lstStyle/>
          <a:p>
            <a:pPr marL="0" indent="0" algn="just">
              <a:buNone/>
            </a:pPr>
            <a:r>
              <a:rPr lang="vi-VN" sz="3200" i="0" dirty="0">
                <a:solidFill>
                  <a:srgbClr val="000000"/>
                </a:solidFill>
                <a:effectLst/>
                <a:latin typeface="Times New Roman" panose="02020603050405020304" pitchFamily="18" charset="0"/>
                <a:ea typeface="SimSun" panose="02010600030101010101" pitchFamily="2" charset="-122"/>
              </a:rPr>
              <a:t>+ Nàng nức nỡ gọi tên Kim Trọng rồi nói lời vĩnh biệt xót xa</a:t>
            </a:r>
            <a:endParaRPr lang="vi-VN" sz="3200" dirty="0">
              <a:effectLst/>
              <a:latin typeface="Times New Roman" panose="02020603050405020304" pitchFamily="18" charset="0"/>
              <a:ea typeface="SimSun" panose="02010600030101010101" pitchFamily="2" charset="-122"/>
            </a:endParaRPr>
          </a:p>
          <a:p>
            <a:pPr marL="0" indent="0" algn="ctr">
              <a:buNone/>
            </a:pPr>
            <a:r>
              <a:rPr lang="vi-VN" sz="3200" i="0" dirty="0">
                <a:solidFill>
                  <a:srgbClr val="000000"/>
                </a:solidFill>
                <a:effectLst/>
                <a:latin typeface="Times New Roman" panose="02020603050405020304" pitchFamily="18" charset="0"/>
                <a:ea typeface="SimSun" panose="02010600030101010101" pitchFamily="2" charset="-122"/>
              </a:rPr>
              <a:t>“Ôi Kim Lang! Hỡi Kim Lang!</a:t>
            </a:r>
            <a:endParaRPr lang="vi-VN" sz="3200" dirty="0">
              <a:effectLst/>
              <a:latin typeface="Times New Roman" panose="02020603050405020304" pitchFamily="18" charset="0"/>
              <a:ea typeface="SimSun" panose="02010600030101010101" pitchFamily="2" charset="-122"/>
            </a:endParaRPr>
          </a:p>
          <a:p>
            <a:pPr marL="0" indent="0" algn="ctr">
              <a:buNone/>
            </a:pPr>
            <a:r>
              <a:rPr lang="vi-VN" sz="3200" i="0" dirty="0">
                <a:solidFill>
                  <a:srgbClr val="000000"/>
                </a:solidFill>
                <a:effectLst/>
                <a:latin typeface="Times New Roman" panose="02020603050405020304" pitchFamily="18" charset="0"/>
                <a:ea typeface="SimSun" panose="02010600030101010101" pitchFamily="2" charset="-122"/>
              </a:rPr>
              <a:t>Thôi thôi thiếp đã phụ chàng từ đây!”</a:t>
            </a:r>
            <a:endParaRPr lang="vi-VN" sz="3200" dirty="0">
              <a:effectLst/>
              <a:latin typeface="Times New Roman" panose="02020603050405020304" pitchFamily="18" charset="0"/>
              <a:ea typeface="SimSun" panose="02010600030101010101" pitchFamily="2" charset="-122"/>
            </a:endParaRPr>
          </a:p>
          <a:p>
            <a:pPr marL="0" indent="0" algn="just">
              <a:buNone/>
            </a:pPr>
            <a:r>
              <a:rPr lang="en-US" sz="3200" dirty="0">
                <a:latin typeface="Times New Roman" panose="02020603050405020304" pitchFamily="18" charset="0"/>
                <a:ea typeface="Calibri" panose="020F0502020204030204" pitchFamily="34" charset="0"/>
              </a:rPr>
              <a:t>    </a:t>
            </a:r>
            <a:r>
              <a:rPr lang="vi-VN" sz="3200" dirty="0">
                <a:effectLst/>
                <a:latin typeface="Times New Roman" panose="02020603050405020304" pitchFamily="18" charset="0"/>
                <a:ea typeface="Calibri" panose="020F0502020204030204" pitchFamily="34" charset="0"/>
              </a:rPr>
              <a:t>Câu thơ như là một tiếng kêu thét, một lời gọi, lời than, với tiéng nấc nghẹn ngào, diễn tả nỗi đau tuyệt vọng lên đến tột đỉnh.</a:t>
            </a:r>
            <a:r>
              <a:rPr lang="vi-VN" sz="3200" i="0" dirty="0">
                <a:solidFill>
                  <a:srgbClr val="000000"/>
                </a:solidFill>
                <a:effectLst/>
                <a:latin typeface="Times New Roman" panose="02020603050405020304" pitchFamily="18" charset="0"/>
                <a:ea typeface="SimSun" panose="02010600030101010101" pitchFamily="2" charset="-122"/>
              </a:rPr>
              <a:t> </a:t>
            </a:r>
            <a:r>
              <a:rPr lang="en-US" sz="3200" i="0" dirty="0">
                <a:solidFill>
                  <a:srgbClr val="000000"/>
                </a:solidFill>
                <a:effectLst/>
                <a:latin typeface="Times New Roman" panose="02020603050405020304" pitchFamily="18" charset="0"/>
                <a:ea typeface="SimSun" panose="02010600030101010101" pitchFamily="2" charset="-122"/>
              </a:rPr>
              <a:t>              </a:t>
            </a:r>
            <a:r>
              <a:rPr lang="vi-VN" sz="3200" i="0" dirty="0">
                <a:solidFill>
                  <a:srgbClr val="000000"/>
                </a:solidFill>
                <a:effectLst/>
                <a:latin typeface="Times New Roman" panose="02020603050405020304" pitchFamily="18" charset="0"/>
                <a:ea typeface="SimSun" panose="02010600030101010101" pitchFamily="2" charset="-122"/>
              </a:rPr>
              <a:t>Có lẽ Thuý Kiều đã dành hết sự tỉnh táo cuối cùng để hoàn thành cái việc rất khó là thuyết phục Thuý Vân thay mình lấy Kim Trọng. Vì thế sau khi trao duyên, đối diện với Kim Trọng và với lương tâm thì đã quá sức chịu đựng của nàng.</a:t>
            </a:r>
            <a:endParaRPr lang="vi-VN" sz="3200" dirty="0">
              <a:effectLst/>
              <a:latin typeface="Times New Roman" panose="02020603050405020304" pitchFamily="18" charset="0"/>
              <a:ea typeface="SimSun" panose="02010600030101010101" pitchFamily="2" charset="-122"/>
            </a:endParaRPr>
          </a:p>
          <a:p>
            <a:pPr marL="0" indent="0">
              <a:buNone/>
            </a:pPr>
            <a:endParaRPr lang="vi-VN" sz="3200" dirty="0">
              <a:latin typeface="Times New Roman" panose="02020603050405020304" pitchFamily="18" charset="0"/>
              <a:cs typeface="Times New Roman" panose="02020603050405020304" pitchFamily="18" charset="0"/>
            </a:endParaRPr>
          </a:p>
        </p:txBody>
      </p:sp>
      <p:cxnSp>
        <p:nvCxnSpPr>
          <p:cNvPr id="6" name="Straight Arrow Connector 5"/>
          <p:cNvCxnSpPr/>
          <p:nvPr/>
        </p:nvCxnSpPr>
        <p:spPr>
          <a:xfrm>
            <a:off x="754548" y="3493477"/>
            <a:ext cx="312251" cy="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 name="Arrow: Right 9"/>
          <p:cNvSpPr/>
          <p:nvPr/>
        </p:nvSpPr>
        <p:spPr>
          <a:xfrm>
            <a:off x="231793" y="4220308"/>
            <a:ext cx="398585" cy="199292"/>
          </a:xfrm>
          <a:prstGeom prst="rightArrow">
            <a:avLst/>
          </a:prstGeom>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vi-V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ox(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blinds(horizontal)">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blinds(horizontal)">
                                      <p:cBhvr>
                                        <p:cTn id="3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P spid="10" grpId="0" animBg="1"/>
      <p:bldP spid="10" grpId="1"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85655"/>
            <a:ext cx="10515600" cy="1325563"/>
          </a:xfrm>
        </p:spPr>
        <p:txBody>
          <a:bodyPr>
            <a:noAutofit/>
          </a:bodyPr>
          <a:lstStyle/>
          <a:p>
            <a:pPr algn="l"/>
            <a:r>
              <a:rPr sz="32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sym typeface="+mn-ea"/>
              </a:rPr>
              <a:t> Câu 6.</a:t>
            </a:r>
            <a:r>
              <a:rPr sz="3200" dirty="0">
                <a:solidFill>
                  <a:schemeClr val="tx1"/>
                </a:solidFill>
                <a:latin typeface="Times New Roman" panose="02020603050405020304" pitchFamily="18" charset="0"/>
                <a:ea typeface="SimSun" panose="02010600030101010101" pitchFamily="2" charset="-122"/>
                <a:cs typeface="Times New Roman" panose="02020603050405020304" pitchFamily="18" charset="0"/>
                <a:sym typeface="+mn-ea"/>
              </a:rPr>
              <a:t> Xác định chủ đề của văn bản "Trao duyên" và cho biết, phần văn bản này có vai trò thế nào trong việc góp phần thể hiện chủ đề chính của "Truyện Kiều".</a:t>
            </a:r>
            <a:br>
              <a:rPr lang="vi-VN" sz="3200" b="1" i="0" dirty="0">
                <a:solidFill>
                  <a:srgbClr val="000000"/>
                </a:solidFill>
                <a:effectLst/>
                <a:latin typeface="Times New Roman" panose="02020603050405020304" pitchFamily="18" charset="0"/>
              </a:rPr>
            </a:br>
            <a:br>
              <a:rPr lang="vi-VN" sz="3200" dirty="0">
                <a:latin typeface="Times New Roman" panose="02020603050405020304" pitchFamily="18" charset="0"/>
                <a:ea typeface="SimSun" panose="02010600030101010101" pitchFamily="2" charset="-122"/>
                <a:cs typeface="Times New Roman" panose="02020603050405020304" pitchFamily="18" charset="0"/>
              </a:rPr>
            </a:br>
            <a:endParaRPr lang="vi-VN" sz="32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706755" y="2314575"/>
            <a:ext cx="10998200" cy="3808730"/>
          </a:xfrm>
        </p:spPr>
        <p:txBody>
          <a:bodyPr>
            <a:normAutofit/>
          </a:bodyPr>
          <a:lstStyle/>
          <a:p>
            <a:pPr marL="0" indent="0" algn="just">
              <a:buNone/>
            </a:pPr>
            <a:r>
              <a:rPr lang="en-US" b="1" dirty="0">
                <a:solidFill>
                  <a:srgbClr val="00B050"/>
                </a:solidFill>
                <a:latin typeface="Times New Roman" panose="02020603050405020304" pitchFamily="18" charset="0"/>
                <a:ea typeface="SimSun" panose="02010600030101010101" pitchFamily="2" charset="-122"/>
                <a:cs typeface="Times New Roman" panose="02020603050405020304" pitchFamily="18" charset="0"/>
                <a:sym typeface="+mn-ea"/>
              </a:rPr>
              <a:t>6. C</a:t>
            </a:r>
            <a:r>
              <a:rPr lang="vi-VN" b="1" dirty="0">
                <a:solidFill>
                  <a:srgbClr val="00B050"/>
                </a:solidFill>
                <a:latin typeface="Times New Roman" panose="02020603050405020304" pitchFamily="18" charset="0"/>
                <a:ea typeface="SimSun" panose="02010600030101010101" pitchFamily="2" charset="-122"/>
                <a:cs typeface="Times New Roman" panose="02020603050405020304" pitchFamily="18" charset="0"/>
                <a:sym typeface="+mn-ea"/>
              </a:rPr>
              <a:t>hủ đề của văn bản "Trao duyên" và   vai trò </a:t>
            </a:r>
            <a:r>
              <a:rPr lang="en-US" altLang="vi-VN" b="1" dirty="0">
                <a:solidFill>
                  <a:srgbClr val="00B050"/>
                </a:solidFill>
                <a:latin typeface="Times New Roman" panose="02020603050405020304" pitchFamily="18" charset="0"/>
                <a:ea typeface="SimSun" panose="02010600030101010101" pitchFamily="2" charset="-122"/>
                <a:cs typeface="Times New Roman" panose="02020603050405020304" pitchFamily="18" charset="0"/>
                <a:sym typeface="+mn-ea"/>
              </a:rPr>
              <a:t>của </a:t>
            </a:r>
            <a:r>
              <a:rPr lang="vi-VN" b="1" dirty="0">
                <a:solidFill>
                  <a:srgbClr val="00B050"/>
                </a:solidFill>
                <a:latin typeface="Times New Roman" panose="02020603050405020304" pitchFamily="18" charset="0"/>
                <a:ea typeface="SimSun" panose="02010600030101010101" pitchFamily="2" charset="-122"/>
                <a:cs typeface="Times New Roman" panose="02020603050405020304" pitchFamily="18" charset="0"/>
                <a:sym typeface="+mn-ea"/>
              </a:rPr>
              <a:t>văn bản thế nào trong việc góp phần thể hiện chủ đề chính của </a:t>
            </a:r>
            <a:r>
              <a:rPr lang="en-US" altLang="vi-VN" b="1" dirty="0">
                <a:solidFill>
                  <a:srgbClr val="00B050"/>
                </a:solidFill>
                <a:latin typeface="Times New Roman" panose="02020603050405020304" pitchFamily="18" charset="0"/>
                <a:ea typeface="SimSun" panose="02010600030101010101" pitchFamily="2" charset="-122"/>
                <a:cs typeface="Times New Roman" panose="02020603050405020304" pitchFamily="18" charset="0"/>
                <a:sym typeface="+mn-ea"/>
              </a:rPr>
              <a:t>“</a:t>
            </a:r>
            <a:r>
              <a:rPr lang="vi-VN" b="1" dirty="0">
                <a:solidFill>
                  <a:srgbClr val="00B050"/>
                </a:solidFill>
                <a:latin typeface="Times New Roman" panose="02020603050405020304" pitchFamily="18" charset="0"/>
                <a:ea typeface="SimSun" panose="02010600030101010101" pitchFamily="2" charset="-122"/>
                <a:cs typeface="Times New Roman" panose="02020603050405020304" pitchFamily="18" charset="0"/>
                <a:sym typeface="+mn-ea"/>
              </a:rPr>
              <a:t>Truyện Kiều".</a:t>
            </a:r>
            <a:endParaRPr lang="vi-VN" sz="3200" b="1" i="0" dirty="0">
              <a:solidFill>
                <a:srgbClr val="000000"/>
              </a:solidFill>
              <a:effectLst/>
              <a:latin typeface="Times New Roman" panose="02020603050405020304" pitchFamily="18" charset="0"/>
            </a:endParaRPr>
          </a:p>
          <a:p>
            <a:pPr marL="0" indent="0" algn="just">
              <a:buNone/>
            </a:pPr>
            <a:r>
              <a:rPr lang="vi-VN" sz="3200" b="1" i="0" dirty="0">
                <a:solidFill>
                  <a:srgbClr val="000000"/>
                </a:solidFill>
                <a:effectLst/>
                <a:latin typeface="Times New Roman" panose="02020603050405020304" pitchFamily="18" charset="0"/>
              </a:rPr>
              <a:t>- C</a:t>
            </a:r>
            <a:r>
              <a:rPr lang="vi-VN" sz="3200" b="1" i="0" dirty="0">
                <a:solidFill>
                  <a:srgbClr val="000000"/>
                </a:solidFill>
                <a:effectLst/>
                <a:latin typeface="Times New Roman" panose="02020603050405020304" pitchFamily="18" charset="0"/>
                <a:ea typeface="SimSun" panose="02010600030101010101" pitchFamily="2" charset="-122"/>
              </a:rPr>
              <a:t>hủ đề chung của “Truyện Kiều”</a:t>
            </a:r>
            <a:r>
              <a:rPr lang="vi-VN" sz="3200" i="0" dirty="0">
                <a:solidFill>
                  <a:srgbClr val="000000"/>
                </a:solidFill>
                <a:effectLst/>
                <a:latin typeface="Times New Roman" panose="02020603050405020304" pitchFamily="18" charset="0"/>
                <a:ea typeface="SimSun" panose="02010600030101010101" pitchFamily="2" charset="-122"/>
              </a:rPr>
              <a:t>:  tiếng kêu đau thương về cuộc đời ba chìm bảy nổi của nàng Kiều</a:t>
            </a:r>
            <a:endParaRPr lang="vi-VN" sz="3200" dirty="0">
              <a:effectLst/>
              <a:latin typeface="Times New Roman" panose="02020603050405020304" pitchFamily="18" charset="0"/>
              <a:ea typeface="SimSun" panose="02010600030101010101" pitchFamily="2" charset="-122"/>
            </a:endParaRPr>
          </a:p>
          <a:p>
            <a:pPr marL="0" indent="0" algn="just">
              <a:buNone/>
            </a:pPr>
            <a:r>
              <a:rPr lang="vi-VN" sz="3200" b="1" i="0" dirty="0">
                <a:solidFill>
                  <a:srgbClr val="000000"/>
                </a:solidFill>
                <a:effectLst/>
                <a:latin typeface="Times New Roman" panose="02020603050405020304" pitchFamily="18" charset="0"/>
              </a:rPr>
              <a:t>- Chủ đề của văn bản Trao duyên:</a:t>
            </a:r>
            <a:r>
              <a:rPr lang="vi-VN" sz="3200" i="0" dirty="0">
                <a:solidFill>
                  <a:srgbClr val="000000"/>
                </a:solidFill>
                <a:effectLst/>
                <a:latin typeface="Times New Roman" panose="02020603050405020304" pitchFamily="18" charset="0"/>
              </a:rPr>
              <a:t> bi kịch trong tình yêu của Thúy Kiều - </a:t>
            </a:r>
            <a:r>
              <a:rPr lang="vi-VN" sz="3200" i="0" dirty="0">
                <a:solidFill>
                  <a:srgbClr val="000000"/>
                </a:solidFill>
                <a:effectLst/>
                <a:latin typeface="Times New Roman" panose="02020603050405020304" pitchFamily="18" charset="0"/>
                <a:ea typeface="SimSun" panose="02010600030101010101" pitchFamily="2" charset="-122"/>
              </a:rPr>
              <a:t>tiếng kêu trước nỗi đau đầu đời của nàng. </a:t>
            </a:r>
            <a:endParaRPr lang="vi-VN"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xit" presetSubtype="32" fill="hold" grpId="0" nodeType="clickEffect">
                                  <p:stCondLst>
                                    <p:cond delay="0"/>
                                  </p:stCondLst>
                                  <p:childTnLst>
                                    <p:animEffect transition="out" filter="box(out)">
                                      <p:cBhvr>
                                        <p:cTn id="6" dur="2000"/>
                                        <p:tgtEl>
                                          <p:spTgt spid="2"/>
                                        </p:tgtEl>
                                      </p:cBhvr>
                                    </p:animEffect>
                                    <p:set>
                                      <p:cBhvr>
                                        <p:cTn id="7" dur="1" fill="hold">
                                          <p:stCondLst>
                                            <p:cond delay="1999"/>
                                          </p:stCondLst>
                                        </p:cTn>
                                        <p:tgtEl>
                                          <p:spTgt spid="2"/>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linds(horizont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linds(horizontal)">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3" grpId="1" build="p"/>
      <p:bldP spid="2" grpId="0"/>
      <p:bldP spid="2" grpId="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2836" y="318656"/>
            <a:ext cx="2008909" cy="817417"/>
          </a:xfrm>
        </p:spPr>
        <p:txBody>
          <a:bodyPr>
            <a:normAutofit/>
          </a:bodyPr>
          <a:lstStyle/>
          <a:p>
            <a:r>
              <a:rPr lang="en-US" sz="3200" b="1" dirty="0">
                <a:latin typeface="Times New Roman" panose="02020603050405020304" pitchFamily="18" charset="0"/>
                <a:cs typeface="Times New Roman" panose="02020603050405020304" pitchFamily="18" charset="0"/>
              </a:rPr>
              <a:t>* Vai </a:t>
            </a:r>
            <a:r>
              <a:rPr lang="en-US" sz="3200" b="1" dirty="0" err="1">
                <a:latin typeface="Times New Roman" panose="02020603050405020304" pitchFamily="18" charset="0"/>
                <a:cs typeface="Times New Roman" panose="02020603050405020304" pitchFamily="18" charset="0"/>
              </a:rPr>
              <a:t>trò</a:t>
            </a:r>
            <a:endParaRPr lang="vi-VN" sz="32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72836" y="1428070"/>
            <a:ext cx="10515600" cy="4351338"/>
          </a:xfrm>
        </p:spPr>
        <p:txBody>
          <a:bodyPr/>
          <a:lstStyle/>
          <a:p>
            <a:pPr marL="0" indent="0" algn="just">
              <a:buNone/>
            </a:pPr>
            <a:r>
              <a:rPr lang="vi-VN" i="0" dirty="0">
                <a:solidFill>
                  <a:srgbClr val="000000"/>
                </a:solidFill>
                <a:effectLst/>
                <a:latin typeface="Times New Roman" panose="02020603050405020304" pitchFamily="18" charset="0"/>
              </a:rPr>
              <a:t>  Văn bản Trao duyên có vai trò quan trọng trong việc góp phần thể hiện chủ đề chung của Truyện Kiều: </a:t>
            </a:r>
            <a:r>
              <a:rPr lang="vi-VN" i="0" dirty="0">
                <a:solidFill>
                  <a:srgbClr val="000000"/>
                </a:solidFill>
                <a:effectLst/>
                <a:latin typeface="Times New Roman" panose="02020603050405020304" pitchFamily="18" charset="0"/>
                <a:ea typeface="SimSun" panose="02010600030101010101" pitchFamily="2" charset="-122"/>
              </a:rPr>
              <a:t>Nỗi đau này kéo theo nhiều nỗi đau khác trong suốt mười lăm năm lưu lạc của nàng Kiều;</a:t>
            </a:r>
            <a:endParaRPr lang="vi-VN" dirty="0">
              <a:effectLst/>
              <a:latin typeface="Times New Roman" panose="02020603050405020304" pitchFamily="18" charset="0"/>
              <a:ea typeface="SimSun" panose="02010600030101010101" pitchFamily="2" charset="-122"/>
            </a:endParaRPr>
          </a:p>
          <a:p>
            <a:pPr marL="0" indent="0" algn="just">
              <a:buNone/>
            </a:pPr>
            <a:r>
              <a:rPr lang="en-US" i="0" dirty="0">
                <a:solidFill>
                  <a:srgbClr val="000000"/>
                </a:solidFill>
                <a:effectLst/>
                <a:latin typeface="Times New Roman" panose="02020603050405020304" pitchFamily="18" charset="0"/>
              </a:rPr>
              <a:t>+ T</a:t>
            </a:r>
            <a:r>
              <a:rPr lang="vi-VN" i="0" dirty="0">
                <a:solidFill>
                  <a:srgbClr val="000000"/>
                </a:solidFill>
                <a:effectLst/>
                <a:latin typeface="Times New Roman" panose="02020603050405020304" pitchFamily="18" charset="0"/>
              </a:rPr>
              <a:t>ạo ra sự liên kết giữa các nhân vật trong câu chuyện và giúp độc giả cảm nhận được sự đau khổ trong bi kịch tình yêu của Kiều, nhận thức được giá trị của tình yêu và sự chung thủy trong cuộc sống.</a:t>
            </a:r>
            <a:endParaRPr lang="vi-VN" dirty="0">
              <a:effectLst/>
              <a:latin typeface="Times New Roman" panose="02020603050405020304" pitchFamily="18" charset="0"/>
              <a:ea typeface="SimSun" panose="02010600030101010101" pitchFamily="2" charset="-122"/>
            </a:endParaRPr>
          </a:p>
          <a:p>
            <a:endParaRPr lang="en-US" dirty="0"/>
          </a:p>
          <a:p>
            <a:endParaRPr lang="vi-VN" dirty="0"/>
          </a:p>
        </p:txBody>
      </p:sp>
      <p:cxnSp>
        <p:nvCxnSpPr>
          <p:cNvPr id="9" name="Straight Arrow Connector 8"/>
          <p:cNvCxnSpPr/>
          <p:nvPr/>
        </p:nvCxnSpPr>
        <p:spPr>
          <a:xfrm>
            <a:off x="693368" y="1809310"/>
            <a:ext cx="386865" cy="0"/>
          </a:xfrm>
          <a:prstGeom prst="straightConnector1">
            <a:avLst/>
          </a:prstGeom>
          <a:ln>
            <a:tailEnd type="triangle" w="med" len="med"/>
          </a:ln>
        </p:spPr>
        <p:style>
          <a:lnRef idx="3">
            <a:schemeClr val="accent4"/>
          </a:lnRef>
          <a:fillRef idx="0">
            <a:schemeClr val="accent4"/>
          </a:fillRef>
          <a:effectRef idx="2">
            <a:schemeClr val="accent4"/>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vi-VN"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sym typeface="+mn-ea"/>
              </a:rPr>
              <a:t>III. TỔNG KẾT</a:t>
            </a:r>
            <a:endParaRPr lang="en-US"/>
          </a:p>
        </p:txBody>
      </p:sp>
      <p:sp>
        <p:nvSpPr>
          <p:cNvPr id="3" name="Content Placeholder 2"/>
          <p:cNvSpPr>
            <a:spLocks noGrp="1"/>
          </p:cNvSpPr>
          <p:nvPr>
            <p:ph idx="1"/>
          </p:nvPr>
        </p:nvSpPr>
        <p:spPr/>
        <p:txBody>
          <a:bodyPr/>
          <a:p>
            <a:pPr marL="0" indent="0" algn="just">
              <a:buNone/>
            </a:pPr>
            <a:r>
              <a:rPr lang="en-US">
                <a:latin typeface="Times New Roman" panose="02020603050405020304" pitchFamily="18" charset="0"/>
                <a:cs typeface="Times New Roman" panose="02020603050405020304" pitchFamily="18" charset="0"/>
              </a:rPr>
              <a:t>  Em hãy nêu những nét chính về nội dung và nghệ thuật của đoạn trích ?</a:t>
            </a:r>
            <a:endParaRPr lang="en-US">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23655"/>
            <a:ext cx="10515600" cy="4351338"/>
          </a:xfrm>
        </p:spPr>
        <p:txBody>
          <a:bodyPr>
            <a:noAutofit/>
          </a:bodyPr>
          <a:lstStyle/>
          <a:p>
            <a:pPr marL="0" marR="0" indent="0" algn="just">
              <a:spcBef>
                <a:spcPts val="0"/>
              </a:spcBef>
              <a:spcAft>
                <a:spcPts val="0"/>
              </a:spcAft>
              <a:buNone/>
            </a:pPr>
            <a:r>
              <a:rPr lang="vi-VN" sz="3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vi-VN" sz="32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III. TỔNG KẾT</a:t>
            </a:r>
            <a:endParaRPr lang="vi-VN" sz="3200" dirty="0">
              <a:effectLst/>
              <a:latin typeface="Times New Roman" panose="02020603050405020304" pitchFamily="18"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vi-VN" sz="3200" b="1" dirty="0">
                <a:effectLst/>
                <a:latin typeface="Times New Roman" panose="02020603050405020304" pitchFamily="18" charset="0"/>
                <a:ea typeface="Calibri" panose="020F0502020204030204" pitchFamily="34" charset="0"/>
                <a:cs typeface="Times New Roman" panose="02020603050405020304" pitchFamily="18" charset="0"/>
              </a:rPr>
              <a:t>1. Nghệ Thuật</a:t>
            </a:r>
            <a:endParaRPr lang="vi-VN" sz="3200" dirty="0">
              <a:effectLst/>
              <a:latin typeface="Times New Roman" panose="02020603050405020304" pitchFamily="18"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vi-VN" sz="3200"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3200" dirty="0">
                <a:effectLst/>
                <a:latin typeface="Times New Roman" panose="02020603050405020304" pitchFamily="18" charset="0"/>
                <a:ea typeface="Calibri" panose="020F0502020204030204" pitchFamily="34" charset="0"/>
                <a:cs typeface="Times New Roman" panose="02020603050405020304" pitchFamily="18" charset="0"/>
              </a:rPr>
              <a:t>Miêu tả tâm lí nhân vật, sắc xảo, tinh tế</a:t>
            </a:r>
            <a:endParaRPr lang="vi-VN" sz="3200" dirty="0">
              <a:effectLst/>
              <a:latin typeface="Times New Roman" panose="02020603050405020304" pitchFamily="18"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en-US" sz="3200" dirty="0">
                <a:latin typeface="Times New Roman" panose="02020603050405020304" pitchFamily="18" charset="0"/>
                <a:ea typeface="Calibri" panose="020F0502020204030204" pitchFamily="34" charset="0"/>
                <a:cs typeface="Times New Roman" panose="02020603050405020304" pitchFamily="18" charset="0"/>
              </a:rPr>
              <a:t>-</a:t>
            </a:r>
            <a:r>
              <a:rPr lang="vi-VN" sz="3200" dirty="0">
                <a:effectLst/>
                <a:latin typeface="Times New Roman" panose="02020603050405020304" pitchFamily="18" charset="0"/>
                <a:ea typeface="Calibri" panose="020F0502020204030204" pitchFamily="34" charset="0"/>
                <a:cs typeface="Times New Roman" panose="02020603050405020304" pitchFamily="18" charset="0"/>
              </a:rPr>
              <a:t> Ngôn ngữ giàu giá trị biểu cảm, đậm chất trữ tình</a:t>
            </a:r>
            <a:endParaRPr lang="vi-VN" sz="3200" dirty="0">
              <a:effectLst/>
              <a:latin typeface="Times New Roman" panose="02020603050405020304" pitchFamily="18"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en-US" sz="3200" dirty="0">
                <a:latin typeface="Times New Roman" panose="02020603050405020304" pitchFamily="18" charset="0"/>
                <a:ea typeface="Calibri" panose="020F0502020204030204" pitchFamily="34" charset="0"/>
                <a:cs typeface="Times New Roman" panose="02020603050405020304" pitchFamily="18" charset="0"/>
              </a:rPr>
              <a:t>-</a:t>
            </a:r>
            <a:r>
              <a:rPr lang="vi-VN" sz="3200" dirty="0">
                <a:effectLst/>
                <a:latin typeface="Times New Roman" panose="02020603050405020304" pitchFamily="18" charset="0"/>
                <a:ea typeface="Calibri" panose="020F0502020204030204" pitchFamily="34" charset="0"/>
                <a:cs typeface="Times New Roman" panose="02020603050405020304" pitchFamily="18" charset="0"/>
              </a:rPr>
              <a:t> Sử dụng sáng tạo các thành ngữ của văn hóa dân gian.</a:t>
            </a:r>
            <a:endParaRPr lang="vi-VN" sz="3200" dirty="0">
              <a:effectLst/>
              <a:latin typeface="Times New Roman" panose="02020603050405020304" pitchFamily="18"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vi-VN" sz="3200" b="1" dirty="0">
                <a:effectLst/>
                <a:latin typeface="Times New Roman" panose="02020603050405020304" pitchFamily="18" charset="0"/>
                <a:ea typeface="Calibri" panose="020F0502020204030204" pitchFamily="34" charset="0"/>
                <a:cs typeface="Times New Roman" panose="02020603050405020304" pitchFamily="18" charset="0"/>
              </a:rPr>
              <a:t>2. Nội dung</a:t>
            </a:r>
            <a:endParaRPr lang="vi-VN" sz="3200" dirty="0">
              <a:effectLst/>
              <a:latin typeface="Times New Roman" panose="02020603050405020304" pitchFamily="18"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vi-VN" sz="3200" dirty="0">
                <a:effectLst/>
                <a:latin typeface="Times New Roman" panose="02020603050405020304" pitchFamily="18" charset="0"/>
                <a:ea typeface="Calibri" panose="020F0502020204030204" pitchFamily="34" charset="0"/>
                <a:cs typeface="Times New Roman" panose="02020603050405020304" pitchFamily="18" charset="0"/>
              </a:rPr>
              <a:t>- Đoạn thơ thể hiện tâm trạng đau đớn, xót xa, bế tắc, tiếc nuối, tuyệt vọng, của Thúy Kiều khi trao duyên cho em.</a:t>
            </a:r>
            <a:endParaRPr lang="vi-VN" sz="3200" dirty="0">
              <a:effectLst/>
              <a:latin typeface="Times New Roman" panose="02020603050405020304" pitchFamily="18"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vi-VN" sz="3200" dirty="0">
                <a:effectLst/>
                <a:latin typeface="Times New Roman" panose="02020603050405020304" pitchFamily="18" charset="0"/>
                <a:ea typeface="Calibri" panose="020F0502020204030204" pitchFamily="34" charset="0"/>
                <a:cs typeface="Times New Roman" panose="02020603050405020304" pitchFamily="18" charset="0"/>
              </a:rPr>
              <a:t>- Ca ngợi tấm lòng vị tha, đức hi sinh cao quý của Thúy Kiều</a:t>
            </a:r>
            <a:r>
              <a:rPr lang="en-US" altLang="vi-VN" sz="3200" dirty="0">
                <a:effectLst/>
                <a:latin typeface="Times New Roman" panose="02020603050405020304" pitchFamily="18" charset="0"/>
                <a:ea typeface="Calibri" panose="020F0502020204030204" pitchFamily="34" charset="0"/>
                <a:cs typeface="Times New Roman" panose="02020603050405020304" pitchFamily="18" charset="0"/>
              </a:rPr>
              <a:t>.</a:t>
            </a:r>
            <a:r>
              <a:rPr lang="vi-VN" sz="3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vi-VN" sz="3200" dirty="0">
              <a:effectLst/>
              <a:latin typeface="Times New Roman" panose="02020603050405020304" pitchFamily="18"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vi-VN" sz="3200" dirty="0">
                <a:effectLst/>
                <a:latin typeface="Times New Roman" panose="02020603050405020304" pitchFamily="18" charset="0"/>
                <a:ea typeface="Calibri" panose="020F0502020204030204" pitchFamily="34" charset="0"/>
                <a:cs typeface="Times New Roman" panose="02020603050405020304" pitchFamily="18" charset="0"/>
              </a:rPr>
              <a:t>- Tác giả cảm thông sâu sắc thân phận của Thúy Kiề</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u.</a:t>
            </a:r>
            <a:endParaRPr lang="vi-VN" sz="3200" dirty="0">
              <a:effectLst/>
              <a:latin typeface="Times New Roman" panose="02020603050405020304" pitchFamily="18" charset="0"/>
              <a:ea typeface="SimSun" panose="02010600030101010101" pitchFamily="2" charset="-122"/>
              <a:cs typeface="Times New Roman" panose="02020603050405020304" pitchFamily="18" charset="0"/>
            </a:endParaRPr>
          </a:p>
          <a:p>
            <a:pPr algn="just"/>
            <a:endParaRPr lang="vi-VN" sz="32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ox(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ox(in)">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ox(in)">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ox(in)">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box(in)">
                                      <p:cBhvr>
                                        <p:cTn id="42" dur="2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box(in)">
                                      <p:cBhvr>
                                        <p:cTn id="47"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39054"/>
            <a:ext cx="10515600" cy="689952"/>
          </a:xfrm>
        </p:spPr>
        <p:txBody>
          <a:bodyPr>
            <a:normAutofit fontScale="90000"/>
          </a:bodyPr>
          <a:lstStyle/>
          <a:p>
            <a:r>
              <a:rPr lang="en-US" b="1" i="0" dirty="0">
                <a:solidFill>
                  <a:srgbClr val="FF0000"/>
                </a:solidFill>
                <a:effectLst/>
                <a:latin typeface="Times New Roman" panose="02020603050405020304" pitchFamily="18" charset="0"/>
                <a:ea typeface="TimesNewRomanPS-BoldMT"/>
                <a:cs typeface="Times New Roman" panose="02020603050405020304" pitchFamily="18" charset="0"/>
              </a:rPr>
              <a:t> </a:t>
            </a:r>
            <a:r>
              <a:rPr lang="vi-VN" sz="3200" b="1" i="0" dirty="0">
                <a:solidFill>
                  <a:srgbClr val="FF0000"/>
                </a:solidFill>
                <a:effectLst/>
                <a:latin typeface="Times New Roman" panose="02020603050405020304" pitchFamily="18" charset="0"/>
                <a:ea typeface="TimesNewRomanPS-BoldMT"/>
                <a:cs typeface="Times New Roman" panose="02020603050405020304" pitchFamily="18" charset="0"/>
              </a:rPr>
              <a:t>LUYỆN</a:t>
            </a:r>
            <a:r>
              <a:rPr lang="vi-VN" b="1" i="0" dirty="0">
                <a:solidFill>
                  <a:srgbClr val="FF0000"/>
                </a:solidFill>
                <a:effectLst/>
                <a:latin typeface="Times New Roman" panose="02020603050405020304" pitchFamily="18" charset="0"/>
                <a:ea typeface="TimesNewRomanPS-BoldMT"/>
                <a:cs typeface="Times New Roman" panose="02020603050405020304" pitchFamily="18" charset="0"/>
              </a:rPr>
              <a:t> </a:t>
            </a:r>
            <a:r>
              <a:rPr lang="vi-VN" sz="3200" b="1" i="0" dirty="0">
                <a:solidFill>
                  <a:srgbClr val="FF0000"/>
                </a:solidFill>
                <a:effectLst/>
                <a:latin typeface="Times New Roman" panose="02020603050405020304" pitchFamily="18" charset="0"/>
                <a:ea typeface="TimesNewRomanPS-BoldMT"/>
                <a:cs typeface="Times New Roman" panose="02020603050405020304" pitchFamily="18" charset="0"/>
              </a:rPr>
              <a:t>TẬP</a:t>
            </a:r>
            <a:br>
              <a:rPr lang="vi-VN" dirty="0">
                <a:effectLst/>
                <a:latin typeface="Calibri" panose="020F0502020204030204" pitchFamily="34" charset="0"/>
                <a:ea typeface="SimSun" panose="02010600030101010101" pitchFamily="2" charset="-122"/>
                <a:cs typeface="Times New Roman" panose="02020603050405020304" pitchFamily="18" charset="0"/>
              </a:rPr>
            </a:br>
            <a:endParaRPr lang="vi-VN" dirty="0"/>
          </a:p>
        </p:txBody>
      </p:sp>
      <p:sp>
        <p:nvSpPr>
          <p:cNvPr id="3" name="Content Placeholder 2"/>
          <p:cNvSpPr>
            <a:spLocks noGrp="1"/>
          </p:cNvSpPr>
          <p:nvPr>
            <p:ph idx="1"/>
          </p:nvPr>
        </p:nvSpPr>
        <p:spPr>
          <a:xfrm>
            <a:off x="592015" y="579355"/>
            <a:ext cx="11048999" cy="5932911"/>
          </a:xfrm>
        </p:spPr>
        <p:txBody>
          <a:bodyPr>
            <a:noAutofit/>
          </a:bodyPr>
          <a:lstStyle/>
          <a:p>
            <a:pPr marL="0" marR="0" indent="0" algn="just">
              <a:spcBef>
                <a:spcPts val="0"/>
              </a:spcBef>
              <a:spcAft>
                <a:spcPts val="0"/>
              </a:spcAft>
              <a:buNone/>
            </a:pPr>
            <a:r>
              <a:rPr lang="en-US" sz="2400" i="1" dirty="0" err="1">
                <a:latin typeface="Times New Roman" panose="02020603050405020304" pitchFamily="18" charset="0"/>
                <a:ea typeface="Calibri" panose="020F0502020204030204" pitchFamily="34" charset="0"/>
                <a:cs typeface="Times New Roman" panose="02020603050405020304" pitchFamily="18" charset="0"/>
              </a:rPr>
              <a:t>Câu</a:t>
            </a:r>
            <a:r>
              <a:rPr lang="vi-VN" sz="2400" i="1" dirty="0">
                <a:effectLst/>
                <a:latin typeface="Times New Roman" panose="02020603050405020304" pitchFamily="18" charset="0"/>
                <a:ea typeface="Calibri" panose="020F0502020204030204" pitchFamily="34" charset="0"/>
                <a:cs typeface="Times New Roman" panose="02020603050405020304" pitchFamily="18" charset="0"/>
              </a:rPr>
              <a:t> 1: Việc trao duyên của Thúy Kiều cho Thúy Vân diễn ra khi nào?</a:t>
            </a:r>
            <a:endParaRPr lang="vi-VN" sz="2400" dirty="0">
              <a:effectLst/>
              <a:latin typeface="Calibri" panose="020F0502020204030204" pitchFamily="34"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A. Trước khi Kiều thu xếp việc bán mình.</a:t>
            </a:r>
            <a:endParaRPr lang="vi-VN" sz="2400" dirty="0">
              <a:effectLst/>
              <a:latin typeface="Calibri" panose="020F0502020204030204" pitchFamily="34"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B. Sau khi Kiều đã thu xếp việc bán mình.</a:t>
            </a:r>
            <a:endParaRPr lang="vi-VN" sz="2400" dirty="0">
              <a:effectLst/>
              <a:latin typeface="Calibri" panose="020F0502020204030204" pitchFamily="34"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C. Trước khi Kiều từ biệt gia đình theo Mã Giám Sinh.</a:t>
            </a:r>
            <a:endParaRPr lang="vi-VN" sz="2400" dirty="0">
              <a:effectLst/>
              <a:latin typeface="Calibri" panose="020F0502020204030204" pitchFamily="34"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D. Khi nghe được tin gia đình gặp biến cố.</a:t>
            </a:r>
            <a:endParaRPr lang="vi-VN" sz="2400" dirty="0">
              <a:effectLst/>
              <a:latin typeface="Calibri" panose="020F0502020204030204" pitchFamily="34"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vi-VN" sz="2400" i="1" dirty="0">
                <a:effectLst/>
                <a:latin typeface="Times New Roman" panose="02020603050405020304" pitchFamily="18" charset="0"/>
                <a:ea typeface="Calibri" panose="020F0502020204030204" pitchFamily="34" charset="0"/>
                <a:cs typeface="Times New Roman" panose="02020603050405020304" pitchFamily="18" charset="0"/>
              </a:rPr>
              <a:t>Câu 2 : Thành công quan trọng và đặc sắc nhất về nghệ thuật của Nguyễn Du trong đoạn trích này là gì ?</a:t>
            </a:r>
            <a:endParaRPr lang="vi-VN" sz="2400" dirty="0">
              <a:effectLst/>
              <a:latin typeface="Calibri" panose="020F0502020204030204" pitchFamily="34"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A. Miêu tả tâm lí nhân vật</a:t>
            </a:r>
            <a:endParaRPr lang="vi-VN" sz="2400" dirty="0">
              <a:effectLst/>
              <a:latin typeface="Calibri" panose="020F0502020204030204" pitchFamily="34"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B. Lựa chọn, sử dụng từ ngữ, hình ảnh</a:t>
            </a:r>
            <a:endParaRPr lang="vi-VN" sz="2400" dirty="0">
              <a:effectLst/>
              <a:latin typeface="Calibri" panose="020F0502020204030204" pitchFamily="34"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C. Dựng đối thoại, độc thoại</a:t>
            </a:r>
            <a:endParaRPr lang="vi-VN" sz="2400" dirty="0">
              <a:effectLst/>
              <a:latin typeface="Calibri" panose="020F0502020204030204" pitchFamily="34"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D. Tạo tình huống đầy mâu thuẫn</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spcBef>
                <a:spcPts val="0"/>
              </a:spcBef>
              <a:spcAft>
                <a:spcPts val="0"/>
              </a:spcAft>
              <a:buNone/>
            </a:pP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Câu 3 : Đoạn trích Trao duyên thể hiện tài năng nghệ thuật xuất sắc của Nguyễn Du ở đâu?</a:t>
            </a:r>
            <a:endParaRPr lang="vi-VN" sz="2400" dirty="0">
              <a:effectLst/>
              <a:latin typeface="Calibri" panose="020F0502020204030204" pitchFamily="34"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A. Việc tạo tình huống.</a:t>
            </a:r>
            <a:endParaRPr lang="vi-VN" sz="2400" dirty="0">
              <a:effectLst/>
              <a:latin typeface="Calibri" panose="020F0502020204030204" pitchFamily="34"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B. Việc vận dụng các thành ngữ.</a:t>
            </a:r>
            <a:endParaRPr lang="vi-VN" sz="2400" dirty="0">
              <a:effectLst/>
              <a:latin typeface="Calibri" panose="020F0502020204030204" pitchFamily="34"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C. Việc miêu tả nội tâm nhân vật.</a:t>
            </a:r>
            <a:endParaRPr lang="vi-VN" sz="2400" dirty="0">
              <a:effectLst/>
              <a:latin typeface="Calibri" panose="020F0502020204030204" pitchFamily="34"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D. Việc xây dựng đối thoại.</a:t>
            </a:r>
            <a:endParaRPr lang="vi-VN" sz="2400" dirty="0">
              <a:effectLst/>
              <a:latin typeface="Calibri" panose="020F0502020204030204" pitchFamily="34" charset="0"/>
              <a:ea typeface="SimSun" panose="02010600030101010101" pitchFamily="2" charset="-122"/>
              <a:cs typeface="Times New Roman" panose="02020603050405020304" pitchFamily="18" charset="0"/>
            </a:endParaRPr>
          </a:p>
          <a:p>
            <a:endParaRPr lang="vi-VN" sz="2400" dirty="0"/>
          </a:p>
        </p:txBody>
      </p:sp>
      <p:sp>
        <p:nvSpPr>
          <p:cNvPr id="4" name="Text Box 3"/>
          <p:cNvSpPr txBox="1"/>
          <p:nvPr/>
        </p:nvSpPr>
        <p:spPr>
          <a:xfrm>
            <a:off x="8856980" y="1628140"/>
            <a:ext cx="739140" cy="368300"/>
          </a:xfrm>
          <a:prstGeom prst="rect">
            <a:avLst/>
          </a:prstGeom>
          <a:noFill/>
        </p:spPr>
        <p:txBody>
          <a:bodyPr wrap="square" rtlCol="0">
            <a:spAutoFit/>
          </a:bodyPr>
          <a:p>
            <a:endParaRPr lang="en-US"/>
          </a:p>
        </p:txBody>
      </p:sp>
      <p:sp>
        <p:nvSpPr>
          <p:cNvPr id="5" name="Text Box 4"/>
          <p:cNvSpPr txBox="1"/>
          <p:nvPr/>
        </p:nvSpPr>
        <p:spPr>
          <a:xfrm>
            <a:off x="589280" y="943610"/>
            <a:ext cx="630555" cy="460375"/>
          </a:xfrm>
          <a:prstGeom prst="rect">
            <a:avLst/>
          </a:prstGeom>
          <a:noFill/>
        </p:spPr>
        <p:txBody>
          <a:bodyPr wrap="square" rtlCol="0" anchor="t">
            <a:spAutoFit/>
          </a:bodyPr>
          <a:p>
            <a:r>
              <a:rPr lang="vi-VN" sz="24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sym typeface="+mn-ea"/>
              </a:rPr>
              <a:t>A</a:t>
            </a:r>
            <a:r>
              <a:rPr lang="vi-VN" dirty="0">
                <a:effectLst/>
                <a:latin typeface="Times New Roman" panose="02020603050405020304" pitchFamily="18" charset="0"/>
                <a:ea typeface="Calibri" panose="020F0502020204030204" pitchFamily="34" charset="0"/>
                <a:cs typeface="Times New Roman" panose="02020603050405020304" pitchFamily="18" charset="0"/>
                <a:sym typeface="+mn-ea"/>
              </a:rPr>
              <a:t>.</a:t>
            </a:r>
            <a:endParaRPr lang="en-US"/>
          </a:p>
        </p:txBody>
      </p:sp>
      <p:sp>
        <p:nvSpPr>
          <p:cNvPr id="10" name="Text Box 9"/>
          <p:cNvSpPr txBox="1"/>
          <p:nvPr/>
        </p:nvSpPr>
        <p:spPr>
          <a:xfrm>
            <a:off x="599440" y="3144520"/>
            <a:ext cx="630555" cy="460375"/>
          </a:xfrm>
          <a:prstGeom prst="rect">
            <a:avLst/>
          </a:prstGeom>
          <a:noFill/>
        </p:spPr>
        <p:txBody>
          <a:bodyPr wrap="square" rtlCol="0" anchor="t">
            <a:spAutoFit/>
          </a:bodyPr>
          <a:p>
            <a:r>
              <a:rPr lang="vi-VN" sz="24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sym typeface="+mn-ea"/>
              </a:rPr>
              <a:t>A</a:t>
            </a:r>
            <a:r>
              <a:rPr lang="vi-VN" dirty="0">
                <a:effectLst/>
                <a:latin typeface="Times New Roman" panose="02020603050405020304" pitchFamily="18" charset="0"/>
                <a:ea typeface="Calibri" panose="020F0502020204030204" pitchFamily="34" charset="0"/>
                <a:cs typeface="Times New Roman" panose="02020603050405020304" pitchFamily="18" charset="0"/>
                <a:sym typeface="+mn-ea"/>
              </a:rPr>
              <a:t>.</a:t>
            </a:r>
            <a:endParaRPr lang="en-US"/>
          </a:p>
        </p:txBody>
      </p:sp>
      <p:sp>
        <p:nvSpPr>
          <p:cNvPr id="11" name="Text Box 10"/>
          <p:cNvSpPr txBox="1"/>
          <p:nvPr/>
        </p:nvSpPr>
        <p:spPr>
          <a:xfrm>
            <a:off x="580390" y="6061075"/>
            <a:ext cx="630555" cy="460375"/>
          </a:xfrm>
          <a:prstGeom prst="rect">
            <a:avLst/>
          </a:prstGeom>
          <a:noFill/>
        </p:spPr>
        <p:txBody>
          <a:bodyPr wrap="square" rtlCol="0" anchor="t">
            <a:spAutoFit/>
          </a:bodyPr>
          <a:p>
            <a:r>
              <a:rPr lang="en-US" altLang="vi-VN" sz="24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sym typeface="+mn-ea"/>
              </a:rPr>
              <a:t>C</a:t>
            </a:r>
            <a:r>
              <a:rPr lang="vi-VN" dirty="0">
                <a:effectLst/>
                <a:latin typeface="Times New Roman" panose="02020603050405020304" pitchFamily="18" charset="0"/>
                <a:ea typeface="Calibri" panose="020F0502020204030204" pitchFamily="34" charset="0"/>
                <a:cs typeface="Times New Roman" panose="02020603050405020304" pitchFamily="18" charset="0"/>
                <a:sym typeface="+mn-ea"/>
              </a:rPr>
              <a:t>.</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ox(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ox(in)">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7" presetClass="entr" presetSubtype="4" fill="hold" grpId="0" nodeType="clickEffect">
                                  <p:stCondLst>
                                    <p:cond delay="0"/>
                                  </p:stCondLst>
                                  <p:childTnLst>
                                    <p:set>
                                      <p:cBhvr>
                                        <p:cTn id="31" dur="1" fill="hold">
                                          <p:stCondLst>
                                            <p:cond delay="0"/>
                                          </p:stCondLst>
                                        </p:cTn>
                                        <p:tgtEl>
                                          <p:spTgt spid="5"/>
                                        </p:tgtEl>
                                        <p:attrNameLst>
                                          <p:attrName>style.visibility</p:attrName>
                                        </p:attrNameLst>
                                      </p:cBhvr>
                                      <p:to>
                                        <p:strVal val="visible"/>
                                      </p:to>
                                    </p:set>
                                    <p:anim calcmode="lin" valueType="num">
                                      <p:cBhvr additive="base">
                                        <p:cTn id="32" dur="5000" fill="hold"/>
                                        <p:tgtEl>
                                          <p:spTgt spid="5"/>
                                        </p:tgtEl>
                                        <p:attrNameLst>
                                          <p:attrName>ppt_x</p:attrName>
                                        </p:attrNameLst>
                                      </p:cBhvr>
                                      <p:tavLst>
                                        <p:tav tm="0">
                                          <p:val>
                                            <p:strVal val="#ppt_x"/>
                                          </p:val>
                                        </p:tav>
                                        <p:tav tm="100000">
                                          <p:val>
                                            <p:strVal val="#ppt_x"/>
                                          </p:val>
                                        </p:tav>
                                      </p:tavLst>
                                    </p:anim>
                                    <p:anim calcmode="lin" valueType="num">
                                      <p:cBhvr additive="base">
                                        <p:cTn id="33" dur="50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 presetClass="entr" presetSubtype="16" fill="hold" grpId="0" nodeType="clickEffect">
                                  <p:stCondLst>
                                    <p:cond delay="0"/>
                                  </p:stCondLst>
                                  <p:childTnLst>
                                    <p:set>
                                      <p:cBhvr>
                                        <p:cTn id="37" dur="1" fill="hold">
                                          <p:stCondLst>
                                            <p:cond delay="0"/>
                                          </p:stCondLst>
                                        </p:cTn>
                                        <p:tgtEl>
                                          <p:spTgt spid="3">
                                            <p:txEl>
                                              <p:pRg st="5" end="5"/>
                                            </p:txEl>
                                          </p:spTgt>
                                        </p:tgtEl>
                                        <p:attrNameLst>
                                          <p:attrName>style.visibility</p:attrName>
                                        </p:attrNameLst>
                                      </p:cBhvr>
                                      <p:to>
                                        <p:strVal val="visible"/>
                                      </p:to>
                                    </p:set>
                                    <p:animEffect transition="in" filter="box(in)">
                                      <p:cBhvr>
                                        <p:cTn id="38" dur="2000"/>
                                        <p:tgtEl>
                                          <p:spTgt spid="3">
                                            <p:txEl>
                                              <p:pRg st="5" end="5"/>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4" presetClass="entr" presetSubtype="16"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Effect transition="in" filter="box(in)">
                                      <p:cBhvr>
                                        <p:cTn id="43" dur="2000"/>
                                        <p:tgtEl>
                                          <p:spTgt spid="3">
                                            <p:txEl>
                                              <p:pRg st="6" end="6"/>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4" presetClass="entr" presetSubtype="16" fill="hold" grpId="0" nodeType="clickEffect">
                                  <p:stCondLst>
                                    <p:cond delay="0"/>
                                  </p:stCondLst>
                                  <p:childTnLst>
                                    <p:set>
                                      <p:cBhvr>
                                        <p:cTn id="47" dur="1" fill="hold">
                                          <p:stCondLst>
                                            <p:cond delay="0"/>
                                          </p:stCondLst>
                                        </p:cTn>
                                        <p:tgtEl>
                                          <p:spTgt spid="3">
                                            <p:txEl>
                                              <p:pRg st="7" end="7"/>
                                            </p:txEl>
                                          </p:spTgt>
                                        </p:tgtEl>
                                        <p:attrNameLst>
                                          <p:attrName>style.visibility</p:attrName>
                                        </p:attrNameLst>
                                      </p:cBhvr>
                                      <p:to>
                                        <p:strVal val="visible"/>
                                      </p:to>
                                    </p:set>
                                    <p:animEffect transition="in" filter="box(in)">
                                      <p:cBhvr>
                                        <p:cTn id="48" dur="2000"/>
                                        <p:tgtEl>
                                          <p:spTgt spid="3">
                                            <p:txEl>
                                              <p:pRg st="7" end="7"/>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4" presetClass="entr" presetSubtype="16" fill="hold" grpId="0" nodeType="clickEffect">
                                  <p:stCondLst>
                                    <p:cond delay="0"/>
                                  </p:stCondLst>
                                  <p:childTnLst>
                                    <p:set>
                                      <p:cBhvr>
                                        <p:cTn id="52" dur="1" fill="hold">
                                          <p:stCondLst>
                                            <p:cond delay="0"/>
                                          </p:stCondLst>
                                        </p:cTn>
                                        <p:tgtEl>
                                          <p:spTgt spid="3">
                                            <p:txEl>
                                              <p:pRg st="8" end="8"/>
                                            </p:txEl>
                                          </p:spTgt>
                                        </p:tgtEl>
                                        <p:attrNameLst>
                                          <p:attrName>style.visibility</p:attrName>
                                        </p:attrNameLst>
                                      </p:cBhvr>
                                      <p:to>
                                        <p:strVal val="visible"/>
                                      </p:to>
                                    </p:set>
                                    <p:animEffect transition="in" filter="box(in)">
                                      <p:cBhvr>
                                        <p:cTn id="53" dur="2000"/>
                                        <p:tgtEl>
                                          <p:spTgt spid="3">
                                            <p:txEl>
                                              <p:pRg st="8" end="8"/>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4" presetClass="entr" presetSubtype="16" fill="hold" grpId="0" nodeType="clickEffect">
                                  <p:stCondLst>
                                    <p:cond delay="0"/>
                                  </p:stCondLst>
                                  <p:childTnLst>
                                    <p:set>
                                      <p:cBhvr>
                                        <p:cTn id="57" dur="1" fill="hold">
                                          <p:stCondLst>
                                            <p:cond delay="0"/>
                                          </p:stCondLst>
                                        </p:cTn>
                                        <p:tgtEl>
                                          <p:spTgt spid="3">
                                            <p:txEl>
                                              <p:pRg st="9" end="9"/>
                                            </p:txEl>
                                          </p:spTgt>
                                        </p:tgtEl>
                                        <p:attrNameLst>
                                          <p:attrName>style.visibility</p:attrName>
                                        </p:attrNameLst>
                                      </p:cBhvr>
                                      <p:to>
                                        <p:strVal val="visible"/>
                                      </p:to>
                                    </p:set>
                                    <p:animEffect transition="in" filter="box(in)">
                                      <p:cBhvr>
                                        <p:cTn id="58" dur="2000"/>
                                        <p:tgtEl>
                                          <p:spTgt spid="3">
                                            <p:txEl>
                                              <p:pRg st="9" end="9"/>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4" presetClass="entr" presetSubtype="16" fill="hold" grpId="0" nodeType="clickEffect">
                                  <p:stCondLst>
                                    <p:cond delay="0"/>
                                  </p:stCondLst>
                                  <p:childTnLst>
                                    <p:set>
                                      <p:cBhvr>
                                        <p:cTn id="62" dur="1" fill="hold">
                                          <p:stCondLst>
                                            <p:cond delay="0"/>
                                          </p:stCondLst>
                                        </p:cTn>
                                        <p:tgtEl>
                                          <p:spTgt spid="10"/>
                                        </p:tgtEl>
                                        <p:attrNameLst>
                                          <p:attrName>style.visibility</p:attrName>
                                        </p:attrNameLst>
                                      </p:cBhvr>
                                      <p:to>
                                        <p:strVal val="visible"/>
                                      </p:to>
                                    </p:set>
                                    <p:animEffect transition="in" filter="box(in)">
                                      <p:cBhvr>
                                        <p:cTn id="63" dur="2000"/>
                                        <p:tgtEl>
                                          <p:spTgt spid="10"/>
                                        </p:tgtEl>
                                      </p:cBhvr>
                                    </p:animEffect>
                                  </p:childTnLst>
                                </p:cTn>
                              </p:par>
                            </p:childTnLst>
                          </p:cTn>
                        </p:par>
                      </p:childTnLst>
                    </p:cTn>
                  </p:par>
                  <p:par>
                    <p:cTn id="64" fill="hold">
                      <p:stCondLst>
                        <p:cond delay="indefinite"/>
                      </p:stCondLst>
                      <p:childTnLst>
                        <p:par>
                          <p:cTn id="65" fill="hold">
                            <p:stCondLst>
                              <p:cond delay="0"/>
                            </p:stCondLst>
                            <p:childTnLst>
                              <p:par>
                                <p:cTn id="66" presetID="4" presetClass="entr" presetSubtype="16" fill="hold" grpId="0" nodeType="clickEffect">
                                  <p:stCondLst>
                                    <p:cond delay="0"/>
                                  </p:stCondLst>
                                  <p:childTnLst>
                                    <p:set>
                                      <p:cBhvr>
                                        <p:cTn id="67" dur="1" fill="hold">
                                          <p:stCondLst>
                                            <p:cond delay="0"/>
                                          </p:stCondLst>
                                        </p:cTn>
                                        <p:tgtEl>
                                          <p:spTgt spid="3">
                                            <p:txEl>
                                              <p:pRg st="10" end="10"/>
                                            </p:txEl>
                                          </p:spTgt>
                                        </p:tgtEl>
                                        <p:attrNameLst>
                                          <p:attrName>style.visibility</p:attrName>
                                        </p:attrNameLst>
                                      </p:cBhvr>
                                      <p:to>
                                        <p:strVal val="visible"/>
                                      </p:to>
                                    </p:set>
                                    <p:animEffect transition="in" filter="box(in)">
                                      <p:cBhvr>
                                        <p:cTn id="68" dur="2000"/>
                                        <p:tgtEl>
                                          <p:spTgt spid="3">
                                            <p:txEl>
                                              <p:pRg st="10" end="10"/>
                                            </p:txEl>
                                          </p:spTgt>
                                        </p:tgtEl>
                                      </p:cBhvr>
                                    </p:animEffect>
                                  </p:childTnLst>
                                </p:cTn>
                              </p:par>
                            </p:childTnLst>
                          </p:cTn>
                        </p:par>
                      </p:childTnLst>
                    </p:cTn>
                  </p:par>
                  <p:par>
                    <p:cTn id="69" fill="hold">
                      <p:stCondLst>
                        <p:cond delay="indefinite"/>
                      </p:stCondLst>
                      <p:childTnLst>
                        <p:par>
                          <p:cTn id="70" fill="hold">
                            <p:stCondLst>
                              <p:cond delay="0"/>
                            </p:stCondLst>
                            <p:childTnLst>
                              <p:par>
                                <p:cTn id="71" presetID="4" presetClass="entr" presetSubtype="16" fill="hold" grpId="0" nodeType="clickEffect">
                                  <p:stCondLst>
                                    <p:cond delay="0"/>
                                  </p:stCondLst>
                                  <p:childTnLst>
                                    <p:set>
                                      <p:cBhvr>
                                        <p:cTn id="72" dur="1" fill="hold">
                                          <p:stCondLst>
                                            <p:cond delay="0"/>
                                          </p:stCondLst>
                                        </p:cTn>
                                        <p:tgtEl>
                                          <p:spTgt spid="3">
                                            <p:txEl>
                                              <p:pRg st="11" end="11"/>
                                            </p:txEl>
                                          </p:spTgt>
                                        </p:tgtEl>
                                        <p:attrNameLst>
                                          <p:attrName>style.visibility</p:attrName>
                                        </p:attrNameLst>
                                      </p:cBhvr>
                                      <p:to>
                                        <p:strVal val="visible"/>
                                      </p:to>
                                    </p:set>
                                    <p:animEffect transition="in" filter="box(in)">
                                      <p:cBhvr>
                                        <p:cTn id="73" dur="2000"/>
                                        <p:tgtEl>
                                          <p:spTgt spid="3">
                                            <p:txEl>
                                              <p:pRg st="11" end="11"/>
                                            </p:txEl>
                                          </p:spTgt>
                                        </p:tgtEl>
                                      </p:cBhvr>
                                    </p:animEffect>
                                  </p:childTnLst>
                                </p:cTn>
                              </p:par>
                            </p:childTnLst>
                          </p:cTn>
                        </p:par>
                      </p:childTnLst>
                    </p:cTn>
                  </p:par>
                  <p:par>
                    <p:cTn id="74" fill="hold">
                      <p:stCondLst>
                        <p:cond delay="indefinite"/>
                      </p:stCondLst>
                      <p:childTnLst>
                        <p:par>
                          <p:cTn id="75" fill="hold">
                            <p:stCondLst>
                              <p:cond delay="0"/>
                            </p:stCondLst>
                            <p:childTnLst>
                              <p:par>
                                <p:cTn id="76" presetID="4" presetClass="entr" presetSubtype="16" fill="hold" grpId="0" nodeType="clickEffect">
                                  <p:stCondLst>
                                    <p:cond delay="0"/>
                                  </p:stCondLst>
                                  <p:childTnLst>
                                    <p:set>
                                      <p:cBhvr>
                                        <p:cTn id="77" dur="1" fill="hold">
                                          <p:stCondLst>
                                            <p:cond delay="0"/>
                                          </p:stCondLst>
                                        </p:cTn>
                                        <p:tgtEl>
                                          <p:spTgt spid="3">
                                            <p:txEl>
                                              <p:pRg st="12" end="12"/>
                                            </p:txEl>
                                          </p:spTgt>
                                        </p:tgtEl>
                                        <p:attrNameLst>
                                          <p:attrName>style.visibility</p:attrName>
                                        </p:attrNameLst>
                                      </p:cBhvr>
                                      <p:to>
                                        <p:strVal val="visible"/>
                                      </p:to>
                                    </p:set>
                                    <p:animEffect transition="in" filter="box(in)">
                                      <p:cBhvr>
                                        <p:cTn id="78" dur="2000"/>
                                        <p:tgtEl>
                                          <p:spTgt spid="3">
                                            <p:txEl>
                                              <p:pRg st="12" end="12"/>
                                            </p:txEl>
                                          </p:spTgt>
                                        </p:tgtEl>
                                      </p:cBhvr>
                                    </p:animEffect>
                                  </p:childTnLst>
                                </p:cTn>
                              </p:par>
                            </p:childTnLst>
                          </p:cTn>
                        </p:par>
                      </p:childTnLst>
                    </p:cTn>
                  </p:par>
                  <p:par>
                    <p:cTn id="79" fill="hold">
                      <p:stCondLst>
                        <p:cond delay="indefinite"/>
                      </p:stCondLst>
                      <p:childTnLst>
                        <p:par>
                          <p:cTn id="80" fill="hold">
                            <p:stCondLst>
                              <p:cond delay="0"/>
                            </p:stCondLst>
                            <p:childTnLst>
                              <p:par>
                                <p:cTn id="81" presetID="4" presetClass="entr" presetSubtype="16" fill="hold" grpId="0" nodeType="clickEffect">
                                  <p:stCondLst>
                                    <p:cond delay="0"/>
                                  </p:stCondLst>
                                  <p:childTnLst>
                                    <p:set>
                                      <p:cBhvr>
                                        <p:cTn id="82" dur="1" fill="hold">
                                          <p:stCondLst>
                                            <p:cond delay="0"/>
                                          </p:stCondLst>
                                        </p:cTn>
                                        <p:tgtEl>
                                          <p:spTgt spid="3">
                                            <p:txEl>
                                              <p:pRg st="13" end="13"/>
                                            </p:txEl>
                                          </p:spTgt>
                                        </p:tgtEl>
                                        <p:attrNameLst>
                                          <p:attrName>style.visibility</p:attrName>
                                        </p:attrNameLst>
                                      </p:cBhvr>
                                      <p:to>
                                        <p:strVal val="visible"/>
                                      </p:to>
                                    </p:set>
                                    <p:animEffect transition="in" filter="box(in)">
                                      <p:cBhvr>
                                        <p:cTn id="83" dur="2000"/>
                                        <p:tgtEl>
                                          <p:spTgt spid="3">
                                            <p:txEl>
                                              <p:pRg st="13" end="13"/>
                                            </p:txEl>
                                          </p:spTgt>
                                        </p:tgtEl>
                                      </p:cBhvr>
                                    </p:animEffect>
                                  </p:childTnLst>
                                </p:cTn>
                              </p:par>
                            </p:childTnLst>
                          </p:cTn>
                        </p:par>
                      </p:childTnLst>
                    </p:cTn>
                  </p:par>
                  <p:par>
                    <p:cTn id="84" fill="hold">
                      <p:stCondLst>
                        <p:cond delay="indefinite"/>
                      </p:stCondLst>
                      <p:childTnLst>
                        <p:par>
                          <p:cTn id="85" fill="hold">
                            <p:stCondLst>
                              <p:cond delay="0"/>
                            </p:stCondLst>
                            <p:childTnLst>
                              <p:par>
                                <p:cTn id="86" presetID="4" presetClass="entr" presetSubtype="16" fill="hold" grpId="0" nodeType="clickEffect">
                                  <p:stCondLst>
                                    <p:cond delay="0"/>
                                  </p:stCondLst>
                                  <p:childTnLst>
                                    <p:set>
                                      <p:cBhvr>
                                        <p:cTn id="87" dur="1" fill="hold">
                                          <p:stCondLst>
                                            <p:cond delay="0"/>
                                          </p:stCondLst>
                                        </p:cTn>
                                        <p:tgtEl>
                                          <p:spTgt spid="3">
                                            <p:txEl>
                                              <p:pRg st="14" end="14"/>
                                            </p:txEl>
                                          </p:spTgt>
                                        </p:tgtEl>
                                        <p:attrNameLst>
                                          <p:attrName>style.visibility</p:attrName>
                                        </p:attrNameLst>
                                      </p:cBhvr>
                                      <p:to>
                                        <p:strVal val="visible"/>
                                      </p:to>
                                    </p:set>
                                    <p:animEffect transition="in" filter="box(in)">
                                      <p:cBhvr>
                                        <p:cTn id="88" dur="2000"/>
                                        <p:tgtEl>
                                          <p:spTgt spid="3">
                                            <p:txEl>
                                              <p:pRg st="14" end="14"/>
                                            </p:txEl>
                                          </p:spTgt>
                                        </p:tgtEl>
                                      </p:cBhvr>
                                    </p:animEffect>
                                  </p:childTnLst>
                                </p:cTn>
                              </p:par>
                            </p:childTnLst>
                          </p:cTn>
                        </p:par>
                      </p:childTnLst>
                    </p:cTn>
                  </p:par>
                  <p:par>
                    <p:cTn id="89" fill="hold">
                      <p:stCondLst>
                        <p:cond delay="indefinite"/>
                      </p:stCondLst>
                      <p:childTnLst>
                        <p:par>
                          <p:cTn id="90" fill="hold">
                            <p:stCondLst>
                              <p:cond delay="0"/>
                            </p:stCondLst>
                            <p:childTnLst>
                              <p:par>
                                <p:cTn id="91" presetID="4" presetClass="entr" presetSubtype="16" fill="hold" grpId="0" nodeType="clickEffect">
                                  <p:stCondLst>
                                    <p:cond delay="0"/>
                                  </p:stCondLst>
                                  <p:childTnLst>
                                    <p:set>
                                      <p:cBhvr>
                                        <p:cTn id="92" dur="1" fill="hold">
                                          <p:stCondLst>
                                            <p:cond delay="0"/>
                                          </p:stCondLst>
                                        </p:cTn>
                                        <p:tgtEl>
                                          <p:spTgt spid="11"/>
                                        </p:tgtEl>
                                        <p:attrNameLst>
                                          <p:attrName>style.visibility</p:attrName>
                                        </p:attrNameLst>
                                      </p:cBhvr>
                                      <p:to>
                                        <p:strVal val="visible"/>
                                      </p:to>
                                    </p:set>
                                    <p:animEffect transition="in" filter="box(in)">
                                      <p:cBhvr>
                                        <p:cTn id="93"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3" grpId="1" build="p"/>
      <p:bldP spid="5" grpId="0"/>
      <p:bldP spid="5" grpId="1"/>
      <p:bldP spid="10" grpId="0"/>
      <p:bldP spid="10" grpId="1"/>
      <p:bldP spid="11" grpId="0"/>
      <p:bldP spid="11" grpId="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86105" y="537210"/>
            <a:ext cx="11066780" cy="6113145"/>
          </a:xfrm>
        </p:spPr>
        <p:txBody>
          <a:bodyPr>
            <a:normAutofit/>
          </a:bodyPr>
          <a:lstStyle/>
          <a:p>
            <a:pPr marL="0" marR="0" indent="0" algn="just">
              <a:spcBef>
                <a:spcPts val="0"/>
              </a:spcBef>
              <a:spcAft>
                <a:spcPts val="0"/>
              </a:spcAft>
              <a:buNone/>
            </a:pPr>
            <a:r>
              <a:rPr lang="vi-VN" sz="2400" i="1" dirty="0">
                <a:effectLst/>
                <a:latin typeface="Times New Roman" panose="02020603050405020304" pitchFamily="18" charset="0"/>
                <a:ea typeface="Calibri" panose="020F0502020204030204" pitchFamily="34" charset="0"/>
                <a:cs typeface="Times New Roman" panose="02020603050405020304" pitchFamily="18" charset="0"/>
              </a:rPr>
              <a:t>Câu 4 : Chọn từ thưa (không dùng từ nói) trong câu Ngồi lên cho chị lạy rồi sẽ thưa, Nguyễn Du đã nói được một điều tinh tế trong đoạn mở lời “trao duyên” của Thúy Kiều, vì?</a:t>
            </a:r>
            <a:endParaRPr lang="vi-VN" sz="2400" dirty="0">
              <a:effectLst/>
              <a:latin typeface="Calibri" panose="020F0502020204030204" pitchFamily="34"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A. Thưa hàm ý nói năng với tất cả sự cung kính, tôn trọng, biết ơn.</a:t>
            </a:r>
            <a:endParaRPr lang="vi-VN" sz="2400" dirty="0">
              <a:effectLst/>
              <a:latin typeface="Calibri" panose="020F0502020204030204" pitchFamily="34"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B. Thưa đồng nghĩa với nói nhưng có sắc thái lễ độ, từ tốn hơn</a:t>
            </a:r>
            <a:endParaRPr lang="vi-VN" sz="2400" dirty="0">
              <a:effectLst/>
              <a:latin typeface="Calibri" panose="020F0502020204030204" pitchFamily="34"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C. Thưa có nghĩa là “thưa thốt”, thể hiện một thái độ khiêm tốn, nhún nhường, lễ phép.</a:t>
            </a:r>
            <a:endParaRPr lang="vi-VN" sz="2400" dirty="0">
              <a:effectLst/>
              <a:latin typeface="Calibri" panose="020F0502020204030204" pitchFamily="34"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D. Thưa có tác dụng nhấn mạnh tầm quan trọng của câu chuyện hơn nói.</a:t>
            </a:r>
            <a:endParaRPr lang="vi-VN" sz="2400" dirty="0">
              <a:effectLst/>
              <a:latin typeface="Calibri" panose="020F0502020204030204" pitchFamily="34"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vi-VN" sz="2400" i="1" dirty="0">
                <a:effectLst/>
                <a:latin typeface="Times New Roman" panose="02020603050405020304" pitchFamily="18" charset="0"/>
                <a:ea typeface="Calibri" panose="020F0502020204030204" pitchFamily="34" charset="0"/>
                <a:cs typeface="Times New Roman" panose="02020603050405020304" pitchFamily="18" charset="0"/>
              </a:rPr>
              <a:t>Câu 5: Hình ảnh ẩn dụ trâm gãy gương tan có ngụ ý gì?</a:t>
            </a:r>
            <a:endParaRPr lang="vi-VN" sz="2400" dirty="0">
              <a:effectLst/>
              <a:latin typeface="Calibri" panose="020F0502020204030204" pitchFamily="34"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A. Gợi nhắc cảnh tượng đổ vỡ kinh hoàng khi bọn sai nha ập vào nhà Kiều để bắt người, cướp của.</a:t>
            </a:r>
            <a:endParaRPr lang="vi-VN" sz="2400" dirty="0">
              <a:effectLst/>
              <a:latin typeface="Calibri" panose="020F0502020204030204" pitchFamily="34"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B. Tiếc nuối những kỉ vật tình yêu Kim – Kiều giờ không còn nguyên vẹn nữa.</a:t>
            </a:r>
            <a:endParaRPr lang="vi-VN" sz="2400" dirty="0">
              <a:effectLst/>
              <a:latin typeface="Calibri" panose="020F0502020204030204" pitchFamily="34"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C. Tiếc nuối, cảm thương cho tình duyên không nguyên vẹn của Thúy Vân khi thay Kiều lấy Kim Trọng.</a:t>
            </a:r>
            <a:endParaRPr lang="vi-VN" sz="2400" dirty="0">
              <a:effectLst/>
              <a:latin typeface="Calibri" panose="020F0502020204030204" pitchFamily="34"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D. Diễn tả tình trạng tình yêu tan vỡ không còn gì cứu vãn được của Thúy Kiểu và Kim Trọng.</a:t>
            </a:r>
            <a:endParaRPr lang="vi-VN" sz="2400" dirty="0">
              <a:effectLst/>
              <a:latin typeface="Calibri" panose="020F0502020204030204" pitchFamily="34" charset="0"/>
              <a:ea typeface="SimSun" panose="02010600030101010101" pitchFamily="2" charset="-122"/>
              <a:cs typeface="Times New Roman" panose="02020603050405020304" pitchFamily="18" charset="0"/>
            </a:endParaRPr>
          </a:p>
          <a:p>
            <a:endParaRPr lang="vi-VN" sz="2400" dirty="0"/>
          </a:p>
        </p:txBody>
      </p:sp>
      <p:sp>
        <p:nvSpPr>
          <p:cNvPr id="2" name="Text Box 1"/>
          <p:cNvSpPr txBox="1"/>
          <p:nvPr/>
        </p:nvSpPr>
        <p:spPr>
          <a:xfrm>
            <a:off x="571500" y="1569720"/>
            <a:ext cx="603885" cy="553085"/>
          </a:xfrm>
          <a:prstGeom prst="rect">
            <a:avLst/>
          </a:prstGeom>
          <a:noFill/>
        </p:spPr>
        <p:txBody>
          <a:bodyPr wrap="square" rtlCol="0">
            <a:spAutoFit/>
          </a:bodyPr>
          <a:p>
            <a:r>
              <a:rPr lang="en-US" sz="3000" b="1">
                <a:solidFill>
                  <a:srgbClr val="FF0000"/>
                </a:solidFill>
                <a:latin typeface="Times New Roman" panose="02020603050405020304" pitchFamily="18" charset="0"/>
                <a:cs typeface="Times New Roman" panose="02020603050405020304" pitchFamily="18" charset="0"/>
              </a:rPr>
              <a:t>A</a:t>
            </a:r>
            <a:endParaRPr lang="en-US" sz="3000" b="1">
              <a:solidFill>
                <a:srgbClr val="FF0000"/>
              </a:solidFill>
              <a:latin typeface="Times New Roman" panose="02020603050405020304" pitchFamily="18" charset="0"/>
              <a:cs typeface="Times New Roman" panose="02020603050405020304" pitchFamily="18" charset="0"/>
            </a:endParaRPr>
          </a:p>
        </p:txBody>
      </p:sp>
      <p:sp>
        <p:nvSpPr>
          <p:cNvPr id="4" name="Text Box 3"/>
          <p:cNvSpPr txBox="1"/>
          <p:nvPr/>
        </p:nvSpPr>
        <p:spPr>
          <a:xfrm>
            <a:off x="552450" y="5245735"/>
            <a:ext cx="603885" cy="553085"/>
          </a:xfrm>
          <a:prstGeom prst="rect">
            <a:avLst/>
          </a:prstGeom>
          <a:noFill/>
        </p:spPr>
        <p:txBody>
          <a:bodyPr wrap="square" rtlCol="0">
            <a:spAutoFit/>
          </a:bodyPr>
          <a:p>
            <a:r>
              <a:rPr lang="en-US" sz="3000" b="1">
                <a:solidFill>
                  <a:srgbClr val="FF0000"/>
                </a:solidFill>
                <a:latin typeface="Times New Roman" panose="02020603050405020304" pitchFamily="18" charset="0"/>
                <a:cs typeface="Times New Roman" panose="02020603050405020304" pitchFamily="18" charset="0"/>
              </a:rPr>
              <a:t>D</a:t>
            </a:r>
            <a:endParaRPr lang="en-US" sz="3000" b="1">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ox(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ox(in)">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2"/>
                                        </p:tgtEl>
                                        <p:attrNameLst>
                                          <p:attrName>style.visibility</p:attrName>
                                        </p:attrNameLst>
                                      </p:cBhvr>
                                      <p:to>
                                        <p:strVal val="visible"/>
                                      </p:to>
                                    </p:set>
                                    <p:animEffect transition="in" filter="box(in)">
                                      <p:cBhvr>
                                        <p:cTn id="32" dur="2000"/>
                                        <p:tgtEl>
                                          <p:spTgt spid="2"/>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box(in)">
                                      <p:cBhvr>
                                        <p:cTn id="37" dur="20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box(in)">
                                      <p:cBhvr>
                                        <p:cTn id="42" dur="20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box(in)">
                                      <p:cBhvr>
                                        <p:cTn id="47" dur="2000"/>
                                        <p:tgtEl>
                                          <p:spTgt spid="3">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3">
                                            <p:txEl>
                                              <p:pRg st="8" end="8"/>
                                            </p:txEl>
                                          </p:spTgt>
                                        </p:tgtEl>
                                        <p:attrNameLst>
                                          <p:attrName>style.visibility</p:attrName>
                                        </p:attrNameLst>
                                      </p:cBhvr>
                                      <p:to>
                                        <p:strVal val="visible"/>
                                      </p:to>
                                    </p:set>
                                    <p:animEffect transition="in" filter="box(in)">
                                      <p:cBhvr>
                                        <p:cTn id="52" dur="2000"/>
                                        <p:tgtEl>
                                          <p:spTgt spid="3">
                                            <p:txEl>
                                              <p:pRg st="8" end="8"/>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4" presetClass="entr" presetSubtype="16" fill="hold" grpId="0" nodeType="clickEffect">
                                  <p:stCondLst>
                                    <p:cond delay="0"/>
                                  </p:stCondLst>
                                  <p:childTnLst>
                                    <p:set>
                                      <p:cBhvr>
                                        <p:cTn id="56" dur="1" fill="hold">
                                          <p:stCondLst>
                                            <p:cond delay="0"/>
                                          </p:stCondLst>
                                        </p:cTn>
                                        <p:tgtEl>
                                          <p:spTgt spid="3">
                                            <p:txEl>
                                              <p:pRg st="9" end="9"/>
                                            </p:txEl>
                                          </p:spTgt>
                                        </p:tgtEl>
                                        <p:attrNameLst>
                                          <p:attrName>style.visibility</p:attrName>
                                        </p:attrNameLst>
                                      </p:cBhvr>
                                      <p:to>
                                        <p:strVal val="visible"/>
                                      </p:to>
                                    </p:set>
                                    <p:animEffect transition="in" filter="box(in)">
                                      <p:cBhvr>
                                        <p:cTn id="57" dur="2000"/>
                                        <p:tgtEl>
                                          <p:spTgt spid="3">
                                            <p:txEl>
                                              <p:pRg st="9" end="9"/>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4" presetClass="entr" presetSubtype="16" fill="hold" grpId="0" nodeType="clickEffect">
                                  <p:stCondLst>
                                    <p:cond delay="0"/>
                                  </p:stCondLst>
                                  <p:childTnLst>
                                    <p:set>
                                      <p:cBhvr>
                                        <p:cTn id="61" dur="1" fill="hold">
                                          <p:stCondLst>
                                            <p:cond delay="0"/>
                                          </p:stCondLst>
                                        </p:cTn>
                                        <p:tgtEl>
                                          <p:spTgt spid="4"/>
                                        </p:tgtEl>
                                        <p:attrNameLst>
                                          <p:attrName>style.visibility</p:attrName>
                                        </p:attrNameLst>
                                      </p:cBhvr>
                                      <p:to>
                                        <p:strVal val="visible"/>
                                      </p:to>
                                    </p:set>
                                    <p:animEffect transition="in" filter="box(in)">
                                      <p:cBhvr>
                                        <p:cTn id="6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3" grpId="1" build="p"/>
      <p:bldP spid="2" grpId="0"/>
      <p:bldP spid="2" grpId="1"/>
      <p:bldP spid="4" grpId="0"/>
      <p:bldP spid="4" grpId="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b="1" dirty="0">
                <a:solidFill>
                  <a:srgbClr val="FF0000"/>
                </a:solidFill>
                <a:effectLst/>
                <a:latin typeface="Times New Roman" panose="02020603050405020304" pitchFamily="18" charset="0"/>
                <a:ea typeface="TimesNewRomanPS-BoldMT"/>
                <a:cs typeface="Times New Roman" panose="02020603050405020304" pitchFamily="18" charset="0"/>
              </a:rPr>
              <a:t>VẬN DỤNG</a:t>
            </a:r>
            <a:br>
              <a:rPr lang="vi-VN" dirty="0">
                <a:effectLst/>
                <a:latin typeface="Calibri" panose="020F0502020204030204" pitchFamily="34" charset="0"/>
                <a:ea typeface="SimSun" panose="02010600030101010101" pitchFamily="2" charset="-122"/>
                <a:cs typeface="Times New Roman" panose="02020603050405020304" pitchFamily="18" charset="0"/>
              </a:rPr>
            </a:br>
            <a:endParaRPr lang="vi-VN" dirty="0"/>
          </a:p>
        </p:txBody>
      </p:sp>
      <p:sp>
        <p:nvSpPr>
          <p:cNvPr id="3" name="Content Placeholder 2"/>
          <p:cNvSpPr>
            <a:spLocks noGrp="1"/>
          </p:cNvSpPr>
          <p:nvPr>
            <p:ph idx="1"/>
          </p:nvPr>
        </p:nvSpPr>
        <p:spPr/>
        <p:txBody>
          <a:bodyPr/>
          <a:lstStyle/>
          <a:p>
            <a:pPr marL="0" indent="0">
              <a:buNone/>
            </a:pPr>
            <a:r>
              <a:rPr lang="en-US" dirty="0">
                <a:effectLst/>
                <a:latin typeface="Times New Roman" panose="02020603050405020304" pitchFamily="18" charset="0"/>
                <a:ea typeface="SimSun" panose="02010600030101010101" pitchFamily="2" charset="-122"/>
              </a:rPr>
              <a:t>       </a:t>
            </a:r>
            <a:r>
              <a:rPr lang="vi-VN" dirty="0">
                <a:effectLst/>
                <a:latin typeface="Times New Roman" panose="02020603050405020304" pitchFamily="18" charset="0"/>
                <a:ea typeface="SimSun" panose="02010600030101010101" pitchFamily="2" charset="-122"/>
              </a:rPr>
              <a:t>Vẽ một bức tranh hay dựng một hoạt cảnh sân khấu hoá về cuộc trao duyên</a:t>
            </a:r>
            <a:r>
              <a:rPr lang="en-US" dirty="0">
                <a:effectLst/>
                <a:latin typeface="Times New Roman" panose="02020603050405020304" pitchFamily="18" charset="0"/>
                <a:ea typeface="SimSun" panose="02010600030101010101" pitchFamily="2" charset="-122"/>
              </a:rPr>
              <a:t>.</a:t>
            </a:r>
            <a:endParaRPr lang="vi-VN" dirty="0">
              <a:effectLst/>
              <a:latin typeface="Times New Roman" panose="02020603050405020304" pitchFamily="18" charset="0"/>
              <a:ea typeface="SimSun"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vi-VN" b="1" dirty="0">
                <a:solidFill>
                  <a:srgbClr val="FF0000"/>
                </a:solidFill>
                <a:ea typeface="SimSun" panose="02010600030101010101" pitchFamily="2" charset="-122"/>
              </a:rPr>
              <a:t>HÌNH THÀNH KIẾN THỨC</a:t>
            </a:r>
            <a:endParaRPr lang="vi-VN" dirty="0"/>
          </a:p>
        </p:txBody>
      </p:sp>
      <p:sp>
        <p:nvSpPr>
          <p:cNvPr id="3" name="Content Placeholder 2"/>
          <p:cNvSpPr>
            <a:spLocks noGrp="1"/>
          </p:cNvSpPr>
          <p:nvPr>
            <p:ph idx="1"/>
          </p:nvPr>
        </p:nvSpPr>
        <p:spPr/>
        <p:txBody>
          <a:bodyPr/>
          <a:lstStyle/>
          <a:p>
            <a:pPr marL="571500" indent="-571500">
              <a:buAutoNum type="romanUcPeriod"/>
            </a:pPr>
            <a:r>
              <a:rPr lang="vi-VN" b="1" dirty="0">
                <a:solidFill>
                  <a:srgbClr val="FF0000"/>
                </a:solidFill>
                <a:effectLst/>
                <a:latin typeface="Times New Roman" panose="02020603050405020304" pitchFamily="18" charset="0"/>
                <a:ea typeface="SimSun" panose="02010600030101010101" pitchFamily="2" charset="-122"/>
              </a:rPr>
              <a:t>Đọc và tìm hiểu chung</a:t>
            </a:r>
            <a:endParaRPr lang="en-US" b="1" dirty="0">
              <a:solidFill>
                <a:srgbClr val="FF0000"/>
              </a:solidFill>
              <a:effectLst/>
              <a:latin typeface="Times New Roman" panose="02020603050405020304" pitchFamily="18" charset="0"/>
              <a:ea typeface="SimSun" panose="02010600030101010101" pitchFamily="2" charset="-122"/>
            </a:endParaRPr>
          </a:p>
          <a:p>
            <a:pPr marL="0" indent="0">
              <a:buNone/>
            </a:pPr>
            <a:r>
              <a:rPr lang="en-US" b="1" dirty="0">
                <a:solidFill>
                  <a:srgbClr val="FF0000"/>
                </a:solidFill>
                <a:latin typeface="Times New Roman" panose="02020603050405020304" pitchFamily="18" charset="0"/>
                <a:ea typeface="SimSun" panose="02010600030101010101" pitchFamily="2" charset="-122"/>
              </a:rPr>
              <a:t>* </a:t>
            </a:r>
            <a:r>
              <a:rPr lang="en-US" b="1" dirty="0" err="1">
                <a:solidFill>
                  <a:srgbClr val="FF0000"/>
                </a:solidFill>
                <a:latin typeface="Times New Roman" panose="02020603050405020304" pitchFamily="18" charset="0"/>
                <a:ea typeface="SimSun" panose="02010600030101010101" pitchFamily="2" charset="-122"/>
              </a:rPr>
              <a:t>Yêu</a:t>
            </a:r>
            <a:r>
              <a:rPr lang="en-US" b="1" dirty="0">
                <a:solidFill>
                  <a:srgbClr val="FF0000"/>
                </a:solidFill>
                <a:latin typeface="Times New Roman" panose="02020603050405020304" pitchFamily="18" charset="0"/>
                <a:ea typeface="SimSun" panose="02010600030101010101" pitchFamily="2" charset="-122"/>
              </a:rPr>
              <a:t> </a:t>
            </a:r>
            <a:r>
              <a:rPr lang="en-US" b="1" dirty="0" err="1">
                <a:solidFill>
                  <a:srgbClr val="FF0000"/>
                </a:solidFill>
                <a:latin typeface="Times New Roman" panose="02020603050405020304" pitchFamily="18" charset="0"/>
                <a:ea typeface="SimSun" panose="02010600030101010101" pitchFamily="2" charset="-122"/>
              </a:rPr>
              <a:t>cầu</a:t>
            </a:r>
            <a:endParaRPr lang="vi-VN" dirty="0">
              <a:effectLst/>
              <a:latin typeface="Times New Roman" panose="02020603050405020304" pitchFamily="18" charset="0"/>
              <a:ea typeface="SimSun" panose="02010600030101010101" pitchFamily="2" charset="-122"/>
            </a:endParaRPr>
          </a:p>
          <a:p>
            <a:pPr marL="0" indent="0">
              <a:buNone/>
            </a:pPr>
            <a:r>
              <a:rPr lang="en-US" dirty="0">
                <a:solidFill>
                  <a:srgbClr val="000000"/>
                </a:solidFill>
                <a:effectLst/>
                <a:latin typeface="Times New Roman" panose="02020603050405020304" pitchFamily="18" charset="0"/>
                <a:ea typeface="SimSun" panose="02010600030101010101" pitchFamily="2" charset="-122"/>
                <a:cs typeface="Times New Roman" panose="02020603050405020304" pitchFamily="18" charset="0"/>
              </a:rPr>
              <a:t>       </a:t>
            </a:r>
            <a:r>
              <a:rPr lang="vi-VN" dirty="0">
                <a:solidFill>
                  <a:srgbClr val="000000"/>
                </a:solidFill>
                <a:effectLst/>
                <a:latin typeface="Times New Roman" panose="02020603050405020304" pitchFamily="18" charset="0"/>
                <a:ea typeface="SimSun" panose="02010600030101010101" pitchFamily="2" charset="-122"/>
                <a:cs typeface="Times New Roman" panose="02020603050405020304" pitchFamily="18" charset="0"/>
              </a:rPr>
              <a:t>Đọc to, rõ ràng, diễn cảm, đúng giọng điệu, chú ý yếu tố biểu cảm trong văn bản. </a:t>
            </a:r>
            <a:endParaRPr lang="vi-VN" dirty="0">
              <a:effectLst/>
              <a:latin typeface="Calibri" panose="020F0502020204030204" pitchFamily="34" charset="0"/>
              <a:ea typeface="SimSun" panose="02010600030101010101" pitchFamily="2" charset="-122"/>
              <a:cs typeface="Times New Roman" panose="02020603050405020304" pitchFamily="18" charset="0"/>
            </a:endParaRPr>
          </a:p>
          <a:p>
            <a:endParaRPr lang="vi-VN" dirty="0"/>
          </a:p>
        </p:txBody>
      </p:sp>
      <p:sp>
        <p:nvSpPr>
          <p:cNvPr id="5" name="TextBox 4"/>
          <p:cNvSpPr txBox="1"/>
          <p:nvPr/>
        </p:nvSpPr>
        <p:spPr>
          <a:xfrm>
            <a:off x="2337435" y="2810986"/>
            <a:ext cx="6092190" cy="406137"/>
          </a:xfrm>
          <a:prstGeom prst="rect">
            <a:avLst/>
          </a:prstGeom>
          <a:noFill/>
        </p:spPr>
        <p:txBody>
          <a:bodyPr wrap="square">
            <a:spAutoFit/>
          </a:bodyPr>
          <a:lstStyle/>
          <a:p>
            <a:pPr lvl="0" algn="just">
              <a:lnSpc>
                <a:spcPct val="125000"/>
              </a:lnSpc>
            </a:pPr>
            <a:r>
              <a:rPr lang="vi-VN" b="1" dirty="0">
                <a:solidFill>
                  <a:srgbClr val="FF0000"/>
                </a:solidFill>
                <a:effectLst/>
                <a:latin typeface="Times New Roman" panose="02020603050405020304" pitchFamily="18" charset="0"/>
                <a:ea typeface="SimSun" panose="02010600030101010101" pitchFamily="2" charset="-122"/>
              </a:rPr>
              <a:t>  </a:t>
            </a:r>
            <a:endParaRPr lang="vi-VN" dirty="0">
              <a:effectLst/>
              <a:latin typeface="Times New Roman" panose="02020603050405020304" pitchFamily="18" charset="0"/>
              <a:ea typeface="SimSun"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xit" presetSubtype="32" fill="hold" grpId="0" nodeType="clickEffect">
                                  <p:stCondLst>
                                    <p:cond delay="0"/>
                                  </p:stCondLst>
                                  <p:childTnLst>
                                    <p:animEffect transition="out" filter="box(out)">
                                      <p:cBhvr>
                                        <p:cTn id="6" dur="2000"/>
                                        <p:tgtEl>
                                          <p:spTgt spid="2"/>
                                        </p:tgtEl>
                                      </p:cBhvr>
                                    </p:animEffect>
                                    <p:set>
                                      <p:cBhvr>
                                        <p:cTn id="7" dur="1" fill="hold">
                                          <p:stCondLst>
                                            <p:cond delay="1999"/>
                                          </p:stCondLst>
                                        </p:cTn>
                                        <p:tgtEl>
                                          <p:spTgt spid="2"/>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ox(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ox(in)">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ox(in)">
                                      <p:cBhvr>
                                        <p:cTn id="2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3" grpId="1" build="p"/>
      <p:bldP spid="2" grpId="0"/>
      <p:bldP spid="2" grpId="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098" name="Picture 5" descr="0209"/>
          <p:cNvPicPr>
            <a:picLocks noChangeAspect="1"/>
          </p:cNvPicPr>
          <p:nvPr>
            <p:ph idx="1"/>
          </p:nvPr>
        </p:nvPicPr>
        <p:blipFill>
          <a:blip r:embed="rId1"/>
          <a:stretch>
            <a:fillRect/>
          </a:stretch>
        </p:blipFill>
        <p:spPr>
          <a:xfrm>
            <a:off x="4075430" y="2662555"/>
            <a:ext cx="6017895" cy="4324350"/>
          </a:xfrm>
          <a:prstGeom prst="rect">
            <a:avLst/>
          </a:prstGeom>
          <a:noFill/>
          <a:ln w="9525">
            <a:noFill/>
          </a:ln>
        </p:spPr>
      </p:pic>
      <p:sp>
        <p:nvSpPr>
          <p:cNvPr id="4" name="Rectangles 3"/>
          <p:cNvSpPr/>
          <p:nvPr/>
        </p:nvSpPr>
        <p:spPr>
          <a:xfrm>
            <a:off x="1697990" y="1365885"/>
            <a:ext cx="8192135" cy="2306955"/>
          </a:xfrm>
          <a:prstGeom prst="rect">
            <a:avLst/>
          </a:prstGeom>
          <a:noFill/>
          <a:ln>
            <a:noFill/>
          </a:ln>
        </p:spPr>
        <p:txBody>
          <a:bodyPr wrap="none" rtlCol="0" anchor="t">
            <a:spAutoFit/>
          </a:bodyPr>
          <a:p>
            <a:pPr algn="ctr"/>
            <a:r>
              <a:rPr lang="en-US" sz="7200">
                <a:ln w="22225">
                  <a:solidFill>
                    <a:schemeClr val="accent2"/>
                  </a:solidFill>
                  <a:prstDash val="solid"/>
                </a:ln>
                <a:solidFill>
                  <a:srgbClr val="FF0000"/>
                </a:solidFill>
                <a:effectLst/>
                <a:sym typeface="+mn-ea"/>
              </a:rPr>
              <a:t>TẠM BIỆT CÁC EM</a:t>
            </a:r>
            <a:br>
              <a:rPr lang="en-US" sz="7200">
                <a:ln w="22225">
                  <a:solidFill>
                    <a:schemeClr val="accent2"/>
                  </a:solidFill>
                  <a:prstDash val="solid"/>
                </a:ln>
                <a:solidFill>
                  <a:srgbClr val="FF0000"/>
                </a:solidFill>
                <a:effectLst/>
                <a:sym typeface="+mn-ea"/>
              </a:rPr>
            </a:br>
            <a:endParaRPr lang="en-US" altLang="zh-CN" sz="7200" b="1">
              <a:ln w="22225">
                <a:solidFill>
                  <a:schemeClr val="accent2"/>
                </a:solidFill>
                <a:prstDash val="solid"/>
              </a:ln>
              <a:solidFill>
                <a:schemeClr val="accent2">
                  <a:lumMod val="40000"/>
                  <a:lumOff val="60000"/>
                </a:schemeClr>
              </a:solidFill>
              <a:effectLs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40505" y="1027390"/>
            <a:ext cx="10515600" cy="4351338"/>
          </a:xfrm>
        </p:spPr>
        <p:txBody>
          <a:bodyPr>
            <a:normAutofit/>
          </a:bodyPr>
          <a:lstStyle/>
          <a:p>
            <a:pPr marL="0" indent="0" algn="just">
              <a:buNone/>
            </a:pPr>
            <a:r>
              <a:rPr lang="en-US" sz="3200" b="1" dirty="0">
                <a:solidFill>
                  <a:srgbClr val="FF0000"/>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3200" b="1" dirty="0" err="1">
                <a:solidFill>
                  <a:srgbClr val="FF0000"/>
                </a:solidFill>
                <a:effectLst/>
                <a:latin typeface="Times New Roman" panose="02020603050405020304" pitchFamily="18" charset="0"/>
                <a:ea typeface="SimSun" panose="02010600030101010101" pitchFamily="2" charset="-122"/>
                <a:cs typeface="Times New Roman" panose="02020603050405020304" pitchFamily="18" charset="0"/>
              </a:rPr>
              <a:t>Nhiệm</a:t>
            </a:r>
            <a:r>
              <a:rPr lang="en-US" sz="3200" b="1" dirty="0">
                <a:solidFill>
                  <a:srgbClr val="FF0000"/>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3200" b="1" dirty="0" err="1">
                <a:solidFill>
                  <a:srgbClr val="FF0000"/>
                </a:solidFill>
                <a:effectLst/>
                <a:latin typeface="Times New Roman" panose="02020603050405020304" pitchFamily="18" charset="0"/>
                <a:ea typeface="SimSun" panose="02010600030101010101" pitchFamily="2" charset="-122"/>
                <a:cs typeface="Times New Roman" panose="02020603050405020304" pitchFamily="18" charset="0"/>
              </a:rPr>
              <a:t>vụ</a:t>
            </a:r>
            <a:endParaRPr lang="en-US" sz="3200" b="1" dirty="0">
              <a:solidFill>
                <a:srgbClr val="FF0000"/>
              </a:solidFill>
              <a:effectLst/>
              <a:latin typeface="Times New Roman" panose="02020603050405020304" pitchFamily="18" charset="0"/>
              <a:ea typeface="SimSun" panose="02010600030101010101" pitchFamily="2" charset="-122"/>
              <a:cs typeface="Times New Roman" panose="02020603050405020304" pitchFamily="18" charset="0"/>
            </a:endParaRPr>
          </a:p>
          <a:p>
            <a:pPr marL="0" indent="0" algn="just">
              <a:buNone/>
            </a:pPr>
            <a:r>
              <a:rPr lang="vi-VN" sz="3200" b="1" dirty="0">
                <a:effectLst/>
                <a:latin typeface="Times New Roman" panose="02020603050405020304" pitchFamily="18" charset="0"/>
                <a:ea typeface="SimSun" panose="02010600030101010101" pitchFamily="2" charset="-122"/>
                <a:cs typeface="Times New Roman" panose="02020603050405020304" pitchFamily="18" charset="0"/>
              </a:rPr>
              <a:t>+</a:t>
            </a:r>
            <a:r>
              <a:rPr lang="vi-VN" sz="3200" b="0" dirty="0">
                <a:effectLst/>
                <a:latin typeface="Times New Roman" panose="02020603050405020304" pitchFamily="18" charset="0"/>
                <a:ea typeface="SimSun" panose="02010600030101010101" pitchFamily="2" charset="-122"/>
                <a:cs typeface="Times New Roman" panose="02020603050405020304" pitchFamily="18" charset="0"/>
              </a:rPr>
              <a:t> Hãy p</a:t>
            </a:r>
            <a:r>
              <a:rPr lang="vi-VN" sz="3200" i="0" dirty="0">
                <a:solidFill>
                  <a:srgbClr val="333333"/>
                </a:solidFill>
                <a:effectLst/>
                <a:latin typeface="Times New Roman" panose="02020603050405020304" pitchFamily="18" charset="0"/>
                <a:cs typeface="Times New Roman" panose="02020603050405020304" pitchFamily="18" charset="0"/>
              </a:rPr>
              <a:t>hân biệt lời của người kể chuyện và lời của nhân vật trong đoạn này?</a:t>
            </a:r>
            <a:endParaRPr lang="vi-VN" sz="3200" dirty="0">
              <a:effectLst/>
              <a:latin typeface="Times New Roman" panose="02020603050405020304" pitchFamily="18" charset="0"/>
              <a:ea typeface="SimSun" panose="02010600030101010101" pitchFamily="2" charset="-122"/>
              <a:cs typeface="Times New Roman" panose="02020603050405020304" pitchFamily="18" charset="0"/>
            </a:endParaRPr>
          </a:p>
          <a:p>
            <a:pPr marL="0" indent="0" algn="just">
              <a:buNone/>
            </a:pP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Cách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mở</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đầu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cho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câu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chuyện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sắp</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nói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với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Thuý</a:t>
            </a:r>
            <a:r>
              <a:rPr lang="en-US" sz="3200" dirty="0">
                <a:latin typeface="Times New Roman" panose="02020603050405020304" pitchFamily="18" charset="0"/>
                <a:cs typeface="Times New Roman" panose="02020603050405020304" pitchFamily="18" charset="0"/>
              </a:rPr>
              <a:t> Vân </a:t>
            </a:r>
            <a:r>
              <a:rPr lang="en-US" sz="3200" dirty="0" err="1">
                <a:latin typeface="Times New Roman" panose="02020603050405020304" pitchFamily="18" charset="0"/>
                <a:cs typeface="Times New Roman" panose="02020603050405020304" pitchFamily="18" charset="0"/>
              </a:rPr>
              <a:t>của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Kiều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có</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gì</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khác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thường</a:t>
            </a:r>
            <a:r>
              <a:rPr lang="en-US" sz="3200" dirty="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a:p>
            <a:pPr marL="0" indent="0" algn="just">
              <a:buNone/>
            </a:pP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Bạn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hình</a:t>
            </a:r>
            <a:r>
              <a:rPr lang="en-US" sz="3200" dirty="0">
                <a:latin typeface="Times New Roman" panose="02020603050405020304" pitchFamily="18" charset="0"/>
                <a:cs typeface="Times New Roman" panose="02020603050405020304" pitchFamily="18" charset="0"/>
              </a:rPr>
              <a:t> dung </a:t>
            </a:r>
            <a:r>
              <a:rPr lang="en-US" sz="3200" dirty="0" err="1">
                <a:latin typeface="Times New Roman" panose="02020603050405020304" pitchFamily="18" charset="0"/>
                <a:cs typeface="Times New Roman" panose="02020603050405020304" pitchFamily="18" charset="0"/>
              </a:rPr>
              <a:t>thế</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nào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về</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dáng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vẻ</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tâm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trạng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giọng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nói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của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Thuý</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Kiều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trong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đoạn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từ</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dòng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thơ</a:t>
            </a:r>
            <a:r>
              <a:rPr lang="en-US" sz="3200" dirty="0">
                <a:latin typeface="Times New Roman" panose="02020603050405020304" pitchFamily="18" charset="0"/>
                <a:cs typeface="Times New Roman" panose="02020603050405020304" pitchFamily="18" charset="0"/>
              </a:rPr>
              <a:t> 741 </a:t>
            </a:r>
            <a:r>
              <a:rPr lang="en-US" sz="3200" dirty="0" err="1">
                <a:latin typeface="Times New Roman" panose="02020603050405020304" pitchFamily="18" charset="0"/>
                <a:cs typeface="Times New Roman" panose="02020603050405020304" pitchFamily="18" charset="0"/>
              </a:rPr>
              <a:t>đến</a:t>
            </a:r>
            <a:r>
              <a:rPr lang="en-US" sz="3200" dirty="0">
                <a:latin typeface="Times New Roman" panose="02020603050405020304" pitchFamily="18" charset="0"/>
                <a:cs typeface="Times New Roman" panose="02020603050405020304" pitchFamily="18" charset="0"/>
              </a:rPr>
              <a:t> dòng756 ở </a:t>
            </a:r>
            <a:r>
              <a:rPr lang="en-US" sz="3200" dirty="0" err="1">
                <a:latin typeface="Times New Roman" panose="02020603050405020304" pitchFamily="18" charset="0"/>
                <a:cs typeface="Times New Roman" panose="02020603050405020304" pitchFamily="18" charset="0"/>
              </a:rPr>
              <a:t>cuối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văn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bản</a:t>
            </a:r>
            <a:r>
              <a:rPr lang="en-US" sz="3200" dirty="0">
                <a:latin typeface="Times New Roman" panose="02020603050405020304" pitchFamily="18" charset="0"/>
                <a:cs typeface="Times New Roman" panose="02020603050405020304" pitchFamily="18" charset="0"/>
              </a:rPr>
              <a:t>?</a:t>
            </a:r>
            <a:endParaRPr lang="vi-VN" sz="32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ox(in)">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ltLang="vi-VN" sz="3555" b="1" dirty="0">
                <a:solidFill>
                  <a:srgbClr val="FF0000"/>
                </a:solidFill>
                <a:effectLst/>
                <a:latin typeface="Times New Roman" panose="02020603050405020304" pitchFamily="18" charset="0"/>
                <a:ea typeface="SimSun" panose="02010600030101010101" pitchFamily="2" charset="-122"/>
                <a:sym typeface="+mn-ea"/>
              </a:rPr>
              <a:t>I. </a:t>
            </a:r>
            <a:r>
              <a:rPr lang="vi-VN" sz="3555" b="1" dirty="0">
                <a:solidFill>
                  <a:srgbClr val="FF0000"/>
                </a:solidFill>
                <a:effectLst/>
                <a:latin typeface="Times New Roman" panose="02020603050405020304" pitchFamily="18" charset="0"/>
                <a:ea typeface="SimSun" panose="02010600030101010101" pitchFamily="2" charset="-122"/>
                <a:sym typeface="+mn-ea"/>
              </a:rPr>
              <a:t>Đọc và tìm hiểu chung</a:t>
            </a:r>
            <a:br>
              <a:rPr lang="en-US" sz="3555" b="1" dirty="0">
                <a:solidFill>
                  <a:srgbClr val="00B050"/>
                </a:solidFill>
                <a:effectLst/>
                <a:latin typeface="Times New Roman" panose="02020603050405020304" pitchFamily="18" charset="0"/>
                <a:ea typeface="SimSun" panose="02010600030101010101" pitchFamily="2" charset="-122"/>
              </a:rPr>
            </a:br>
            <a:r>
              <a:rPr lang="vi-VN" sz="3555" b="1" dirty="0">
                <a:solidFill>
                  <a:srgbClr val="00B050"/>
                </a:solidFill>
                <a:effectLst/>
                <a:latin typeface="Times New Roman" panose="02020603050405020304" pitchFamily="18" charset="0"/>
                <a:ea typeface="SimSun" panose="02010600030101010101" pitchFamily="2" charset="-122"/>
              </a:rPr>
              <a:t>1. Vị trí đoạn trích</a:t>
            </a:r>
            <a:br>
              <a:rPr lang="vi-VN" sz="3555" dirty="0">
                <a:effectLst/>
                <a:latin typeface="Times New Roman" panose="02020603050405020304" pitchFamily="18" charset="0"/>
                <a:ea typeface="SimSun" panose="02010600030101010101" pitchFamily="2" charset="-122"/>
              </a:rPr>
            </a:br>
            <a:endParaRPr lang="vi-VN" sz="3555" dirty="0"/>
          </a:p>
        </p:txBody>
      </p:sp>
      <p:sp>
        <p:nvSpPr>
          <p:cNvPr id="3" name="Content Placeholder 2"/>
          <p:cNvSpPr>
            <a:spLocks noGrp="1"/>
          </p:cNvSpPr>
          <p:nvPr>
            <p:ph idx="1"/>
          </p:nvPr>
        </p:nvSpPr>
        <p:spPr/>
        <p:txBody>
          <a:bodyPr/>
          <a:lstStyle/>
          <a:p>
            <a:pPr marL="0" indent="0" algn="just">
              <a:buNone/>
            </a:pPr>
            <a:r>
              <a:rPr lang="vi-VN" dirty="0">
                <a:effectLst/>
                <a:latin typeface="Times New Roman" panose="02020603050405020304" pitchFamily="18" charset="0"/>
                <a:ea typeface="SimSun" panose="02010600030101010101" pitchFamily="2" charset="-122"/>
              </a:rPr>
              <a:t> Trình bày những nét chung và hiểu biết của em về đoạn trích “Trao duyên”</a:t>
            </a:r>
            <a:r>
              <a:rPr lang="en-US" dirty="0">
                <a:effectLst/>
                <a:latin typeface="Times New Roman" panose="02020603050405020304" pitchFamily="18" charset="0"/>
                <a:ea typeface="SimSun" panose="02010600030101010101" pitchFamily="2" charset="-122"/>
              </a:rPr>
              <a:t> </a:t>
            </a:r>
            <a:r>
              <a:rPr lang="vi-VN" dirty="0">
                <a:effectLst/>
                <a:latin typeface="Times New Roman" panose="02020603050405020304" pitchFamily="18" charset="0"/>
                <a:ea typeface="SimSun" panose="02010600030101010101" pitchFamily="2" charset="-122"/>
              </a:rPr>
              <a:t>( Vị trí cũng như bố cục đoạn trích)</a:t>
            </a:r>
            <a:endParaRPr lang="vi-VN" dirty="0">
              <a:effectLst/>
              <a:latin typeface="Times New Roman" panose="02020603050405020304" pitchFamily="18" charset="0"/>
              <a:ea typeface="SimSun" panose="02010600030101010101" pitchFamily="2" charset="-122"/>
            </a:endParaRPr>
          </a:p>
          <a:p>
            <a:pPr marL="0" indent="0">
              <a:buNone/>
            </a:pPr>
            <a:endParaRPr lang="vi-V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174456"/>
            <a:ext cx="10515600" cy="4351338"/>
          </a:xfrm>
        </p:spPr>
        <p:txBody>
          <a:bodyPr/>
          <a:lstStyle/>
          <a:p>
            <a:pPr marL="0" indent="0" algn="just">
              <a:lnSpc>
                <a:spcPct val="125000"/>
              </a:lnSpc>
              <a:buNone/>
            </a:pPr>
            <a:r>
              <a:rPr lang="vi-VN" b="1" dirty="0">
                <a:solidFill>
                  <a:srgbClr val="00B050"/>
                </a:solidFill>
                <a:effectLst/>
                <a:latin typeface="Times New Roman" panose="02020603050405020304" pitchFamily="18" charset="0"/>
                <a:ea typeface="SimSun" panose="02010600030101010101" pitchFamily="2" charset="-122"/>
              </a:rPr>
              <a:t>1. Vị trí đoạn trích</a:t>
            </a:r>
            <a:endParaRPr lang="vi-VN" dirty="0">
              <a:effectLst/>
              <a:latin typeface="Times New Roman" panose="02020603050405020304" pitchFamily="18" charset="0"/>
              <a:ea typeface="SimSun" panose="02010600030101010101" pitchFamily="2" charset="-122"/>
            </a:endParaRPr>
          </a:p>
          <a:p>
            <a:pPr marL="0" indent="0" algn="just">
              <a:lnSpc>
                <a:spcPct val="125000"/>
              </a:lnSpc>
              <a:buNone/>
            </a:pPr>
            <a:r>
              <a:rPr lang="vi-VN" dirty="0">
                <a:effectLst/>
                <a:latin typeface="Times New Roman" panose="02020603050405020304" pitchFamily="18" charset="0"/>
                <a:ea typeface="SimSun" panose="02010600030101010101" pitchFamily="2" charset="-122"/>
              </a:rPr>
              <a:t>- Trao duyên sau khi bán mình → tình thế éo le → nỗi đau đớn, bất lực, vẻ đẹp phẩm chất của Kiều.</a:t>
            </a:r>
            <a:endParaRPr lang="vi-VN" dirty="0">
              <a:effectLst/>
              <a:latin typeface="Times New Roman" panose="02020603050405020304" pitchFamily="18" charset="0"/>
              <a:ea typeface="SimSun" panose="02010600030101010101" pitchFamily="2" charset="-122"/>
            </a:endParaRPr>
          </a:p>
          <a:p>
            <a:pPr marL="0" indent="0" algn="just">
              <a:lnSpc>
                <a:spcPct val="125000"/>
              </a:lnSpc>
              <a:buNone/>
            </a:pPr>
            <a:r>
              <a:rPr lang="vi-VN" dirty="0">
                <a:effectLst/>
                <a:latin typeface="Times New Roman" panose="02020603050405020304" pitchFamily="18" charset="0"/>
                <a:ea typeface="SimSun" panose="02010600030101010101" pitchFamily="2" charset="-122"/>
              </a:rPr>
              <a:t>- Đoạn trích từ câu 711 đến câu 756, thuộc phần 2: Gia biến và lưu lạc trong “Truyện Kiều”</a:t>
            </a:r>
            <a:endParaRPr lang="vi-VN" dirty="0">
              <a:effectLst/>
              <a:latin typeface="Times New Roman" panose="02020603050405020304" pitchFamily="18" charset="0"/>
              <a:ea typeface="SimSun" panose="02010600030101010101" pitchFamily="2" charset="-122"/>
            </a:endParaRPr>
          </a:p>
          <a:p>
            <a:pPr marL="0" indent="0" algn="just">
              <a:lnSpc>
                <a:spcPct val="125000"/>
              </a:lnSpc>
              <a:buNone/>
            </a:pPr>
            <a:r>
              <a:rPr lang="vi-VN" dirty="0">
                <a:effectLst/>
                <a:latin typeface="Times New Roman" panose="02020603050405020304" pitchFamily="18" charset="0"/>
                <a:ea typeface="SimSun" panose="02010600030101010101" pitchFamily="2" charset="-122"/>
              </a:rPr>
              <a:t>→ Vị trí đặc biệt: khép lại những ngày tháng êm đềm, hạnh phúc, mở ra cuộc đời lưu lạc bất hạnh.</a:t>
            </a:r>
            <a:endParaRPr lang="vi-VN" dirty="0">
              <a:effectLst/>
              <a:latin typeface="Times New Roman" panose="02020603050405020304" pitchFamily="18" charset="0"/>
              <a:ea typeface="SimSun" panose="02010600030101010101" pitchFamily="2" charset="-122"/>
            </a:endParaRPr>
          </a:p>
          <a:p>
            <a:endParaRPr lang="vi-V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ox(in)">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87475"/>
            <a:ext cx="10515600" cy="4351338"/>
          </a:xfrm>
        </p:spPr>
        <p:txBody>
          <a:bodyPr/>
          <a:lstStyle/>
          <a:p>
            <a:pPr marL="0" indent="0" algn="just">
              <a:lnSpc>
                <a:spcPct val="125000"/>
              </a:lnSpc>
              <a:buNone/>
            </a:pPr>
            <a:r>
              <a:rPr lang="vi-VN" b="1" dirty="0">
                <a:solidFill>
                  <a:srgbClr val="00B050"/>
                </a:solidFill>
                <a:effectLst/>
                <a:latin typeface="Times New Roman" panose="02020603050405020304" pitchFamily="18" charset="0"/>
                <a:ea typeface="SimSun" panose="02010600030101010101" pitchFamily="2" charset="-122"/>
              </a:rPr>
              <a:t>2. Bố cục:</a:t>
            </a:r>
            <a:r>
              <a:rPr lang="vi-VN" b="1" dirty="0">
                <a:effectLst/>
                <a:latin typeface="Times New Roman" panose="02020603050405020304" pitchFamily="18" charset="0"/>
                <a:ea typeface="SimSun" panose="02010600030101010101" pitchFamily="2" charset="-122"/>
              </a:rPr>
              <a:t> </a:t>
            </a:r>
            <a:r>
              <a:rPr lang="vi-VN" dirty="0">
                <a:effectLst/>
                <a:latin typeface="Times New Roman" panose="02020603050405020304" pitchFamily="18" charset="0"/>
                <a:ea typeface="SimSun" panose="02010600030101010101" pitchFamily="2" charset="-122"/>
              </a:rPr>
              <a:t>Chia làm 3 phần</a:t>
            </a:r>
            <a:endParaRPr lang="vi-VN" dirty="0">
              <a:effectLst/>
              <a:latin typeface="Times New Roman" panose="02020603050405020304" pitchFamily="18" charset="0"/>
              <a:ea typeface="SimSun" panose="02010600030101010101" pitchFamily="2" charset="-122"/>
            </a:endParaRPr>
          </a:p>
          <a:p>
            <a:pPr marL="0" marR="0" indent="0" algn="just">
              <a:lnSpc>
                <a:spcPct val="125000"/>
              </a:lnSpc>
              <a:spcBef>
                <a:spcPts val="0"/>
              </a:spcBef>
              <a:spcAft>
                <a:spcPts val="0"/>
              </a:spcAft>
              <a:buNone/>
            </a:pPr>
            <a:r>
              <a:rPr lang="vi-VN" dirty="0">
                <a:effectLst/>
                <a:latin typeface="Times New Roman" panose="02020603050405020304" pitchFamily="18" charset="0"/>
                <a:ea typeface="Calibri" panose="020F0502020204030204" pitchFamily="34" charset="0"/>
                <a:cs typeface="Times New Roman" panose="02020603050405020304" pitchFamily="18" charset="0"/>
              </a:rPr>
              <a:t>-  Phần 1: 12 câu đầu: Nỗi niềm trong đêm của Kiều</a:t>
            </a:r>
            <a:endParaRPr lang="vi-VN" dirty="0">
              <a:effectLst/>
              <a:latin typeface="Calibri" panose="020F0502020204030204" pitchFamily="34" charset="0"/>
              <a:ea typeface="SimSun" panose="02010600030101010101" pitchFamily="2" charset="-122"/>
              <a:cs typeface="Times New Roman" panose="02020603050405020304" pitchFamily="18" charset="0"/>
            </a:endParaRPr>
          </a:p>
          <a:p>
            <a:pPr marL="0" indent="0" algn="just">
              <a:lnSpc>
                <a:spcPct val="125000"/>
              </a:lnSpc>
              <a:buNone/>
            </a:pPr>
            <a:r>
              <a:rPr lang="vi-VN" dirty="0">
                <a:effectLst/>
                <a:latin typeface="Times New Roman" panose="02020603050405020304" pitchFamily="18" charset="0"/>
                <a:ea typeface="SimSun" panose="02010600030101010101" pitchFamily="2" charset="-122"/>
              </a:rPr>
              <a:t>- Phần 2: 12 câu thơ tiếp theo: Kiều tìm cách thuyết phục, trao duyên cho Thúy Vân.</a:t>
            </a:r>
            <a:endParaRPr lang="vi-VN" dirty="0">
              <a:effectLst/>
              <a:latin typeface="Times New Roman" panose="02020603050405020304" pitchFamily="18" charset="0"/>
              <a:ea typeface="SimSun" panose="02010600030101010101" pitchFamily="2" charset="-122"/>
            </a:endParaRPr>
          </a:p>
          <a:p>
            <a:pPr marL="0" indent="0" algn="just">
              <a:lnSpc>
                <a:spcPct val="125000"/>
              </a:lnSpc>
              <a:buNone/>
            </a:pPr>
            <a:r>
              <a:rPr lang="vi-VN" dirty="0">
                <a:effectLst/>
                <a:latin typeface="Times New Roman" panose="02020603050405020304" pitchFamily="18" charset="0"/>
                <a:ea typeface="SimSun" panose="02010600030101010101" pitchFamily="2" charset="-122"/>
              </a:rPr>
              <a:t>- Phần 3: 14 câu tiếp: Kiều trao kỉ vật và dặn dò Thúy vân.</a:t>
            </a:r>
            <a:endParaRPr lang="vi-VN" dirty="0">
              <a:effectLst/>
              <a:latin typeface="Times New Roman" panose="02020603050405020304" pitchFamily="18" charset="0"/>
              <a:ea typeface="SimSun" panose="02010600030101010101" pitchFamily="2" charset="-122"/>
            </a:endParaRPr>
          </a:p>
          <a:p>
            <a:pPr marL="0" indent="0" algn="just">
              <a:lnSpc>
                <a:spcPct val="125000"/>
              </a:lnSpc>
              <a:buNone/>
            </a:pPr>
            <a:r>
              <a:rPr lang="vi-VN" dirty="0">
                <a:effectLst/>
                <a:latin typeface="Times New Roman" panose="02020603050405020304" pitchFamily="18" charset="0"/>
                <a:ea typeface="SimSun" panose="02010600030101010101" pitchFamily="2" charset="-122"/>
              </a:rPr>
              <a:t>- Phần 4: 10 câu cuối: Kiều đối diện với thực tại và lời nhắn gứi đến Kim Trọng.</a:t>
            </a:r>
            <a:endParaRPr lang="vi-VN" dirty="0">
              <a:effectLst/>
              <a:latin typeface="Times New Roman" panose="02020603050405020304" pitchFamily="18" charset="0"/>
              <a:ea typeface="SimSun" panose="02010600030101010101" pitchFamily="2" charset="-122"/>
            </a:endParaRPr>
          </a:p>
          <a:p>
            <a:endParaRPr lang="vi-V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ox(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ox(in)">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b="1" dirty="0">
                <a:solidFill>
                  <a:srgbClr val="FF0000"/>
                </a:solidFill>
                <a:effectLst/>
                <a:latin typeface="Times New Roman" panose="02020603050405020304" pitchFamily="18" charset="0"/>
                <a:ea typeface="SimSun" panose="02010600030101010101" pitchFamily="2" charset="-122"/>
              </a:rPr>
              <a:t>Đọc văn bản</a:t>
            </a:r>
            <a:br>
              <a:rPr lang="vi-VN" dirty="0">
                <a:effectLst/>
                <a:latin typeface="Times New Roman" panose="02020603050405020304" pitchFamily="18" charset="0"/>
                <a:ea typeface="SimSun" panose="02010600030101010101" pitchFamily="2" charset="-122"/>
              </a:rPr>
            </a:br>
            <a:endParaRPr lang="vi-VN" dirty="0"/>
          </a:p>
        </p:txBody>
      </p:sp>
      <p:sp>
        <p:nvSpPr>
          <p:cNvPr id="3" name="Content Placeholder 2"/>
          <p:cNvSpPr>
            <a:spLocks noGrp="1"/>
          </p:cNvSpPr>
          <p:nvPr>
            <p:ph idx="1"/>
          </p:nvPr>
        </p:nvSpPr>
        <p:spPr/>
        <p:txBody>
          <a:bodyPr/>
          <a:lstStyle/>
          <a:p>
            <a:pPr marL="0" indent="0" algn="just">
              <a:buNone/>
            </a:pPr>
            <a:r>
              <a:rPr lang="en-US" altLang="vi-VN" b="1" dirty="0">
                <a:solidFill>
                  <a:srgbClr val="FF0000"/>
                </a:solidFill>
                <a:effectLst/>
                <a:latin typeface="Times New Roman" panose="02020603050405020304" pitchFamily="18" charset="0"/>
                <a:ea typeface="SimSun" panose="02010600030101010101" pitchFamily="2" charset="-122"/>
              </a:rPr>
              <a:t>* Nhiệm vụ:</a:t>
            </a:r>
            <a:r>
              <a:rPr lang="en-US" altLang="vi-VN" b="0" dirty="0">
                <a:effectLst/>
                <a:latin typeface="Times New Roman" panose="02020603050405020304" pitchFamily="18" charset="0"/>
                <a:ea typeface="SimSun" panose="02010600030101010101" pitchFamily="2" charset="-122"/>
              </a:rPr>
              <a:t> Hoàn thành câu hỏi</a:t>
            </a:r>
            <a:endParaRPr lang="vi-VN" b="0" dirty="0">
              <a:effectLst/>
              <a:latin typeface="Times New Roman" panose="02020603050405020304" pitchFamily="18" charset="0"/>
              <a:ea typeface="SimSun" panose="02010600030101010101" pitchFamily="2" charset="-122"/>
            </a:endParaRPr>
          </a:p>
          <a:p>
            <a:pPr marL="0" indent="0" algn="just">
              <a:buNone/>
            </a:pPr>
            <a:r>
              <a:rPr lang="vi-VN" b="0" dirty="0">
                <a:effectLst/>
                <a:latin typeface="Times New Roman" panose="02020603050405020304" pitchFamily="18" charset="0"/>
                <a:ea typeface="SimSun" panose="02010600030101010101" pitchFamily="2" charset="-122"/>
              </a:rPr>
              <a:t>+ Việc “trao duyên” và cuộc trò chuyện giữa hai chị em Thuý Kiều - Thuý Vân được th</a:t>
            </a:r>
            <a:r>
              <a:rPr lang="en-US" altLang="vi-VN" b="0" dirty="0">
                <a:effectLst/>
                <a:latin typeface="Times New Roman" panose="02020603050405020304" pitchFamily="18" charset="0"/>
                <a:ea typeface="SimSun" panose="02010600030101010101" pitchFamily="2" charset="-122"/>
              </a:rPr>
              <a:t>u</a:t>
            </a:r>
            <a:r>
              <a:rPr lang="vi-VN" b="0" dirty="0">
                <a:effectLst/>
                <a:latin typeface="Times New Roman" panose="02020603050405020304" pitchFamily="18" charset="0"/>
                <a:ea typeface="SimSun" panose="02010600030101010101" pitchFamily="2" charset="-122"/>
              </a:rPr>
              <a:t>ật lại theo ngôi kể nào? </a:t>
            </a:r>
            <a:endParaRPr lang="vi-VN" b="0" dirty="0">
              <a:effectLst/>
              <a:latin typeface="Times New Roman" panose="02020603050405020304" pitchFamily="18" charset="0"/>
              <a:ea typeface="SimSun" panose="02010600030101010101" pitchFamily="2" charset="-122"/>
            </a:endParaRPr>
          </a:p>
          <a:p>
            <a:pPr marL="0" indent="0" algn="just">
              <a:buNone/>
            </a:pPr>
            <a:r>
              <a:rPr lang="en-US" altLang="vi-VN" b="0" dirty="0">
                <a:effectLst/>
                <a:latin typeface="Times New Roman" panose="02020603050405020304" pitchFamily="18" charset="0"/>
                <a:ea typeface="SimSun" panose="02010600030101010101" pitchFamily="2" charset="-122"/>
              </a:rPr>
              <a:t>+ </a:t>
            </a:r>
            <a:r>
              <a:rPr lang="vi-VN" b="0" dirty="0">
                <a:effectLst/>
                <a:latin typeface="Times New Roman" panose="02020603050405020304" pitchFamily="18" charset="0"/>
                <a:ea typeface="SimSun" panose="02010600030101010101" pitchFamily="2" charset="-122"/>
              </a:rPr>
              <a:t>Những </a:t>
            </a:r>
            <a:r>
              <a:rPr lang="en-US" altLang="vi-VN" b="0" dirty="0">
                <a:effectLst/>
                <a:latin typeface="Times New Roman" panose="02020603050405020304" pitchFamily="18" charset="0"/>
                <a:ea typeface="SimSun" panose="02010600030101010101" pitchFamily="2" charset="-122"/>
              </a:rPr>
              <a:t>dấu</a:t>
            </a:r>
            <a:r>
              <a:rPr lang="vi-VN" b="0" dirty="0">
                <a:effectLst/>
                <a:latin typeface="Times New Roman" panose="02020603050405020304" pitchFamily="18" charset="0"/>
                <a:ea typeface="SimSun" panose="02010600030101010101" pitchFamily="2" charset="-122"/>
              </a:rPr>
              <a:t> hiệu nào giúp bạn nhận biết điều đó?</a:t>
            </a:r>
            <a:endParaRPr lang="vi-VN" dirty="0">
              <a:effectLst/>
              <a:latin typeface="Times New Roman" panose="02020603050405020304" pitchFamily="18" charset="0"/>
              <a:ea typeface="SimSun" panose="02010600030101010101" pitchFamily="2" charset="-122"/>
            </a:endParaRPr>
          </a:p>
          <a:p>
            <a:pPr marL="0" indent="0" algn="just">
              <a:buNone/>
            </a:pPr>
            <a:endParaRPr lang="vi-V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3" grpId="1" build="p"/>
    </p:bldLst>
  </p:timing>
</p:sld>
</file>

<file path=ppt/theme/theme1.xml><?xml version="1.0" encoding="utf-8"?>
<a:theme xmlns:a="http://schemas.openxmlformats.org/drawingml/2006/main" name="Business Cooperate">
  <a:themeElements>
    <a:clrScheme name="Business Cooper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siness Cooperate">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Business Cooper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usiness Cooper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usiness Cooper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usiness Cooper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usiness Cooper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usiness Cooper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usiness Cooper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usiness Cooper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usiness Cooper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usiness Cooper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usiness Cooper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usiness Cooper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0</TotalTime>
  <Words>14001</Words>
  <PresentationFormat>Widescreen</PresentationFormat>
  <Paragraphs>398</Paragraphs>
  <Slides>40</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40</vt:i4>
      </vt:variant>
    </vt:vector>
  </HeadingPairs>
  <TitlesOfParts>
    <vt:vector size="51" baseType="lpstr">
      <vt:lpstr>Arial</vt:lpstr>
      <vt:lpstr>SimSun</vt:lpstr>
      <vt:lpstr>Wingdings</vt:lpstr>
      <vt:lpstr>Times New Roman</vt:lpstr>
      <vt:lpstr>TimesNewRomanPS-BoldMT</vt:lpstr>
      <vt:lpstr>UTM Scriptina KT</vt:lpstr>
      <vt:lpstr>Calibri</vt:lpstr>
      <vt:lpstr>Calibri Light</vt:lpstr>
      <vt:lpstr>Microsoft YaHei</vt:lpstr>
      <vt:lpstr>Arial Unicode MS</vt:lpstr>
      <vt:lpstr>Business Cooperate</vt:lpstr>
      <vt:lpstr>PowerPoint 演示文稿</vt:lpstr>
      <vt:lpstr> BÀI 7.  NHỮNG ĐIỀU TRÔNG THẤY (TRUYỆN THƠ NÔM VÀ NGUYỄN DU)</vt:lpstr>
      <vt:lpstr> KHỞI ĐỘNG </vt:lpstr>
      <vt:lpstr>HÌNH THÀNH KIẾN THỨC</vt:lpstr>
      <vt:lpstr>PowerPoint 演示文稿</vt:lpstr>
      <vt:lpstr>*Tìm hiểu chung 1. Vị trí đoạn trích </vt:lpstr>
      <vt:lpstr>PowerPoint 演示文稿</vt:lpstr>
      <vt:lpstr>PowerPoint 演示文稿</vt:lpstr>
      <vt:lpstr>Đọc văn bản </vt:lpstr>
      <vt:lpstr>PowerPoint 演示文稿</vt:lpstr>
      <vt:lpstr>+ HS làm việc cặp đôi, hoàn thành theo gọi ý sau: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Thảo luận nhóm</vt:lpstr>
      <vt:lpstr>PowerPoint 演示文稿</vt:lpstr>
      <vt:lpstr>5. Sự thay đổi trong tâm trạng của Thuý Kiều trước, trong và sau khi trao kỉ vật cho Thuý Vân: </vt:lpstr>
      <vt:lpstr>5. Sự thay đổi trong tâm trạng của Thuý Kiều trước, trong và sau khi trao kỉ vật cho Thuý Vân:</vt:lpstr>
      <vt:lpstr>5. Sự thay đổi trong tâm trạng của Thuý Kiều trước, trong và sau khi trao kỉ vật cho Thuý Vân:</vt:lpstr>
      <vt:lpstr>5. Sự thay đổi trong tâm trạng của Thuý Kiều trước, trong và sau khi trao kỉ vật cho Thuý Vân:</vt:lpstr>
      <vt:lpstr>5. Sự thay đổi trong tâm trạng của Thuý Kiều trước, trong và sau khi trao kỉ vật cho Thuý Vân:</vt:lpstr>
      <vt:lpstr>5. Sự thay đổi trong tâm trạng của Thuý Kiều trước, trong và sau khi trao kỉ vật cho Thuý Vân: - Sau khi trao kỉ vật: </vt:lpstr>
      <vt:lpstr>5. Sự thay đổi trong tâm trạng của Thuý Kiều trước, trong và sau khi trao kỉ vật cho Thuý Vân: - Sau khi trao kỉ vật: </vt:lpstr>
      <vt:lpstr>6. Chủ đề của văn bản "Trao duyên" và   vai trò của văn bản thế nào trong việc góp phần thể hiện chủ đề chính của “Truyện Kiều". </vt:lpstr>
      <vt:lpstr>* Vai trò</vt:lpstr>
      <vt:lpstr>PowerPoint 演示文稿</vt:lpstr>
      <vt:lpstr>PowerPoint 演示文稿</vt:lpstr>
      <vt:lpstr> LUYỆN TẬP </vt:lpstr>
      <vt:lpstr>PowerPoint 演示文稿</vt:lpstr>
      <vt:lpstr>VẬN DỤNG </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VnTeach.Com</dc:creator>
  <cp:keywords>VnTeach.Com</cp:keywords>
  <dcterms:created xsi:type="dcterms:W3CDTF">2023-08-01T03:51:00Z</dcterms:created>
  <dcterms:modified xsi:type="dcterms:W3CDTF">2023-08-02T08:55:58Z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D3272D1E1DAD447BA5D497C34951AF7D</vt:lpwstr>
  </property>
  <property fmtid="{D5CDD505-2E9C-101B-9397-08002B2CF9AE}" pid="3" name="KSOProductBuildVer">
    <vt:lpwstr>1033-11.2.0.11537</vt:lpwstr>
  </property>
</Properties>
</file>