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267" r:id="rId2"/>
    <p:sldId id="313" r:id="rId3"/>
    <p:sldId id="308" r:id="rId4"/>
    <p:sldId id="284" r:id="rId5"/>
    <p:sldId id="300" r:id="rId6"/>
    <p:sldId id="303" r:id="rId7"/>
    <p:sldId id="282" r:id="rId8"/>
    <p:sldId id="314" r:id="rId9"/>
    <p:sldId id="309" r:id="rId10"/>
    <p:sldId id="311" r:id="rId11"/>
    <p:sldId id="310" r:id="rId12"/>
    <p:sldId id="305" r:id="rId13"/>
    <p:sldId id="290" r:id="rId14"/>
    <p:sldId id="307" r:id="rId15"/>
    <p:sldId id="298" r:id="rId16"/>
    <p:sldId id="272" r:id="rId17"/>
    <p:sldId id="315" r:id="rId18"/>
    <p:sldId id="302" r:id="rId19"/>
    <p:sldId id="299" r:id="rId20"/>
    <p:sldId id="295" r:id="rId21"/>
    <p:sldId id="275" r:id="rId22"/>
    <p:sldId id="316" r:id="rId23"/>
  </p:sldIdLst>
  <p:sldSz cx="146304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00CC"/>
    <a:srgbClr val="66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728" autoAdjust="0"/>
  </p:normalViewPr>
  <p:slideViewPr>
    <p:cSldViewPr>
      <p:cViewPr varScale="1">
        <p:scale>
          <a:sx n="54" d="100"/>
          <a:sy n="54" d="100"/>
        </p:scale>
        <p:origin x="276" y="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3B07E1A0-5AD3-46E5-A399-465ACB103E03}" type="datetimeFigureOut">
              <a:rPr lang="en-US" smtClean="0"/>
              <a:pPr>
                <a:defRPr/>
              </a:pPr>
              <a:t>8/3/2021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gency FB" panose="020B050302020202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gency FB" panose="020B0503020202020204" pitchFamily="34" charset="0"/>
              </a:defRPr>
            </a:lvl1pPr>
          </a:lstStyle>
          <a:p>
            <a:pPr>
              <a:defRPr/>
            </a:pPr>
            <a:fld id="{F3C3A91C-A541-4924-B9ED-29D28A827116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A3A2-7B0A-40E9-9144-50A0550FA77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858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567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65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1296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06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7639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5E759-88BD-4F18-AA7F-9EE66EE3DEE3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9367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6C738-121B-447E-A13B-18722E7CAE6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5023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7429-FE6E-4043-8D64-458FB79DEB9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382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75F4-60F8-4DBC-BE6D-007B0332B01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7860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543EA-D676-488C-8DBE-858FCED6DE9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992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7B472-FF6A-4407-A1E0-C141066176CE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670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FD7C5-8FAA-40CB-AE6D-7549F9A80508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73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F7C13-AB6D-46EB-BE18-8EA157376326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93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E0537-2291-4113-A5FA-F060467B467E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138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E230-E44F-4D8C-9BCC-36D3EA8F7D50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2EBC-35D0-4C0A-B096-D7D9E872A17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24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1F51BA-2F9B-42C9-A48A-3C5CEAB29F5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344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.vn/imgres?imgurl=http://www.biomed-vietnam.com/?do%3Dproduct%26dtd%3Dthumbnail%26id%3D21172%26w%3D200%26h%3D200&amp;imgrefurl=http://www.biomed-vietnam.com/?do%3Dproduct%26dtd%3Dview%26id%3D21172&amp;h=200&amp;w=160&amp;sz=24&amp;hl=vi&amp;start=35&amp;usg=__ZZZXJ0mRVHtUdKyzhU83egOz1lw=&amp;tbnid=XSwFyY5N2FIP-M:&amp;tbnh=104&amp;tbnw=83&amp;prev=/images?q%3Dc%C3%A2n%2Bx%C3%A1ch%26start%3D20%26gbv%3D2%26ndsp%3D20%26hl%3Dvi%26sa%3D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30624" y="3682753"/>
            <a:ext cx="8708976" cy="12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7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ĐO KHỐI LƯỢNG</a:t>
            </a:r>
            <a:endParaRPr lang="vi-VN" altLang="vi-VN" sz="7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94520" y="1522512"/>
            <a:ext cx="2444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600" b="1" i="1">
                <a:solidFill>
                  <a:schemeClr val="accent2"/>
                </a:solidFill>
              </a:rPr>
              <a:t>Bài 6</a:t>
            </a:r>
            <a:r>
              <a:rPr lang="en-US" altLang="vi-VN" sz="6600" b="1" i="1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dell\Downloads\download (4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23" y="1498904"/>
            <a:ext cx="4328012" cy="41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dell\Downloads\download (3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5000"/>
          <a:stretch>
            <a:fillRect/>
          </a:stretch>
        </p:blipFill>
        <p:spPr bwMode="auto">
          <a:xfrm>
            <a:off x="52057" y="1776484"/>
            <a:ext cx="4444696" cy="35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dell\Downloads\download (4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30" y="1498904"/>
            <a:ext cx="4650068" cy="39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266528" y="286515"/>
            <a:ext cx="1130535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/>
              <a:t>   Xác định GHĐ và ĐCNN của cân trong các trường hợp sau:</a:t>
            </a:r>
            <a:endParaRPr lang="vi-VN" altLang="vi-VN" sz="3000" b="1" i="1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4415F3-E6EB-4DE5-9760-0EDBBEE5D47B}"/>
              </a:ext>
            </a:extLst>
          </p:cNvPr>
          <p:cNvSpPr/>
          <p:nvPr/>
        </p:nvSpPr>
        <p:spPr>
          <a:xfrm>
            <a:off x="-223835" y="5442927"/>
            <a:ext cx="3221037" cy="91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72D38-287A-4444-AB00-55912DF3A3CA}"/>
              </a:ext>
            </a:extLst>
          </p:cNvPr>
          <p:cNvSpPr/>
          <p:nvPr/>
        </p:nvSpPr>
        <p:spPr>
          <a:xfrm>
            <a:off x="10755526" y="5552504"/>
            <a:ext cx="3222625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36C173B-9555-4A84-AE3C-ED88D6279035}"/>
              </a:ext>
            </a:extLst>
          </p:cNvPr>
          <p:cNvSpPr/>
          <p:nvPr/>
        </p:nvSpPr>
        <p:spPr>
          <a:xfrm>
            <a:off x="4863886" y="5456239"/>
            <a:ext cx="322262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8729" y="6748528"/>
            <a:ext cx="289401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1000 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5 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73700" y="6746875"/>
            <a:ext cx="424338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15 kg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0,05 kg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96836" y="6746875"/>
            <a:ext cx="27500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GHĐ: </a:t>
            </a:r>
            <a:r>
              <a:rPr lang="vi-VN" altLang="en-US" sz="3000" b="1">
                <a:solidFill>
                  <a:srgbClr val="FF0000"/>
                </a:solidFill>
              </a:rPr>
              <a:t>130 kg</a:t>
            </a:r>
            <a:endParaRPr lang="en-US" altLang="en-US" sz="3000" b="1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vi-VN" altLang="en-US" sz="3000" b="1">
                <a:solidFill>
                  <a:schemeClr val="accent2"/>
                </a:solidFill>
              </a:rPr>
              <a:t>ĐCNN: </a:t>
            </a:r>
            <a:r>
              <a:rPr lang="vi-VN" altLang="en-US" sz="3000" b="1">
                <a:solidFill>
                  <a:srgbClr val="FF0000"/>
                </a:solidFill>
              </a:rPr>
              <a:t>1 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3714800" y="370384"/>
            <a:ext cx="6142359" cy="64697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III. Cách đo khối l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48" y="2181367"/>
            <a:ext cx="5787247" cy="46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3"/>
          <p:cNvSpPr>
            <a:spLocks noChangeShapeType="1"/>
          </p:cNvSpPr>
          <p:nvPr/>
        </p:nvSpPr>
        <p:spPr bwMode="auto">
          <a:xfrm flipH="1">
            <a:off x="1413871" y="3115610"/>
            <a:ext cx="4831511" cy="598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009883" y="2998669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>
                <a:solidFill>
                  <a:srgbClr val="FF0000"/>
                </a:solidFill>
              </a:rPr>
              <a:t>K</a:t>
            </a:r>
            <a:r>
              <a:rPr lang="vi-VN" altLang="vi-VN" sz="3000" b="1" i="1" smtClean="0">
                <a:solidFill>
                  <a:srgbClr val="FF0000"/>
                </a:solidFill>
              </a:rPr>
              <a:t>im </a:t>
            </a:r>
            <a:r>
              <a:rPr lang="vi-VN" altLang="vi-VN" sz="3000" b="1" i="1">
                <a:solidFill>
                  <a:srgbClr val="FF0000"/>
                </a:solidFill>
              </a:rPr>
              <a:t>cân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8936974" y="1852223"/>
            <a:ext cx="2070493" cy="68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85864" y="5251922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T</a:t>
            </a:r>
            <a:r>
              <a:rPr lang="en-US" altLang="vi-VN" sz="3000" b="1" i="1" smtClean="0">
                <a:solidFill>
                  <a:srgbClr val="FF0000"/>
                </a:solidFill>
              </a:rPr>
              <a:t>hân</a:t>
            </a:r>
            <a:r>
              <a:rPr lang="vi-VN" altLang="vi-VN" sz="3000" b="1" i="1" smtClean="0">
                <a:solidFill>
                  <a:srgbClr val="FF0000"/>
                </a:solidFill>
              </a:rPr>
              <a:t> </a:t>
            </a:r>
            <a:r>
              <a:rPr lang="vi-VN" altLang="vi-VN" sz="3000" b="1" i="1">
                <a:solidFill>
                  <a:srgbClr val="FF0000"/>
                </a:solidFill>
              </a:rPr>
              <a:t>cân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34502" y="4533172"/>
            <a:ext cx="33051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 smtClean="0">
                <a:solidFill>
                  <a:srgbClr val="FF0000"/>
                </a:solidFill>
              </a:rPr>
              <a:t>Ố</a:t>
            </a:r>
            <a:r>
              <a:rPr lang="vi-VN" altLang="vi-VN" sz="3000" b="1" i="1" smtClean="0">
                <a:solidFill>
                  <a:srgbClr val="FF0000"/>
                </a:solidFill>
              </a:rPr>
              <a:t>c </a:t>
            </a:r>
            <a:r>
              <a:rPr lang="vi-VN" altLang="vi-VN" sz="3000" b="1" i="1">
                <a:solidFill>
                  <a:srgbClr val="FF0000"/>
                </a:solidFill>
              </a:rPr>
              <a:t>điều chỉnh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2079511" y="5646085"/>
            <a:ext cx="4741936" cy="1031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9565383" y="5970672"/>
            <a:ext cx="3214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Bảng số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5970225" y="7428729"/>
            <a:ext cx="179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/>
              <a:t>Hình 5.2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026065" y="3775708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3000" b="1" i="1">
                <a:solidFill>
                  <a:srgbClr val="FF0000"/>
                </a:solidFill>
              </a:rPr>
              <a:t>Đ</a:t>
            </a:r>
            <a:r>
              <a:rPr lang="vi-VN" altLang="vi-VN" sz="3000" b="1" i="1" smtClean="0">
                <a:solidFill>
                  <a:srgbClr val="FF0000"/>
                </a:solidFill>
              </a:rPr>
              <a:t>ĩa </a:t>
            </a:r>
            <a:r>
              <a:rPr lang="vi-VN" altLang="vi-VN" sz="3000" b="1" i="1">
                <a:solidFill>
                  <a:srgbClr val="FF0000"/>
                </a:solidFill>
              </a:rPr>
              <a:t>cân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44435" y="1637616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3.</a:t>
            </a:r>
            <a:endParaRPr lang="vi-VN" altLang="vi-VN" sz="3600" b="1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07910" y="3252232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5.</a:t>
            </a:r>
            <a:endParaRPr lang="vi-VN" altLang="vi-VN" sz="3600" b="1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32246" y="4653899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1.</a:t>
            </a:r>
            <a:endParaRPr lang="vi-VN" altLang="vi-VN" sz="3600" b="1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038422" y="130648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2.</a:t>
            </a:r>
            <a:endParaRPr lang="vi-VN" altLang="vi-VN" sz="3600" b="1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166698" y="6390787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/>
              <a:t>4.</a:t>
            </a:r>
            <a:endParaRPr lang="vi-VN" altLang="vi-VN" sz="3600" b="1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1492853" y="2231308"/>
            <a:ext cx="5184576" cy="151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1501681" y="5009628"/>
            <a:ext cx="3391351" cy="90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611E-6 4.38272E-6 L -0.58876 -0.068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8" y="-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2.53086E-6 L 0.10753 -0.296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1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06E-6 4.1358E-6 L -0.59038 -0.155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25" y="-7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06E-6 3.02469E-6 L -0.53635 0.051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-1.35802E-6 L -0.57617 -0.150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9" y="-7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 animBg="1"/>
      <p:bldP spid="7" grpId="0"/>
      <p:bldP spid="7" grpId="1"/>
      <p:bldP spid="8" grpId="0"/>
      <p:bldP spid="8" grpId="1"/>
      <p:bldP spid="9" grpId="0" animBg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45" y="442392"/>
            <a:ext cx="6274243" cy="59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180283" y="5174511"/>
            <a:ext cx="32527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Bộ chỉ thị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561537" y="3505422"/>
            <a:ext cx="4710112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Cảm biến trọng lượng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91404" y="4313065"/>
            <a:ext cx="33051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Bàn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339413" y="2604694"/>
            <a:ext cx="26765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FF0000"/>
                </a:solidFill>
              </a:rPr>
              <a:t>Khung cân</a:t>
            </a:r>
            <a:endParaRPr lang="vi-VN" altLang="vi-VN" sz="3000" b="1" i="1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339413" y="355176"/>
            <a:ext cx="6254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3.</a:t>
            </a:r>
            <a:endParaRPr lang="vi-VN" altLang="vi-VN" sz="3000" b="1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829078" y="4313065"/>
            <a:ext cx="2808510" cy="2763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122511" y="874440"/>
            <a:ext cx="3137251" cy="751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671075" y="7126707"/>
            <a:ext cx="66833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2.</a:t>
            </a:r>
            <a:endParaRPr lang="vi-VN" altLang="vi-VN" sz="3000" b="1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354862" y="435330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1.</a:t>
            </a:r>
            <a:endParaRPr lang="vi-VN" altLang="vi-VN" sz="3000" b="1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381478" y="3410682"/>
            <a:ext cx="182562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4.</a:t>
            </a:r>
            <a:endParaRPr lang="vi-VN" altLang="vi-VN" sz="3000" b="1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906488" y="2283541"/>
            <a:ext cx="3740021" cy="1127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6451104" y="730423"/>
            <a:ext cx="2888309" cy="89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1601 L -0.58909 -0.257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0" y="-1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917E-6 -3.45679E-6 L -0.0051 0.237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1755 L 0.08366 -0.39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8" y="-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0.00829 L -0.5983 -0.112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5" y="-6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 animBg="1"/>
      <p:bldP spid="18" grpId="0" animBg="1"/>
      <p:bldP spid="19" grpId="0"/>
      <p:bldP spid="16395" grpId="0"/>
      <p:bldP spid="16396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2072" y="370304"/>
            <a:ext cx="6761163" cy="7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/>
              <a:t> </a:t>
            </a:r>
            <a:r>
              <a:rPr lang="en-US" altLang="vi-VN" sz="3800" b="1">
                <a:solidFill>
                  <a:srgbClr val="0070C0"/>
                </a:solidFill>
              </a:rPr>
              <a:t>1. Dùng</a:t>
            </a:r>
            <a:r>
              <a:rPr lang="vi-VN" altLang="vi-VN" sz="3800" b="1">
                <a:solidFill>
                  <a:srgbClr val="0070C0"/>
                </a:solidFill>
              </a:rPr>
              <a:t> cân </a:t>
            </a:r>
            <a:r>
              <a:rPr lang="en-US" altLang="vi-VN" sz="3800" b="1">
                <a:solidFill>
                  <a:srgbClr val="0070C0"/>
                </a:solidFill>
              </a:rPr>
              <a:t>đồng hồ</a:t>
            </a:r>
            <a:r>
              <a:rPr lang="vi-VN" altLang="vi-VN" sz="38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669210" y="1522512"/>
            <a:ext cx="8657092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solidFill>
                  <a:srgbClr val="FF0000"/>
                </a:solidFill>
              </a:rPr>
              <a:t>- B1</a:t>
            </a:r>
            <a:r>
              <a:rPr lang="en-US" altLang="vi-VN" sz="3000" b="1">
                <a:solidFill>
                  <a:srgbClr val="FF0000"/>
                </a:solidFill>
              </a:rPr>
              <a:t>: Ước lượng khối lượng của vật để chọn cân có GHĐ và ĐCNN thích hợp.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69210" y="4386060"/>
            <a:ext cx="8277225" cy="7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solidFill>
                  <a:srgbClr val="FF0000"/>
                </a:solidFill>
              </a:rPr>
              <a:t>- B3</a:t>
            </a:r>
            <a:r>
              <a:rPr lang="en-US" altLang="vi-VN" sz="3000" b="1">
                <a:solidFill>
                  <a:srgbClr val="FF0000"/>
                </a:solidFill>
              </a:rPr>
              <a:t>: Đặt vật cần cân lên đĩa cân.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669210" y="5254924"/>
            <a:ext cx="8486749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solidFill>
                  <a:srgbClr val="FF0000"/>
                </a:solidFill>
              </a:rPr>
              <a:t>- B4</a:t>
            </a:r>
            <a:r>
              <a:rPr lang="en-US" altLang="vi-VN" sz="3000" b="1">
                <a:solidFill>
                  <a:srgbClr val="FF0000"/>
                </a:solidFill>
              </a:rPr>
              <a:t>: Mắt nhìn vuông góc với vạch chia trên mặt cân ở đầu kim cân.</a:t>
            </a:r>
          </a:p>
        </p:txBody>
      </p:sp>
      <p:pic>
        <p:nvPicPr>
          <p:cNvPr id="17414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8" y="2458616"/>
            <a:ext cx="4587531" cy="36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69210" y="2997615"/>
            <a:ext cx="8657092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solidFill>
                  <a:srgbClr val="FF0000"/>
                </a:solidFill>
              </a:rPr>
              <a:t>- B2</a:t>
            </a:r>
            <a:r>
              <a:rPr lang="en-US" altLang="vi-VN" sz="3000" b="1">
                <a:solidFill>
                  <a:srgbClr val="FF0000"/>
                </a:solidFill>
              </a:rPr>
              <a:t>: Vặn ốc điều chỉnh để kim cân chỉ đúng vạch số 0.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82365" y="6708136"/>
            <a:ext cx="8643937" cy="7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solidFill>
                  <a:srgbClr val="FF0000"/>
                </a:solidFill>
              </a:rPr>
              <a:t>- B5</a:t>
            </a:r>
            <a:r>
              <a:rPr lang="en-US" altLang="vi-VN" sz="3000" b="1">
                <a:solidFill>
                  <a:srgbClr val="FF0000"/>
                </a:solidFill>
              </a:rPr>
              <a:t>: Đọc và ghi kết quả.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9576" y="411164"/>
            <a:ext cx="6761163" cy="7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>
                <a:solidFill>
                  <a:srgbClr val="0070C0"/>
                </a:solidFill>
              </a:rPr>
              <a:t> </a:t>
            </a:r>
            <a:r>
              <a:rPr lang="en-US" altLang="vi-VN" sz="3800" b="1">
                <a:solidFill>
                  <a:srgbClr val="0070C0"/>
                </a:solidFill>
              </a:rPr>
              <a:t>2. Dùng</a:t>
            </a:r>
            <a:r>
              <a:rPr lang="vi-VN" altLang="vi-VN" sz="3800" b="1">
                <a:solidFill>
                  <a:srgbClr val="0070C0"/>
                </a:solidFill>
              </a:rPr>
              <a:t> cân </a:t>
            </a:r>
            <a:r>
              <a:rPr lang="en-US" altLang="vi-VN" sz="3800" b="1">
                <a:solidFill>
                  <a:srgbClr val="0070C0"/>
                </a:solidFill>
              </a:rPr>
              <a:t>điện tử</a:t>
            </a:r>
            <a:endParaRPr lang="vi-VN" altLang="vi-VN" sz="3800" b="1">
              <a:solidFill>
                <a:srgbClr val="0070C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10944" y="1306488"/>
            <a:ext cx="8936037" cy="123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- B1: Ước lượng khối lượng cần cân để chọn đơn vị thích hợp (nhấn nút “Units”.- chọn g, kg…)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040256" y="5157605"/>
            <a:ext cx="8936038" cy="24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- B3: Sử dụng kẹp hoặc găng tay để đặt bình đựng hoá chất/ dụng cụ đựng vật mẫu lên đĩa cân (tránh để dầu, mỡ… dính vào vật cần đo sẽ làm sai lệch kết quả đo.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18883" y="2955663"/>
            <a:ext cx="8936038" cy="18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- B2: Đặt mẫu vật cần cân nhẹ nhàng trên đĩa cân (nhấn nút “TARE” để cân tự động khấu trừ khối lượng vật chứa)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6" y="2792034"/>
            <a:ext cx="4190807" cy="39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06550" y="423863"/>
            <a:ext cx="1042903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800" b="1">
                <a:solidFill>
                  <a:schemeClr val="accent2"/>
                </a:solidFill>
              </a:rPr>
              <a:t> </a:t>
            </a:r>
            <a:r>
              <a:rPr lang="en-US" altLang="vi-VN" sz="3800" b="1">
                <a:solidFill>
                  <a:schemeClr val="accent2"/>
                </a:solidFill>
              </a:rPr>
              <a:t>Trải nghiệm: Pha một cốc trà quất (trà tắc)</a:t>
            </a:r>
            <a:endParaRPr lang="vi-VN" altLang="vi-VN" sz="3800" b="1">
              <a:solidFill>
                <a:schemeClr val="accent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440" y="2458616"/>
            <a:ext cx="8412560" cy="40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/>
              <a:t> </a:t>
            </a:r>
            <a:r>
              <a:rPr lang="en-US" altLang="vi-VN" sz="3000" b="1"/>
              <a:t>Nguyên liệu gồm: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		 + 50g đường (vàng, trắng)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		 + 50g quất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		 + 200ml nước trà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Chú ý:</a:t>
            </a:r>
            <a:r>
              <a:rPr lang="en-US" altLang="vi-VN" sz="3000" b="1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/>
              <a:t>	Tuỳ theo sở thích có thể cho thêm đá</a:t>
            </a:r>
            <a:endParaRPr lang="vi-VN" altLang="vi-VN" sz="3000" b="1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51" y="2746648"/>
            <a:ext cx="5224778" cy="324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56465" y="1218572"/>
            <a:ext cx="13837071" cy="13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/>
              <a:t>Câu 1</a:t>
            </a:r>
            <a:r>
              <a:rPr lang="en-US" altLang="vi-VN" sz="3000" b="1"/>
              <a:t>:</a:t>
            </a:r>
            <a:r>
              <a:rPr lang="en-US" altLang="vi-VN" sz="3000" b="1" smtClean="0"/>
              <a:t> </a:t>
            </a:r>
            <a:r>
              <a:rPr lang="en-US" altLang="vi-VN" sz="3000"/>
              <a:t>Quan sát các hình vẽ dưới đây, hãy chỉ ra đâu là cân tiểu ly, cân điện tử, cân đồng hồ, cân xách?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5183170" y="124085"/>
            <a:ext cx="4272095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smtClean="0">
                <a:solidFill>
                  <a:srgbClr val="FF0000"/>
                </a:solidFill>
              </a:rPr>
              <a:t>LUYỆN TẬP</a:t>
            </a:r>
            <a:endParaRPr lang="vi-VN" altLang="vi-VN" sz="4000" b="1">
              <a:solidFill>
                <a:srgbClr val="FF00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2790" y="7183612"/>
            <a:ext cx="3181350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điện tử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449366" y="7146917"/>
            <a:ext cx="3427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đồng hồ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639770" y="7156964"/>
            <a:ext cx="3549650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tiểu ly</a:t>
            </a:r>
            <a:endParaRPr lang="vi-VN" altLang="vi-VN" sz="3000" b="1" i="1">
              <a:solidFill>
                <a:srgbClr val="A50021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2189420" y="7183612"/>
            <a:ext cx="26939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A50021"/>
                </a:solidFill>
              </a:rPr>
              <a:t>Cân x</a:t>
            </a:r>
            <a:r>
              <a:rPr lang="vi-VN" altLang="vi-VN" sz="3000" b="1" i="1">
                <a:solidFill>
                  <a:srgbClr val="A50021"/>
                </a:solidFill>
              </a:rPr>
              <a:t>ách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674231" y="6485284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2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604250" y="6548073"/>
            <a:ext cx="2325688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3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1925872" y="6502193"/>
            <a:ext cx="2327275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4</a:t>
            </a:r>
          </a:p>
        </p:txBody>
      </p:sp>
      <p:pic>
        <p:nvPicPr>
          <p:cNvPr id="20491" name="Picture 24" descr="can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" y="3288769"/>
            <a:ext cx="3094138" cy="291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5" descr="can 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06" y="3339878"/>
            <a:ext cx="3093160" cy="28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%3Fdo%3Dproduct%26dtd%3Dthumbnail%26id%3D21172%26w%3D200%26h%3D2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759" y="3166582"/>
            <a:ext cx="2905499" cy="31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7" descr="cantieu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82" y="3194019"/>
            <a:ext cx="3287948" cy="30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58416" y="6485284"/>
            <a:ext cx="23256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 i="1"/>
              <a:t>Hình </a:t>
            </a:r>
            <a:r>
              <a:rPr lang="en-US" altLang="vi-VN" sz="3000" b="1" i="1"/>
              <a:t>1</a:t>
            </a:r>
            <a:endParaRPr lang="vi-VN" altLang="vi-VN" sz="3000"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69" grpId="0"/>
      <p:bldP spid="23570" grpId="0"/>
      <p:bldP spid="23573" grpId="0"/>
      <p:bldP spid="23574" grpId="0"/>
      <p:bldP spid="23575" grpId="0"/>
      <p:bldP spid="23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2" y="1147329"/>
            <a:ext cx="11628101" cy="6771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3800" b="1" dirty="0"/>
              <a:t>Câu 2: </a:t>
            </a:r>
            <a:r>
              <a:rPr lang="vi-VN" sz="3800" dirty="0"/>
              <a:t>Khi mua trái cây ở chợ, loại cân thích </a:t>
            </a:r>
            <a:r>
              <a:rPr lang="vi-VN" sz="3800"/>
              <a:t>hợp </a:t>
            </a:r>
            <a:r>
              <a:rPr lang="vi-VN" sz="3800" smtClean="0"/>
              <a:t>là</a:t>
            </a:r>
            <a:r>
              <a:rPr lang="en-US" sz="3800" smtClean="0"/>
              <a:t>:</a:t>
            </a:r>
            <a:endParaRPr lang="vi-VN" sz="3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2EBF6-A4C4-480E-B67E-2172BFA3F8E5}"/>
              </a:ext>
            </a:extLst>
          </p:cNvPr>
          <p:cNvSpPr/>
          <p:nvPr/>
        </p:nvSpPr>
        <p:spPr>
          <a:xfrm>
            <a:off x="3872434" y="4971915"/>
            <a:ext cx="785813" cy="773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930824" y="2818656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A. cân tạ. </a:t>
            </a:r>
            <a:endParaRPr lang="en-US" sz="4000"/>
          </a:p>
        </p:txBody>
      </p:sp>
      <p:sp>
        <p:nvSpPr>
          <p:cNvPr id="4" name="Rectangle 3"/>
          <p:cNvSpPr/>
          <p:nvPr/>
        </p:nvSpPr>
        <p:spPr>
          <a:xfrm>
            <a:off x="3930824" y="3867116"/>
            <a:ext cx="434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B. cân Roberval. 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3930824" y="5037141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/>
              <a:t>C. cân đồng hồ. 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3961408" y="6207166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000" b="1"/>
              <a:t>D. cân tiểu li.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635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32" y="642320"/>
            <a:ext cx="11305256" cy="15847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 b="1" smtClean="0"/>
              <a:t>Câu </a:t>
            </a:r>
            <a:r>
              <a:rPr lang="vi-VN" sz="3800" b="1" dirty="0"/>
              <a:t>3: </a:t>
            </a:r>
            <a:r>
              <a:rPr lang="vi-VN" sz="3800" dirty="0"/>
              <a:t>Loại cân thích hợp để sử dụng cân vàng, bạc ở các tiệm </a:t>
            </a:r>
            <a:r>
              <a:rPr lang="vi-VN" sz="3800"/>
              <a:t>vàng </a:t>
            </a:r>
            <a:r>
              <a:rPr lang="vi-VN" sz="3800" smtClean="0"/>
              <a:t>là</a:t>
            </a:r>
            <a:r>
              <a:rPr lang="en-US" sz="3800" dirty="0"/>
              <a:t>:</a:t>
            </a:r>
            <a:r>
              <a:rPr lang="en-US" sz="3800"/>
              <a:t>	</a:t>
            </a:r>
            <a:r>
              <a:rPr lang="en-US" sz="3800" b="1"/>
              <a:t>	</a:t>
            </a:r>
            <a:r>
              <a:rPr lang="en-US" sz="3800" b="1" dirty="0"/>
              <a:t>		</a:t>
            </a:r>
            <a:r>
              <a:rPr lang="en-US" sz="3800" b="1"/>
              <a:t>	</a:t>
            </a:r>
            <a:endParaRPr lang="vi-VN" sz="38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BF8F1C-594B-4082-B93D-6AC71E4848FE}"/>
              </a:ext>
            </a:extLst>
          </p:cNvPr>
          <p:cNvSpPr/>
          <p:nvPr/>
        </p:nvSpPr>
        <p:spPr>
          <a:xfrm>
            <a:off x="3828876" y="6242388"/>
            <a:ext cx="792162" cy="777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002832" y="3106688"/>
            <a:ext cx="234872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A. cân tạ </a:t>
            </a:r>
            <a:endParaRPr lang="en-US" sz="3800"/>
          </a:p>
        </p:txBody>
      </p:sp>
      <p:sp>
        <p:nvSpPr>
          <p:cNvPr id="4" name="Rectangle 3"/>
          <p:cNvSpPr/>
          <p:nvPr/>
        </p:nvSpPr>
        <p:spPr>
          <a:xfrm>
            <a:off x="3981459" y="4168716"/>
            <a:ext cx="281038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B. cân đòn </a:t>
            </a:r>
            <a:endParaRPr lang="en-US" sz="3800"/>
          </a:p>
        </p:txBody>
      </p:sp>
      <p:sp>
        <p:nvSpPr>
          <p:cNvPr id="7" name="Rectangle 6"/>
          <p:cNvSpPr/>
          <p:nvPr/>
        </p:nvSpPr>
        <p:spPr>
          <a:xfrm>
            <a:off x="3951702" y="5230744"/>
            <a:ext cx="39741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/>
              <a:t>C. cân đồng hồ. </a:t>
            </a:r>
            <a:endParaRPr lang="en-US" sz="3800"/>
          </a:p>
        </p:txBody>
      </p:sp>
      <p:sp>
        <p:nvSpPr>
          <p:cNvPr id="8" name="Rectangle 7"/>
          <p:cNvSpPr/>
          <p:nvPr/>
        </p:nvSpPr>
        <p:spPr>
          <a:xfrm>
            <a:off x="3951702" y="6292772"/>
            <a:ext cx="31854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800" b="1"/>
              <a:t>D. cân tiểu li.</a:t>
            </a:r>
            <a:endParaRPr lang="vi-VN" sz="3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1290" y="1252538"/>
            <a:ext cx="8371755" cy="6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smtClean="0">
                <a:solidFill>
                  <a:srgbClr val="FF0000"/>
                </a:solidFill>
              </a:rPr>
              <a:t>Thiết </a:t>
            </a:r>
            <a:r>
              <a:rPr lang="en-US" altLang="vi-VN" sz="3600" b="1">
                <a:solidFill>
                  <a:srgbClr val="FF0000"/>
                </a:solidFill>
              </a:rPr>
              <a:t>kế dụng cụ đo khối lượng</a:t>
            </a:r>
            <a:endParaRPr lang="vi-VN" altLang="vi-VN" sz="3600" b="1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440" y="2717398"/>
            <a:ext cx="9174770" cy="45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/>
              <a:t> </a:t>
            </a:r>
            <a:r>
              <a:rPr lang="en-US" altLang="vi-VN" sz="3000" b="1" i="1"/>
              <a:t>Vật liệu gồm: 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 smtClean="0"/>
              <a:t>+ </a:t>
            </a:r>
            <a:r>
              <a:rPr lang="en-US" altLang="vi-VN" sz="3000" b="1" i="1"/>
              <a:t>1 cái móc áo 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 smtClean="0"/>
              <a:t>+ </a:t>
            </a:r>
            <a:r>
              <a:rPr lang="en-US" altLang="vi-VN" sz="3000" b="1" i="1"/>
              <a:t>2 cốc giấy (nhựa)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 smtClean="0"/>
              <a:t>+ </a:t>
            </a:r>
            <a:r>
              <a:rPr lang="en-US" altLang="vi-VN" sz="3000" b="1" i="1"/>
              <a:t>Bộ quả cân (mẫu vật biết trước khối lượng)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 smtClean="0"/>
              <a:t>+ </a:t>
            </a:r>
            <a:r>
              <a:rPr lang="en-US" altLang="vi-VN" sz="3000" b="1" i="1"/>
              <a:t>dây sợi</a:t>
            </a:r>
          </a:p>
          <a:p>
            <a:pPr indent="406400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 smtClean="0"/>
              <a:t>+ </a:t>
            </a:r>
            <a:r>
              <a:rPr lang="en-US" altLang="vi-VN" sz="3000" b="1" i="1"/>
              <a:t>Thước các loại, kéo, bút, giấy bìa, băng kéo dính …</a:t>
            </a:r>
            <a:endParaRPr lang="vi-VN" altLang="vi-VN" sz="3000" b="1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752" y="256113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88" y="4881264"/>
            <a:ext cx="2727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uộn dây dù to sợi 0.7mm - Dayduto07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64" y="4978896"/>
            <a:ext cx="2171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183170" y="124085"/>
            <a:ext cx="4272095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smtClean="0">
                <a:solidFill>
                  <a:srgbClr val="FF0000"/>
                </a:solidFill>
              </a:rPr>
              <a:t>VẬN DỤNG</a:t>
            </a:r>
            <a:endParaRPr lang="vi-VN" altLang="vi-VN" sz="4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907" y="2440219"/>
            <a:ext cx="2849199" cy="210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6" y="3668605"/>
            <a:ext cx="4688894" cy="3600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67714" y="1112955"/>
            <a:ext cx="6192688" cy="3024574"/>
          </a:xfrm>
          <a:prstGeom prst="cloudCallout">
            <a:avLst>
              <a:gd name="adj1" fmla="val -39435"/>
              <a:gd name="adj2" fmla="val 6917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2952" y="1581880"/>
            <a:ext cx="559228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>
                <a:solidFill>
                  <a:srgbClr val="000000"/>
                </a:solidFill>
                <a:ea typeface="Calibri" panose="020F0502020204030204" pitchFamily="34" charset="0"/>
              </a:rPr>
              <a:t>Làm thế nào để so sánh chính xác khối lượng của hai cốc?”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636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78496" y="2602632"/>
            <a:ext cx="10784126" cy="403244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AutoShape 6"/>
          <p:cNvSpPr>
            <a:spLocks noGrp="1" noChangeArrowheads="1"/>
          </p:cNvSpPr>
          <p:nvPr>
            <p:ph type="title"/>
          </p:nvPr>
        </p:nvSpPr>
        <p:spPr>
          <a:xfrm>
            <a:off x="3282752" y="586408"/>
            <a:ext cx="6130429" cy="977305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algn="ctr"/>
            <a:r>
              <a:rPr lang="en-US" altLang="vi-VN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en-US" altLang="vi-VN" sz="4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vi-VN" altLang="vi-VN" sz="4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4"/>
          <p:cNvSpPr>
            <a:spLocks noGrp="1" noChangeArrowheads="1"/>
          </p:cNvSpPr>
          <p:nvPr>
            <p:ph idx="1"/>
          </p:nvPr>
        </p:nvSpPr>
        <p:spPr>
          <a:xfrm>
            <a:off x="1226427" y="2817882"/>
            <a:ext cx="10153128" cy="3601948"/>
          </a:xfr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lượng của một vật chỉ lượng chất tạo thành vật đó.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vị của khối lượng là kilôgam (kg</a:t>
            </a:r>
            <a:r>
              <a:rPr lang="vi-VN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altLang="vi-VN" sz="3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ta dùng cân để đo khối lượng.  </a:t>
            </a:r>
            <a:endParaRPr lang="en-GB" altLang="vi-VN" sz="3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 smtClean="0">
                <a:latin typeface="Arial" panose="020B0604020202020204" pitchFamily="34" charset="0"/>
                <a:cs typeface="Arial" panose="020B0604020202020204" pitchFamily="34" charset="0"/>
              </a:rPr>
              <a:t>4. Cách </a:t>
            </a:r>
            <a:r>
              <a:rPr lang="en-US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đo khối l</a:t>
            </a:r>
            <a:r>
              <a:rPr lang="vi-VN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3000" b="1">
                <a:latin typeface="Arial" panose="020B0604020202020204" pitchFamily="34" charset="0"/>
                <a:cs typeface="Arial" panose="020B0604020202020204" pitchFamily="34" charset="0"/>
              </a:rPr>
              <a:t>ợng bằng cân đồng hồ, cân điện tử.</a:t>
            </a:r>
            <a:endParaRPr lang="vi-VN" altLang="vi-VN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50504" y="1666528"/>
            <a:ext cx="10113527" cy="526692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010943" y="502196"/>
            <a:ext cx="3305175" cy="7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vi-VN" sz="4000" b="1" smtClean="0">
                <a:solidFill>
                  <a:schemeClr val="accent2"/>
                </a:solidFill>
              </a:rPr>
              <a:t>VỀ NHÀ</a:t>
            </a:r>
            <a:endParaRPr lang="vi-VN" altLang="vi-VN" sz="4000" b="1">
              <a:solidFill>
                <a:schemeClr val="accent2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42592" y="2908444"/>
            <a:ext cx="9321439" cy="27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3000"/>
              <a:t> </a:t>
            </a:r>
            <a:r>
              <a:rPr lang="vi-VN" altLang="vi-VN" sz="3000" b="1"/>
              <a:t>Học thuộc ghi nhớ.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3000" b="1"/>
              <a:t> Làm bài tập </a:t>
            </a:r>
            <a:r>
              <a:rPr lang="en-US" altLang="vi-VN" sz="3000" b="1"/>
              <a:t>6. SBT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3000" b="1"/>
              <a:t> Hoàn thiện thiết kế cân đơn giản và thiết kế một cân đơn giản khác như cân đòn, cân lò xo…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122512" y="2098576"/>
            <a:ext cx="9865096" cy="971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4"/>
                </a:solidFill>
              </a:rPr>
              <a:t> XIN CHÀO CÁC EM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908116" y="4437584"/>
            <a:ext cx="1101722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4"/>
                </a:solidFill>
              </a:rPr>
              <a:t>HẸN GẶP LẠI VÀO TIẾT SAU</a:t>
            </a:r>
          </a:p>
        </p:txBody>
      </p:sp>
    </p:spTree>
    <p:extLst>
      <p:ext uri="{BB962C8B-B14F-4D97-AF65-F5344CB8AC3E}">
        <p14:creationId xmlns:p14="http://schemas.microsoft.com/office/powerpoint/2010/main" val="16272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3138736" y="427667"/>
            <a:ext cx="7727691" cy="576064"/>
          </a:xfrm>
        </p:spPr>
        <p:txBody>
          <a:bodyPr>
            <a:noAutofit/>
          </a:bodyPr>
          <a:lstStyle/>
          <a:p>
            <a:pPr algn="l"/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I. Đ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n vị đo khối l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2431" y="1394420"/>
            <a:ext cx="10921885" cy="12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06400" algn="just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2600" b="1" smtClean="0">
                <a:ea typeface="Times New Roman" panose="02020603050405020304" pitchFamily="18" charset="0"/>
              </a:rPr>
              <a:t>Trong </a:t>
            </a:r>
            <a:r>
              <a:rPr lang="vi-VN" sz="2600" b="1">
                <a:ea typeface="Times New Roman" panose="02020603050405020304" pitchFamily="18" charset="0"/>
              </a:rPr>
              <a:t>hệ thống đo lường hợp pháp của Việt </a:t>
            </a:r>
            <a:r>
              <a:rPr lang="vi-VN" sz="2600" b="1" smtClean="0">
                <a:ea typeface="Times New Roman" panose="02020603050405020304" pitchFamily="18" charset="0"/>
              </a:rPr>
              <a:t>Nam</a:t>
            </a:r>
            <a:r>
              <a:rPr lang="en-US" sz="2600" b="1" smtClean="0"/>
              <a:t>, đ</a:t>
            </a:r>
            <a:r>
              <a:rPr lang="vi-VN" altLang="vi-VN" sz="2600" b="1" smtClean="0"/>
              <a:t>ơn </a:t>
            </a:r>
            <a:r>
              <a:rPr lang="vi-VN" altLang="vi-VN" sz="2600" b="1"/>
              <a:t>vị đo khối lượng là </a:t>
            </a:r>
            <a:r>
              <a:rPr lang="vi-VN" altLang="vi-VN" sz="2600" b="1">
                <a:solidFill>
                  <a:srgbClr val="FF0000"/>
                </a:solidFill>
              </a:rPr>
              <a:t>kilôgam</a:t>
            </a:r>
            <a:r>
              <a:rPr lang="vi-VN" altLang="vi-VN" sz="2600" b="1" smtClean="0"/>
              <a:t>.</a:t>
            </a:r>
            <a:r>
              <a:rPr lang="en-GB" altLang="vi-VN" sz="2600" b="1" smtClean="0"/>
              <a:t> Kí hiệu là </a:t>
            </a:r>
            <a:r>
              <a:rPr lang="en-GB" altLang="vi-VN" sz="2600" b="1" smtClean="0">
                <a:solidFill>
                  <a:srgbClr val="FF0000"/>
                </a:solidFill>
              </a:rPr>
              <a:t>Kg.</a:t>
            </a:r>
            <a:endParaRPr lang="vi-VN" altLang="vi-VN" sz="2600" b="1">
              <a:solidFill>
                <a:srgbClr val="FF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223" y="2777725"/>
            <a:ext cx="11665296" cy="12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600" b="1" smtClean="0"/>
              <a:t>Kilôgam </a:t>
            </a:r>
            <a:r>
              <a:rPr lang="en-US" altLang="vi-VN" sz="2600" b="1"/>
              <a:t>là khối lượng của một quả cân mẫu (làm bằng bạch kim pha Iriđi), đặt ở Viện Đo lường quốc tế ở </a:t>
            </a:r>
            <a:r>
              <a:rPr lang="en-US" altLang="vi-VN" sz="2600" b="1" smtClean="0"/>
              <a:t>Pháp</a:t>
            </a:r>
            <a:endParaRPr lang="vi-VN" altLang="vi-VN" sz="2600" b="1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88" y="4161031"/>
            <a:ext cx="4536504" cy="38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3210744" y="2314600"/>
            <a:ext cx="6912768" cy="43924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98776" y="2541074"/>
            <a:ext cx="51845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gam (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0000"/>
                </a:solidFill>
                <a:ea typeface="Times New Roman" panose="02020603050405020304" pitchFamily="18" charset="0"/>
              </a:rPr>
              <a:t>= 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0,001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kg</a:t>
            </a:r>
            <a:endParaRPr lang="en-US" sz="2800" b="1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miligam (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mg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0000"/>
                </a:solidFill>
                <a:ea typeface="Times New Roman" panose="02020603050405020304" pitchFamily="18" charset="0"/>
              </a:rPr>
              <a:t>= 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0,001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endParaRPr lang="en-US" sz="2800" b="1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en-GB" sz="2800" b="1">
                <a:solidFill>
                  <a:srgbClr val="000000"/>
                </a:solidFill>
                <a:ea typeface="Times New Roman" panose="02020603050405020304" pitchFamily="18" charset="0"/>
              </a:rPr>
              <a:t>é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ct</a:t>
            </a:r>
            <a:r>
              <a:rPr lang="en-GB" sz="2800" b="1">
                <a:solidFill>
                  <a:srgbClr val="000000"/>
                </a:solidFill>
                <a:ea typeface="Times New Roman" panose="02020603050405020304" pitchFamily="18" charset="0"/>
              </a:rPr>
              <a:t>ô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gam 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= </a:t>
            </a:r>
            <a:r>
              <a:rPr lang="en-GB" sz="2800" b="1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00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(1 lạng)</a:t>
            </a:r>
            <a:endParaRPr lang="en-US" sz="2800" b="1">
              <a:ea typeface="Calibri" panose="020F050202020403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vi-VN" sz="2800" b="1">
                <a:solidFill>
                  <a:srgbClr val="000000"/>
                </a:solidFill>
                <a:ea typeface="Times New Roman" panose="02020603050405020304" pitchFamily="18" charset="0"/>
              </a:rPr>
              <a:t>tạ = 100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kg</a:t>
            </a:r>
            <a:endParaRPr lang="en-GB" sz="2800" b="1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tấn 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=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1000</a:t>
            </a:r>
            <a:r>
              <a:rPr lang="en-GB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rgbClr val="000000"/>
                </a:solidFill>
                <a:ea typeface="Times New Roman" panose="02020603050405020304" pitchFamily="18" charset="0"/>
              </a:rPr>
              <a:t>kg</a:t>
            </a:r>
            <a:endParaRPr lang="en-US" sz="2800" b="1">
              <a:effectLst/>
              <a:ea typeface="Calibri" panose="020F050202020403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66528" y="658416"/>
            <a:ext cx="9289032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0000FF"/>
                </a:solidFill>
              </a:rPr>
              <a:t>* </a:t>
            </a:r>
            <a:r>
              <a:rPr lang="vi-VN" altLang="vi-VN" sz="3000" b="1" i="1">
                <a:solidFill>
                  <a:srgbClr val="0000FF"/>
                </a:solidFill>
              </a:rPr>
              <a:t>Các đơn vị khối lượng khác thường gặp</a:t>
            </a:r>
            <a:r>
              <a:rPr lang="vi-VN" altLang="vi-VN" sz="3000" i="1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393014" y="580311"/>
            <a:ext cx="3612113" cy="144625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39189" y="1054460"/>
            <a:ext cx="3119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smtClean="0">
                <a:solidFill>
                  <a:srgbClr val="FF0000"/>
                </a:solidFill>
              </a:rPr>
              <a:t>NHIỆM VỤ 1</a:t>
            </a:r>
            <a:endParaRPr lang="en-US" altLang="vi-VN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528" y="3538736"/>
            <a:ext cx="10222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i="1">
                <a:solidFill>
                  <a:srgbClr val="0070C0"/>
                </a:solidFill>
              </a:rPr>
              <a:t>Tìm hiểu số gam ghi trên vỏ mì chính, bột giặt, muối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628" y="129589"/>
            <a:ext cx="4615085" cy="4184344"/>
          </a:xfrm>
          <a:prstGeom prst="rect">
            <a:avLst/>
          </a:prstGeom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5" y="129589"/>
            <a:ext cx="3841488" cy="50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032EFB-C366-4D85-90C4-6FAC48DF7784}"/>
              </a:ext>
            </a:extLst>
          </p:cNvPr>
          <p:cNvSpPr/>
          <p:nvPr/>
        </p:nvSpPr>
        <p:spPr>
          <a:xfrm>
            <a:off x="3066728" y="2924234"/>
            <a:ext cx="863600" cy="8390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8DAB3C-1D38-40F3-A723-BCC36F0FB210}"/>
              </a:ext>
            </a:extLst>
          </p:cNvPr>
          <p:cNvSpPr/>
          <p:nvPr/>
        </p:nvSpPr>
        <p:spPr>
          <a:xfrm>
            <a:off x="10339536" y="3343757"/>
            <a:ext cx="982349" cy="9192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20" y="2953826"/>
            <a:ext cx="4152686" cy="51550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4D7124-F3E5-4494-9CAB-2416BCEB5B79}"/>
              </a:ext>
            </a:extLst>
          </p:cNvPr>
          <p:cNvSpPr/>
          <p:nvPr/>
        </p:nvSpPr>
        <p:spPr>
          <a:xfrm>
            <a:off x="7747248" y="6563072"/>
            <a:ext cx="1116453" cy="9361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1491913" y="2530476"/>
            <a:ext cx="2592039" cy="2786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35852" tIns="67926" rIns="135852" bIns="67926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800">
              <a:latin typeface="Agency FB" panose="020B0503020202020204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544301" y="4532314"/>
            <a:ext cx="2792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/>
              <a:t> </a:t>
            </a:r>
            <a:r>
              <a:rPr lang="vi-VN" altLang="vi-VN" sz="3000" b="1">
                <a:solidFill>
                  <a:srgbClr val="FF0000"/>
                </a:solidFill>
              </a:rPr>
              <a:t>khối lượng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586408"/>
            <a:ext cx="10975354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>
                <a:solidFill>
                  <a:srgbClr val="0000CC"/>
                </a:solidFill>
              </a:rPr>
              <a:t>  </a:t>
            </a:r>
            <a:r>
              <a:rPr lang="en-US" altLang="vi-VN" sz="3000" b="1" i="1">
                <a:solidFill>
                  <a:srgbClr val="0000CC"/>
                </a:solidFill>
              </a:rPr>
              <a:t>    </a:t>
            </a:r>
            <a:r>
              <a:rPr lang="vi-VN" altLang="vi-VN" sz="3000" b="1" i="1">
                <a:solidFill>
                  <a:srgbClr val="0000CC"/>
                </a:solidFill>
              </a:rPr>
              <a:t>Hãy tìm từ thích hợp trong khung để điền vào chỗ trống trong các câu sau: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1035948" y="3082753"/>
            <a:ext cx="9547953" cy="7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/>
              <a:t>1. </a:t>
            </a:r>
            <a:r>
              <a:rPr lang="vi-VN" altLang="vi-VN" sz="3000" b="1" smtClean="0"/>
              <a:t>Mọi </a:t>
            </a:r>
            <a:r>
              <a:rPr lang="vi-VN" altLang="vi-VN" sz="3000" b="1"/>
              <a:t>vật đều có </a:t>
            </a:r>
            <a:r>
              <a:rPr lang="en-US" altLang="vi-VN" sz="3000" b="1" smtClean="0"/>
              <a:t>(1)</a:t>
            </a:r>
            <a:r>
              <a:rPr lang="vi-VN" altLang="vi-VN" sz="3000" b="1" smtClean="0"/>
              <a:t>..................</a:t>
            </a:r>
            <a:r>
              <a:rPr lang="en-GB" altLang="vi-VN" sz="3000" b="1" smtClean="0"/>
              <a:t>........</a:t>
            </a:r>
            <a:r>
              <a:rPr lang="vi-VN" altLang="vi-VN" sz="3000" b="1" smtClean="0"/>
              <a:t> </a:t>
            </a:r>
            <a:endParaRPr lang="vi-VN" altLang="vi-VN" sz="3000" b="1"/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1035948" y="4532314"/>
            <a:ext cx="9433048" cy="13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3000" b="1"/>
              <a:t>2</a:t>
            </a:r>
            <a:r>
              <a:rPr lang="vi-VN" altLang="vi-VN" sz="3000" b="1"/>
              <a:t>. </a:t>
            </a:r>
            <a:r>
              <a:rPr lang="vi-VN" altLang="vi-VN" sz="3000" b="1" smtClean="0"/>
              <a:t>Khối </a:t>
            </a:r>
            <a:r>
              <a:rPr lang="vi-VN" altLang="vi-VN" sz="3000" b="1"/>
              <a:t>lượng của một vật chỉ </a:t>
            </a:r>
            <a:r>
              <a:rPr lang="en-US" altLang="vi-VN" sz="3000" b="1" smtClean="0"/>
              <a:t>(2)</a:t>
            </a:r>
            <a:r>
              <a:rPr lang="vi-VN" altLang="vi-VN" sz="3000" b="1" smtClean="0"/>
              <a:t>..............</a:t>
            </a:r>
            <a:r>
              <a:rPr lang="en-GB" altLang="vi-VN" sz="3000" b="1" smtClean="0"/>
              <a:t>........ </a:t>
            </a:r>
            <a:r>
              <a:rPr lang="vi-VN" altLang="vi-VN" sz="3000" b="1" smtClean="0"/>
              <a:t>chất </a:t>
            </a:r>
            <a:r>
              <a:rPr lang="vi-VN" altLang="vi-VN" sz="3000" b="1"/>
              <a:t>chứa trong vật. 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1850689" y="2757488"/>
            <a:ext cx="245268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vạch chia</a:t>
            </a:r>
            <a:endParaRPr lang="vi-VN" altLang="vi-VN" sz="3000" b="1">
              <a:solidFill>
                <a:srgbClr val="FF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2079289" y="3617913"/>
            <a:ext cx="168433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>
                <a:solidFill>
                  <a:srgbClr val="FF0000"/>
                </a:solidFill>
              </a:rPr>
              <a:t>lượng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94920" y="3082753"/>
            <a:ext cx="2792413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/>
              <a:t> </a:t>
            </a:r>
            <a:r>
              <a:rPr lang="vi-VN" altLang="vi-VN" sz="3000" b="1">
                <a:solidFill>
                  <a:srgbClr val="FF0000"/>
                </a:solidFill>
              </a:rPr>
              <a:t>khối </a:t>
            </a:r>
            <a:r>
              <a:rPr lang="vi-VN" altLang="vi-VN" sz="3000" b="1" smtClean="0">
                <a:solidFill>
                  <a:srgbClr val="FF0000"/>
                </a:solidFill>
              </a:rPr>
              <a:t>lượn</a:t>
            </a:r>
            <a:r>
              <a:rPr lang="en-GB" altLang="vi-VN" sz="3000" b="1">
                <a:solidFill>
                  <a:srgbClr val="FF0000"/>
                </a:solidFill>
              </a:rPr>
              <a:t>g</a:t>
            </a:r>
            <a:r>
              <a:rPr lang="vi-VN" altLang="vi-VN" sz="3000" b="1" smtClean="0">
                <a:solidFill>
                  <a:srgbClr val="FF0000"/>
                </a:solidFill>
              </a:rPr>
              <a:t> </a:t>
            </a:r>
            <a:endParaRPr lang="vi-VN" altLang="vi-VN" sz="3000" b="1">
              <a:solidFill>
                <a:srgbClr val="FF00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453949" y="4564637"/>
            <a:ext cx="1684337" cy="5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3000" b="1">
                <a:solidFill>
                  <a:srgbClr val="FF0000"/>
                </a:solidFill>
              </a:rPr>
              <a:t>lượng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>
          <a:xfrm>
            <a:off x="3435082" y="341612"/>
            <a:ext cx="6286375" cy="71898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II. Dụng cụ đo khối l</a:t>
            </a:r>
            <a:r>
              <a:rPr lang="vi-VN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vi-VN" sz="4000" b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altLang="vi-V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24" y="2625778"/>
            <a:ext cx="11444791" cy="3071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973" y="5915000"/>
            <a:ext cx="7992888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000000"/>
                </a:solidFill>
              </a:rPr>
              <a:t>Các loại cân thông dụng: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FF0000"/>
                </a:solidFill>
              </a:rPr>
              <a:t>a) cân Rô-béc-van; b) cân đòn; c) cân đồng hồ; d) cân y tế; e) cân điện tử 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5393" y="1581577"/>
            <a:ext cx="669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smtClean="0">
                <a:solidFill>
                  <a:srgbClr val="000000"/>
                </a:solidFill>
                <a:ea typeface="Calibri" panose="020F0502020204030204" pitchFamily="34" charset="0"/>
              </a:rPr>
              <a:t>Quan </a:t>
            </a:r>
            <a:r>
              <a:rPr lang="nl-NL" sz="2800" b="1">
                <a:solidFill>
                  <a:srgbClr val="000000"/>
                </a:solidFill>
                <a:ea typeface="Calibri" panose="020F0502020204030204" pitchFamily="34" charset="0"/>
              </a:rPr>
              <a:t>sát hình 6.1 gọi tên các loại </a:t>
            </a:r>
            <a:r>
              <a:rPr lang="nl-NL" sz="2800" b="1" smtClean="0">
                <a:solidFill>
                  <a:srgbClr val="000000"/>
                </a:solidFill>
                <a:ea typeface="Calibri" panose="020F0502020204030204" pitchFamily="34" charset="0"/>
              </a:rPr>
              <a:t>cân.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2076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6" y="247429"/>
            <a:ext cx="3312368" cy="447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73" y="247429"/>
            <a:ext cx="3096344" cy="447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15" y="265109"/>
            <a:ext cx="3056672" cy="4435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9616" y="229668"/>
            <a:ext cx="3088927" cy="4435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CCDF4D-FA3C-45B7-B1C8-6E3A1511754F}"/>
              </a:ext>
            </a:extLst>
          </p:cNvPr>
          <p:cNvSpPr/>
          <p:nvPr/>
        </p:nvSpPr>
        <p:spPr>
          <a:xfrm>
            <a:off x="11707688" y="5637028"/>
            <a:ext cx="2296200" cy="854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60373" y="5698977"/>
            <a:ext cx="2761810" cy="733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3E2458E-0898-4670-BEBE-183C3DB63E6A}"/>
              </a:ext>
            </a:extLst>
          </p:cNvPr>
          <p:cNvSpPr/>
          <p:nvPr/>
        </p:nvSpPr>
        <p:spPr>
          <a:xfrm>
            <a:off x="7789287" y="5698977"/>
            <a:ext cx="255025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DE1D014-E657-4AD7-9864-60C63295378E}"/>
              </a:ext>
            </a:extLst>
          </p:cNvPr>
          <p:cNvSpPr/>
          <p:nvPr/>
        </p:nvSpPr>
        <p:spPr>
          <a:xfrm>
            <a:off x="4290864" y="5716290"/>
            <a:ext cx="2258399" cy="77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80973" y="6675178"/>
            <a:ext cx="12686084" cy="13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vi-VN" sz="3000" b="1" i="1" smtClean="0"/>
              <a:t>Hãy </a:t>
            </a:r>
            <a:r>
              <a:rPr lang="vi-VN" altLang="vi-VN" sz="3000" b="1" i="1"/>
              <a:t>chỉ trên các hình </a:t>
            </a:r>
            <a:r>
              <a:rPr lang="en-US" altLang="vi-VN" sz="3000" b="1" i="1"/>
              <a:t>a</a:t>
            </a:r>
            <a:r>
              <a:rPr lang="vi-VN" altLang="vi-VN" sz="3000" b="1" i="1"/>
              <a:t>, </a:t>
            </a:r>
            <a:r>
              <a:rPr lang="en-US" altLang="vi-VN" sz="3000" b="1" i="1"/>
              <a:t>b</a:t>
            </a:r>
            <a:r>
              <a:rPr lang="vi-VN" altLang="vi-VN" sz="3000" b="1" i="1"/>
              <a:t>, </a:t>
            </a:r>
            <a:r>
              <a:rPr lang="en-US" altLang="vi-VN" sz="3000" b="1" i="1"/>
              <a:t>c và</a:t>
            </a:r>
            <a:r>
              <a:rPr lang="vi-VN" altLang="vi-VN" sz="3000" b="1" i="1"/>
              <a:t> </a:t>
            </a:r>
            <a:r>
              <a:rPr lang="en-US" altLang="vi-VN" sz="3000" b="1" i="1"/>
              <a:t>d</a:t>
            </a:r>
            <a:r>
              <a:rPr lang="vi-VN" altLang="vi-VN" sz="3000" b="1" i="1"/>
              <a:t> xem đâu là cân tạ, cân đòn, cân đồng hồ, cân y tế.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60373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y tế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071940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tạ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7683507" y="4825796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đòn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11306269" y="4784363"/>
            <a:ext cx="2761810" cy="7333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đồng hồ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3296</TotalTime>
  <Words>909</Words>
  <PresentationFormat>Custom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I. Đơn vị đo khối lượng</vt:lpstr>
      <vt:lpstr>PowerPoint Presentation</vt:lpstr>
      <vt:lpstr>PowerPoint Presentation</vt:lpstr>
      <vt:lpstr>PowerPoint Presentation</vt:lpstr>
      <vt:lpstr>PowerPoint Presentation</vt:lpstr>
      <vt:lpstr>II. Dụng cụ đo khối lượng</vt:lpstr>
      <vt:lpstr>PowerPoint Presentation</vt:lpstr>
      <vt:lpstr>PowerPoint Presentation</vt:lpstr>
      <vt:lpstr>III. Cách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2008-09-14T08:39:34Z</dcterms:created>
  <dcterms:modified xsi:type="dcterms:W3CDTF">2021-08-03T01:25:07Z</dcterms:modified>
</cp:coreProperties>
</file>