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300" r:id="rId2"/>
    <p:sldId id="304" r:id="rId3"/>
    <p:sldId id="302" r:id="rId4"/>
    <p:sldId id="303" r:id="rId5"/>
    <p:sldId id="292" r:id="rId6"/>
    <p:sldId id="301" r:id="rId7"/>
    <p:sldId id="306" r:id="rId8"/>
    <p:sldId id="305" r:id="rId9"/>
    <p:sldId id="310" r:id="rId10"/>
    <p:sldId id="307" r:id="rId11"/>
    <p:sldId id="333" r:id="rId12"/>
    <p:sldId id="309" r:id="rId13"/>
    <p:sldId id="334" r:id="rId14"/>
    <p:sldId id="312" r:id="rId15"/>
    <p:sldId id="314" r:id="rId16"/>
    <p:sldId id="335" r:id="rId17"/>
    <p:sldId id="336" r:id="rId18"/>
    <p:sldId id="337" r:id="rId19"/>
    <p:sldId id="338" r:id="rId20"/>
    <p:sldId id="340" r:id="rId21"/>
    <p:sldId id="327" r:id="rId22"/>
    <p:sldId id="315" r:id="rId23"/>
    <p:sldId id="342" r:id="rId24"/>
    <p:sldId id="332" r:id="rId25"/>
    <p:sldId id="331" r:id="rId26"/>
    <p:sldId id="295" r:id="rId27"/>
    <p:sldId id="328" r:id="rId28"/>
    <p:sldId id="341" r:id="rId29"/>
    <p:sldId id="33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2">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25"/>
    <p:restoredTop sz="94657"/>
  </p:normalViewPr>
  <p:slideViewPr>
    <p:cSldViewPr snapToGrid="0">
      <p:cViewPr varScale="1">
        <p:scale>
          <a:sx n="73" d="100"/>
          <a:sy n="73" d="100"/>
        </p:scale>
        <p:origin x="852" y="102"/>
      </p:cViewPr>
      <p:guideLst>
        <p:guide orient="horz" pos="2102"/>
        <p:guide pos="3840"/>
      </p:guideLst>
    </p:cSldViewPr>
  </p:slideViewPr>
  <p:notesTextViewPr>
    <p:cViewPr>
      <p:scale>
        <a:sx n="1" d="1"/>
        <a:sy n="1" d="1"/>
      </p:scale>
      <p:origin x="0" y="0"/>
    </p:cViewPr>
  </p:notesTextViewPr>
  <p:notesViewPr>
    <p:cSldViewPr snapToGrid="0">
      <p:cViewPr varScale="1">
        <p:scale>
          <a:sx n="52" d="100"/>
          <a:sy n="52" d="100"/>
        </p:scale>
        <p:origin x="2608" y="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0" y="0"/>
            <a:ext cx="12213590" cy="6866255"/>
          </a:xfrm>
          <a:prstGeom prst="rect">
            <a:avLst/>
          </a:prstGeom>
        </p:spPr>
      </p:pic>
      <p:pic>
        <p:nvPicPr>
          <p:cNvPr id="8" name="Picture 7">
            <a:hlinkClick r:id="" action="ppaction://hlinkshowjump?jump=firstslide"/>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p:cNvSpPr txBox="1"/>
          <p:nvPr userDrawn="1"/>
        </p:nvSpPr>
        <p:spPr>
          <a:xfrm>
            <a:off x="153420" y="-41096"/>
            <a:ext cx="3408680" cy="368300"/>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800" b="1" dirty="0">
                <a:solidFill>
                  <a:schemeClr val="bg1"/>
                </a:solidFill>
              </a:rPr>
              <a:t>Unit 8: Festivals around the World</a:t>
            </a:r>
          </a:p>
        </p:txBody>
      </p:sp>
      <p:sp>
        <p:nvSpPr>
          <p:cNvPr id="14" name="TextBox 13"/>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p:cNvSpPr txBox="1"/>
          <p:nvPr userDrawn="1"/>
        </p:nvSpPr>
        <p:spPr>
          <a:xfrm>
            <a:off x="10863258" y="-42752"/>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1.1</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audio" Target="../media/audio7.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duhome.com.vn/DHALesson?idGrade=10&amp;idSubject=1&amp;idSeries=118&amp;idTheme=1067&amp;IdLevel=3&amp;idThemeServer=84"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203542" y="2473607"/>
            <a:ext cx="6596743" cy="2431435"/>
          </a:xfrm>
          <a:prstGeom prst="rect">
            <a:avLst/>
          </a:prstGeom>
          <a:noFill/>
        </p:spPr>
        <p:txBody>
          <a:bodyPr wrap="square" rtlCol="0">
            <a:spAutoFit/>
          </a:bodyPr>
          <a:lstStyle/>
          <a:p>
            <a:pPr algn="ctr"/>
            <a:r>
              <a:rPr lang="en-US" sz="4400" b="1" dirty="0">
                <a:solidFill>
                  <a:srgbClr val="0070C0"/>
                </a:solidFill>
              </a:rPr>
              <a:t>Unit 8: Festivals around the World</a:t>
            </a:r>
            <a:r>
              <a:rPr lang="en-US" sz="3200" b="1" dirty="0">
                <a:solidFill>
                  <a:srgbClr val="0070C0"/>
                </a:solidFill>
              </a:rPr>
              <a:t> </a:t>
            </a:r>
          </a:p>
          <a:p>
            <a:pPr algn="ctr"/>
            <a:r>
              <a:rPr lang="en-US" sz="3200" b="1" dirty="0">
                <a:solidFill>
                  <a:srgbClr val="00B050"/>
                </a:solidFill>
              </a:rPr>
              <a:t>Lesson 1.1: Vocabulary &amp; Reading</a:t>
            </a:r>
            <a:r>
              <a:rPr lang="en-US" sz="3200" dirty="0"/>
              <a:t> </a:t>
            </a:r>
          </a:p>
          <a:p>
            <a:pPr algn="ctr"/>
            <a:r>
              <a:rPr lang="en-US" sz="3200" dirty="0">
                <a:solidFill>
                  <a:srgbClr val="FF0000"/>
                </a:solidFill>
              </a:rPr>
              <a:t>Page</a:t>
            </a:r>
            <a:r>
              <a:rPr lang="en-US" sz="3200" dirty="0"/>
              <a:t> </a:t>
            </a:r>
            <a:r>
              <a:rPr lang="en-US" sz="3200" dirty="0">
                <a:solidFill>
                  <a:srgbClr val="FF0000"/>
                </a:solidFill>
              </a:rPr>
              <a:t>60</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07535" y="2045487"/>
            <a:ext cx="11371227" cy="646331"/>
          </a:xfrm>
          <a:prstGeom prst="rect">
            <a:avLst/>
          </a:prstGeom>
          <a:noFill/>
          <a:effectLst/>
        </p:spPr>
        <p:txBody>
          <a:bodyPr wrap="square" rtlCol="0">
            <a:spAutoFit/>
          </a:bodyPr>
          <a:lstStyle/>
          <a:p>
            <a:pPr algn="l"/>
            <a:r>
              <a:rPr lang="en-US" sz="3600" i="1" dirty="0">
                <a:solidFill>
                  <a:srgbClr val="0070C0"/>
                </a:solidFill>
              </a:rPr>
              <a:t>	bonfire</a:t>
            </a:r>
            <a:r>
              <a:rPr lang="en-US" sz="3200" i="1" dirty="0">
                <a:solidFill>
                  <a:srgbClr val="0070C0"/>
                </a:solidFill>
              </a:rPr>
              <a:t> </a:t>
            </a:r>
            <a:r>
              <a:rPr lang="vi-VN" sz="3200" dirty="0"/>
              <a:t>(</a:t>
            </a:r>
            <a:r>
              <a:rPr lang="en-US" sz="3200" dirty="0"/>
              <a:t>n</a:t>
            </a:r>
            <a:r>
              <a:rPr lang="vi-VN" sz="3200" dirty="0"/>
              <a:t>) /</a:t>
            </a:r>
            <a:r>
              <a:rPr lang="en-US" sz="3200" dirty="0">
                <a:solidFill>
                  <a:srgbClr val="FF0000"/>
                </a:solidFill>
              </a:rPr>
              <a:t>ˈ</a:t>
            </a:r>
            <a:r>
              <a:rPr lang="en-US" sz="3200" dirty="0" err="1">
                <a:solidFill>
                  <a:srgbClr val="FF0000"/>
                </a:solidFill>
              </a:rPr>
              <a:t>bɑːnfaɪər</a:t>
            </a:r>
            <a:r>
              <a:rPr lang="vi-VN" sz="3200" dirty="0"/>
              <a:t>/ </a:t>
            </a:r>
            <a:r>
              <a:rPr lang="en-US" sz="3200" dirty="0" err="1"/>
              <a:t>lửa</a:t>
            </a:r>
            <a:r>
              <a:rPr lang="en-US" sz="3200" dirty="0"/>
              <a:t> </a:t>
            </a:r>
            <a:r>
              <a:rPr lang="en-US" sz="3200" dirty="0" err="1"/>
              <a:t>mừng</a:t>
            </a:r>
            <a:r>
              <a:rPr lang="en-US" sz="3200" dirty="0"/>
              <a:t>, </a:t>
            </a:r>
            <a:r>
              <a:rPr lang="en-US" sz="3200" dirty="0" err="1"/>
              <a:t>lửa</a:t>
            </a:r>
            <a:r>
              <a:rPr lang="en-US" sz="3200" dirty="0"/>
              <a:t> </a:t>
            </a:r>
            <a:r>
              <a:rPr lang="en-US" sz="3200" dirty="0" err="1"/>
              <a:t>trại</a:t>
            </a:r>
            <a:endParaRPr lang="en-US" sz="3200" i="1" dirty="0">
              <a:solidFill>
                <a:srgbClr val="0070C0"/>
              </a:solidFill>
            </a:endParaRPr>
          </a:p>
        </p:txBody>
      </p:sp>
      <p:sp>
        <p:nvSpPr>
          <p:cNvPr id="2" name="Rectangle 1"/>
          <p:cNvSpPr/>
          <p:nvPr/>
        </p:nvSpPr>
        <p:spPr>
          <a:xfrm>
            <a:off x="653023" y="498863"/>
            <a:ext cx="11100315" cy="6451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a:t>
            </a:r>
            <a:r>
              <a:rPr lang="en-US" sz="2800" b="1" i="1" dirty="0">
                <a:solidFill>
                  <a:srgbClr val="FF0000"/>
                </a:solidFill>
              </a:rPr>
              <a:t>Click on each word to hear the sound</a:t>
            </a:r>
            <a:r>
              <a:rPr lang="en-US" sz="3600" b="1" i="1" dirty="0">
                <a:solidFill>
                  <a:srgbClr val="0070C0"/>
                </a:solidFill>
              </a:rPr>
              <a:t> </a:t>
            </a:r>
          </a:p>
        </p:txBody>
      </p:sp>
      <p:sp>
        <p:nvSpPr>
          <p:cNvPr id="9" name="TextBox 8"/>
          <p:cNvSpPr txBox="1"/>
          <p:nvPr/>
        </p:nvSpPr>
        <p:spPr>
          <a:xfrm>
            <a:off x="502914" y="4779943"/>
            <a:ext cx="11371227" cy="646331"/>
          </a:xfrm>
          <a:prstGeom prst="rect">
            <a:avLst/>
          </a:prstGeom>
          <a:noFill/>
          <a:effectLst/>
        </p:spPr>
        <p:txBody>
          <a:bodyPr wrap="square" rtlCol="0">
            <a:spAutoFit/>
          </a:bodyPr>
          <a:lstStyle/>
          <a:p>
            <a:pPr algn="l"/>
            <a:r>
              <a:rPr lang="en-US" sz="3600" i="1" dirty="0">
                <a:solidFill>
                  <a:srgbClr val="0070C0"/>
                </a:solidFill>
              </a:rPr>
              <a:t>	(water) fight </a:t>
            </a:r>
            <a:r>
              <a:rPr lang="vi-VN"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n.</a:t>
            </a:r>
            <a:r>
              <a:rPr lang="vi-VN" sz="3200" dirty="0">
                <a:latin typeface="Calibri" panose="020F0502020204030204" pitchFamily="34" charset="0"/>
                <a:cs typeface="Calibri" panose="020F0502020204030204" pitchFamily="34" charset="0"/>
              </a:rPr>
              <a:t> phr) /</a:t>
            </a:r>
            <a:r>
              <a:rPr lang="en-US" sz="3200" dirty="0">
                <a:solidFill>
                  <a:srgbClr val="FF0000"/>
                </a:solidFill>
              </a:rPr>
              <a:t>ˈ</a:t>
            </a:r>
            <a:r>
              <a:rPr lang="en-US" sz="3200" dirty="0" err="1" smtClean="0">
                <a:solidFill>
                  <a:srgbClr val="FF0000"/>
                </a:solidFill>
              </a:rPr>
              <a:t>waːtə</a:t>
            </a:r>
            <a:r>
              <a:rPr lang="en-US" sz="3200" dirty="0" smtClean="0">
                <a:solidFill>
                  <a:srgbClr val="FF0000"/>
                </a:solidFill>
              </a:rPr>
              <a:t> </a:t>
            </a:r>
            <a:r>
              <a:rPr lang="en-US" sz="3200" dirty="0" err="1">
                <a:solidFill>
                  <a:srgbClr val="FF0000"/>
                </a:solidFill>
              </a:rPr>
              <a:t>faɪt</a:t>
            </a:r>
            <a:r>
              <a:rPr lang="vi-VN" sz="3200" dirty="0"/>
              <a:t>/ </a:t>
            </a:r>
            <a:r>
              <a:rPr lang="en-US" sz="3200" dirty="0" err="1">
                <a:cs typeface="Calibri" panose="020F0502020204030204" pitchFamily="34" charset="0"/>
              </a:rPr>
              <a:t>cuộc</a:t>
            </a:r>
            <a:r>
              <a:rPr lang="en-US" sz="3200" dirty="0">
                <a:cs typeface="Calibri" panose="020F0502020204030204" pitchFamily="34" charset="0"/>
              </a:rPr>
              <a:t> </a:t>
            </a:r>
            <a:r>
              <a:rPr lang="en-US" sz="3200" dirty="0" err="1">
                <a:cs typeface="Calibri" panose="020F0502020204030204" pitchFamily="34" charset="0"/>
              </a:rPr>
              <a:t>đấu</a:t>
            </a:r>
            <a:r>
              <a:rPr lang="en-US" sz="3200" dirty="0">
                <a:cs typeface="Calibri" panose="020F0502020204030204" pitchFamily="34" charset="0"/>
              </a:rPr>
              <a:t> </a:t>
            </a:r>
            <a:r>
              <a:rPr lang="en-US" sz="3200" dirty="0" err="1">
                <a:cs typeface="Calibri" panose="020F0502020204030204" pitchFamily="34" charset="0"/>
              </a:rPr>
              <a:t>nước</a:t>
            </a:r>
            <a:r>
              <a:rPr lang="en-US" sz="3200" dirty="0">
                <a:cs typeface="Calibri" panose="020F0502020204030204" pitchFamily="34" charset="0"/>
              </a:rPr>
              <a:t>, </a:t>
            </a:r>
            <a:r>
              <a:rPr lang="en-US" sz="3200" dirty="0" err="1">
                <a:cs typeface="Calibri" panose="020F0502020204030204" pitchFamily="34" charset="0"/>
              </a:rPr>
              <a:t>té</a:t>
            </a:r>
            <a:r>
              <a:rPr lang="en-US" sz="3200" dirty="0">
                <a:cs typeface="Calibri" panose="020F0502020204030204" pitchFamily="34" charset="0"/>
              </a:rPr>
              <a:t> </a:t>
            </a:r>
            <a:r>
              <a:rPr lang="en-US" sz="3200" dirty="0" err="1">
                <a:cs typeface="Calibri" panose="020F0502020204030204" pitchFamily="34" charset="0"/>
              </a:rPr>
              <a:t>nước</a:t>
            </a:r>
            <a:endParaRPr lang="en-US" sz="3200" i="1" dirty="0">
              <a:solidFill>
                <a:srgbClr val="0070C0"/>
              </a:solidFill>
            </a:endParaRPr>
          </a:p>
        </p:txBody>
      </p:sp>
      <p:sp>
        <p:nvSpPr>
          <p:cNvPr id="10" name="TextBox 9"/>
          <p:cNvSpPr txBox="1"/>
          <p:nvPr/>
        </p:nvSpPr>
        <p:spPr>
          <a:xfrm>
            <a:off x="517504" y="4094570"/>
            <a:ext cx="11371227" cy="646331"/>
          </a:xfrm>
          <a:prstGeom prst="rect">
            <a:avLst/>
          </a:prstGeom>
          <a:noFill/>
          <a:effectLst/>
        </p:spPr>
        <p:txBody>
          <a:bodyPr wrap="square" rtlCol="0">
            <a:spAutoFit/>
          </a:bodyPr>
          <a:lstStyle/>
          <a:p>
            <a:pPr algn="l"/>
            <a:r>
              <a:rPr lang="en-US" sz="3600" i="1" dirty="0">
                <a:solidFill>
                  <a:srgbClr val="0070C0"/>
                </a:solidFill>
              </a:rPr>
              <a:t>	sculpture</a:t>
            </a:r>
            <a:r>
              <a:rPr lang="en-US" sz="3200" i="1" dirty="0">
                <a:solidFill>
                  <a:srgbClr val="0070C0"/>
                </a:solidFill>
              </a:rPr>
              <a:t> </a:t>
            </a:r>
            <a:r>
              <a:rPr lang="vi-VN"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n</a:t>
            </a:r>
            <a:r>
              <a:rPr lang="vi-VN" sz="3200" dirty="0">
                <a:latin typeface="Calibri" panose="020F0502020204030204" pitchFamily="34" charset="0"/>
                <a:cs typeface="Calibri" panose="020F0502020204030204" pitchFamily="34" charset="0"/>
              </a:rPr>
              <a:t>) /</a:t>
            </a:r>
            <a:r>
              <a:rPr lang="en-US" sz="3200" dirty="0">
                <a:solidFill>
                  <a:srgbClr val="FF0000"/>
                </a:solidFill>
              </a:rPr>
              <a:t>ˈ</a:t>
            </a:r>
            <a:r>
              <a:rPr lang="en-US" sz="3200" dirty="0" err="1">
                <a:solidFill>
                  <a:srgbClr val="FF0000"/>
                </a:solidFill>
              </a:rPr>
              <a:t>skʌlptʃər</a:t>
            </a:r>
            <a:r>
              <a:rPr lang="vi-VN" sz="3200" dirty="0"/>
              <a:t>/ </a:t>
            </a:r>
            <a:r>
              <a:rPr lang="en-US" sz="3200" dirty="0" err="1">
                <a:cs typeface="Calibri" panose="020F0502020204030204" pitchFamily="34" charset="0"/>
              </a:rPr>
              <a:t>tác</a:t>
            </a:r>
            <a:r>
              <a:rPr lang="en-US" sz="3200" dirty="0">
                <a:cs typeface="Calibri" panose="020F0502020204030204" pitchFamily="34" charset="0"/>
              </a:rPr>
              <a:t> </a:t>
            </a:r>
            <a:r>
              <a:rPr lang="en-US" sz="3200" dirty="0" err="1">
                <a:cs typeface="Calibri" panose="020F0502020204030204" pitchFamily="34" charset="0"/>
              </a:rPr>
              <a:t>phẩm</a:t>
            </a:r>
            <a:r>
              <a:rPr lang="en-US" sz="3200" dirty="0">
                <a:cs typeface="Calibri" panose="020F0502020204030204" pitchFamily="34" charset="0"/>
              </a:rPr>
              <a:t> </a:t>
            </a:r>
            <a:r>
              <a:rPr lang="en-US" sz="3200" dirty="0" err="1">
                <a:cs typeface="Calibri" panose="020F0502020204030204" pitchFamily="34" charset="0"/>
              </a:rPr>
              <a:t>điêu</a:t>
            </a:r>
            <a:r>
              <a:rPr lang="en-US" sz="3200" dirty="0">
                <a:cs typeface="Calibri" panose="020F0502020204030204" pitchFamily="34" charset="0"/>
              </a:rPr>
              <a:t> </a:t>
            </a:r>
            <a:r>
              <a:rPr lang="en-US" sz="3200" dirty="0" err="1">
                <a:cs typeface="Calibri" panose="020F0502020204030204" pitchFamily="34" charset="0"/>
              </a:rPr>
              <a:t>khắc</a:t>
            </a:r>
            <a:endParaRPr lang="en-US" sz="3200" i="1" dirty="0">
              <a:solidFill>
                <a:srgbClr val="0070C0"/>
              </a:solidFill>
              <a:cs typeface="Calibri" panose="020F0502020204030204" pitchFamily="34" charset="0"/>
            </a:endParaRPr>
          </a:p>
        </p:txBody>
      </p:sp>
      <p:sp>
        <p:nvSpPr>
          <p:cNvPr id="11" name="TextBox 10"/>
          <p:cNvSpPr txBox="1"/>
          <p:nvPr/>
        </p:nvSpPr>
        <p:spPr>
          <a:xfrm>
            <a:off x="517504" y="3448239"/>
            <a:ext cx="11610857" cy="646331"/>
          </a:xfrm>
          <a:prstGeom prst="rect">
            <a:avLst/>
          </a:prstGeom>
          <a:noFill/>
          <a:effectLst/>
        </p:spPr>
        <p:txBody>
          <a:bodyPr wrap="square" rtlCol="0">
            <a:spAutoFit/>
          </a:bodyPr>
          <a:lstStyle/>
          <a:p>
            <a:pPr algn="l"/>
            <a:r>
              <a:rPr lang="en-US" sz="3600" i="1" dirty="0">
                <a:solidFill>
                  <a:srgbClr val="0070C0"/>
                </a:solidFill>
              </a:rPr>
              <a:t>	(eating) competition </a:t>
            </a:r>
            <a:r>
              <a:rPr lang="en-US" sz="3200" dirty="0">
                <a:latin typeface="+mj-lt"/>
              </a:rPr>
              <a:t>(n. </a:t>
            </a:r>
            <a:r>
              <a:rPr lang="en-US" sz="3200" dirty="0" err="1">
                <a:latin typeface="+mj-lt"/>
              </a:rPr>
              <a:t>phr</a:t>
            </a:r>
            <a:r>
              <a:rPr lang="en-US" sz="3200" dirty="0">
                <a:latin typeface="+mj-lt"/>
              </a:rPr>
              <a:t>) /</a:t>
            </a:r>
            <a:r>
              <a:rPr lang="en-US" sz="3200" dirty="0">
                <a:solidFill>
                  <a:srgbClr val="FF0000"/>
                </a:solidFill>
              </a:rPr>
              <a:t>'</a:t>
            </a:r>
            <a:r>
              <a:rPr lang="en-US" sz="3200" dirty="0" err="1">
                <a:solidFill>
                  <a:srgbClr val="FF0000"/>
                </a:solidFill>
              </a:rPr>
              <a:t>i:tiŋ</a:t>
            </a:r>
            <a:r>
              <a:rPr lang="en-US" sz="3200" dirty="0">
                <a:solidFill>
                  <a:srgbClr val="FF0000"/>
                </a:solidFill>
              </a:rPr>
              <a:t> ˌ</a:t>
            </a:r>
            <a:r>
              <a:rPr lang="en-US" sz="3200" dirty="0" err="1">
                <a:solidFill>
                  <a:srgbClr val="FF0000"/>
                </a:solidFill>
              </a:rPr>
              <a:t>kɑːmpəˈtɪʃn</a:t>
            </a:r>
            <a:r>
              <a:rPr lang="en-US" sz="3200" dirty="0"/>
              <a:t>/ </a:t>
            </a:r>
            <a:r>
              <a:rPr lang="en-US" sz="3200" dirty="0" err="1"/>
              <a:t>cuộc</a:t>
            </a:r>
            <a:r>
              <a:rPr lang="en-US" sz="3200" dirty="0"/>
              <a:t> </a:t>
            </a:r>
            <a:r>
              <a:rPr lang="en-US" sz="3200" dirty="0" err="1"/>
              <a:t>thi</a:t>
            </a:r>
            <a:r>
              <a:rPr lang="en-US" sz="3200" dirty="0"/>
              <a:t> </a:t>
            </a:r>
            <a:r>
              <a:rPr lang="en-US" sz="3200" dirty="0" err="1"/>
              <a:t>ăn</a:t>
            </a:r>
            <a:endParaRPr lang="en-US" sz="3200" i="1" dirty="0">
              <a:solidFill>
                <a:srgbClr val="0070C0"/>
              </a:solidFill>
            </a:endParaRPr>
          </a:p>
        </p:txBody>
      </p:sp>
      <p:sp>
        <p:nvSpPr>
          <p:cNvPr id="12" name="TextBox 11"/>
          <p:cNvSpPr txBox="1"/>
          <p:nvPr/>
        </p:nvSpPr>
        <p:spPr>
          <a:xfrm>
            <a:off x="490430" y="2729214"/>
            <a:ext cx="11371227" cy="646331"/>
          </a:xfrm>
          <a:prstGeom prst="rect">
            <a:avLst/>
          </a:prstGeom>
          <a:noFill/>
          <a:effectLst/>
        </p:spPr>
        <p:txBody>
          <a:bodyPr wrap="square" rtlCol="0">
            <a:spAutoFit/>
          </a:bodyPr>
          <a:lstStyle/>
          <a:p>
            <a:pPr algn="l"/>
            <a:r>
              <a:rPr lang="en-US" sz="3600" i="1" dirty="0">
                <a:solidFill>
                  <a:srgbClr val="0070C0"/>
                </a:solidFill>
              </a:rPr>
              <a:t>	race</a:t>
            </a:r>
            <a:r>
              <a:rPr lang="en-US" sz="3200" i="1" dirty="0">
                <a:solidFill>
                  <a:srgbClr val="0070C0"/>
                </a:solidFill>
              </a:rPr>
              <a:t> </a:t>
            </a:r>
            <a:r>
              <a:rPr lang="en-US" sz="3200" dirty="0"/>
              <a:t>(n) /</a:t>
            </a:r>
            <a:r>
              <a:rPr lang="en-US" sz="3200" dirty="0" err="1">
                <a:solidFill>
                  <a:srgbClr val="FF0000"/>
                </a:solidFill>
              </a:rPr>
              <a:t>reɪs</a:t>
            </a:r>
            <a:r>
              <a:rPr lang="en-US" sz="3200" dirty="0"/>
              <a:t>/ </a:t>
            </a:r>
            <a:r>
              <a:rPr lang="en-US" sz="3200" dirty="0" err="1"/>
              <a:t>cuộc</a:t>
            </a:r>
            <a:r>
              <a:rPr lang="en-US" sz="3200" dirty="0"/>
              <a:t> </a:t>
            </a:r>
            <a:r>
              <a:rPr lang="en-US" sz="3200" dirty="0" err="1"/>
              <a:t>đua</a:t>
            </a:r>
            <a:endParaRPr lang="en-US" sz="3200" dirty="0">
              <a:cs typeface="Calibri" panose="020F0502020204030204" pitchFamily="34" charset="0"/>
            </a:endParaRPr>
          </a:p>
        </p:txBody>
      </p:sp>
      <p:sp>
        <p:nvSpPr>
          <p:cNvPr id="14" name="TextBox 13"/>
          <p:cNvSpPr txBox="1"/>
          <p:nvPr/>
        </p:nvSpPr>
        <p:spPr>
          <a:xfrm>
            <a:off x="488874" y="1330163"/>
            <a:ext cx="11362534" cy="646331"/>
          </a:xfrm>
          <a:prstGeom prst="rect">
            <a:avLst/>
          </a:prstGeom>
          <a:noFill/>
          <a:effectLst/>
        </p:spPr>
        <p:txBody>
          <a:bodyPr wrap="square" rtlCol="0">
            <a:spAutoFit/>
          </a:bodyPr>
          <a:lstStyle/>
          <a:p>
            <a:pPr algn="l"/>
            <a:r>
              <a:rPr lang="en-US" sz="3600" i="1" dirty="0">
                <a:solidFill>
                  <a:srgbClr val="0070C0"/>
                </a:solidFill>
              </a:rPr>
              <a:t>	lantern</a:t>
            </a:r>
            <a:r>
              <a:rPr lang="en-US" sz="2400" i="1" dirty="0">
                <a:solidFill>
                  <a:srgbClr val="0070C0"/>
                </a:solidFill>
              </a:rPr>
              <a:t> </a:t>
            </a:r>
            <a:r>
              <a:rPr lang="en-US" sz="3200" dirty="0"/>
              <a:t>(n) /</a:t>
            </a:r>
            <a:r>
              <a:rPr lang="en-US" sz="3200" dirty="0">
                <a:solidFill>
                  <a:srgbClr val="FF0000"/>
                </a:solidFill>
              </a:rPr>
              <a:t>ˈ</a:t>
            </a:r>
            <a:r>
              <a:rPr lang="en-US" sz="3200" dirty="0" err="1">
                <a:solidFill>
                  <a:srgbClr val="FF0000"/>
                </a:solidFill>
              </a:rPr>
              <a:t>læntərn</a:t>
            </a:r>
            <a:r>
              <a:rPr lang="en-US" sz="3200" dirty="0"/>
              <a:t>/ </a:t>
            </a:r>
            <a:r>
              <a:rPr lang="en-US" sz="3200" dirty="0" err="1"/>
              <a:t>lồng</a:t>
            </a:r>
            <a:r>
              <a:rPr lang="en-US" sz="3200" dirty="0"/>
              <a:t> </a:t>
            </a:r>
            <a:r>
              <a:rPr lang="en-US" sz="3200" dirty="0" err="1"/>
              <a:t>đèn</a:t>
            </a:r>
            <a:endParaRPr lang="en-US" sz="3200" i="1" dirty="0">
              <a:solidFill>
                <a:srgbClr val="0070C0"/>
              </a:solidFill>
            </a:endParaRPr>
          </a:p>
        </p:txBody>
      </p:sp>
      <p:sp>
        <p:nvSpPr>
          <p:cNvPr id="16" name="TextBox 15"/>
          <p:cNvSpPr txBox="1"/>
          <p:nvPr/>
        </p:nvSpPr>
        <p:spPr>
          <a:xfrm>
            <a:off x="502915" y="5551670"/>
            <a:ext cx="11371227" cy="646331"/>
          </a:xfrm>
          <a:prstGeom prst="rect">
            <a:avLst/>
          </a:prstGeom>
          <a:noFill/>
          <a:effectLst/>
        </p:spPr>
        <p:txBody>
          <a:bodyPr wrap="square" rtlCol="0">
            <a:spAutoFit/>
          </a:bodyPr>
          <a:lstStyle/>
          <a:p>
            <a:pPr algn="l"/>
            <a:r>
              <a:rPr lang="en-US" sz="3600" i="1" dirty="0">
                <a:solidFill>
                  <a:srgbClr val="0070C0"/>
                </a:solidFill>
              </a:rPr>
              <a:t>	hot-air balloon </a:t>
            </a:r>
            <a:r>
              <a:rPr lang="vi-VN"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n.</a:t>
            </a:r>
            <a:r>
              <a:rPr lang="vi-VN" sz="3200" dirty="0">
                <a:latin typeface="Calibri" panose="020F0502020204030204" pitchFamily="34" charset="0"/>
                <a:cs typeface="Calibri" panose="020F0502020204030204" pitchFamily="34" charset="0"/>
              </a:rPr>
              <a:t> phr) /</a:t>
            </a:r>
            <a:r>
              <a:rPr lang="en-US" sz="3200" dirty="0">
                <a:solidFill>
                  <a:srgbClr val="FF0000"/>
                </a:solidFill>
              </a:rPr>
              <a:t>ˌ</a:t>
            </a:r>
            <a:r>
              <a:rPr lang="en-US" sz="3200" dirty="0" err="1">
                <a:solidFill>
                  <a:srgbClr val="FF0000"/>
                </a:solidFill>
              </a:rPr>
              <a:t>hɑːt</a:t>
            </a:r>
            <a:r>
              <a:rPr lang="en-US" sz="3200" dirty="0">
                <a:solidFill>
                  <a:srgbClr val="FF0000"/>
                </a:solidFill>
              </a:rPr>
              <a:t> ˈer </a:t>
            </a:r>
            <a:r>
              <a:rPr lang="en-US" sz="3200" dirty="0" err="1">
                <a:solidFill>
                  <a:srgbClr val="FF0000"/>
                </a:solidFill>
              </a:rPr>
              <a:t>bəluːn</a:t>
            </a:r>
            <a:r>
              <a:rPr lang="vi-VN" sz="3200" dirty="0"/>
              <a:t>/</a:t>
            </a:r>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cầu</a:t>
            </a:r>
            <a:endParaRPr lang="en-US" sz="3200" i="1" dirty="0">
              <a:solidFill>
                <a:srgbClr val="0070C0"/>
              </a:solidFill>
              <a:latin typeface="Calibri" panose="020F0502020204030204" pitchFamily="34" charset="0"/>
              <a:cs typeface="Calibri" panose="020F0502020204030204" pitchFamily="34" charset="0"/>
            </a:endParaRPr>
          </a:p>
        </p:txBody>
      </p:sp>
      <p:pic>
        <p:nvPicPr>
          <p:cNvPr id="3" name="CD2-TRACK 01">
            <a:hlinkClick r:id="" action="ppaction://media"/>
          </p:cNvPr>
          <p:cNvPicPr/>
          <p:nvPr>
            <a:audioFile r:link="rId1"/>
            <p:extLst>
              <p:ext uri="{DAA4B4D4-6D71-4841-9C94-3DE7FCFB9230}">
                <p14:media xmlns:p14="http://schemas.microsoft.com/office/powerpoint/2010/main" r:embed="rId2">
                  <p14:trim st="23748" end="56094"/>
                </p14:media>
              </p:ext>
            </p:extLst>
          </p:nvPr>
        </p:nvPicPr>
        <p:blipFill>
          <a:blip r:embed="rId5"/>
          <a:stretch>
            <a:fillRect/>
          </a:stretch>
        </p:blipFill>
        <p:spPr>
          <a:xfrm>
            <a:off x="807085" y="1437005"/>
            <a:ext cx="495300" cy="495300"/>
          </a:xfrm>
          <a:prstGeom prst="rect">
            <a:avLst/>
          </a:prstGeom>
        </p:spPr>
      </p:pic>
      <p:pic>
        <p:nvPicPr>
          <p:cNvPr id="4" name="CD2-TRACK 01">
            <a:hlinkClick r:id="" action="ppaction://media"/>
          </p:cNvPr>
          <p:cNvPicPr/>
          <p:nvPr>
            <a:audioFile r:link="rId1"/>
            <p:extLst>
              <p:ext uri="{DAA4B4D4-6D71-4841-9C94-3DE7FCFB9230}">
                <p14:media xmlns:p14="http://schemas.microsoft.com/office/powerpoint/2010/main" r:embed="rId2">
                  <p14:trim st="31608" end="47800"/>
                </p14:media>
              </p:ext>
            </p:extLst>
          </p:nvPr>
        </p:nvPicPr>
        <p:blipFill>
          <a:blip r:embed="rId5"/>
          <a:stretch>
            <a:fillRect/>
          </a:stretch>
        </p:blipFill>
        <p:spPr>
          <a:xfrm>
            <a:off x="807085" y="2161540"/>
            <a:ext cx="495300" cy="495300"/>
          </a:xfrm>
          <a:prstGeom prst="rect">
            <a:avLst/>
          </a:prstGeom>
        </p:spPr>
      </p:pic>
      <p:pic>
        <p:nvPicPr>
          <p:cNvPr id="5" name="CD2-TRACK 01">
            <a:hlinkClick r:id="" action="ppaction://media"/>
          </p:cNvPr>
          <p:cNvPicPr/>
          <p:nvPr>
            <a:audioFile r:link="rId1"/>
            <p:extLst>
              <p:ext uri="{DAA4B4D4-6D71-4841-9C94-3DE7FCFB9230}">
                <p14:media xmlns:p14="http://schemas.microsoft.com/office/powerpoint/2010/main" r:embed="rId2">
                  <p14:trim st="40718" end="39070"/>
                </p14:media>
              </p:ext>
            </p:extLst>
          </p:nvPr>
        </p:nvPicPr>
        <p:blipFill>
          <a:blip r:embed="rId5"/>
          <a:stretch>
            <a:fillRect/>
          </a:stretch>
        </p:blipFill>
        <p:spPr>
          <a:xfrm>
            <a:off x="807085" y="2841625"/>
            <a:ext cx="495300" cy="495300"/>
          </a:xfrm>
          <a:prstGeom prst="rect">
            <a:avLst/>
          </a:prstGeom>
        </p:spPr>
      </p:pic>
      <p:pic>
        <p:nvPicPr>
          <p:cNvPr id="6" name="CD2-TRACK 01">
            <a:hlinkClick r:id="" action="ppaction://media"/>
          </p:cNvPr>
          <p:cNvPicPr/>
          <p:nvPr>
            <a:audioFile r:link="rId1"/>
            <p:extLst>
              <p:ext uri="{DAA4B4D4-6D71-4841-9C94-3DE7FCFB9230}">
                <p14:media xmlns:p14="http://schemas.microsoft.com/office/powerpoint/2010/main" r:embed="rId2">
                  <p14:trim st="49418" end="29243"/>
                </p14:media>
              </p:ext>
            </p:extLst>
          </p:nvPr>
        </p:nvPicPr>
        <p:blipFill>
          <a:blip r:embed="rId5"/>
          <a:stretch>
            <a:fillRect/>
          </a:stretch>
        </p:blipFill>
        <p:spPr>
          <a:xfrm>
            <a:off x="807085" y="3592830"/>
            <a:ext cx="495300" cy="495300"/>
          </a:xfrm>
          <a:prstGeom prst="rect">
            <a:avLst/>
          </a:prstGeom>
        </p:spPr>
      </p:pic>
      <p:pic>
        <p:nvPicPr>
          <p:cNvPr id="7" name="CD2-TRACK 01">
            <a:hlinkClick r:id="" action="ppaction://media"/>
          </p:cNvPr>
          <p:cNvPicPr/>
          <p:nvPr>
            <a:audioFile r:link="rId1"/>
            <p:extLst>
              <p:ext uri="{DAA4B4D4-6D71-4841-9C94-3DE7FCFB9230}">
                <p14:media xmlns:p14="http://schemas.microsoft.com/office/powerpoint/2010/main" r:embed="rId2">
                  <p14:trim st="58282" end="21139"/>
                </p14:media>
              </p:ext>
            </p:extLst>
          </p:nvPr>
        </p:nvPicPr>
        <p:blipFill>
          <a:blip r:embed="rId5"/>
          <a:stretch>
            <a:fillRect/>
          </a:stretch>
        </p:blipFill>
        <p:spPr>
          <a:xfrm>
            <a:off x="807085" y="4249420"/>
            <a:ext cx="495300" cy="495300"/>
          </a:xfrm>
          <a:prstGeom prst="rect">
            <a:avLst/>
          </a:prstGeom>
        </p:spPr>
      </p:pic>
      <p:pic>
        <p:nvPicPr>
          <p:cNvPr id="8" name="CD2-TRACK 01">
            <a:hlinkClick r:id="" action="ppaction://media"/>
          </p:cNvPr>
          <p:cNvPicPr/>
          <p:nvPr>
            <a:audioFile r:link="rId1"/>
            <p:extLst>
              <p:ext uri="{DAA4B4D4-6D71-4841-9C94-3DE7FCFB9230}">
                <p14:media xmlns:p14="http://schemas.microsoft.com/office/powerpoint/2010/main" r:embed="rId2">
                  <p14:trim st="67168" end="12240"/>
                </p14:media>
              </p:ext>
            </p:extLst>
          </p:nvPr>
        </p:nvPicPr>
        <p:blipFill>
          <a:blip r:embed="rId5"/>
          <a:stretch>
            <a:fillRect/>
          </a:stretch>
        </p:blipFill>
        <p:spPr>
          <a:xfrm>
            <a:off x="807085" y="4899025"/>
            <a:ext cx="495300" cy="495300"/>
          </a:xfrm>
          <a:prstGeom prst="rect">
            <a:avLst/>
          </a:prstGeom>
        </p:spPr>
      </p:pic>
      <p:pic>
        <p:nvPicPr>
          <p:cNvPr id="19" name="CD2-TRACK 01">
            <a:hlinkClick r:id="" action="ppaction://media"/>
          </p:cNvPr>
          <p:cNvPicPr/>
          <p:nvPr>
            <a:audioFile r:link="rId1"/>
            <p:extLst>
              <p:ext uri="{DAA4B4D4-6D71-4841-9C94-3DE7FCFB9230}">
                <p14:media xmlns:p14="http://schemas.microsoft.com/office/powerpoint/2010/main" r:embed="rId2">
                  <p14:trim st="76068" end="3580"/>
                </p14:media>
              </p:ext>
            </p:extLst>
          </p:nvPr>
        </p:nvPicPr>
        <p:blipFill>
          <a:blip r:embed="rId5"/>
          <a:stretch>
            <a:fillRect/>
          </a:stretch>
        </p:blipFill>
        <p:spPr>
          <a:xfrm>
            <a:off x="807085" y="5610225"/>
            <a:ext cx="495300" cy="495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90000" showWhenStopped="0">
                <p:cTn id="42" fill="hold" display="1">
                  <p:stCondLst>
                    <p:cond delay="indefinite"/>
                  </p:stCondLst>
                  <p:endCondLst>
                    <p:cond evt="onStopAudio" delay="0">
                      <p:tgtEl>
                        <p:sldTgt/>
                      </p:tgtEl>
                    </p:cond>
                  </p:endCondLst>
                </p:cTn>
                <p:tgtEl>
                  <p:spTgt spid="3"/>
                </p:tgtEl>
              </p:cMediaNode>
            </p:audio>
            <p:audio>
              <p:cMediaNode vol="90000" showWhenStopped="0">
                <p:cTn id="43" fill="hold" display="1">
                  <p:stCondLst>
                    <p:cond delay="indefinite"/>
                  </p:stCondLst>
                  <p:endCondLst>
                    <p:cond evt="onStopAudio" delay="0">
                      <p:tgtEl>
                        <p:sldTgt/>
                      </p:tgtEl>
                    </p:cond>
                  </p:endCondLst>
                </p:cTn>
                <p:tgtEl>
                  <p:spTgt spid="4"/>
                </p:tgtEl>
              </p:cMediaNode>
            </p:audio>
            <p:audio>
              <p:cMediaNode vol="90000" showWhenStopped="0">
                <p:cTn id="44" fill="hold" display="1">
                  <p:stCondLst>
                    <p:cond delay="indefinite"/>
                  </p:stCondLst>
                  <p:endCondLst>
                    <p:cond evt="onStopAudio" delay="0">
                      <p:tgtEl>
                        <p:sldTgt/>
                      </p:tgtEl>
                    </p:cond>
                  </p:endCondLst>
                </p:cTn>
                <p:tgtEl>
                  <p:spTgt spid="5"/>
                </p:tgtEl>
              </p:cMediaNode>
            </p:audio>
            <p:audio>
              <p:cMediaNode vol="90000" showWhenStopped="0">
                <p:cTn id="45" fill="hold" display="1">
                  <p:stCondLst>
                    <p:cond delay="indefinite"/>
                  </p:stCondLst>
                  <p:endCondLst>
                    <p:cond evt="onStopAudio" delay="0">
                      <p:tgtEl>
                        <p:sldTgt/>
                      </p:tgtEl>
                    </p:cond>
                  </p:endCondLst>
                </p:cTn>
                <p:tgtEl>
                  <p:spTgt spid="6"/>
                </p:tgtEl>
              </p:cMediaNode>
            </p:audio>
            <p:audio>
              <p:cMediaNode vol="90000" showWhenStopped="0">
                <p:cTn id="46" fill="hold" display="1">
                  <p:stCondLst>
                    <p:cond delay="indefinite"/>
                  </p:stCondLst>
                  <p:endCondLst>
                    <p:cond evt="onStopAudio" delay="0">
                      <p:tgtEl>
                        <p:sldTgt/>
                      </p:tgtEl>
                    </p:cond>
                  </p:endCondLst>
                </p:cTn>
                <p:tgtEl>
                  <p:spTgt spid="7"/>
                </p:tgtEl>
              </p:cMediaNode>
            </p:audio>
            <p:audio>
              <p:cMediaNode vol="90000" showWhenStopped="0">
                <p:cTn id="47" fill="hold" display="1">
                  <p:stCondLst>
                    <p:cond delay="indefinite"/>
                  </p:stCondLst>
                  <p:endCondLst>
                    <p:cond evt="onStopAudio" delay="0">
                      <p:tgtEl>
                        <p:sldTgt/>
                      </p:tgtEl>
                    </p:cond>
                  </p:endCondLst>
                </p:cTn>
                <p:tgtEl>
                  <p:spTgt spid="8"/>
                </p:tgtEl>
              </p:cMediaNode>
            </p:audio>
            <p:audio>
              <p:cMediaNode vol="90000" showWhenStopped="0">
                <p:cTn id="48" fill="hold" display="1">
                  <p:stCondLst>
                    <p:cond delay="indefinite"/>
                  </p:stCondLst>
                  <p:endCondLst>
                    <p:cond evt="onStopAudio" delay="0">
                      <p:tgtEl>
                        <p:sldTgt/>
                      </p:tgtEl>
                    </p:cond>
                  </p:endCondLst>
                </p:cTn>
                <p:tgtEl>
                  <p:spTgt spid="19"/>
                </p:tgtEl>
              </p:cMediaNode>
            </p:audio>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additive="base">
                                        <p:cTn id="53" dur="1494" fill="hold"/>
                                        <p:tgtEl>
                                          <p:spTgt spid="3"/>
                                        </p:tgtEl>
                                      </p:cBhvr>
                                    </p:cmd>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additive="base">
                                        <p:cTn id="58" dur="1928" fill="hold"/>
                                        <p:tgtEl>
                                          <p:spTgt spid="4"/>
                                        </p:tgtEl>
                                      </p:cBhvr>
                                    </p:cmd>
                                  </p:child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additive="base">
                                        <p:cTn id="63" dur="81312" fill="hold"/>
                                        <p:tgtEl>
                                          <p:spTgt spid="5"/>
                                        </p:tgtEl>
                                      </p:cBhvr>
                                    </p:cmd>
                                  </p:child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additive="base">
                                        <p:cTn id="68" dur="2675" fill="hold"/>
                                        <p:tgtEl>
                                          <p:spTgt spid="6"/>
                                        </p:tgtEl>
                                      </p:cBhvr>
                                    </p:cmd>
                                  </p:child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additive="base">
                                        <p:cTn id="73" dur="81312" fill="hold"/>
                                        <p:tgtEl>
                                          <p:spTgt spid="7"/>
                                        </p:tgtEl>
                                      </p:cBhvr>
                                    </p:cmd>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9"/>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additive="base">
                                        <p:cTn id="78" dur="81312" fill="hold"/>
                                        <p:tgtEl>
                                          <p:spTgt spid="8"/>
                                        </p:tgtEl>
                                      </p:cBhvr>
                                    </p:cmd>
                                  </p:childTnLst>
                                </p:cTn>
                              </p:par>
                            </p:childTnLst>
                          </p:cTn>
                        </p:par>
                      </p:childTnLst>
                    </p:cTn>
                  </p:par>
                </p:childTnLst>
              </p:cTn>
              <p:nextCondLst>
                <p:cond evt="onClick" delay="0">
                  <p:tgtEl>
                    <p:spTgt spid="9"/>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additive="base">
                                        <p:cTn id="83" dur="81312" fill="hold"/>
                                        <p:tgtEl>
                                          <p:spTgt spid="19"/>
                                        </p:tgtEl>
                                      </p:cBhvr>
                                    </p:cmd>
                                  </p:childTnLst>
                                </p:cTn>
                              </p:par>
                            </p:childTnLst>
                          </p:cTn>
                        </p:par>
                      </p:childTnLst>
                    </p:cTn>
                  </p:par>
                </p:childTnLst>
              </p:cTn>
              <p:nextCondLst>
                <p:cond evt="onClick" delay="0">
                  <p:tgtEl>
                    <p:spTgt spid="16"/>
                  </p:tgtEl>
                </p:cond>
              </p:nextCondLst>
            </p:seq>
          </p:childTnLst>
        </p:cTn>
      </p:par>
    </p:tnLst>
    <p:bldLst>
      <p:bldP spid="13" grpId="0" animBg="1"/>
      <p:bldP spid="9" grpId="0" animBg="1"/>
      <p:bldP spid="10" grpId="0" animBg="1"/>
      <p:bldP spid="11" grpId="0" animBg="1"/>
      <p:bldP spid="1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13565" t="2150" r="12208" b="55747"/>
          <a:stretch>
            <a:fillRect/>
          </a:stretch>
        </p:blipFill>
        <p:spPr>
          <a:xfrm>
            <a:off x="945219" y="887822"/>
            <a:ext cx="8091054" cy="1948872"/>
          </a:xfrm>
          <a:prstGeom prst="rect">
            <a:avLst/>
          </a:prstGeom>
        </p:spPr>
      </p:pic>
      <p:sp>
        <p:nvSpPr>
          <p:cNvPr id="4" name="Rectangle 3"/>
          <p:cNvSpPr/>
          <p:nvPr/>
        </p:nvSpPr>
        <p:spPr>
          <a:xfrm>
            <a:off x="278413" y="238024"/>
            <a:ext cx="11608787"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b. Work in pairs. Say which of these you’d like to see or try.</a:t>
            </a: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25773" t="52284" r="854" b="5613"/>
          <a:stretch>
            <a:fillRect/>
          </a:stretch>
        </p:blipFill>
        <p:spPr>
          <a:xfrm>
            <a:off x="930018" y="2831822"/>
            <a:ext cx="8077879" cy="1968361"/>
          </a:xfrm>
          <a:prstGeom prst="rect">
            <a:avLst/>
          </a:prstGeom>
        </p:spPr>
      </p:pic>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939" t="53318" r="76861" b="5613"/>
          <a:stretch>
            <a:fillRect/>
          </a:stretch>
        </p:blipFill>
        <p:spPr>
          <a:xfrm>
            <a:off x="9213194" y="887820"/>
            <a:ext cx="2419927" cy="190097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Layer>
                </a14:imgProps>
              </a:ext>
            </a:extLst>
          </a:blip>
          <a:srcRect b="5643"/>
          <a:stretch>
            <a:fillRect/>
          </a:stretch>
        </p:blipFill>
        <p:spPr>
          <a:xfrm>
            <a:off x="2443844" y="4594173"/>
            <a:ext cx="8058592" cy="19009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8"/>
          <a:srcRect l="51871" t="3259" r="2606" b="4838"/>
          <a:stretch>
            <a:fillRect/>
          </a:stretch>
        </p:blipFill>
        <p:spPr>
          <a:xfrm>
            <a:off x="5927833" y="1060866"/>
            <a:ext cx="6166450" cy="5283170"/>
          </a:xfrm>
          <a:prstGeom prst="rect">
            <a:avLst/>
          </a:prstGeom>
        </p:spPr>
      </p:pic>
      <p:pic>
        <p:nvPicPr>
          <p:cNvPr id="18" name="Picture 17"/>
          <p:cNvPicPr>
            <a:picLocks noChangeAspect="1"/>
          </p:cNvPicPr>
          <p:nvPr/>
        </p:nvPicPr>
        <p:blipFill rotWithShape="1">
          <a:blip r:embed="rId8"/>
          <a:srcRect l="2045" t="3259" r="56585" b="4838"/>
          <a:stretch>
            <a:fillRect/>
          </a:stretch>
        </p:blipFill>
        <p:spPr>
          <a:xfrm>
            <a:off x="146039" y="1060866"/>
            <a:ext cx="5813325" cy="5283170"/>
          </a:xfrm>
          <a:prstGeom prst="rect">
            <a:avLst/>
          </a:prstGeom>
        </p:spPr>
      </p:pic>
      <p:sp>
        <p:nvSpPr>
          <p:cNvPr id="2" name="TextBox 1"/>
          <p:cNvSpPr txBox="1"/>
          <p:nvPr/>
        </p:nvSpPr>
        <p:spPr>
          <a:xfrm>
            <a:off x="29582" y="354114"/>
            <a:ext cx="2052734" cy="830997"/>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Extra Practice</a:t>
            </a:r>
          </a:p>
          <a:p>
            <a:r>
              <a:rPr lang="en-US" sz="2400" dirty="0">
                <a:solidFill>
                  <a:schemeClr val="bg1"/>
                </a:solidFill>
              </a:rPr>
              <a:t>WB, page 44</a:t>
            </a:r>
          </a:p>
        </p:txBody>
      </p:sp>
      <p:sp>
        <p:nvSpPr>
          <p:cNvPr id="3" name="Rectangle 2"/>
          <p:cNvSpPr/>
          <p:nvPr/>
        </p:nvSpPr>
        <p:spPr>
          <a:xfrm>
            <a:off x="2170232" y="427705"/>
            <a:ext cx="10562544" cy="646331"/>
          </a:xfrm>
          <a:prstGeom prst="rect">
            <a:avLst/>
          </a:prstGeom>
          <a:noFill/>
          <a:ln>
            <a:noFill/>
          </a:ln>
          <a:effectLst/>
        </p:spPr>
        <p:txBody>
          <a:bodyPr wrap="square">
            <a:spAutoFit/>
          </a:bodyPr>
          <a:lstStyle/>
          <a:p>
            <a:r>
              <a:rPr lang="en-US" sz="3600" i="1" dirty="0">
                <a:solidFill>
                  <a:srgbClr val="0070C0"/>
                </a:solidFill>
              </a:rPr>
              <a:t>a. Unscramble the letters to make words and phrases.</a:t>
            </a:r>
          </a:p>
        </p:txBody>
      </p:sp>
      <p:sp>
        <p:nvSpPr>
          <p:cNvPr id="10" name="TextBox 9"/>
          <p:cNvSpPr txBox="1"/>
          <p:nvPr/>
        </p:nvSpPr>
        <p:spPr>
          <a:xfrm>
            <a:off x="7004603" y="1846801"/>
            <a:ext cx="3830924" cy="584775"/>
          </a:xfrm>
          <a:prstGeom prst="rect">
            <a:avLst/>
          </a:prstGeom>
          <a:noFill/>
        </p:spPr>
        <p:txBody>
          <a:bodyPr wrap="square" rtlCol="0">
            <a:spAutoFit/>
          </a:bodyPr>
          <a:lstStyle/>
          <a:p>
            <a:r>
              <a:rPr lang="en-US" sz="3200" dirty="0">
                <a:solidFill>
                  <a:srgbClr val="FF0000"/>
                </a:solidFill>
              </a:rPr>
              <a:t>(eating) competition</a:t>
            </a:r>
          </a:p>
        </p:txBody>
      </p:sp>
      <p:sp>
        <p:nvSpPr>
          <p:cNvPr id="19" name="TextBox 18"/>
          <p:cNvSpPr txBox="1"/>
          <p:nvPr/>
        </p:nvSpPr>
        <p:spPr>
          <a:xfrm>
            <a:off x="2244897" y="3101992"/>
            <a:ext cx="3830924" cy="584775"/>
          </a:xfrm>
          <a:prstGeom prst="rect">
            <a:avLst/>
          </a:prstGeom>
          <a:noFill/>
        </p:spPr>
        <p:txBody>
          <a:bodyPr wrap="square" rtlCol="0">
            <a:spAutoFit/>
          </a:bodyPr>
          <a:lstStyle/>
          <a:p>
            <a:r>
              <a:rPr lang="en-US" sz="3200" dirty="0">
                <a:solidFill>
                  <a:srgbClr val="FF0000"/>
                </a:solidFill>
              </a:rPr>
              <a:t>bonfire</a:t>
            </a:r>
          </a:p>
        </p:txBody>
      </p:sp>
      <p:sp>
        <p:nvSpPr>
          <p:cNvPr id="20" name="TextBox 19"/>
          <p:cNvSpPr txBox="1"/>
          <p:nvPr/>
        </p:nvSpPr>
        <p:spPr>
          <a:xfrm>
            <a:off x="7004603" y="3108087"/>
            <a:ext cx="3830924" cy="584775"/>
          </a:xfrm>
          <a:prstGeom prst="rect">
            <a:avLst/>
          </a:prstGeom>
          <a:noFill/>
        </p:spPr>
        <p:txBody>
          <a:bodyPr wrap="square" rtlCol="0">
            <a:spAutoFit/>
          </a:bodyPr>
          <a:lstStyle/>
          <a:p>
            <a:r>
              <a:rPr lang="en-US" sz="3200" dirty="0">
                <a:solidFill>
                  <a:srgbClr val="FF0000"/>
                </a:solidFill>
              </a:rPr>
              <a:t>lantern</a:t>
            </a:r>
          </a:p>
        </p:txBody>
      </p:sp>
      <p:sp>
        <p:nvSpPr>
          <p:cNvPr id="21" name="TextBox 20"/>
          <p:cNvSpPr txBox="1"/>
          <p:nvPr/>
        </p:nvSpPr>
        <p:spPr>
          <a:xfrm>
            <a:off x="2265076" y="4306404"/>
            <a:ext cx="3830924" cy="584775"/>
          </a:xfrm>
          <a:prstGeom prst="rect">
            <a:avLst/>
          </a:prstGeom>
          <a:noFill/>
        </p:spPr>
        <p:txBody>
          <a:bodyPr wrap="square" rtlCol="0">
            <a:spAutoFit/>
          </a:bodyPr>
          <a:lstStyle/>
          <a:p>
            <a:r>
              <a:rPr lang="en-US" sz="3200" dirty="0">
                <a:solidFill>
                  <a:srgbClr val="FF0000"/>
                </a:solidFill>
              </a:rPr>
              <a:t>sculpture</a:t>
            </a:r>
          </a:p>
        </p:txBody>
      </p:sp>
      <p:sp>
        <p:nvSpPr>
          <p:cNvPr id="22" name="TextBox 21"/>
          <p:cNvSpPr txBox="1"/>
          <p:nvPr/>
        </p:nvSpPr>
        <p:spPr>
          <a:xfrm>
            <a:off x="7009226" y="4307369"/>
            <a:ext cx="3830924" cy="584775"/>
          </a:xfrm>
          <a:prstGeom prst="rect">
            <a:avLst/>
          </a:prstGeom>
          <a:noFill/>
        </p:spPr>
        <p:txBody>
          <a:bodyPr wrap="square" rtlCol="0">
            <a:spAutoFit/>
          </a:bodyPr>
          <a:lstStyle/>
          <a:p>
            <a:r>
              <a:rPr lang="en-US" sz="3200" dirty="0">
                <a:solidFill>
                  <a:srgbClr val="FF0000"/>
                </a:solidFill>
              </a:rPr>
              <a:t>race</a:t>
            </a:r>
          </a:p>
        </p:txBody>
      </p:sp>
      <p:sp>
        <p:nvSpPr>
          <p:cNvPr id="23" name="TextBox 22"/>
          <p:cNvSpPr txBox="1"/>
          <p:nvPr/>
        </p:nvSpPr>
        <p:spPr>
          <a:xfrm>
            <a:off x="2265076" y="5564327"/>
            <a:ext cx="3830924" cy="584775"/>
          </a:xfrm>
          <a:prstGeom prst="rect">
            <a:avLst/>
          </a:prstGeom>
          <a:noFill/>
        </p:spPr>
        <p:txBody>
          <a:bodyPr wrap="square" rtlCol="0">
            <a:spAutoFit/>
          </a:bodyPr>
          <a:lstStyle/>
          <a:p>
            <a:r>
              <a:rPr lang="en-US" sz="3200" dirty="0">
                <a:solidFill>
                  <a:srgbClr val="FF0000"/>
                </a:solidFill>
              </a:rPr>
              <a:t>(water) fight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ircle(in)">
                                      <p:cBhvr>
                                        <p:cTn id="7" dur="20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eating competition.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circle(in)">
                                      <p:cBhvr>
                                        <p:cTn id="12" dur="2000"/>
                                        <p:tgtEl>
                                          <p:spTgt spid="19">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nfire.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circle(in)">
                                      <p:cBhvr>
                                        <p:cTn id="17" dur="2000"/>
                                        <p:tgtEl>
                                          <p:spTgt spid="20">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lantern.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circle(in)">
                                      <p:cBhvr>
                                        <p:cTn id="22" dur="2000"/>
                                        <p:tgtEl>
                                          <p:spTgt spid="21">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scuplture.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circle(in)">
                                      <p:cBhvr>
                                        <p:cTn id="27" dur="2000"/>
                                        <p:tgtEl>
                                          <p:spTgt spid="22">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6" name="race.wav"/>
                                        </p:tgtEl>
                                      </p:cMediaNode>
                                    </p:audio>
                                  </p:sub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circle(in)">
                                      <p:cBhvr>
                                        <p:cTn id="32" dur="2000"/>
                                        <p:tgtEl>
                                          <p:spTgt spid="23">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7" name="water figh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995" y="1179478"/>
            <a:ext cx="6298115"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 b. Complete the crossword with the words and phrases from Task a.</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Layer>
                </a14:imgProps>
              </a:ext>
            </a:extLst>
          </a:blip>
          <a:stretch>
            <a:fillRect/>
          </a:stretch>
        </p:blipFill>
        <p:spPr>
          <a:xfrm>
            <a:off x="125851" y="2397530"/>
            <a:ext cx="7730736" cy="3616220"/>
          </a:xfrm>
          <a:prstGeom prst="rect">
            <a:avLst/>
          </a:prstGeom>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Layer>
                </a14:imgProps>
              </a:ext>
            </a:extLst>
          </a:blip>
          <a:srcRect l="2218" t="7666" r="3793" b="5486"/>
          <a:stretch>
            <a:fillRect/>
          </a:stretch>
        </p:blipFill>
        <p:spPr>
          <a:xfrm>
            <a:off x="5432239" y="13590"/>
            <a:ext cx="6699381" cy="6711855"/>
          </a:xfrm>
          <a:prstGeom prst="rect">
            <a:avLst/>
          </a:prstGeom>
        </p:spPr>
      </p:pic>
      <p:sp>
        <p:nvSpPr>
          <p:cNvPr id="5" name="TextBox 4"/>
          <p:cNvSpPr txBox="1"/>
          <p:nvPr/>
        </p:nvSpPr>
        <p:spPr>
          <a:xfrm>
            <a:off x="5738646" y="585942"/>
            <a:ext cx="5402319" cy="584775"/>
          </a:xfrm>
          <a:prstGeom prst="rect">
            <a:avLst/>
          </a:prstGeom>
          <a:noFill/>
        </p:spPr>
        <p:txBody>
          <a:bodyPr wrap="square" rtlCol="0">
            <a:spAutoFit/>
          </a:bodyPr>
          <a:lstStyle/>
          <a:p>
            <a:r>
              <a:rPr lang="en-US" sz="3200" dirty="0">
                <a:solidFill>
                  <a:srgbClr val="FF0000"/>
                </a:solidFill>
              </a:rPr>
              <a:t>h  o  t      a  </a:t>
            </a:r>
            <a:r>
              <a:rPr lang="en-US" sz="3200" dirty="0" err="1">
                <a:solidFill>
                  <a:srgbClr val="FF0000"/>
                </a:solidFill>
              </a:rPr>
              <a:t>i</a:t>
            </a:r>
            <a:r>
              <a:rPr lang="en-US" sz="3200" dirty="0">
                <a:solidFill>
                  <a:srgbClr val="FF0000"/>
                </a:solidFill>
              </a:rPr>
              <a:t>  r      b     l   </a:t>
            </a:r>
            <a:r>
              <a:rPr lang="en-US" sz="3200" dirty="0" err="1">
                <a:solidFill>
                  <a:srgbClr val="FF0000"/>
                </a:solidFill>
              </a:rPr>
              <a:t>l</a:t>
            </a:r>
            <a:r>
              <a:rPr lang="en-US" sz="3200" dirty="0">
                <a:solidFill>
                  <a:srgbClr val="FF0000"/>
                </a:solidFill>
              </a:rPr>
              <a:t>  o  </a:t>
            </a:r>
            <a:r>
              <a:rPr lang="en-US" sz="3200" dirty="0" err="1">
                <a:solidFill>
                  <a:srgbClr val="FF0000"/>
                </a:solidFill>
              </a:rPr>
              <a:t>o</a:t>
            </a:r>
            <a:r>
              <a:rPr lang="en-US" sz="3200" dirty="0">
                <a:solidFill>
                  <a:srgbClr val="FF0000"/>
                </a:solidFill>
              </a:rPr>
              <a:t>  n</a:t>
            </a:r>
          </a:p>
        </p:txBody>
      </p:sp>
      <p:sp>
        <p:nvSpPr>
          <p:cNvPr id="9" name="TextBox 8"/>
          <p:cNvSpPr txBox="1"/>
          <p:nvPr/>
        </p:nvSpPr>
        <p:spPr>
          <a:xfrm>
            <a:off x="8282150" y="1621211"/>
            <a:ext cx="5439097" cy="584775"/>
          </a:xfrm>
          <a:prstGeom prst="rect">
            <a:avLst/>
          </a:prstGeom>
          <a:noFill/>
        </p:spPr>
        <p:txBody>
          <a:bodyPr wrap="square" rtlCol="0">
            <a:spAutoFit/>
          </a:bodyPr>
          <a:lstStyle/>
          <a:p>
            <a:r>
              <a:rPr lang="en-US" sz="3200" dirty="0">
                <a:solidFill>
                  <a:srgbClr val="FF0000"/>
                </a:solidFill>
              </a:rPr>
              <a:t>l  a     t  e  r  n</a:t>
            </a:r>
          </a:p>
        </p:txBody>
      </p:sp>
      <p:sp>
        <p:nvSpPr>
          <p:cNvPr id="11" name="TextBox 10"/>
          <p:cNvSpPr txBox="1"/>
          <p:nvPr/>
        </p:nvSpPr>
        <p:spPr>
          <a:xfrm>
            <a:off x="8571184" y="2688009"/>
            <a:ext cx="5439097" cy="584775"/>
          </a:xfrm>
          <a:prstGeom prst="rect">
            <a:avLst/>
          </a:prstGeom>
          <a:noFill/>
        </p:spPr>
        <p:txBody>
          <a:bodyPr wrap="square" rtlCol="0">
            <a:spAutoFit/>
          </a:bodyPr>
          <a:lstStyle/>
          <a:p>
            <a:r>
              <a:rPr lang="en-US" sz="3200" dirty="0">
                <a:solidFill>
                  <a:srgbClr val="FF0000"/>
                </a:solidFill>
              </a:rPr>
              <a:t>s     u  l   p  t  u  r e</a:t>
            </a:r>
          </a:p>
        </p:txBody>
      </p:sp>
      <p:sp>
        <p:nvSpPr>
          <p:cNvPr id="13" name="TextBox 12"/>
          <p:cNvSpPr txBox="1"/>
          <p:nvPr/>
        </p:nvSpPr>
        <p:spPr>
          <a:xfrm>
            <a:off x="9580180" y="3505190"/>
            <a:ext cx="446690" cy="2603533"/>
          </a:xfrm>
          <a:prstGeom prst="rect">
            <a:avLst/>
          </a:prstGeom>
          <a:noFill/>
        </p:spPr>
        <p:txBody>
          <a:bodyPr wrap="square" rtlCol="0">
            <a:spAutoFit/>
          </a:bodyPr>
          <a:lstStyle/>
          <a:p>
            <a:pPr algn="ctr">
              <a:lnSpc>
                <a:spcPct val="70000"/>
              </a:lnSpc>
            </a:pPr>
            <a:r>
              <a:rPr lang="en-US" sz="3300" dirty="0" err="1">
                <a:solidFill>
                  <a:srgbClr val="FF0000"/>
                </a:solidFill>
              </a:rPr>
              <a:t>bonf</a:t>
            </a:r>
            <a:r>
              <a:rPr lang="en-US" sz="3300" dirty="0">
                <a:solidFill>
                  <a:srgbClr val="FF0000"/>
                </a:solidFill>
              </a:rPr>
              <a:t> </a:t>
            </a:r>
            <a:r>
              <a:rPr lang="en-US" sz="3300" dirty="0" err="1">
                <a:solidFill>
                  <a:srgbClr val="FF0000"/>
                </a:solidFill>
              </a:rPr>
              <a:t>i</a:t>
            </a:r>
            <a:r>
              <a:rPr lang="en-US" sz="3300" dirty="0">
                <a:solidFill>
                  <a:srgbClr val="FF0000"/>
                </a:solidFill>
              </a:rPr>
              <a:t> r e</a:t>
            </a:r>
          </a:p>
        </p:txBody>
      </p:sp>
      <p:sp>
        <p:nvSpPr>
          <p:cNvPr id="14" name="TextBox 13"/>
          <p:cNvSpPr txBox="1"/>
          <p:nvPr/>
        </p:nvSpPr>
        <p:spPr>
          <a:xfrm>
            <a:off x="7856483" y="4085881"/>
            <a:ext cx="5439097" cy="584775"/>
          </a:xfrm>
          <a:prstGeom prst="rect">
            <a:avLst/>
          </a:prstGeom>
          <a:noFill/>
        </p:spPr>
        <p:txBody>
          <a:bodyPr wrap="square" rtlCol="0">
            <a:spAutoFit/>
          </a:bodyPr>
          <a:lstStyle/>
          <a:p>
            <a:r>
              <a:rPr lang="en-US" sz="3200" dirty="0">
                <a:solidFill>
                  <a:srgbClr val="FF0000"/>
                </a:solidFill>
              </a:rPr>
              <a:t>r  a  c</a:t>
            </a:r>
          </a:p>
        </p:txBody>
      </p:sp>
      <p:sp>
        <p:nvSpPr>
          <p:cNvPr id="15" name="TextBox 14"/>
          <p:cNvSpPr txBox="1"/>
          <p:nvPr/>
        </p:nvSpPr>
        <p:spPr>
          <a:xfrm>
            <a:off x="8166694" y="5144888"/>
            <a:ext cx="5439097" cy="584775"/>
          </a:xfrm>
          <a:prstGeom prst="rect">
            <a:avLst/>
          </a:prstGeom>
          <a:noFill/>
        </p:spPr>
        <p:txBody>
          <a:bodyPr wrap="square" rtlCol="0">
            <a:spAutoFit/>
          </a:bodyPr>
          <a:lstStyle/>
          <a:p>
            <a:r>
              <a:rPr lang="en-US" sz="3200" dirty="0">
                <a:solidFill>
                  <a:srgbClr val="FF0000"/>
                </a:solidFill>
              </a:rPr>
              <a:t>w a      e         f   </a:t>
            </a:r>
            <a:r>
              <a:rPr lang="en-US" sz="3200" dirty="0" err="1">
                <a:solidFill>
                  <a:srgbClr val="FF0000"/>
                </a:solidFill>
              </a:rPr>
              <a:t>i</a:t>
            </a:r>
            <a:r>
              <a:rPr lang="en-US" sz="3200" dirty="0">
                <a:solidFill>
                  <a:srgbClr val="FF0000"/>
                </a:solidFill>
              </a:rPr>
              <a:t>  g  h t</a:t>
            </a:r>
          </a:p>
        </p:txBody>
      </p:sp>
      <p:sp>
        <p:nvSpPr>
          <p:cNvPr id="12" name="TextBox 11"/>
          <p:cNvSpPr txBox="1"/>
          <p:nvPr/>
        </p:nvSpPr>
        <p:spPr>
          <a:xfrm>
            <a:off x="29582" y="354114"/>
            <a:ext cx="2052734" cy="830997"/>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dirty="0">
                <a:solidFill>
                  <a:schemeClr val="bg1"/>
                </a:solidFill>
              </a:rPr>
              <a:t>Extra Practice</a:t>
            </a:r>
          </a:p>
          <a:p>
            <a:r>
              <a:rPr lang="en-US" sz="2400" dirty="0">
                <a:solidFill>
                  <a:schemeClr val="bg1"/>
                </a:solidFill>
              </a:rPr>
              <a:t>WB, page 44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circle(in)">
                                      <p:cBhvr>
                                        <p:cTn id="17" dur="2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circle(in)">
                                      <p:cBhvr>
                                        <p:cTn id="22" dur="20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circle(in)">
                                      <p:cBhvr>
                                        <p:cTn id="27" dur="20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circle(in)">
                                      <p:cBhvr>
                                        <p:cTn id="32"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195" y="340242"/>
            <a:ext cx="8927804" cy="6083156"/>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reading time….</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1" y="1460901"/>
            <a:ext cx="4086709" cy="834623"/>
          </a:xfrm>
          <a:prstGeom prst="rect">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23433" y="3788629"/>
            <a:ext cx="11457993"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742950" indent="-742950">
              <a:buAutoNum type="alphaLcPeriod"/>
            </a:pPr>
            <a:r>
              <a:rPr lang="en-US" sz="3600" b="1" dirty="0"/>
              <a:t>Read the article and choose the best title. </a:t>
            </a:r>
            <a:endParaRPr lang="en-US" sz="3200" dirty="0"/>
          </a:p>
          <a:p>
            <a:pPr marL="514350" indent="-514350">
              <a:buAutoNum type="arabicPeriod"/>
            </a:pPr>
            <a:r>
              <a:rPr lang="en-US" sz="3600" dirty="0">
                <a:solidFill>
                  <a:srgbClr val="0070C0"/>
                </a:solidFill>
              </a:rPr>
              <a:t>The Best Arts Festivals around the World </a:t>
            </a:r>
          </a:p>
          <a:p>
            <a:pPr marL="514350" indent="-514350">
              <a:buAutoNum type="arabicPeriod"/>
            </a:pPr>
            <a:r>
              <a:rPr lang="en-US" sz="3600" dirty="0">
                <a:solidFill>
                  <a:srgbClr val="0070C0"/>
                </a:solidFill>
              </a:rPr>
              <a:t>The Most Interesting Festivals around the World </a:t>
            </a:r>
            <a:endParaRPr lang="en-US" sz="3600" i="1" dirty="0">
              <a:solidFill>
                <a:srgbClr val="0070C0"/>
              </a:solidFill>
            </a:endParaRPr>
          </a:p>
        </p:txBody>
      </p:sp>
      <p:sp>
        <p:nvSpPr>
          <p:cNvPr id="2" name="Rectangle 1"/>
          <p:cNvSpPr/>
          <p:nvPr/>
        </p:nvSpPr>
        <p:spPr>
          <a:xfrm>
            <a:off x="597158" y="1040175"/>
            <a:ext cx="11457993"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a:t>
            </a:r>
            <a:r>
              <a:rPr lang="en-US" sz="3600" b="1" i="1" dirty="0">
                <a:solidFill>
                  <a:srgbClr val="0070C0"/>
                </a:solidFill>
              </a:rPr>
              <a:t>instruction</a:t>
            </a:r>
            <a:r>
              <a:rPr lang="en-US" sz="3600" i="1" dirty="0">
                <a:solidFill>
                  <a:srgbClr val="0070C0"/>
                </a:solidFill>
              </a:rPr>
              <a:t> and the </a:t>
            </a:r>
            <a:r>
              <a:rPr lang="en-US" sz="3600" b="1" i="1" dirty="0">
                <a:solidFill>
                  <a:srgbClr val="0070C0"/>
                </a:solidFill>
              </a:rPr>
              <a:t>answers</a:t>
            </a:r>
            <a:r>
              <a:rPr lang="en-US" sz="3600" i="1" dirty="0">
                <a:solidFill>
                  <a:srgbClr val="0070C0"/>
                </a:solidFill>
              </a:rPr>
              <a:t> quickly:</a:t>
            </a:r>
          </a:p>
          <a:p>
            <a:pPr marL="571500" indent="-571500">
              <a:buFontTx/>
              <a:buChar char="-"/>
            </a:pPr>
            <a:r>
              <a:rPr lang="en-US" sz="3600" i="1" dirty="0">
                <a:solidFill>
                  <a:srgbClr val="0070C0"/>
                </a:solidFill>
              </a:rPr>
              <a:t>Underline the key words. </a:t>
            </a:r>
          </a:p>
          <a:p>
            <a:pPr marL="571500" indent="-571500">
              <a:buFontTx/>
              <a:buChar char="-"/>
            </a:pPr>
            <a:r>
              <a:rPr lang="en-US" sz="3600" i="1" dirty="0">
                <a:solidFill>
                  <a:srgbClr val="0070C0"/>
                </a:solidFill>
              </a:rPr>
              <a:t>What are we going to do? </a:t>
            </a:r>
          </a:p>
          <a:p>
            <a:r>
              <a:rPr lang="en-US" sz="3600" i="1" dirty="0">
                <a:solidFill>
                  <a:srgbClr val="FF0000"/>
                </a:solidFill>
              </a:rPr>
              <a:t>	Read and choose the best title.</a:t>
            </a:r>
          </a:p>
        </p:txBody>
      </p:sp>
      <p:cxnSp>
        <p:nvCxnSpPr>
          <p:cNvPr id="13" name="Straight Connector 12"/>
          <p:cNvCxnSpPr/>
          <p:nvPr/>
        </p:nvCxnSpPr>
        <p:spPr>
          <a:xfrm>
            <a:off x="3258207" y="4333807"/>
            <a:ext cx="11290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5274" y="457200"/>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a</a:t>
            </a:r>
          </a:p>
        </p:txBody>
      </p:sp>
      <p:cxnSp>
        <p:nvCxnSpPr>
          <p:cNvPr id="17" name="Straight Connector 16"/>
          <p:cNvCxnSpPr/>
          <p:nvPr/>
        </p:nvCxnSpPr>
        <p:spPr>
          <a:xfrm>
            <a:off x="5408023" y="4333807"/>
            <a:ext cx="1263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467464" y="4339726"/>
            <a:ext cx="9297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034243" y="4888371"/>
            <a:ext cx="3304436"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694023" y="4891481"/>
            <a:ext cx="10134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29114" y="5429237"/>
            <a:ext cx="4733843" cy="31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091749" y="5432347"/>
            <a:ext cx="10039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711002" y="362439"/>
            <a:ext cx="142139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par>
                          <p:cTn id="15" fill="hold">
                            <p:stCondLst>
                              <p:cond delay="2000"/>
                            </p:stCondLst>
                            <p:childTnLst>
                              <p:par>
                                <p:cTn id="16" presetID="21" presetClass="entr" presetSubtype="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par>
                          <p:cTn id="19" fill="hold">
                            <p:stCondLst>
                              <p:cond delay="4000"/>
                            </p:stCondLst>
                            <p:childTnLst>
                              <p:par>
                                <p:cTn id="20" presetID="21" presetClass="entr" presetSubtype="1"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2000"/>
                                        <p:tgtEl>
                                          <p:spTgt spid="21"/>
                                        </p:tgtEl>
                                      </p:cBhvr>
                                    </p:animEffect>
                                  </p:childTnLst>
                                </p:cTn>
                              </p:par>
                            </p:childTnLst>
                          </p:cTn>
                        </p:par>
                        <p:par>
                          <p:cTn id="28" fill="hold">
                            <p:stCondLst>
                              <p:cond delay="2000"/>
                            </p:stCondLst>
                            <p:childTnLst>
                              <p:par>
                                <p:cTn id="29" presetID="21" presetClass="entr" presetSubtype="1"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heel(1)">
                                      <p:cBhvr>
                                        <p:cTn id="31" dur="20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2000"/>
                                        <p:tgtEl>
                                          <p:spTgt spid="24"/>
                                        </p:tgtEl>
                                      </p:cBhvr>
                                    </p:animEffect>
                                  </p:childTnLst>
                                </p:cTn>
                              </p:par>
                            </p:childTnLst>
                          </p:cTn>
                        </p:par>
                        <p:par>
                          <p:cTn id="37" fill="hold">
                            <p:stCondLst>
                              <p:cond delay="2000"/>
                            </p:stCondLst>
                            <p:childTnLst>
                              <p:par>
                                <p:cTn id="38" presetID="21" presetClass="entr" presetSubtype="1"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heel(1)">
                                      <p:cBhvr>
                                        <p:cTn id="40" dur="20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xEl>
                                              <p:pRg st="2" end="2"/>
                                            </p:txEl>
                                          </p:spTgt>
                                        </p:tgtEl>
                                        <p:attrNameLst>
                                          <p:attrName>style.visibility</p:attrName>
                                        </p:attrNameLst>
                                      </p:cBhvr>
                                      <p:to>
                                        <p:strVal val="visible"/>
                                      </p:to>
                                    </p:set>
                                    <p:anim calcmode="lin" valueType="num">
                                      <p:cBhvr>
                                        <p:cTn id="4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7" dur="500"/>
                                        <p:tgtEl>
                                          <p:spTgt spid="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2">
                                            <p:txEl>
                                              <p:pRg st="3" end="3"/>
                                            </p:txEl>
                                          </p:spTgt>
                                        </p:tgtEl>
                                        <p:attrNameLst>
                                          <p:attrName>style.visibility</p:attrName>
                                        </p:attrNameLst>
                                      </p:cBhvr>
                                      <p:to>
                                        <p:strVal val="visible"/>
                                      </p:to>
                                    </p:set>
                                    <p:animEffect transition="in" filter="wheel(1)">
                                      <p:cBhvr>
                                        <p:cTn id="5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7528" y="-226"/>
            <a:ext cx="11457993" cy="163121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742950" indent="-742950">
              <a:buAutoNum type="alphaLcPeriod"/>
            </a:pPr>
            <a:r>
              <a:rPr lang="en-US" sz="3200" b="1" dirty="0"/>
              <a:t>Read the article and choose the best title. </a:t>
            </a:r>
            <a:endParaRPr lang="en-US" sz="3200" dirty="0"/>
          </a:p>
          <a:p>
            <a:pPr marL="514350" indent="-514350">
              <a:buAutoNum type="arabicPeriod"/>
            </a:pPr>
            <a:r>
              <a:rPr lang="en-US" sz="3200" dirty="0">
                <a:solidFill>
                  <a:srgbClr val="0070C0"/>
                </a:solidFill>
              </a:rPr>
              <a:t>The Best Arts Festivals around the World </a:t>
            </a:r>
          </a:p>
          <a:p>
            <a:pPr marL="514350" indent="-514350">
              <a:buAutoNum type="arabicPeriod"/>
            </a:pPr>
            <a:r>
              <a:rPr lang="en-US" sz="3200" dirty="0">
                <a:solidFill>
                  <a:srgbClr val="0070C0"/>
                </a:solidFill>
              </a:rPr>
              <a:t>The Most Interesting Festivals around the World </a:t>
            </a:r>
            <a:endParaRPr lang="en-US" sz="3200" i="1" dirty="0">
              <a:solidFill>
                <a:srgbClr val="0070C0"/>
              </a:solidFill>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contrast="-40000"/>
                    </a14:imgEffect>
                    <a14:imgEffect>
                      <a14:sharpenSoften amount="30000"/>
                    </a14:imgEffect>
                  </a14:imgLayer>
                </a14:imgProps>
              </a:ext>
            </a:extLst>
          </a:blip>
          <a:srcRect l="3261" t="17172" r="27715" b="45297"/>
          <a:stretch>
            <a:fillRect/>
          </a:stretch>
        </p:blipFill>
        <p:spPr>
          <a:xfrm>
            <a:off x="174" y="1518778"/>
            <a:ext cx="10327853" cy="2587916"/>
          </a:xfrm>
          <a:prstGeom prst="rect">
            <a:avLst/>
          </a:prstGeom>
        </p:spPr>
      </p:pic>
      <p:sp>
        <p:nvSpPr>
          <p:cNvPr id="9" name="Oval 8"/>
          <p:cNvSpPr/>
          <p:nvPr/>
        </p:nvSpPr>
        <p:spPr>
          <a:xfrm>
            <a:off x="304467" y="987495"/>
            <a:ext cx="533398" cy="5442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contrast="-40000"/>
                    </a14:imgEffect>
                    <a14:imgEffect>
                      <a14:sharpenSoften amount="30000"/>
                    </a14:imgEffect>
                  </a14:imgLayer>
                </a14:imgProps>
              </a:ext>
            </a:extLst>
          </a:blip>
          <a:srcRect l="27903" t="57395" r="3652" b="3672"/>
          <a:stretch>
            <a:fillRect/>
          </a:stretch>
        </p:blipFill>
        <p:spPr>
          <a:xfrm>
            <a:off x="1950811" y="4173030"/>
            <a:ext cx="10241099" cy="2684563"/>
          </a:xfrm>
          <a:prstGeom prst="rect">
            <a:avLst/>
          </a:prstGeom>
        </p:spPr>
      </p:pic>
      <p:pic>
        <p:nvPicPr>
          <p:cNvPr id="7" name="Picture 6" descr="checkanswer4">
            <a:hlinkClick r:id="" action="ppaction://noaction" highlightClick="1">
              <a:snd r:embed="rId4" name="ARROW 001.wav"/>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4106" y="78401"/>
            <a:ext cx="1844040" cy="44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nextCondLst>
                <p:cond evt="onClick" delay="0">
                  <p:tgtEl>
                    <p:spTgt spid="7"/>
                  </p:tgtEl>
                </p:cond>
              </p:nextCondLst>
            </p:seq>
          </p:childTnLst>
        </p:cTn>
      </p:par>
    </p:tnLst>
    <p:bldLst>
      <p:bldP spid="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62116" y="2841523"/>
            <a:ext cx="11440634" cy="3416320"/>
          </a:xfrm>
          <a:prstGeom prst="rect">
            <a:avLst/>
          </a:prstGeom>
          <a:noFill/>
          <a:ln>
            <a:noFill/>
          </a:ln>
          <a:effectLst/>
        </p:spPr>
        <p:txBody>
          <a:bodyPr wrap="square">
            <a:spAutoFit/>
          </a:bodyPr>
          <a:lstStyle/>
          <a:p>
            <a:r>
              <a:rPr lang="en-US" sz="3600" b="1" dirty="0">
                <a:solidFill>
                  <a:srgbClr val="002060"/>
                </a:solidFill>
              </a:rPr>
              <a:t>b. Now, read and answer the questions.</a:t>
            </a:r>
            <a:r>
              <a:rPr lang="en-US" sz="3200" dirty="0"/>
              <a:t/>
            </a:r>
            <a:br>
              <a:rPr lang="en-US" sz="3200" dirty="0"/>
            </a:br>
            <a:r>
              <a:rPr lang="en-US" sz="3600" dirty="0"/>
              <a:t>1. How many days is the Sapporo Snow Festival?</a:t>
            </a:r>
          </a:p>
          <a:p>
            <a:r>
              <a:rPr lang="en-US" sz="3600" dirty="0"/>
              <a:t>2. Who will make the ice sculptures? </a:t>
            </a:r>
          </a:p>
          <a:p>
            <a:r>
              <a:rPr lang="en-US" sz="3600" dirty="0"/>
              <a:t>3. What is the topic for ice sculptures this year? </a:t>
            </a:r>
          </a:p>
          <a:p>
            <a:r>
              <a:rPr lang="en-US" sz="3600" dirty="0"/>
              <a:t>4. During which holiday is Moomba Waterfest?</a:t>
            </a:r>
          </a:p>
          <a:p>
            <a:r>
              <a:rPr lang="en-US" sz="3600" dirty="0"/>
              <a:t>5. What is special for kids this year? </a:t>
            </a:r>
            <a:endParaRPr lang="en-US" sz="3600" i="1" dirty="0">
              <a:solidFill>
                <a:srgbClr val="FF0000"/>
              </a:solidFill>
            </a:endParaRPr>
          </a:p>
        </p:txBody>
      </p:sp>
      <p:sp>
        <p:nvSpPr>
          <p:cNvPr id="12" name="Rectangle 11"/>
          <p:cNvSpPr/>
          <p:nvPr/>
        </p:nvSpPr>
        <p:spPr>
          <a:xfrm>
            <a:off x="597158" y="1040175"/>
            <a:ext cx="11457993"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a:t>
            </a:r>
            <a:r>
              <a:rPr lang="en-US" sz="3600" b="1" i="1" dirty="0">
                <a:solidFill>
                  <a:srgbClr val="0070C0"/>
                </a:solidFill>
              </a:rPr>
              <a:t>questions</a:t>
            </a:r>
            <a:r>
              <a:rPr lang="en-US" sz="3600" i="1" dirty="0">
                <a:solidFill>
                  <a:srgbClr val="0070C0"/>
                </a:solidFill>
              </a:rPr>
              <a:t> and underline the </a:t>
            </a:r>
            <a:r>
              <a:rPr lang="en-US" sz="3600" b="1" i="1" dirty="0">
                <a:solidFill>
                  <a:srgbClr val="0070C0"/>
                </a:solidFill>
              </a:rPr>
              <a:t>key words</a:t>
            </a:r>
            <a:r>
              <a:rPr lang="en-US" sz="3600" i="1" dirty="0">
                <a:solidFill>
                  <a:srgbClr val="0070C0"/>
                </a:solidFill>
              </a:rPr>
              <a:t>. </a:t>
            </a:r>
          </a:p>
          <a:p>
            <a:r>
              <a:rPr lang="en-US" sz="3600" i="1" dirty="0">
                <a:solidFill>
                  <a:srgbClr val="0070C0"/>
                </a:solidFill>
              </a:rPr>
              <a:t>What are we going to do? </a:t>
            </a:r>
          </a:p>
          <a:p>
            <a:r>
              <a:rPr lang="en-US" sz="3600" i="1" dirty="0">
                <a:solidFill>
                  <a:srgbClr val="FF0000"/>
                </a:solidFill>
              </a:rPr>
              <a:t>	Read and answer the questions.</a:t>
            </a:r>
          </a:p>
        </p:txBody>
      </p:sp>
      <p:sp>
        <p:nvSpPr>
          <p:cNvPr id="14" name="TextBox 13"/>
          <p:cNvSpPr txBox="1"/>
          <p:nvPr/>
        </p:nvSpPr>
        <p:spPr>
          <a:xfrm>
            <a:off x="205274" y="363637"/>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b</a:t>
            </a:r>
          </a:p>
        </p:txBody>
      </p:sp>
      <p:cxnSp>
        <p:nvCxnSpPr>
          <p:cNvPr id="20" name="Straight Connector 19"/>
          <p:cNvCxnSpPr/>
          <p:nvPr/>
        </p:nvCxnSpPr>
        <p:spPr>
          <a:xfrm>
            <a:off x="1033818" y="3934218"/>
            <a:ext cx="28589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146766" y="3934218"/>
            <a:ext cx="41118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032387" y="4478916"/>
            <a:ext cx="8348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61017" y="4478916"/>
            <a:ext cx="9761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90087" y="4485517"/>
            <a:ext cx="25023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32387" y="5013927"/>
            <a:ext cx="934065" cy="98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52527" y="5013927"/>
            <a:ext cx="9065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11421" y="5026990"/>
            <a:ext cx="2489416" cy="98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563394" y="5046565"/>
            <a:ext cx="14657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389238" y="5570224"/>
            <a:ext cx="2309243" cy="179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434149" y="5583287"/>
            <a:ext cx="3568830"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058513" y="6122126"/>
            <a:ext cx="93406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21131" y="6126647"/>
            <a:ext cx="12160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355772" y="6122125"/>
            <a:ext cx="152034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0711002" y="362439"/>
            <a:ext cx="142139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heel(1)">
                                      <p:cBhvr>
                                        <p:cTn id="11" dur="20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heel(1)">
                                      <p:cBhvr>
                                        <p:cTn id="16" dur="2000"/>
                                        <p:tgtEl>
                                          <p:spTgt spid="27"/>
                                        </p:tgtEl>
                                      </p:cBhvr>
                                    </p:animEffect>
                                  </p:childTnLst>
                                </p:cTn>
                              </p:par>
                            </p:childTnLst>
                          </p:cTn>
                        </p:par>
                        <p:par>
                          <p:cTn id="17" fill="hold">
                            <p:stCondLst>
                              <p:cond delay="2000"/>
                            </p:stCondLst>
                            <p:childTnLst>
                              <p:par>
                                <p:cTn id="18" presetID="21" presetClass="entr" presetSubtype="1"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heel(1)">
                                      <p:cBhvr>
                                        <p:cTn id="20" dur="2000"/>
                                        <p:tgtEl>
                                          <p:spTgt spid="28"/>
                                        </p:tgtEl>
                                      </p:cBhvr>
                                    </p:animEffect>
                                  </p:childTnLst>
                                </p:cTn>
                              </p:par>
                            </p:childTnLst>
                          </p:cTn>
                        </p:par>
                        <p:par>
                          <p:cTn id="21" fill="hold">
                            <p:stCondLst>
                              <p:cond delay="4000"/>
                            </p:stCondLst>
                            <p:childTnLst>
                              <p:par>
                                <p:cTn id="22" presetID="21" presetClass="entr" presetSubtype="1"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heel(1)">
                                      <p:cBhvr>
                                        <p:cTn id="24" dur="20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heel(1)">
                                      <p:cBhvr>
                                        <p:cTn id="29" dur="2000"/>
                                        <p:tgtEl>
                                          <p:spTgt spid="31"/>
                                        </p:tgtEl>
                                      </p:cBhvr>
                                    </p:animEffect>
                                  </p:childTnLst>
                                </p:cTn>
                              </p:par>
                            </p:childTnLst>
                          </p:cTn>
                        </p:par>
                        <p:par>
                          <p:cTn id="30" fill="hold">
                            <p:stCondLst>
                              <p:cond delay="2000"/>
                            </p:stCondLst>
                            <p:childTnLst>
                              <p:par>
                                <p:cTn id="31" presetID="21" presetClass="entr" presetSubtype="1"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heel(1)">
                                      <p:cBhvr>
                                        <p:cTn id="33" dur="2000"/>
                                        <p:tgtEl>
                                          <p:spTgt spid="32"/>
                                        </p:tgtEl>
                                      </p:cBhvr>
                                    </p:animEffect>
                                  </p:childTnLst>
                                </p:cTn>
                              </p:par>
                            </p:childTnLst>
                          </p:cTn>
                        </p:par>
                        <p:par>
                          <p:cTn id="34" fill="hold">
                            <p:stCondLst>
                              <p:cond delay="4000"/>
                            </p:stCondLst>
                            <p:childTnLst>
                              <p:par>
                                <p:cTn id="35" presetID="21" presetClass="entr" presetSubtype="1"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heel(1)">
                                      <p:cBhvr>
                                        <p:cTn id="37" dur="2000"/>
                                        <p:tgtEl>
                                          <p:spTgt spid="33"/>
                                        </p:tgtEl>
                                      </p:cBhvr>
                                    </p:animEffect>
                                  </p:childTnLst>
                                </p:cTn>
                              </p:par>
                            </p:childTnLst>
                          </p:cTn>
                        </p:par>
                        <p:par>
                          <p:cTn id="38" fill="hold">
                            <p:stCondLst>
                              <p:cond delay="6000"/>
                            </p:stCondLst>
                            <p:childTnLst>
                              <p:par>
                                <p:cTn id="39" presetID="21" presetClass="entr" presetSubtype="1"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heel(1)">
                                      <p:cBhvr>
                                        <p:cTn id="41" dur="20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heel(1)">
                                      <p:cBhvr>
                                        <p:cTn id="46" dur="2000"/>
                                        <p:tgtEl>
                                          <p:spTgt spid="36"/>
                                        </p:tgtEl>
                                      </p:cBhvr>
                                    </p:animEffect>
                                  </p:childTnLst>
                                </p:cTn>
                              </p:par>
                            </p:childTnLst>
                          </p:cTn>
                        </p:par>
                        <p:par>
                          <p:cTn id="47" fill="hold">
                            <p:stCondLst>
                              <p:cond delay="2000"/>
                            </p:stCondLst>
                            <p:childTnLst>
                              <p:par>
                                <p:cTn id="48" presetID="21" presetClass="entr" presetSubtype="1" fill="hold"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heel(1)">
                                      <p:cBhvr>
                                        <p:cTn id="50" dur="20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heel(1)">
                                      <p:cBhvr>
                                        <p:cTn id="55" dur="2000"/>
                                        <p:tgtEl>
                                          <p:spTgt spid="39"/>
                                        </p:tgtEl>
                                      </p:cBhvr>
                                    </p:animEffect>
                                  </p:childTnLst>
                                </p:cTn>
                              </p:par>
                            </p:childTnLst>
                          </p:cTn>
                        </p:par>
                        <p:par>
                          <p:cTn id="56" fill="hold">
                            <p:stCondLst>
                              <p:cond delay="2000"/>
                            </p:stCondLst>
                            <p:childTnLst>
                              <p:par>
                                <p:cTn id="57" presetID="21" presetClass="entr" presetSubtype="1" fill="hold"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wheel(1)">
                                      <p:cBhvr>
                                        <p:cTn id="59" dur="2000"/>
                                        <p:tgtEl>
                                          <p:spTgt spid="40"/>
                                        </p:tgtEl>
                                      </p:cBhvr>
                                    </p:animEffect>
                                  </p:childTnLst>
                                </p:cTn>
                              </p:par>
                            </p:childTnLst>
                          </p:cTn>
                        </p:par>
                        <p:par>
                          <p:cTn id="60" fill="hold">
                            <p:stCondLst>
                              <p:cond delay="4000"/>
                            </p:stCondLst>
                            <p:childTnLst>
                              <p:par>
                                <p:cTn id="61" presetID="21" presetClass="entr" presetSubtype="1"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heel(1)">
                                      <p:cBhvr>
                                        <p:cTn id="63" dur="20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12">
                                            <p:txEl>
                                              <p:pRg st="1" end="1"/>
                                            </p:txEl>
                                          </p:spTgt>
                                        </p:tgtEl>
                                        <p:attrNameLst>
                                          <p:attrName>style.visibility</p:attrName>
                                        </p:attrNameLst>
                                      </p:cBhvr>
                                      <p:to>
                                        <p:strVal val="visible"/>
                                      </p:to>
                                    </p:set>
                                    <p:animEffect transition="in" filter="circle(in)">
                                      <p:cBhvr>
                                        <p:cTn id="68" dur="2000"/>
                                        <p:tgtEl>
                                          <p:spTgt spid="12">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nodeType="clickEffect">
                                  <p:stCondLst>
                                    <p:cond delay="0"/>
                                  </p:stCondLst>
                                  <p:childTnLst>
                                    <p:set>
                                      <p:cBhvr>
                                        <p:cTn id="72" dur="1" fill="hold">
                                          <p:stCondLst>
                                            <p:cond delay="0"/>
                                          </p:stCondLst>
                                        </p:cTn>
                                        <p:tgtEl>
                                          <p:spTgt spid="12">
                                            <p:txEl>
                                              <p:pRg st="2" end="2"/>
                                            </p:txEl>
                                          </p:spTgt>
                                        </p:tgtEl>
                                        <p:attrNameLst>
                                          <p:attrName>style.visibility</p:attrName>
                                        </p:attrNameLst>
                                      </p:cBhvr>
                                      <p:to>
                                        <p:strVal val="visible"/>
                                      </p:to>
                                    </p:set>
                                    <p:animEffect transition="in" filter="wheel(1)">
                                      <p:cBhvr>
                                        <p:cTn id="73"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1" r="53023" b="47890"/>
          <a:stretch>
            <a:fillRect/>
          </a:stretch>
        </p:blipFill>
        <p:spPr>
          <a:xfrm>
            <a:off x="63926" y="309755"/>
            <a:ext cx="6189738" cy="1513918"/>
          </a:xfrm>
          <a:prstGeom prst="rect">
            <a:avLst/>
          </a:prstGeom>
        </p:spPr>
      </p:pic>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2714" t="51796" r="54903" b="2670"/>
          <a:stretch>
            <a:fillRect/>
          </a:stretch>
        </p:blipFill>
        <p:spPr>
          <a:xfrm>
            <a:off x="6288678" y="486309"/>
            <a:ext cx="5696845" cy="126115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 contrast="-40000"/>
                    </a14:imgEffect>
                    <a14:imgEffect>
                      <a14:sharpenSoften amount="30000"/>
                    </a14:imgEffect>
                  </a14:imgLayer>
                </a14:imgProps>
              </a:ext>
            </a:extLst>
          </a:blip>
          <a:srcRect l="3261" t="23461" r="27715" b="45297"/>
          <a:stretch>
            <a:fillRect/>
          </a:stretch>
        </p:blipFill>
        <p:spPr>
          <a:xfrm>
            <a:off x="1545722" y="1901329"/>
            <a:ext cx="10327853" cy="2154253"/>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 contrast="-40000"/>
                    </a14:imgEffect>
                    <a14:imgEffect>
                      <a14:sharpenSoften amount="30000"/>
                    </a14:imgEffect>
                  </a14:imgLayer>
                </a14:imgProps>
              </a:ext>
            </a:extLst>
          </a:blip>
          <a:srcRect l="27903" t="63298" r="3652" b="3672"/>
          <a:stretch>
            <a:fillRect/>
          </a:stretch>
        </p:blipFill>
        <p:spPr>
          <a:xfrm>
            <a:off x="208532" y="4059661"/>
            <a:ext cx="10241099" cy="2277523"/>
          </a:xfrm>
          <a:prstGeom prst="rect">
            <a:avLst/>
          </a:prstGeom>
        </p:spPr>
      </p:pic>
      <p:sp>
        <p:nvSpPr>
          <p:cNvPr id="7" name="TextBox 6"/>
          <p:cNvSpPr txBox="1"/>
          <p:nvPr/>
        </p:nvSpPr>
        <p:spPr>
          <a:xfrm>
            <a:off x="5237280" y="-105"/>
            <a:ext cx="171701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While-reading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75817" y="2288864"/>
            <a:ext cx="11703310" cy="4031873"/>
          </a:xfrm>
          <a:prstGeom prst="rect">
            <a:avLst/>
          </a:prstGeom>
          <a:noFill/>
          <a:ln>
            <a:noFill/>
          </a:ln>
          <a:effectLst/>
        </p:spPr>
        <p:txBody>
          <a:bodyPr wrap="square">
            <a:spAutoFit/>
          </a:bodyPr>
          <a:lstStyle/>
          <a:p>
            <a:r>
              <a:rPr lang="en-US" sz="3200" b="1" i="0" dirty="0">
                <a:solidFill>
                  <a:srgbClr val="002060"/>
                </a:solidFill>
                <a:effectLst/>
              </a:rPr>
              <a:t>Sapporo Snow Festival, Japan</a:t>
            </a:r>
            <a:r>
              <a:rPr lang="en-US" sz="3200" b="0" i="0" dirty="0">
                <a:solidFill>
                  <a:srgbClr val="002060"/>
                </a:solidFill>
                <a:effectLst/>
              </a:rPr>
              <a:t/>
            </a:r>
            <a:br>
              <a:rPr lang="en-US" sz="3200" b="0" i="0" dirty="0">
                <a:solidFill>
                  <a:srgbClr val="002060"/>
                </a:solidFill>
                <a:effectLst/>
              </a:rPr>
            </a:br>
            <a:r>
              <a:rPr lang="en-US" sz="3200" b="0" i="0" dirty="0">
                <a:solidFill>
                  <a:srgbClr val="002060"/>
                </a:solidFill>
                <a:effectLst/>
              </a:rPr>
              <a:t>The Sapporo Snow Festival is a famous winter festival in Japan. It takes place every February and lasts for a week. The 68th Sapporo Festival will take place from February 4</a:t>
            </a:r>
            <a:r>
              <a:rPr lang="en-US" sz="3200" b="0" i="0" baseline="30000" dirty="0">
                <a:solidFill>
                  <a:srgbClr val="002060"/>
                </a:solidFill>
                <a:effectLst/>
              </a:rPr>
              <a:t>th</a:t>
            </a:r>
            <a:r>
              <a:rPr lang="en-US" sz="3200" b="0" i="0" dirty="0">
                <a:solidFill>
                  <a:srgbClr val="002060"/>
                </a:solidFill>
                <a:effectLst/>
              </a:rPr>
              <a:t> to 10</a:t>
            </a:r>
            <a:r>
              <a:rPr lang="en-US" sz="3200" b="0" i="0" baseline="30000" dirty="0">
                <a:solidFill>
                  <a:srgbClr val="002060"/>
                </a:solidFill>
                <a:effectLst/>
              </a:rPr>
              <a:t>th</a:t>
            </a:r>
            <a:r>
              <a:rPr lang="en-US" sz="3200" b="0" i="0" dirty="0">
                <a:solidFill>
                  <a:srgbClr val="002060"/>
                </a:solidFill>
                <a:effectLst/>
              </a:rPr>
              <a:t> and you'll see hundreds of beautiful snow and ice sculptures made by both </a:t>
            </a:r>
            <a:br>
              <a:rPr lang="en-US" sz="3200" b="0" i="0" dirty="0">
                <a:solidFill>
                  <a:srgbClr val="002060"/>
                </a:solidFill>
                <a:effectLst/>
              </a:rPr>
            </a:br>
            <a:r>
              <a:rPr lang="en-US" sz="3200" b="0" i="0" dirty="0">
                <a:solidFill>
                  <a:srgbClr val="002060"/>
                </a:solidFill>
                <a:effectLst/>
              </a:rPr>
              <a:t>locals and famous artists. This year, the theme of the sculptures is </a:t>
            </a:r>
            <a:br>
              <a:rPr lang="en-US" sz="3200" b="0" i="0" dirty="0">
                <a:solidFill>
                  <a:srgbClr val="002060"/>
                </a:solidFill>
                <a:effectLst/>
              </a:rPr>
            </a:br>
            <a:r>
              <a:rPr lang="en-US" sz="3200" b="0" i="0" dirty="0">
                <a:solidFill>
                  <a:srgbClr val="002060"/>
                </a:solidFill>
                <a:effectLst/>
              </a:rPr>
              <a:t>video games. There will also be music performances by famous Japanese bands and singers.</a:t>
            </a:r>
            <a:r>
              <a:rPr lang="en-US" sz="3200" dirty="0">
                <a:solidFill>
                  <a:srgbClr val="002060"/>
                </a:solidFill>
              </a:rPr>
              <a:t> </a:t>
            </a:r>
            <a:endParaRPr lang="en-US" sz="3200" i="1" dirty="0">
              <a:solidFill>
                <a:srgbClr val="002060"/>
              </a:solidFill>
            </a:endParaRPr>
          </a:p>
        </p:txBody>
      </p:sp>
      <p:sp>
        <p:nvSpPr>
          <p:cNvPr id="7" name="TextBox 6"/>
          <p:cNvSpPr txBox="1"/>
          <p:nvPr/>
        </p:nvSpPr>
        <p:spPr>
          <a:xfrm>
            <a:off x="7791118" y="334232"/>
            <a:ext cx="3830924" cy="523220"/>
          </a:xfrm>
          <a:prstGeom prst="rect">
            <a:avLst/>
          </a:prstGeom>
          <a:noFill/>
        </p:spPr>
        <p:txBody>
          <a:bodyPr wrap="square" rtlCol="0">
            <a:spAutoFit/>
          </a:bodyPr>
          <a:lstStyle/>
          <a:p>
            <a:pPr algn="ctr"/>
            <a:r>
              <a:rPr lang="en-US" sz="2800" dirty="0">
                <a:solidFill>
                  <a:srgbClr val="FF0000"/>
                </a:solidFill>
              </a:rPr>
              <a:t>7 days.</a:t>
            </a:r>
          </a:p>
        </p:txBody>
      </p:sp>
      <p:cxnSp>
        <p:nvCxnSpPr>
          <p:cNvPr id="8" name="Straight Connector 7"/>
          <p:cNvCxnSpPr/>
          <p:nvPr/>
        </p:nvCxnSpPr>
        <p:spPr>
          <a:xfrm>
            <a:off x="6847747" y="3764649"/>
            <a:ext cx="1666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58669" y="825175"/>
            <a:ext cx="6427312" cy="523220"/>
          </a:xfrm>
          <a:prstGeom prst="rect">
            <a:avLst/>
          </a:prstGeom>
          <a:noFill/>
        </p:spPr>
        <p:txBody>
          <a:bodyPr wrap="square" rtlCol="0">
            <a:spAutoFit/>
          </a:bodyPr>
          <a:lstStyle/>
          <a:p>
            <a:r>
              <a:rPr lang="en-US" sz="2800" dirty="0">
                <a:solidFill>
                  <a:srgbClr val="FF0000"/>
                </a:solidFill>
              </a:rPr>
              <a:t>Locals and famous artists make them.</a:t>
            </a:r>
          </a:p>
        </p:txBody>
      </p:sp>
      <p:cxnSp>
        <p:nvCxnSpPr>
          <p:cNvPr id="11" name="Straight Connector 10"/>
          <p:cNvCxnSpPr/>
          <p:nvPr/>
        </p:nvCxnSpPr>
        <p:spPr>
          <a:xfrm>
            <a:off x="776281" y="5228423"/>
            <a:ext cx="40774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059560" y="1316321"/>
            <a:ext cx="6378706" cy="523220"/>
          </a:xfrm>
          <a:prstGeom prst="rect">
            <a:avLst/>
          </a:prstGeom>
          <a:noFill/>
        </p:spPr>
        <p:txBody>
          <a:bodyPr wrap="square" rtlCol="0">
            <a:spAutoFit/>
          </a:bodyPr>
          <a:lstStyle/>
          <a:p>
            <a:pPr algn="ctr"/>
            <a:r>
              <a:rPr lang="en-US" sz="2800" dirty="0">
                <a:solidFill>
                  <a:srgbClr val="FF0000"/>
                </a:solidFill>
              </a:rPr>
              <a:t>It’s video games.</a:t>
            </a:r>
          </a:p>
        </p:txBody>
      </p:sp>
      <p:cxnSp>
        <p:nvCxnSpPr>
          <p:cNvPr id="16" name="Straight Connector 15"/>
          <p:cNvCxnSpPr/>
          <p:nvPr/>
        </p:nvCxnSpPr>
        <p:spPr>
          <a:xfrm>
            <a:off x="780233" y="5710205"/>
            <a:ext cx="20548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18616" y="-174118"/>
            <a:ext cx="11457993" cy="2062103"/>
          </a:xfrm>
          <a:prstGeom prst="rect">
            <a:avLst/>
          </a:prstGeom>
          <a:noFill/>
          <a:ln>
            <a:noFill/>
          </a:ln>
          <a:effectLst/>
        </p:spPr>
        <p:txBody>
          <a:bodyPr wrap="square">
            <a:spAutoFit/>
          </a:bodyPr>
          <a:lstStyle/>
          <a:p>
            <a:r>
              <a:rPr lang="en-US" sz="3200" dirty="0"/>
              <a:t/>
            </a:r>
            <a:br>
              <a:rPr lang="en-US" sz="3200" dirty="0"/>
            </a:br>
            <a:r>
              <a:rPr lang="en-US" sz="3200" dirty="0">
                <a:solidFill>
                  <a:srgbClr val="0070C0"/>
                </a:solidFill>
              </a:rPr>
              <a:t>1. How many days is the Sapporo Snow Festival?</a:t>
            </a:r>
          </a:p>
          <a:p>
            <a:r>
              <a:rPr lang="en-US" sz="3200" dirty="0">
                <a:solidFill>
                  <a:srgbClr val="0070C0"/>
                </a:solidFill>
              </a:rPr>
              <a:t>2. Who will make the ice sculptures? </a:t>
            </a:r>
          </a:p>
          <a:p>
            <a:r>
              <a:rPr lang="en-US" sz="3200" dirty="0">
                <a:solidFill>
                  <a:srgbClr val="0070C0"/>
                </a:solidFill>
              </a:rPr>
              <a:t>3. What is the topic for ice sculptures this year?</a:t>
            </a:r>
            <a:endParaRPr lang="en-US" sz="3200" i="1" dirty="0">
              <a:solidFill>
                <a:srgbClr val="0070C0"/>
              </a:solidFill>
            </a:endParaRPr>
          </a:p>
        </p:txBody>
      </p:sp>
      <p:pic>
        <p:nvPicPr>
          <p:cNvPr id="14" name="Picture 13" descr="checkanswer4">
            <a:hlinkClick r:id="" action="ppaction://noaction" highlightClick="1">
              <a:snd r:embed="rId2" name="ARROW 001.wav"/>
            </a:hlinkClick>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6939" y="5967942"/>
            <a:ext cx="1844040" cy="44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Straight Connector 1"/>
          <p:cNvCxnSpPr/>
          <p:nvPr/>
        </p:nvCxnSpPr>
        <p:spPr>
          <a:xfrm>
            <a:off x="6096000" y="4734667"/>
            <a:ext cx="46854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676133" y="5228423"/>
            <a:ext cx="49328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circle(in)">
                                      <p:cBhvr>
                                        <p:cTn id="16" dur="2000"/>
                                        <p:tgtEl>
                                          <p:spTgt spid="10">
                                            <p:txEl>
                                              <p:pRg st="0" end="0"/>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circle(in)">
                                      <p:cBhvr>
                                        <p:cTn id="27" dur="2000"/>
                                        <p:tgtEl>
                                          <p:spTgt spid="13">
                                            <p:txEl>
                                              <p:pRg st="0" end="0"/>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6627" y="2504165"/>
            <a:ext cx="3491928" cy="661624"/>
          </a:xfrm>
          <a:prstGeom prst="rect">
            <a:avLst/>
          </a:prstGeom>
        </p:spPr>
      </p:pic>
      <p:sp>
        <p:nvSpPr>
          <p:cNvPr id="11" name="Round Diagonal Corner Rectangle 10"/>
          <p:cNvSpPr/>
          <p:nvPr/>
        </p:nvSpPr>
        <p:spPr>
          <a:xfrm>
            <a:off x="2926791" y="4916620"/>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1005" y="3594502"/>
            <a:ext cx="3095342" cy="631114"/>
          </a:xfrm>
          <a:prstGeom prst="rect">
            <a:avLst/>
          </a:prstGeom>
          <a:effectLst>
            <a:outerShdw blurRad="50800" dist="38100" dir="5400000" algn="t" rotWithShape="0">
              <a:prstClr val="black">
                <a:alpha val="40000"/>
              </a:prstClr>
            </a:outerShdw>
          </a:effectLst>
        </p:spPr>
      </p:pic>
      <p:pic>
        <p:nvPicPr>
          <p:cNvPr id="2" name="Picture 1"/>
          <p:cNvPicPr>
            <a:picLocks noChangeAspect="1"/>
          </p:cNvPicPr>
          <p:nvPr/>
        </p:nvPicPr>
        <p:blipFill>
          <a:blip r:embed="rId5"/>
          <a:stretch>
            <a:fillRect/>
          </a:stretch>
        </p:blipFill>
        <p:spPr>
          <a:xfrm>
            <a:off x="7503719" y="472156"/>
            <a:ext cx="4201181" cy="58763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8273" y="2120178"/>
            <a:ext cx="11703310" cy="4031873"/>
          </a:xfrm>
          <a:prstGeom prst="rect">
            <a:avLst/>
          </a:prstGeom>
          <a:noFill/>
          <a:ln>
            <a:noFill/>
          </a:ln>
          <a:effectLst/>
        </p:spPr>
        <p:txBody>
          <a:bodyPr wrap="square">
            <a:spAutoFit/>
          </a:bodyPr>
          <a:lstStyle/>
          <a:p>
            <a:r>
              <a:rPr lang="en-US" sz="3200" b="1" i="0" dirty="0">
                <a:solidFill>
                  <a:srgbClr val="002060"/>
                </a:solidFill>
                <a:effectLst/>
              </a:rPr>
              <a:t>Moomba, Australia</a:t>
            </a:r>
            <a:r>
              <a:rPr lang="en-US" sz="3200" b="0" i="0" dirty="0">
                <a:solidFill>
                  <a:srgbClr val="002060"/>
                </a:solidFill>
                <a:effectLst/>
              </a:rPr>
              <a:t/>
            </a:r>
            <a:br>
              <a:rPr lang="en-US" sz="3200" b="0" i="0" dirty="0">
                <a:solidFill>
                  <a:srgbClr val="002060"/>
                </a:solidFill>
                <a:effectLst/>
              </a:rPr>
            </a:br>
            <a:r>
              <a:rPr lang="en-US" sz="3200" b="0" i="0" dirty="0">
                <a:solidFill>
                  <a:srgbClr val="002060"/>
                </a:solidFill>
                <a:effectLst/>
              </a:rPr>
              <a:t>Melbourne Moomba Waterfest is an annual festival in Melbourne, Australia. It's a great festival for the whole family with music, food, movies, lots of fun games, and water sports competitions. It lasts four days during the Labor Day long weekend, beginning on March 5th this year. Besides the usual attractions, this year we will have more children-friendly entertainment, such as the Dance Zone, Dreaming Space, and Kids Yoga.</a:t>
            </a:r>
            <a:r>
              <a:rPr lang="en-US" sz="3200" dirty="0">
                <a:solidFill>
                  <a:srgbClr val="002060"/>
                </a:solidFill>
              </a:rPr>
              <a:t> </a:t>
            </a:r>
            <a:endParaRPr lang="en-US" sz="3200" i="1" dirty="0">
              <a:solidFill>
                <a:srgbClr val="002060"/>
              </a:solidFill>
            </a:endParaRPr>
          </a:p>
        </p:txBody>
      </p:sp>
      <p:cxnSp>
        <p:nvCxnSpPr>
          <p:cNvPr id="8" name="Straight Connector 7"/>
          <p:cNvCxnSpPr/>
          <p:nvPr/>
        </p:nvCxnSpPr>
        <p:spPr>
          <a:xfrm>
            <a:off x="1222744" y="4572093"/>
            <a:ext cx="33812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901064" y="5068107"/>
            <a:ext cx="44511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2689" y="5550717"/>
            <a:ext cx="110710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18616" y="356825"/>
            <a:ext cx="11457993" cy="1077218"/>
          </a:xfrm>
          <a:prstGeom prst="rect">
            <a:avLst/>
          </a:prstGeom>
          <a:noFill/>
          <a:ln>
            <a:noFill/>
          </a:ln>
          <a:effectLst/>
        </p:spPr>
        <p:txBody>
          <a:bodyPr wrap="square">
            <a:spAutoFit/>
          </a:bodyPr>
          <a:lstStyle/>
          <a:p>
            <a:r>
              <a:rPr lang="en-US" sz="3200" dirty="0">
                <a:solidFill>
                  <a:srgbClr val="0070C0"/>
                </a:solidFill>
              </a:rPr>
              <a:t>4. During which holiday is Moomba Waterfest?</a:t>
            </a:r>
          </a:p>
          <a:p>
            <a:r>
              <a:rPr lang="en-US" sz="3200" dirty="0">
                <a:solidFill>
                  <a:srgbClr val="0070C0"/>
                </a:solidFill>
              </a:rPr>
              <a:t>5. What is special for kids this year? </a:t>
            </a:r>
            <a:endParaRPr lang="en-US" sz="3200" i="1" dirty="0">
              <a:solidFill>
                <a:srgbClr val="0070C0"/>
              </a:solidFill>
            </a:endParaRPr>
          </a:p>
        </p:txBody>
      </p:sp>
      <p:sp>
        <p:nvSpPr>
          <p:cNvPr id="14" name="TextBox 13"/>
          <p:cNvSpPr txBox="1"/>
          <p:nvPr/>
        </p:nvSpPr>
        <p:spPr>
          <a:xfrm>
            <a:off x="8107871" y="389269"/>
            <a:ext cx="4229526" cy="523220"/>
          </a:xfrm>
          <a:prstGeom prst="rect">
            <a:avLst/>
          </a:prstGeom>
          <a:noFill/>
        </p:spPr>
        <p:txBody>
          <a:bodyPr wrap="square" rtlCol="0">
            <a:spAutoFit/>
          </a:bodyPr>
          <a:lstStyle/>
          <a:p>
            <a:r>
              <a:rPr lang="en-US" sz="2800" dirty="0">
                <a:solidFill>
                  <a:srgbClr val="FF0000"/>
                </a:solidFill>
              </a:rPr>
              <a:t>It’s during the Labor Day.</a:t>
            </a:r>
          </a:p>
        </p:txBody>
      </p:sp>
      <p:sp>
        <p:nvSpPr>
          <p:cNvPr id="17" name="TextBox 16"/>
          <p:cNvSpPr txBox="1"/>
          <p:nvPr/>
        </p:nvSpPr>
        <p:spPr>
          <a:xfrm>
            <a:off x="6341863" y="886798"/>
            <a:ext cx="5221183" cy="954107"/>
          </a:xfrm>
          <a:prstGeom prst="rect">
            <a:avLst/>
          </a:prstGeom>
          <a:noFill/>
        </p:spPr>
        <p:txBody>
          <a:bodyPr wrap="square" rtlCol="0">
            <a:spAutoFit/>
          </a:bodyPr>
          <a:lstStyle/>
          <a:p>
            <a:r>
              <a:rPr lang="en-US" sz="2800" dirty="0">
                <a:solidFill>
                  <a:srgbClr val="FF0000"/>
                </a:solidFill>
              </a:rPr>
              <a:t>This year they have Dance Zone, </a:t>
            </a:r>
            <a:br>
              <a:rPr lang="en-US" sz="2800" dirty="0">
                <a:solidFill>
                  <a:srgbClr val="FF0000"/>
                </a:solidFill>
              </a:rPr>
            </a:br>
            <a:r>
              <a:rPr lang="en-US" sz="2800" dirty="0">
                <a:solidFill>
                  <a:srgbClr val="FF0000"/>
                </a:solidFill>
              </a:rPr>
              <a:t>Dreaming Space, and Kids Yoga.</a:t>
            </a:r>
          </a:p>
        </p:txBody>
      </p:sp>
      <p:cxnSp>
        <p:nvCxnSpPr>
          <p:cNvPr id="18" name="Straight Connector 17"/>
          <p:cNvCxnSpPr/>
          <p:nvPr/>
        </p:nvCxnSpPr>
        <p:spPr>
          <a:xfrm>
            <a:off x="353500" y="6024382"/>
            <a:ext cx="3436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descr="checkanswer4">
            <a:hlinkClick r:id="" action="ppaction://noaction" highlightClick="1">
              <a:snd r:embed="rId2" name="ARROW 001.wav"/>
            </a:hlinkClick>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6939" y="5967942"/>
            <a:ext cx="1844040" cy="44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circle(in)">
                                      <p:cBhvr>
                                        <p:cTn id="16" dur="2000"/>
                                        <p:tgtEl>
                                          <p:spTgt spid="17">
                                            <p:txEl>
                                              <p:pRg st="0" end="0"/>
                                            </p:txEl>
                                          </p:spTgt>
                                        </p:tgtEl>
                                      </p:cBhvr>
                                    </p:animEffect>
                                  </p:childTnLst>
                                </p:cTn>
                              </p:par>
                            </p:childTnLst>
                          </p:cTn>
                        </p:par>
                        <p:par>
                          <p:cTn id="17" fill="hold">
                            <p:stCondLst>
                              <p:cond delay="2000"/>
                            </p:stCondLst>
                            <p:childTnLst>
                              <p:par>
                                <p:cTn id="18" presetID="21"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2000"/>
                                        <p:tgtEl>
                                          <p:spTgt spid="11"/>
                                        </p:tgtEl>
                                      </p:cBhvr>
                                    </p:animEffect>
                                  </p:childTnLst>
                                </p:cTn>
                              </p:par>
                            </p:childTnLst>
                          </p:cTn>
                        </p:par>
                        <p:par>
                          <p:cTn id="21" fill="hold">
                            <p:stCondLst>
                              <p:cond delay="4000"/>
                            </p:stCondLst>
                            <p:childTnLst>
                              <p:par>
                                <p:cTn id="22" presetID="21" presetClass="entr" presetSubtype="1"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2000"/>
                                        <p:tgtEl>
                                          <p:spTgt spid="16"/>
                                        </p:tgtEl>
                                      </p:cBhvr>
                                    </p:animEffect>
                                  </p:childTnLst>
                                </p:cTn>
                              </p:par>
                            </p:childTnLst>
                          </p:cTn>
                        </p:par>
                        <p:par>
                          <p:cTn id="25" fill="hold">
                            <p:stCondLst>
                              <p:cond delay="6000"/>
                            </p:stCondLst>
                            <p:childTnLst>
                              <p:par>
                                <p:cTn id="26" presetID="21" presetClass="entr" presetSubtype="1"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2000"/>
                                        <p:tgtEl>
                                          <p:spTgt spid="18"/>
                                        </p:tgtEl>
                                      </p:cBhvr>
                                    </p:animEffect>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8952" y="803294"/>
            <a:ext cx="3984595" cy="25414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5117" y="743889"/>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c</a:t>
            </a:r>
          </a:p>
        </p:txBody>
      </p:sp>
      <p:sp>
        <p:nvSpPr>
          <p:cNvPr id="10" name="Rectangle 9"/>
          <p:cNvSpPr/>
          <p:nvPr/>
        </p:nvSpPr>
        <p:spPr>
          <a:xfrm>
            <a:off x="728026" y="3513283"/>
            <a:ext cx="10764538" cy="132343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i="1" dirty="0">
                <a:solidFill>
                  <a:srgbClr val="0070C0"/>
                </a:solidFill>
              </a:rPr>
              <a:t>Would you like to visit </a:t>
            </a:r>
            <a:r>
              <a:rPr lang="en-US" sz="4000" b="1" i="1" dirty="0">
                <a:solidFill>
                  <a:srgbClr val="0070C0"/>
                </a:solidFill>
              </a:rPr>
              <a:t>the Sapporo Snow Festival</a:t>
            </a:r>
            <a:r>
              <a:rPr lang="en-US" sz="4000" i="1" dirty="0">
                <a:solidFill>
                  <a:srgbClr val="0070C0"/>
                </a:solidFill>
              </a:rPr>
              <a:t> or </a:t>
            </a:r>
            <a:r>
              <a:rPr lang="en-US" sz="4000" b="1" i="1" dirty="0">
                <a:solidFill>
                  <a:srgbClr val="0070C0"/>
                </a:solidFill>
              </a:rPr>
              <a:t>the Melbourne Moomba Waterfest</a:t>
            </a:r>
            <a:r>
              <a:rPr lang="en-US" sz="4000" i="1" dirty="0">
                <a:solidFill>
                  <a:srgbClr val="0070C0"/>
                </a:solidFill>
              </a:rPr>
              <a:t>? Why?</a:t>
            </a:r>
          </a:p>
        </p:txBody>
      </p:sp>
      <p:sp>
        <p:nvSpPr>
          <p:cNvPr id="6" name="TextBox 5"/>
          <p:cNvSpPr txBox="1"/>
          <p:nvPr/>
        </p:nvSpPr>
        <p:spPr>
          <a:xfrm>
            <a:off x="10541286" y="362439"/>
            <a:ext cx="160138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Post-reading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3963" y="1875452"/>
            <a:ext cx="9400529" cy="4211393"/>
          </a:xfrm>
          <a:prstGeom prst="rect">
            <a:avLst/>
          </a:prstGeom>
        </p:spPr>
      </p:pic>
      <p:sp>
        <p:nvSpPr>
          <p:cNvPr id="3" name="Rectangle 2"/>
          <p:cNvSpPr/>
          <p:nvPr/>
        </p:nvSpPr>
        <p:spPr>
          <a:xfrm>
            <a:off x="4638019" y="591624"/>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4" name="TextBox 3">
            <a:hlinkClick r:id="rId3"/>
          </p:cNvPr>
          <p:cNvSpPr txBox="1"/>
          <p:nvPr/>
        </p:nvSpPr>
        <p:spPr>
          <a:xfrm>
            <a:off x="261257" y="2864498"/>
            <a:ext cx="1735494" cy="646331"/>
          </a:xfrm>
          <a:prstGeom prst="rect">
            <a:avLst/>
          </a:prstGeom>
          <a:solidFill>
            <a:schemeClr val="bg1"/>
          </a:solidFill>
          <a:effectLst>
            <a:outerShdw blurRad="50800" dist="38100" dir="16200000" rotWithShape="0">
              <a:prstClr val="black">
                <a:alpha val="40000"/>
              </a:prstClr>
            </a:outerShdw>
          </a:effectLst>
        </p:spPr>
        <p:txBody>
          <a:bodyPr wrap="square" rtlCol="0">
            <a:spAutoFit/>
          </a:bodyPr>
          <a:lstStyle/>
          <a:p>
            <a:r>
              <a:rPr lang="en-US" i="1" dirty="0"/>
              <a:t>Click here to play the games!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6981" y="360328"/>
            <a:ext cx="992777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Talk to your partner about what people in your country usually do in </a:t>
            </a:r>
            <a:r>
              <a:rPr lang="en-US" sz="3600" b="1" i="1" dirty="0">
                <a:solidFill>
                  <a:srgbClr val="0070C0"/>
                </a:solidFill>
              </a:rPr>
              <a:t>the Mid-Autumn festival</a:t>
            </a:r>
            <a:r>
              <a:rPr lang="en-US" sz="3600" i="1" dirty="0">
                <a:solidFill>
                  <a:srgbClr val="0070C0"/>
                </a:solidFill>
              </a:rPr>
              <a:t>.</a:t>
            </a:r>
          </a:p>
        </p:txBody>
      </p:sp>
      <p:pic>
        <p:nvPicPr>
          <p:cNvPr id="3" name="Picture 2"/>
          <p:cNvPicPr>
            <a:picLocks noChangeAspect="1"/>
          </p:cNvPicPr>
          <p:nvPr/>
        </p:nvPicPr>
        <p:blipFill>
          <a:blip r:embed="rId2"/>
          <a:stretch>
            <a:fillRect/>
          </a:stretch>
        </p:blipFill>
        <p:spPr>
          <a:xfrm>
            <a:off x="3362887" y="1894114"/>
            <a:ext cx="4895958" cy="43879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8290"/>
            <a:ext cx="9618345" cy="6181725"/>
          </a:xfrm>
          <a:prstGeom prst="rect">
            <a:avLst/>
          </a:prstGeom>
        </p:spPr>
      </p:pic>
      <p:sp>
        <p:nvSpPr>
          <p:cNvPr id="5" name="Rectangle 4"/>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875721" y="1166842"/>
            <a:ext cx="4597349"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pPr marL="571500" indent="-571500">
              <a:buFont typeface="Arial" panose="020B0604020202020204" pitchFamily="34" charset="0"/>
              <a:buChar char="•"/>
            </a:pPr>
            <a:r>
              <a:rPr lang="en-US" sz="3600" i="1" dirty="0">
                <a:solidFill>
                  <a:srgbClr val="0070C0"/>
                </a:solidFill>
              </a:rPr>
              <a:t>lantern</a:t>
            </a:r>
          </a:p>
          <a:p>
            <a:pPr marL="571500" indent="-571500">
              <a:buFont typeface="Arial" panose="020B0604020202020204" pitchFamily="34" charset="0"/>
              <a:buChar char="•"/>
            </a:pPr>
            <a:r>
              <a:rPr lang="en-US" sz="3600" i="1" dirty="0">
                <a:solidFill>
                  <a:srgbClr val="0070C0"/>
                </a:solidFill>
              </a:rPr>
              <a:t>bonfire</a:t>
            </a:r>
          </a:p>
          <a:p>
            <a:pPr marL="571500" indent="-571500">
              <a:buFont typeface="Arial" panose="020B0604020202020204" pitchFamily="34" charset="0"/>
              <a:buChar char="•"/>
            </a:pPr>
            <a:r>
              <a:rPr lang="en-US" sz="3600" i="1" dirty="0">
                <a:solidFill>
                  <a:srgbClr val="0070C0"/>
                </a:solidFill>
              </a:rPr>
              <a:t>race</a:t>
            </a:r>
          </a:p>
          <a:p>
            <a:pPr marL="571500" indent="-571500">
              <a:buFont typeface="Arial" panose="020B0604020202020204" pitchFamily="34" charset="0"/>
              <a:buChar char="•"/>
            </a:pPr>
            <a:r>
              <a:rPr lang="en-US" sz="3600" i="1" dirty="0">
                <a:solidFill>
                  <a:srgbClr val="0070C0"/>
                </a:solidFill>
              </a:rPr>
              <a:t>(eating) competition</a:t>
            </a:r>
          </a:p>
          <a:p>
            <a:pPr marL="571500" indent="-571500">
              <a:buFont typeface="Arial" panose="020B0604020202020204" pitchFamily="34" charset="0"/>
              <a:buChar char="•"/>
            </a:pPr>
            <a:r>
              <a:rPr lang="en-US" sz="3600" i="1" dirty="0">
                <a:solidFill>
                  <a:srgbClr val="0070C0"/>
                </a:solidFill>
              </a:rPr>
              <a:t>sculpture</a:t>
            </a:r>
          </a:p>
          <a:p>
            <a:pPr marL="571500" indent="-571500">
              <a:buFont typeface="Arial" panose="020B0604020202020204" pitchFamily="34" charset="0"/>
              <a:buChar char="•"/>
            </a:pPr>
            <a:r>
              <a:rPr lang="en-US" sz="3600" i="1" dirty="0">
                <a:solidFill>
                  <a:srgbClr val="0070C0"/>
                </a:solidFill>
              </a:rPr>
              <a:t>(water) fight</a:t>
            </a:r>
          </a:p>
          <a:p>
            <a:pPr marL="571500" indent="-571500">
              <a:buFont typeface="Arial" panose="020B0604020202020204" pitchFamily="34" charset="0"/>
              <a:buChar char="•"/>
            </a:pPr>
            <a:r>
              <a:rPr lang="en-US" sz="3600" i="1" dirty="0">
                <a:solidFill>
                  <a:srgbClr val="0070C0"/>
                </a:solidFill>
              </a:rPr>
              <a:t>hot-air balloon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116420" y="2116328"/>
            <a:ext cx="10317126"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Reading: </a:t>
            </a:r>
          </a:p>
          <a:p>
            <a:r>
              <a:rPr lang="en-US" sz="3600" i="1" dirty="0">
                <a:solidFill>
                  <a:srgbClr val="0070C0"/>
                </a:solidFill>
              </a:rPr>
              <a:t>-    Understanding instructions.</a:t>
            </a:r>
          </a:p>
          <a:p>
            <a:pPr marL="571500" indent="-571500">
              <a:buFontTx/>
              <a:buChar char="-"/>
            </a:pPr>
            <a:r>
              <a:rPr lang="en-US" sz="3600" i="1" dirty="0">
                <a:solidFill>
                  <a:srgbClr val="0070C0"/>
                </a:solidFill>
              </a:rPr>
              <a:t>Skimming and scanning for general and specific information.</a:t>
            </a:r>
          </a:p>
          <a:p>
            <a:r>
              <a:rPr lang="en-US" sz="3600" i="1" dirty="0">
                <a:solidFill>
                  <a:srgbClr val="FF0000"/>
                </a:solidFill>
              </a:rPr>
              <a:t>Speaking:</a:t>
            </a:r>
          </a:p>
          <a:p>
            <a:r>
              <a:rPr lang="en-US" sz="3600" i="1" dirty="0">
                <a:solidFill>
                  <a:srgbClr val="0070C0"/>
                </a:solidFill>
              </a:rPr>
              <a:t>-    Talking about festivals.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429208" y="1646758"/>
            <a:ext cx="11610393" cy="403187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lvl="0" indent="-457200">
              <a:buFont typeface="Arial" panose="020B0604020202020204" pitchFamily="34" charset="0"/>
              <a:buChar char="•"/>
            </a:pPr>
            <a:r>
              <a:rPr lang="en-US" sz="3200" i="1" dirty="0">
                <a:solidFill>
                  <a:srgbClr val="0070C0"/>
                </a:solidFill>
              </a:rPr>
              <a:t>Review the vocabularies and practice using them. </a:t>
            </a:r>
            <a:endParaRPr lang="en-US" sz="3200" dirty="0">
              <a:solidFill>
                <a:srgbClr val="0070C0"/>
              </a:solidFill>
            </a:endParaRPr>
          </a:p>
          <a:p>
            <a:pPr marL="457200" lvl="0" indent="-457200">
              <a:buFont typeface="Arial" panose="020B0604020202020204" pitchFamily="34" charset="0"/>
              <a:buChar char="•"/>
            </a:pPr>
            <a:r>
              <a:rPr lang="en-US" sz="3200" i="1" dirty="0">
                <a:solidFill>
                  <a:srgbClr val="0070C0"/>
                </a:solidFill>
              </a:rPr>
              <a:t>Do the exercise(s) in </a:t>
            </a:r>
            <a:r>
              <a:rPr lang="en-US" sz="3200" b="1" i="1" dirty="0" err="1">
                <a:solidFill>
                  <a:srgbClr val="0070C0"/>
                </a:solidFill>
              </a:rPr>
              <a:t>Tiếng</a:t>
            </a:r>
            <a:r>
              <a:rPr lang="en-US" sz="3200" b="1" i="1" dirty="0">
                <a:solidFill>
                  <a:srgbClr val="0070C0"/>
                </a:solidFill>
              </a:rPr>
              <a:t> Anh 7 </a:t>
            </a:r>
            <a:r>
              <a:rPr lang="en-US" sz="3200" b="1" i="1" dirty="0" err="1">
                <a:solidFill>
                  <a:srgbClr val="0070C0"/>
                </a:solidFill>
              </a:rPr>
              <a:t>i</a:t>
            </a:r>
            <a:r>
              <a:rPr lang="en-US" sz="3200" b="1" i="1" dirty="0">
                <a:solidFill>
                  <a:srgbClr val="0070C0"/>
                </a:solidFill>
              </a:rPr>
              <a:t>-Learn Smart World Workbook</a:t>
            </a:r>
            <a:r>
              <a:rPr lang="en-US" sz="3200" i="1" dirty="0">
                <a:solidFill>
                  <a:srgbClr val="0070C0"/>
                </a:solidFill>
              </a:rPr>
              <a:t> (page 44).</a:t>
            </a:r>
            <a:endParaRPr lang="en-US" sz="3200" dirty="0">
              <a:solidFill>
                <a:srgbClr val="0070C0"/>
              </a:solidFill>
            </a:endParaRPr>
          </a:p>
          <a:p>
            <a:pPr marL="457200" lvl="0" indent="-457200">
              <a:buFont typeface="Arial" panose="020B0604020202020204" pitchFamily="34" charset="0"/>
              <a:buChar char="•"/>
            </a:pPr>
            <a:r>
              <a:rPr lang="en-US" sz="3200" i="1" dirty="0">
                <a:solidFill>
                  <a:srgbClr val="0070C0"/>
                </a:solidFill>
              </a:rPr>
              <a:t>Do the vocabulary exercise in </a:t>
            </a:r>
            <a:r>
              <a:rPr lang="en-US" sz="3200" b="1" i="1" dirty="0" err="1">
                <a:solidFill>
                  <a:srgbClr val="0070C0"/>
                </a:solidFill>
              </a:rPr>
              <a:t>Tiếng</a:t>
            </a:r>
            <a:r>
              <a:rPr lang="en-US" sz="3200" b="1" i="1" dirty="0">
                <a:solidFill>
                  <a:srgbClr val="0070C0"/>
                </a:solidFill>
              </a:rPr>
              <a:t> Anh 7 </a:t>
            </a:r>
            <a:r>
              <a:rPr lang="en-US" sz="3200" b="1" i="1" dirty="0" err="1">
                <a:solidFill>
                  <a:srgbClr val="0070C0"/>
                </a:solidFill>
              </a:rPr>
              <a:t>i</a:t>
            </a:r>
            <a:r>
              <a:rPr lang="en-US" sz="3200" b="1" i="1" dirty="0">
                <a:solidFill>
                  <a:srgbClr val="0070C0"/>
                </a:solidFill>
              </a:rPr>
              <a:t>-Learn Smart World Notebook</a:t>
            </a:r>
            <a:r>
              <a:rPr lang="en-US" sz="3200" i="1" dirty="0">
                <a:solidFill>
                  <a:srgbClr val="0070C0"/>
                </a:solidFill>
              </a:rPr>
              <a:t> (page 48).</a:t>
            </a:r>
            <a:endParaRPr lang="en-US" sz="3200" dirty="0">
              <a:solidFill>
                <a:srgbClr val="0070C0"/>
              </a:solidFill>
            </a:endParaRPr>
          </a:p>
          <a:p>
            <a:pPr marL="457200" lvl="0" indent="-457200">
              <a:buFont typeface="Arial" panose="020B0604020202020204" pitchFamily="34" charset="0"/>
              <a:buChar char="•"/>
            </a:pPr>
            <a:r>
              <a:rPr lang="en-US" sz="3200" i="1" dirty="0">
                <a:solidFill>
                  <a:srgbClr val="0070C0"/>
                </a:solidFill>
              </a:rPr>
              <a:t>Play the consolation games in </a:t>
            </a:r>
            <a:r>
              <a:rPr lang="en-US" sz="3200" b="1" i="1" dirty="0" err="1">
                <a:solidFill>
                  <a:srgbClr val="0070C0"/>
                </a:solidFill>
              </a:rPr>
              <a:t>Tiếng</a:t>
            </a:r>
            <a:r>
              <a:rPr lang="en-US" sz="3200" b="1" i="1" dirty="0">
                <a:solidFill>
                  <a:srgbClr val="0070C0"/>
                </a:solidFill>
              </a:rPr>
              <a:t> Anh 7 </a:t>
            </a:r>
            <a:r>
              <a:rPr lang="en-US" sz="3200" b="1" i="1" dirty="0" err="1">
                <a:solidFill>
                  <a:srgbClr val="0070C0"/>
                </a:solidFill>
              </a:rPr>
              <a:t>i</a:t>
            </a:r>
            <a:r>
              <a:rPr lang="en-US" sz="3200" b="1" i="1" dirty="0">
                <a:solidFill>
                  <a:srgbClr val="0070C0"/>
                </a:solidFill>
              </a:rPr>
              <a:t>-Learn Smart World DHA App</a:t>
            </a:r>
            <a:r>
              <a:rPr lang="en-US" sz="3200" i="1" dirty="0">
                <a:solidFill>
                  <a:srgbClr val="0070C0"/>
                </a:solidFill>
              </a:rPr>
              <a:t> on </a:t>
            </a:r>
            <a:r>
              <a:rPr lang="en-US" sz="3200" i="1" u="sng" dirty="0">
                <a:solidFill>
                  <a:srgbClr val="0070C0"/>
                </a:solidFill>
                <a:hlinkClick r:id="rId2"/>
              </a:rPr>
              <a:t>www.eduhome.com.vn</a:t>
            </a:r>
            <a:r>
              <a:rPr lang="en-US" sz="3200" i="1" dirty="0">
                <a:solidFill>
                  <a:srgbClr val="0070C0"/>
                </a:solidFill>
              </a:rPr>
              <a:t> </a:t>
            </a:r>
            <a:endParaRPr lang="en-US" sz="3200" dirty="0">
              <a:solidFill>
                <a:srgbClr val="0070C0"/>
              </a:solidFill>
            </a:endParaRPr>
          </a:p>
          <a:p>
            <a:pPr marL="457200" lvl="0" indent="-457200">
              <a:buFont typeface="Arial" panose="020B0604020202020204" pitchFamily="34" charset="0"/>
              <a:buChar char="•"/>
            </a:pPr>
            <a:r>
              <a:rPr lang="en-US" sz="3200" i="1" dirty="0">
                <a:solidFill>
                  <a:srgbClr val="0070C0"/>
                </a:solidFill>
              </a:rPr>
              <a:t>Prepare the next lesson (page </a:t>
            </a:r>
            <a:r>
              <a:rPr lang="en-US" sz="3200" i="1">
                <a:solidFill>
                  <a:srgbClr val="0070C0"/>
                </a:solidFill>
              </a:rPr>
              <a:t>61 SB).</a:t>
            </a:r>
            <a:endParaRPr lang="en-US" sz="3200"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a:fillRect/>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a:fillRect/>
          </a:stretch>
        </p:blipFill>
        <p:spPr>
          <a:xfrm>
            <a:off x="1" y="411086"/>
            <a:ext cx="5882639" cy="6054816"/>
          </a:xfrm>
          <a:prstGeom prst="rect">
            <a:avLst/>
          </a:prstGeom>
        </p:spPr>
      </p:pic>
      <p:sp>
        <p:nvSpPr>
          <p:cNvPr id="3" name="TextBox 2"/>
          <p:cNvSpPr txBox="1"/>
          <p:nvPr/>
        </p:nvSpPr>
        <p:spPr>
          <a:xfrm>
            <a:off x="6195531" y="588368"/>
            <a:ext cx="5980924"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dirty="0">
                <a:solidFill>
                  <a:srgbClr val="0070C0"/>
                </a:solidFill>
              </a:rPr>
              <a:t>- </a:t>
            </a:r>
            <a:r>
              <a:rPr lang="en-US" sz="3600" i="1" dirty="0">
                <a:solidFill>
                  <a:srgbClr val="0070C0"/>
                </a:solidFill>
              </a:rPr>
              <a:t>talk about festivals.</a:t>
            </a:r>
          </a:p>
          <a:p>
            <a:r>
              <a:rPr lang="en-US" sz="3600" i="1" dirty="0">
                <a:solidFill>
                  <a:srgbClr val="0070C0"/>
                </a:solidFill>
              </a:rPr>
              <a:t>- practice reading and understanding general and specific information about a festival.</a:t>
            </a:r>
          </a:p>
          <a:p>
            <a:endParaRPr lang="en-US" dirty="0">
              <a:solidFill>
                <a:srgbClr val="FF0000"/>
              </a:solidFill>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 t="-374" r="6815" b="-1"/>
          <a:stretch>
            <a:fillRect/>
          </a:stretch>
        </p:blipFill>
        <p:spPr>
          <a:xfrm>
            <a:off x="1761490" y="238125"/>
            <a:ext cx="8668385" cy="6184900"/>
          </a:xfrm>
          <a:prstGeom prst="rect">
            <a:avLst/>
          </a:prstGeom>
        </p:spPr>
      </p:pic>
      <p:sp>
        <p:nvSpPr>
          <p:cNvPr id="4" name="TextBox 3"/>
          <p:cNvSpPr txBox="1"/>
          <p:nvPr/>
        </p:nvSpPr>
        <p:spPr>
          <a:xfrm>
            <a:off x="9459595" y="1615440"/>
            <a:ext cx="76200" cy="368300"/>
          </a:xfrm>
          <a:prstGeom prst="rect">
            <a:avLst/>
          </a:prstGeom>
          <a:noFill/>
        </p:spPr>
        <p:txBody>
          <a:bodyPr wrap="square" rtlCol="0">
            <a:spAutoFit/>
          </a:bodyPr>
          <a:lstStyle/>
          <a:p>
            <a:endParaRPr lang="en-US" dirty="0"/>
          </a:p>
        </p:txBody>
      </p:sp>
      <p:sp>
        <p:nvSpPr>
          <p:cNvPr id="5" name="Oval 4"/>
          <p:cNvSpPr/>
          <p:nvPr/>
        </p:nvSpPr>
        <p:spPr>
          <a:xfrm>
            <a:off x="3436620" y="551815"/>
            <a:ext cx="5608955" cy="55238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rgbClr val="FF0000"/>
                </a:solidFill>
              </a:rPr>
              <a:t>New words</a:t>
            </a:r>
          </a:p>
          <a:p>
            <a:pPr marL="457200" indent="-457200">
              <a:buFont typeface="Arial" panose="020B0604020202020204" pitchFamily="34" charset="0"/>
              <a:buChar char="•"/>
            </a:pPr>
            <a:r>
              <a:rPr lang="en-US" sz="3200" i="1" dirty="0">
                <a:solidFill>
                  <a:srgbClr val="0070C0"/>
                </a:solidFill>
              </a:rPr>
              <a:t>lantern</a:t>
            </a:r>
          </a:p>
          <a:p>
            <a:pPr marL="457200" indent="-457200">
              <a:buFont typeface="Arial" panose="020B0604020202020204" pitchFamily="34" charset="0"/>
              <a:buChar char="•"/>
            </a:pPr>
            <a:r>
              <a:rPr lang="en-US" sz="3200" i="1" dirty="0">
                <a:solidFill>
                  <a:srgbClr val="0070C0"/>
                </a:solidFill>
              </a:rPr>
              <a:t>bonfire</a:t>
            </a:r>
          </a:p>
          <a:p>
            <a:pPr marL="457200" indent="-457200">
              <a:buFont typeface="Arial" panose="020B0604020202020204" pitchFamily="34" charset="0"/>
              <a:buChar char="•"/>
            </a:pPr>
            <a:r>
              <a:rPr lang="en-US" sz="3200" i="1" dirty="0">
                <a:solidFill>
                  <a:srgbClr val="0070C0"/>
                </a:solidFill>
              </a:rPr>
              <a:t>race</a:t>
            </a:r>
          </a:p>
          <a:p>
            <a:pPr marL="457200" indent="-457200">
              <a:buFont typeface="Arial" panose="020B0604020202020204" pitchFamily="34" charset="0"/>
              <a:buChar char="•"/>
            </a:pPr>
            <a:r>
              <a:rPr lang="en-US" sz="3200" i="1" dirty="0">
                <a:solidFill>
                  <a:srgbClr val="0070C0"/>
                </a:solidFill>
              </a:rPr>
              <a:t>(eating) competition</a:t>
            </a:r>
          </a:p>
          <a:p>
            <a:pPr marL="457200" indent="-457200">
              <a:buFont typeface="Arial" panose="020B0604020202020204" pitchFamily="34" charset="0"/>
              <a:buChar char="•"/>
            </a:pPr>
            <a:r>
              <a:rPr lang="en-US" sz="3200" i="1" dirty="0">
                <a:solidFill>
                  <a:srgbClr val="0070C0"/>
                </a:solidFill>
              </a:rPr>
              <a:t>sculpture</a:t>
            </a:r>
          </a:p>
          <a:p>
            <a:pPr marL="457200" indent="-457200">
              <a:buFont typeface="Arial" panose="020B0604020202020204" pitchFamily="34" charset="0"/>
              <a:buChar char="•"/>
            </a:pPr>
            <a:r>
              <a:rPr lang="en-US" sz="3200" i="1" dirty="0">
                <a:solidFill>
                  <a:srgbClr val="0070C0"/>
                </a:solidFill>
              </a:rPr>
              <a:t>(water) fight</a:t>
            </a:r>
          </a:p>
          <a:p>
            <a:pPr marL="457200" indent="-457200">
              <a:buFont typeface="Arial" panose="020B0604020202020204" pitchFamily="34" charset="0"/>
              <a:buChar char="•"/>
            </a:pPr>
            <a:r>
              <a:rPr lang="en-US" sz="3200" i="1" dirty="0">
                <a:solidFill>
                  <a:srgbClr val="0070C0"/>
                </a:solidFill>
              </a:rPr>
              <a:t>hot-air balloon</a:t>
            </a:r>
            <a:endParaRPr lang="en-US" sz="32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6"/>
            <a:ext cx="9058275" cy="6038850"/>
          </a:xfrm>
          <a:prstGeom prst="rect">
            <a:avLst/>
          </a:prstGeom>
        </p:spPr>
      </p:pic>
      <p:sp>
        <p:nvSpPr>
          <p:cNvPr id="6" name="Rectangle 5"/>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1275444" y="3352339"/>
            <a:ext cx="11018571" cy="2123658"/>
          </a:xfrm>
          <a:prstGeom prst="rect">
            <a:avLst/>
          </a:prstGeom>
        </p:spPr>
        <p:txBody>
          <a:bodyPr wrap="square">
            <a:spAutoFit/>
          </a:bodyPr>
          <a:lstStyle/>
          <a:p>
            <a:pPr marL="742950" indent="-742950">
              <a:buAutoNum type="arabicPeriod"/>
            </a:pPr>
            <a:r>
              <a:rPr lang="en-US" sz="4400" b="1" i="1" dirty="0">
                <a:solidFill>
                  <a:srgbClr val="0070C0"/>
                </a:solidFill>
              </a:rPr>
              <a:t>Name some festivals in your country.</a:t>
            </a:r>
          </a:p>
          <a:p>
            <a:pPr marL="742950" indent="-742950">
              <a:buAutoNum type="arabicPeriod"/>
            </a:pPr>
            <a:r>
              <a:rPr lang="en-US" sz="4400" b="1" i="1" dirty="0">
                <a:solidFill>
                  <a:srgbClr val="0070C0"/>
                </a:solidFill>
              </a:rPr>
              <a:t>When is Mid-Autumn festival?</a:t>
            </a:r>
          </a:p>
          <a:p>
            <a:pPr marL="742950" indent="-742950">
              <a:buAutoNum type="arabicPeriod"/>
            </a:pPr>
            <a:r>
              <a:rPr lang="en-US" sz="4400" b="1" i="1" dirty="0">
                <a:solidFill>
                  <a:srgbClr val="0070C0"/>
                </a:solidFill>
              </a:rPr>
              <a:t>Which festival do you like best? Why?</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7965" y="749982"/>
            <a:ext cx="3984595" cy="25414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52" y="904332"/>
            <a:ext cx="5706488" cy="10812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7910" y="54788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What can you see in each picture?</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Layer>
                </a14:imgProps>
              </a:ext>
            </a:extLst>
          </a:blip>
          <a:stretch>
            <a:fillRect/>
          </a:stretch>
        </p:blipFill>
        <p:spPr>
          <a:xfrm>
            <a:off x="194166" y="1334622"/>
            <a:ext cx="11803668" cy="50123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166" y="1438330"/>
            <a:ext cx="3281804"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279400" indent="-279400">
              <a:buFont typeface="+mj-lt"/>
              <a:buAutoNum type="arabicPeriod"/>
            </a:pPr>
            <a:r>
              <a:rPr lang="en-US" sz="3600" i="1" dirty="0">
                <a:solidFill>
                  <a:srgbClr val="0070C0"/>
                </a:solidFill>
              </a:rPr>
              <a:t>lantern</a:t>
            </a:r>
          </a:p>
          <a:p>
            <a:pPr marL="279400" indent="-279400">
              <a:buFont typeface="+mj-lt"/>
              <a:buAutoNum type="arabicPeriod"/>
            </a:pPr>
            <a:r>
              <a:rPr lang="en-US" sz="3600" i="1" dirty="0">
                <a:solidFill>
                  <a:srgbClr val="0070C0"/>
                </a:solidFill>
              </a:rPr>
              <a:t>bonfire</a:t>
            </a:r>
          </a:p>
          <a:p>
            <a:pPr marL="279400" indent="-279400">
              <a:buFont typeface="+mj-lt"/>
              <a:buAutoNum type="arabicPeriod"/>
            </a:pPr>
            <a:r>
              <a:rPr lang="en-US" sz="3600" i="1" dirty="0">
                <a:solidFill>
                  <a:srgbClr val="0070C0"/>
                </a:solidFill>
              </a:rPr>
              <a:t>race</a:t>
            </a:r>
          </a:p>
          <a:p>
            <a:pPr marL="279400" indent="-279400">
              <a:buFont typeface="+mj-lt"/>
              <a:buAutoNum type="arabicPeriod"/>
            </a:pPr>
            <a:r>
              <a:rPr lang="en-US" sz="3600" i="1" dirty="0">
                <a:solidFill>
                  <a:srgbClr val="0070C0"/>
                </a:solidFill>
              </a:rPr>
              <a:t>(eating) competition</a:t>
            </a:r>
          </a:p>
          <a:p>
            <a:pPr marL="279400" indent="-279400">
              <a:buFont typeface="+mj-lt"/>
              <a:buAutoNum type="arabicPeriod"/>
            </a:pPr>
            <a:r>
              <a:rPr lang="en-US" sz="3600" i="1" dirty="0">
                <a:solidFill>
                  <a:srgbClr val="0070C0"/>
                </a:solidFill>
              </a:rPr>
              <a:t>sculpture</a:t>
            </a:r>
          </a:p>
          <a:p>
            <a:pPr marL="279400" indent="-279400">
              <a:buFont typeface="+mj-lt"/>
              <a:buAutoNum type="arabicPeriod"/>
            </a:pPr>
            <a:r>
              <a:rPr lang="en-US" sz="3600" i="1" dirty="0">
                <a:solidFill>
                  <a:srgbClr val="0070C0"/>
                </a:solidFill>
              </a:rPr>
              <a:t>(water) fight</a:t>
            </a:r>
          </a:p>
          <a:p>
            <a:pPr marL="279400" indent="-279400">
              <a:buFont typeface="+mj-lt"/>
              <a:buAutoNum type="arabicPeriod"/>
            </a:pPr>
            <a:r>
              <a:rPr lang="en-US" sz="3600" i="1" dirty="0">
                <a:solidFill>
                  <a:srgbClr val="0070C0"/>
                </a:solidFill>
              </a:rPr>
              <a:t>hot-air balloon</a:t>
            </a: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Layer>
                </a14:imgProps>
              </a:ext>
            </a:extLst>
          </a:blip>
          <a:stretch>
            <a:fillRect/>
          </a:stretch>
        </p:blipFill>
        <p:spPr>
          <a:xfrm>
            <a:off x="3043182" y="1086446"/>
            <a:ext cx="9112996" cy="4225485"/>
          </a:xfrm>
          <a:prstGeom prst="rect">
            <a:avLst/>
          </a:prstGeom>
        </p:spPr>
      </p:pic>
      <p:sp>
        <p:nvSpPr>
          <p:cNvPr id="3" name="Rectangle 2"/>
          <p:cNvSpPr/>
          <p:nvPr/>
        </p:nvSpPr>
        <p:spPr>
          <a:xfrm>
            <a:off x="307910" y="400275"/>
            <a:ext cx="466721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a. Number the pictures.</a:t>
            </a:r>
          </a:p>
        </p:txBody>
      </p:sp>
      <p:sp>
        <p:nvSpPr>
          <p:cNvPr id="5" name="TextBox 4"/>
          <p:cNvSpPr txBox="1"/>
          <p:nvPr/>
        </p:nvSpPr>
        <p:spPr>
          <a:xfrm>
            <a:off x="11655944" y="3394842"/>
            <a:ext cx="323783" cy="523220"/>
          </a:xfrm>
          <a:prstGeom prst="rect">
            <a:avLst/>
          </a:prstGeom>
          <a:noFill/>
        </p:spPr>
        <p:txBody>
          <a:bodyPr wrap="square" rtlCol="0">
            <a:spAutoFit/>
          </a:bodyPr>
          <a:lstStyle/>
          <a:p>
            <a:r>
              <a:rPr lang="en-US" sz="2800" b="1" dirty="0">
                <a:solidFill>
                  <a:srgbClr val="FF0000"/>
                </a:solidFill>
              </a:rPr>
              <a:t>2</a:t>
            </a:r>
            <a:endParaRPr lang="en-US" sz="2400" b="1" dirty="0">
              <a:solidFill>
                <a:srgbClr val="FF0000"/>
              </a:solidFill>
            </a:endParaRPr>
          </a:p>
        </p:txBody>
      </p:sp>
      <p:sp>
        <p:nvSpPr>
          <p:cNvPr id="6" name="TextBox 5"/>
          <p:cNvSpPr txBox="1"/>
          <p:nvPr/>
        </p:nvSpPr>
        <p:spPr>
          <a:xfrm>
            <a:off x="4723975" y="3406335"/>
            <a:ext cx="345233" cy="523220"/>
          </a:xfrm>
          <a:prstGeom prst="rect">
            <a:avLst/>
          </a:prstGeom>
          <a:noFill/>
        </p:spPr>
        <p:txBody>
          <a:bodyPr wrap="square" rtlCol="0">
            <a:spAutoFit/>
          </a:bodyPr>
          <a:lstStyle/>
          <a:p>
            <a:r>
              <a:rPr lang="en-US" sz="2800" b="1" dirty="0">
                <a:solidFill>
                  <a:srgbClr val="FF0000"/>
                </a:solidFill>
              </a:rPr>
              <a:t>3</a:t>
            </a:r>
            <a:endParaRPr lang="en-US" sz="2400" b="1" dirty="0">
              <a:solidFill>
                <a:srgbClr val="FF0000"/>
              </a:solidFill>
            </a:endParaRPr>
          </a:p>
        </p:txBody>
      </p:sp>
      <p:sp>
        <p:nvSpPr>
          <p:cNvPr id="7" name="TextBox 6"/>
          <p:cNvSpPr txBox="1"/>
          <p:nvPr/>
        </p:nvSpPr>
        <p:spPr>
          <a:xfrm>
            <a:off x="5906816" y="1212889"/>
            <a:ext cx="334512" cy="523220"/>
          </a:xfrm>
          <a:prstGeom prst="rect">
            <a:avLst/>
          </a:prstGeom>
          <a:noFill/>
        </p:spPr>
        <p:txBody>
          <a:bodyPr wrap="square" rtlCol="0">
            <a:spAutoFit/>
          </a:bodyPr>
          <a:lstStyle/>
          <a:p>
            <a:r>
              <a:rPr lang="en-US" sz="2800" b="1" dirty="0">
                <a:solidFill>
                  <a:srgbClr val="FF0000"/>
                </a:solidFill>
              </a:rPr>
              <a:t>4</a:t>
            </a:r>
            <a:endParaRPr lang="en-US" sz="2400" b="1" dirty="0">
              <a:solidFill>
                <a:srgbClr val="FF0000"/>
              </a:solidFill>
            </a:endParaRPr>
          </a:p>
        </p:txBody>
      </p:sp>
      <p:sp>
        <p:nvSpPr>
          <p:cNvPr id="8" name="TextBox 7"/>
          <p:cNvSpPr txBox="1"/>
          <p:nvPr/>
        </p:nvSpPr>
        <p:spPr>
          <a:xfrm>
            <a:off x="9402478" y="3392713"/>
            <a:ext cx="345233" cy="523220"/>
          </a:xfrm>
          <a:prstGeom prst="rect">
            <a:avLst/>
          </a:prstGeom>
          <a:noFill/>
        </p:spPr>
        <p:txBody>
          <a:bodyPr wrap="square" rtlCol="0">
            <a:spAutoFit/>
          </a:bodyPr>
          <a:lstStyle/>
          <a:p>
            <a:r>
              <a:rPr lang="en-US" sz="2800" b="1" dirty="0">
                <a:solidFill>
                  <a:srgbClr val="FF0000"/>
                </a:solidFill>
              </a:rPr>
              <a:t>5</a:t>
            </a:r>
            <a:endParaRPr lang="en-US" sz="2400" b="1" dirty="0">
              <a:solidFill>
                <a:srgbClr val="FF0000"/>
              </a:solidFill>
            </a:endParaRPr>
          </a:p>
        </p:txBody>
      </p:sp>
      <p:sp>
        <p:nvSpPr>
          <p:cNvPr id="9" name="TextBox 8"/>
          <p:cNvSpPr txBox="1"/>
          <p:nvPr/>
        </p:nvSpPr>
        <p:spPr>
          <a:xfrm>
            <a:off x="7038401" y="3392393"/>
            <a:ext cx="413433" cy="523220"/>
          </a:xfrm>
          <a:prstGeom prst="rect">
            <a:avLst/>
          </a:prstGeom>
          <a:noFill/>
        </p:spPr>
        <p:txBody>
          <a:bodyPr wrap="square" rtlCol="0">
            <a:spAutoFit/>
          </a:bodyPr>
          <a:lstStyle/>
          <a:p>
            <a:r>
              <a:rPr lang="en-US" sz="2800" b="1">
                <a:solidFill>
                  <a:srgbClr val="FF0000"/>
                </a:solidFill>
              </a:rPr>
              <a:t>6</a:t>
            </a:r>
            <a:endParaRPr lang="en-US" sz="2400" b="1" dirty="0">
              <a:solidFill>
                <a:srgbClr val="FF0000"/>
              </a:solidFill>
            </a:endParaRPr>
          </a:p>
        </p:txBody>
      </p:sp>
      <p:sp>
        <p:nvSpPr>
          <p:cNvPr id="11" name="TextBox 10"/>
          <p:cNvSpPr txBox="1"/>
          <p:nvPr/>
        </p:nvSpPr>
        <p:spPr>
          <a:xfrm>
            <a:off x="10594428" y="1208690"/>
            <a:ext cx="415150" cy="523220"/>
          </a:xfrm>
          <a:prstGeom prst="rect">
            <a:avLst/>
          </a:prstGeom>
          <a:noFill/>
        </p:spPr>
        <p:txBody>
          <a:bodyPr wrap="square" rtlCol="0">
            <a:spAutoFit/>
          </a:bodyPr>
          <a:lstStyle/>
          <a:p>
            <a:r>
              <a:rPr lang="en-US" sz="2800" b="1" dirty="0">
                <a:solidFill>
                  <a:srgbClr val="FF0000"/>
                </a:solidFill>
              </a:rPr>
              <a:t>7</a:t>
            </a:r>
            <a:endParaRPr lang="en-US" sz="2400" b="1" dirty="0">
              <a:solidFill>
                <a:srgbClr val="FF0000"/>
              </a:solidFill>
            </a:endParaRPr>
          </a:p>
        </p:txBody>
      </p:sp>
      <p:cxnSp>
        <p:nvCxnSpPr>
          <p:cNvPr id="12" name="Straight Connector 11"/>
          <p:cNvCxnSpPr/>
          <p:nvPr/>
        </p:nvCxnSpPr>
        <p:spPr>
          <a:xfrm flipH="1">
            <a:off x="581892" y="1814535"/>
            <a:ext cx="13762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81102" y="2362928"/>
            <a:ext cx="13762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50622" y="2906525"/>
            <a:ext cx="9062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40688" y="3458606"/>
            <a:ext cx="13762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33205" y="4011829"/>
            <a:ext cx="22264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14562" y="4563907"/>
            <a:ext cx="17018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12957" y="5109109"/>
            <a:ext cx="22842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11353" y="5656145"/>
            <a:ext cx="27478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circle(in)">
                                      <p:cBhvr>
                                        <p:cTn id="15" dur="2000"/>
                                        <p:tgtEl>
                                          <p:spTgt spid="6">
                                            <p:txEl>
                                              <p:pRg st="0" end="0"/>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circle(in)">
                                      <p:cBhvr>
                                        <p:cTn id="23" dur="2000"/>
                                        <p:tgtEl>
                                          <p:spTgt spid="7">
                                            <p:txEl>
                                              <p:pRg st="0" end="0"/>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par>
                                <p:cTn id="27" presetID="6"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ircle(in)">
                                      <p:cBhvr>
                                        <p:cTn id="29" dur="2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circle(in)">
                                      <p:cBhvr>
                                        <p:cTn id="34" dur="2000"/>
                                        <p:tgtEl>
                                          <p:spTgt spid="8">
                                            <p:txEl>
                                              <p:pRg st="0" end="0"/>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circle(in)">
                                      <p:cBhvr>
                                        <p:cTn id="42" dur="2000"/>
                                        <p:tgtEl>
                                          <p:spTgt spid="9">
                                            <p:txEl>
                                              <p:pRg st="0" end="0"/>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circle(in)">
                                      <p:cBhvr>
                                        <p:cTn id="45" dur="20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Effect transition="in" filter="circle(in)">
                                      <p:cBhvr>
                                        <p:cTn id="50" dur="2000"/>
                                        <p:tgtEl>
                                          <p:spTgt spid="11">
                                            <p:txEl>
                                              <p:pRg st="0" end="0"/>
                                            </p:txEl>
                                          </p:spTgt>
                                        </p:tgtEl>
                                      </p:cBhvr>
                                    </p:animEffect>
                                  </p:childTnLst>
                                </p:cTn>
                              </p:par>
                              <p:par>
                                <p:cTn id="51" presetID="6" presetClass="entr" presetSubtype="16"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circle(in)">
                                      <p:cBhvr>
                                        <p:cTn id="5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582</Words>
  <Application>Microsoft Office PowerPoint</Application>
  <PresentationFormat>Widescreen</PresentationFormat>
  <Paragraphs>134</Paragraphs>
  <Slides>29</Slides>
  <Notes>1</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146</cp:revision>
  <dcterms:created xsi:type="dcterms:W3CDTF">2020-12-08T03:17:00Z</dcterms:created>
  <dcterms:modified xsi:type="dcterms:W3CDTF">2023-07-27T11:37:06Z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9A11E379CEB74CF1B4AC8B6B8071E822</vt:lpwstr>
  </property>
  <property fmtid="{D5CDD505-2E9C-101B-9397-08002B2CF9AE}" pid="3" name="KSOProductBuildVer">
    <vt:lpwstr>1033-11.2.0.11486</vt:lpwstr>
  </property>
</Properties>
</file>