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1"/>
  </p:notesMasterIdLst>
  <p:sldIdLst>
    <p:sldId id="287" r:id="rId3"/>
    <p:sldId id="288" r:id="rId4"/>
    <p:sldId id="289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85" r:id="rId13"/>
    <p:sldId id="266" r:id="rId14"/>
    <p:sldId id="295" r:id="rId15"/>
    <p:sldId id="267" r:id="rId16"/>
    <p:sldId id="271" r:id="rId17"/>
    <p:sldId id="268" r:id="rId18"/>
    <p:sldId id="269" r:id="rId19"/>
    <p:sldId id="270" r:id="rId20"/>
    <p:sldId id="272" r:id="rId21"/>
    <p:sldId id="273" r:id="rId22"/>
    <p:sldId id="284" r:id="rId23"/>
    <p:sldId id="274" r:id="rId24"/>
    <p:sldId id="275" r:id="rId25"/>
    <p:sldId id="276" r:id="rId26"/>
    <p:sldId id="277" r:id="rId27"/>
    <p:sldId id="296" r:id="rId28"/>
    <p:sldId id="297" r:id="rId29"/>
    <p:sldId id="278" r:id="rId30"/>
    <p:sldId id="279" r:id="rId31"/>
    <p:sldId id="280" r:id="rId32"/>
    <p:sldId id="281" r:id="rId33"/>
    <p:sldId id="282" r:id="rId34"/>
    <p:sldId id="283" r:id="rId35"/>
    <p:sldId id="290" r:id="rId36"/>
    <p:sldId id="291" r:id="rId37"/>
    <p:sldId id="292" r:id="rId38"/>
    <p:sldId id="293" r:id="rId39"/>
    <p:sldId id="28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F7CD"/>
    <a:srgbClr val="F9F5DA"/>
    <a:srgbClr val="8DAB42"/>
    <a:srgbClr val="B76381"/>
    <a:srgbClr val="FBB147"/>
    <a:srgbClr val="FFCB02"/>
    <a:srgbClr val="FFFFFF"/>
    <a:srgbClr val="D2C6F8"/>
    <a:srgbClr val="FBB148"/>
    <a:srgbClr val="B1E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DC5B20E-36E4-9E22-66DC-F6368199EBE4}"/>
              </a:ext>
            </a:extLst>
          </p:cNvPr>
          <p:cNvSpPr/>
          <p:nvPr/>
        </p:nvSpPr>
        <p:spPr>
          <a:xfrm>
            <a:off x="953773" y="-1661558"/>
            <a:ext cx="5638800" cy="5638800"/>
          </a:xfrm>
          <a:prstGeom prst="ellipse">
            <a:avLst/>
          </a:prstGeom>
          <a:blipFill>
            <a:blip r:embed="rId3"/>
            <a:srcRect/>
            <a:stretch>
              <a:fillRect l="-5138" t="16798" r="5138" b="-94398"/>
            </a:stretch>
          </a:blip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19F18-691D-C998-67BE-B91B1465C6EF}"/>
              </a:ext>
            </a:extLst>
          </p:cNvPr>
          <p:cNvSpPr txBox="1"/>
          <p:nvPr/>
        </p:nvSpPr>
        <p:spPr>
          <a:xfrm>
            <a:off x="1014514" y="3977242"/>
            <a:ext cx="489582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THỊ HẠNH-1974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TIỂU HỌC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CHUYÊN  BDHSG TOÁN 4,5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SĐT: 0385138416</a:t>
            </a:r>
          </a:p>
        </p:txBody>
      </p:sp>
    </p:spTree>
    <p:extLst>
      <p:ext uri="{BB962C8B-B14F-4D97-AF65-F5344CB8AC3E}">
        <p14:creationId xmlns:p14="http://schemas.microsoft.com/office/powerpoint/2010/main" val="382289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C7505F-0055-455C-F4E6-C206224F2B72}"/>
              </a:ext>
            </a:extLst>
          </p:cNvPr>
          <p:cNvSpPr txBox="1"/>
          <p:nvPr/>
        </p:nvSpPr>
        <p:spPr>
          <a:xfrm>
            <a:off x="404812" y="702108"/>
            <a:ext cx="11382375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590077-1463-324E-5033-0D6EDCA6128B}"/>
              </a:ext>
            </a:extLst>
          </p:cNvPr>
          <p:cNvSpPr txBox="1"/>
          <p:nvPr/>
        </p:nvSpPr>
        <p:spPr>
          <a:xfrm>
            <a:off x="1896252" y="2256570"/>
            <a:ext cx="7723609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( 2021- 121) : 2 + 57 = 1007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2021 -  1007 =  1014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ĐS:  1007; 1014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6A321B-DA32-E754-EBEE-8D8BEF37C62F}"/>
              </a:ext>
            </a:extLst>
          </p:cNvPr>
          <p:cNvSpPr txBox="1"/>
          <p:nvPr/>
        </p:nvSpPr>
        <p:spPr>
          <a:xfrm>
            <a:off x="593862" y="280603"/>
            <a:ext cx="108858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Hai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5000l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25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35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89614-1883-6032-BAA0-F972A1BF41D3}"/>
              </a:ext>
            </a:extLst>
          </p:cNvPr>
          <p:cNvSpPr txBox="1"/>
          <p:nvPr/>
        </p:nvSpPr>
        <p:spPr>
          <a:xfrm>
            <a:off x="712305" y="1701414"/>
            <a:ext cx="11114434" cy="4862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414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1/2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30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(35 - 25) x 30 = 300 (l)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5000 1. </a:t>
            </a:r>
          </a:p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(5000 - 300) : 2 = 2350 (1) </a:t>
            </a:r>
          </a:p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2350 + 3000 = 2650 (1)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ĐS: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2350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2650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DAAC3F-1BA3-7294-68D6-20D644D60762}"/>
              </a:ext>
            </a:extLst>
          </p:cNvPr>
          <p:cNvSpPr txBox="1"/>
          <p:nvPr/>
        </p:nvSpPr>
        <p:spPr>
          <a:xfrm>
            <a:off x="347370" y="185145"/>
            <a:ext cx="9820275" cy="6318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Hai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16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Hai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1500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Hai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400kg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Baì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Hai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1990.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210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ngăn tủ có tất cả 560 cuốn sách. Khi chuyển 15 cuốn sách từ ngăn trên xuống ngăn dưới thì số cuốn sách ở hai ngăn bằng nhau. Hỏi lúc đầu mỗi ngăn có bao nhiêu cuốn sách?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26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F2FB"/>
            </a:gs>
            <a:gs pos="3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969F2-0FF7-6BF3-0B33-7702F6CAA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99" y="711554"/>
            <a:ext cx="11400441" cy="4867888"/>
          </a:xfrm>
          <a:prstGeom prst="rect">
            <a:avLst/>
          </a:prstGeom>
          <a:gradFill>
            <a:gsLst>
              <a:gs pos="0">
                <a:srgbClr val="DBF2FB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8925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B59393-41A6-C57A-8FF1-919B0936964F}"/>
              </a:ext>
            </a:extLst>
          </p:cNvPr>
          <p:cNvSpPr txBox="1"/>
          <p:nvPr/>
        </p:nvSpPr>
        <p:spPr>
          <a:xfrm>
            <a:off x="1501857" y="230447"/>
            <a:ext cx="8880859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BB14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2: CÁC BÀI TOÁN TỔNG HIỆU TRONG HÌNH HỌC</a:t>
            </a:r>
            <a:endParaRPr lang="en-US" sz="2400" dirty="0">
              <a:solidFill>
                <a:srgbClr val="FBB148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08D3D-74F2-F212-E890-F5685E894864}"/>
              </a:ext>
            </a:extLst>
          </p:cNvPr>
          <p:cNvSpPr txBox="1"/>
          <p:nvPr/>
        </p:nvSpPr>
        <p:spPr>
          <a:xfrm>
            <a:off x="466725" y="887490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chu vi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172 cm,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5cm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5cm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64AC2-0C6A-2BB0-AE1B-45AC72EE8DB2}"/>
              </a:ext>
            </a:extLst>
          </p:cNvPr>
          <p:cNvSpPr txBox="1"/>
          <p:nvPr/>
        </p:nvSpPr>
        <p:spPr>
          <a:xfrm>
            <a:off x="708189" y="1693689"/>
            <a:ext cx="1587336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 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EF5ED3-8684-7C38-1082-5AEC327BCC10}"/>
              </a:ext>
            </a:extLst>
          </p:cNvPr>
          <p:cNvSpPr/>
          <p:nvPr/>
        </p:nvSpPr>
        <p:spPr>
          <a:xfrm>
            <a:off x="914401" y="2154583"/>
            <a:ext cx="4629150" cy="4703417"/>
          </a:xfrm>
          <a:prstGeom prst="roundRect">
            <a:avLst/>
          </a:prstGeom>
          <a:solidFill>
            <a:srgbClr val="D2C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 : 2= 86( cm)</a:t>
            </a: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5+5  = 10 (cm)</a:t>
            </a: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( 86 +10) : 2= 48( cm)</a:t>
            </a: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86- 48 =38( cm)</a:t>
            </a: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x 38 =1824 (cm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aseline="30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ĐS: 1824 cm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107000"/>
              </a:lnSpc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0FFBE3-8C85-AC84-1720-0C546670B578}"/>
              </a:ext>
            </a:extLst>
          </p:cNvPr>
          <p:cNvSpPr/>
          <p:nvPr/>
        </p:nvSpPr>
        <p:spPr>
          <a:xfrm>
            <a:off x="6414302" y="2145082"/>
            <a:ext cx="4629150" cy="4712918"/>
          </a:xfrm>
          <a:prstGeom prst="roundRect">
            <a:avLst/>
          </a:prstGeom>
          <a:solidFill>
            <a:srgbClr val="D2C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HV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172 -5x2 + 5x2= 172 (cm)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 : 4 = 43 (cm)</a:t>
            </a: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 + 5 = 48 (cm)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– 5 = 38 (cm)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x 38 = 1824 (cm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ĐS: 1824 cm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EAE3B-FB5F-7BFE-862D-40D863FDAB16}"/>
              </a:ext>
            </a:extLst>
          </p:cNvPr>
          <p:cNvSpPr txBox="1"/>
          <p:nvPr/>
        </p:nvSpPr>
        <p:spPr>
          <a:xfrm>
            <a:off x="4970823" y="1718487"/>
            <a:ext cx="1488355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 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457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08D3D-74F2-F212-E890-F5685E894864}"/>
              </a:ext>
            </a:extLst>
          </p:cNvPr>
          <p:cNvSpPr txBox="1"/>
          <p:nvPr/>
        </p:nvSpPr>
        <p:spPr>
          <a:xfrm>
            <a:off x="466725" y="887490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chu vi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186 cm,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7cm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6cm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D64AC2-0C6A-2BB0-AE1B-45AC72EE8DB2}"/>
              </a:ext>
            </a:extLst>
          </p:cNvPr>
          <p:cNvSpPr txBox="1"/>
          <p:nvPr/>
        </p:nvSpPr>
        <p:spPr>
          <a:xfrm>
            <a:off x="708189" y="1693689"/>
            <a:ext cx="1587336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 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EF5ED3-8684-7C38-1082-5AEC327BCC10}"/>
              </a:ext>
            </a:extLst>
          </p:cNvPr>
          <p:cNvSpPr/>
          <p:nvPr/>
        </p:nvSpPr>
        <p:spPr>
          <a:xfrm>
            <a:off x="1285188" y="2179381"/>
            <a:ext cx="4163505" cy="4117723"/>
          </a:xfrm>
          <a:prstGeom prst="roundRect">
            <a:avLst/>
          </a:prstGeom>
          <a:solidFill>
            <a:srgbClr val="D2C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 : 2= 93( cm)</a:t>
            </a: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7+6  = 13 (cm)</a:t>
            </a: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( 93 +13) : 2= 53( cm)</a:t>
            </a: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93- 53 =40( cm)</a:t>
            </a: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x 53 =2120 (cm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aseline="30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ĐS: 2120 cm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107000"/>
              </a:lnSpc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0FFBE3-8C85-AC84-1720-0C546670B578}"/>
              </a:ext>
            </a:extLst>
          </p:cNvPr>
          <p:cNvSpPr/>
          <p:nvPr/>
        </p:nvSpPr>
        <p:spPr>
          <a:xfrm>
            <a:off x="6579909" y="2179381"/>
            <a:ext cx="4326903" cy="4217723"/>
          </a:xfrm>
          <a:prstGeom prst="roundRect">
            <a:avLst/>
          </a:prstGeom>
          <a:solidFill>
            <a:srgbClr val="D2C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HV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186 -7x2 + 6x2= 184 (cm)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: 4 = 46 (cm)</a:t>
            </a:r>
          </a:p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 + 7 = 53 (cm)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– 6 = 40 (cm)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x 40 = 2120 (cm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ĐS: 2120 cm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1800" b="1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EAE3B-FB5F-7BFE-862D-40D863FDAB16}"/>
              </a:ext>
            </a:extLst>
          </p:cNvPr>
          <p:cNvSpPr txBox="1"/>
          <p:nvPr/>
        </p:nvSpPr>
        <p:spPr>
          <a:xfrm>
            <a:off x="4970823" y="1718487"/>
            <a:ext cx="1488355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 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80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70C46E-10D7-7908-A4C8-3FA119AD6313}"/>
              </a:ext>
            </a:extLst>
          </p:cNvPr>
          <p:cNvSpPr txBox="1"/>
          <p:nvPr/>
        </p:nvSpPr>
        <p:spPr>
          <a:xfrm>
            <a:off x="933450" y="1127858"/>
            <a:ext cx="9074708" cy="421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128 cm,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1cm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5cm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250 m,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8m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104 cm,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2cm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2cm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41425-08E0-0F34-F54E-B1CC9D246B5C}"/>
              </a:ext>
            </a:extLst>
          </p:cNvPr>
          <p:cNvSpPr txBox="1"/>
          <p:nvPr/>
        </p:nvSpPr>
        <p:spPr>
          <a:xfrm>
            <a:off x="1642187" y="371751"/>
            <a:ext cx="223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8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FCB418-5CB0-EDEE-0AB0-E2E773895F20}"/>
              </a:ext>
            </a:extLst>
          </p:cNvPr>
          <p:cNvSpPr txBox="1"/>
          <p:nvPr/>
        </p:nvSpPr>
        <p:spPr>
          <a:xfrm>
            <a:off x="590550" y="463323"/>
            <a:ext cx="1032510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3: CÁC BÀI TOÁN TỔNG -HIỆU TRONG CẤU TẠO SỐ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E8815-F0BE-F16F-8CF7-9CCACC30D7E8}"/>
              </a:ext>
            </a:extLst>
          </p:cNvPr>
          <p:cNvSpPr txBox="1"/>
          <p:nvPr/>
        </p:nvSpPr>
        <p:spPr>
          <a:xfrm>
            <a:off x="685800" y="1186160"/>
            <a:ext cx="93525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996.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30509-83EE-E310-EDF3-953E7F59BEDD}"/>
              </a:ext>
            </a:extLst>
          </p:cNvPr>
          <p:cNvSpPr txBox="1"/>
          <p:nvPr/>
        </p:nvSpPr>
        <p:spPr>
          <a:xfrm>
            <a:off x="1791223" y="2771733"/>
            <a:ext cx="7096125" cy="2366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( 996 – 900) : 2= 48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ĐS: 48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5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34FE65-98F3-FDDB-6B01-D1E737CE7AD3}"/>
              </a:ext>
            </a:extLst>
          </p:cNvPr>
          <p:cNvSpPr txBox="1"/>
          <p:nvPr/>
        </p:nvSpPr>
        <p:spPr>
          <a:xfrm>
            <a:off x="361950" y="119334"/>
            <a:ext cx="10915650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AA8360-F9B2-A2F6-930F-81AAB5A2BE50}"/>
                  </a:ext>
                </a:extLst>
              </p:cNvPr>
              <p:cNvSpPr txBox="1"/>
              <p:nvPr/>
            </p:nvSpPr>
            <p:spPr>
              <a:xfrm>
                <a:off x="2314574" y="1289997"/>
                <a:ext cx="7010401" cy="4438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acc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(a# 0 ;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,b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10, a &gt; b)</a:t>
                </a:r>
                <a:endParaRPr lang="en-US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𝑏𝑎</m:t>
                        </m:r>
                      </m:e>
                    </m:acc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𝑏𝑎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27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 x 10 +b – b x10 -a = 27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 x 9  – b x 9 = 27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(a   – b ) x 9 = 27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– b = 3.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+b =7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= ( 7 +3) : 2 = 5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= 7-5= 2.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52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AA8360-F9B2-A2F6-930F-81AAB5A2B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574" y="1289997"/>
                <a:ext cx="7010401" cy="4438779"/>
              </a:xfrm>
              <a:prstGeom prst="rect">
                <a:avLst/>
              </a:prstGeom>
              <a:blipFill>
                <a:blip r:embed="rId3"/>
                <a:stretch>
                  <a:fillRect l="-1391" t="-1099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945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93C30C-7D70-AE85-FB67-C9116313A158}"/>
              </a:ext>
            </a:extLst>
          </p:cNvPr>
          <p:cNvSpPr txBox="1"/>
          <p:nvPr/>
        </p:nvSpPr>
        <p:spPr>
          <a:xfrm>
            <a:off x="742949" y="357459"/>
            <a:ext cx="10487025" cy="125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5C7E24-C21F-B8AB-785E-FC3F67220388}"/>
                  </a:ext>
                </a:extLst>
              </p:cNvPr>
              <p:cNvSpPr txBox="1"/>
              <p:nvPr/>
            </p:nvSpPr>
            <p:spPr>
              <a:xfrm>
                <a:off x="2381250" y="1752996"/>
                <a:ext cx="7042668" cy="4438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acc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(a# 0;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a,b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10, a &gt; b;)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𝑏𝑎</m:t>
                        </m:r>
                      </m:e>
                    </m:acc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𝑏𝑎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132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 x 10 +b + b x10 + a = 132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 x 11  + b x 11 = 132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(a   + b ) x 11 = 132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+ b = 12.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-b =4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= ( 12 +4) : 2 = 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= 12-8= 4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84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5C7E24-C21F-B8AB-785E-FC3F67220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0" y="1752996"/>
                <a:ext cx="7042668" cy="4438779"/>
              </a:xfrm>
              <a:prstGeom prst="rect">
                <a:avLst/>
              </a:prstGeom>
              <a:blipFill>
                <a:blip r:embed="rId3"/>
                <a:stretch>
                  <a:fillRect l="-1385" t="-1099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8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DFE45963-4CC2-7B10-B0C3-D4C5F59BF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81" y="245097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6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FC5D18-7211-7AF6-78D0-0E8C0373CFDF}"/>
              </a:ext>
            </a:extLst>
          </p:cNvPr>
          <p:cNvSpPr txBox="1"/>
          <p:nvPr/>
        </p:nvSpPr>
        <p:spPr>
          <a:xfrm>
            <a:off x="419099" y="266297"/>
            <a:ext cx="11172825" cy="122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85.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2475.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8C250-99D0-DDA3-4BCF-918D975DD246}"/>
                  </a:ext>
                </a:extLst>
              </p:cNvPr>
              <p:cNvSpPr txBox="1"/>
              <p:nvPr/>
            </p:nvSpPr>
            <p:spPr>
              <a:xfrm>
                <a:off x="1585912" y="1786371"/>
                <a:ext cx="9020175" cy="36833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𝑐𝑑</m:t>
                        </m:r>
                      </m:e>
                    </m:acc>
                  </m:oMath>
                </a14:m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a;c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# 0; </a:t>
                </a:r>
                <a:r>
                  <a:rPr lang="en-US" sz="24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a;b;c;d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&lt;10)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𝑎𝑏𝑐𝑑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𝑐𝑑𝑎𝑏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𝑐𝑑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85 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𝑎𝑏𝑐𝑑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𝑐𝑑𝑎𝑏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8585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𝑎𝑏𝑐𝑑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𝑐𝑑𝑎𝑏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  2475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𝑎𝑏𝑐𝑑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= ( 8585 + 2475) : 2 = 5530.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55;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𝑐𝑑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30</a:t>
                </a:r>
              </a:p>
              <a:p>
                <a:pPr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ĐS: 55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30                 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8C250-99D0-DDA3-4BCF-918D975DD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912" y="1786371"/>
                <a:ext cx="9020175" cy="3683316"/>
              </a:xfrm>
              <a:prstGeom prst="rect">
                <a:avLst/>
              </a:prstGeom>
              <a:blipFill>
                <a:blip r:embed="rId3"/>
                <a:stretch>
                  <a:fillRect l="-1014" t="-1325" r="-473" b="-2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1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02E228-6A25-9D58-2D12-027E33B82B73}"/>
              </a:ext>
            </a:extLst>
          </p:cNvPr>
          <p:cNvSpPr txBox="1"/>
          <p:nvPr/>
        </p:nvSpPr>
        <p:spPr>
          <a:xfrm>
            <a:off x="1003852" y="1865600"/>
            <a:ext cx="10008703" cy="4100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do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480 m,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480 m.</a:t>
            </a:r>
            <a:endParaRPr lang="en-US" sz="2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  <a:spcAft>
                <a:spcPts val="4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200 m.</a:t>
            </a:r>
            <a:endParaRPr lang="en-US" sz="2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4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chu vi là:480:2 =240(m).</a:t>
            </a:r>
            <a:endParaRPr lang="en-US" sz="2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(240 - 200) : 2=20(m)</a:t>
            </a:r>
            <a:endParaRPr lang="en-US" sz="2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là:200+20=220(m)</a:t>
            </a:r>
            <a:endParaRPr lang="en-US" sz="2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là:220 x 20=4400(㎡)</a:t>
            </a:r>
          </a:p>
          <a:p>
            <a:pPr algn="ctr">
              <a:lnSpc>
                <a:spcPts val="24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ĐS: 4400 m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endParaRPr lang="en-US" sz="2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43141-8762-9B5B-6707-CA2A2833BDA3}"/>
              </a:ext>
            </a:extLst>
          </p:cNvPr>
          <p:cNvSpPr txBox="1"/>
          <p:nvPr/>
        </p:nvSpPr>
        <p:spPr>
          <a:xfrm>
            <a:off x="524288" y="343405"/>
            <a:ext cx="104882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HCN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480 m.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9014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8837AF-D22B-7C00-ABE2-E443BF65B975}"/>
              </a:ext>
            </a:extLst>
          </p:cNvPr>
          <p:cNvSpPr txBox="1"/>
          <p:nvPr/>
        </p:nvSpPr>
        <p:spPr>
          <a:xfrm>
            <a:off x="629694" y="846844"/>
            <a:ext cx="9420812" cy="559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bằng770 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2690 .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4912.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54.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1386.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D23671-2502-30CF-84FD-BFA5499B2C64}"/>
              </a:ext>
            </a:extLst>
          </p:cNvPr>
          <p:cNvSpPr txBox="1"/>
          <p:nvPr/>
        </p:nvSpPr>
        <p:spPr>
          <a:xfrm>
            <a:off x="1623526" y="250453"/>
            <a:ext cx="223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A12165-485E-038F-AC43-3D1047707154}"/>
              </a:ext>
            </a:extLst>
          </p:cNvPr>
          <p:cNvSpPr txBox="1"/>
          <p:nvPr/>
        </p:nvSpPr>
        <p:spPr>
          <a:xfrm>
            <a:off x="476250" y="387123"/>
            <a:ext cx="10446308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FCB0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4: CÁC BÀI TỔNG HIỆU TRONG CÁC BÀI TOÁN TÍNH TUỔI</a:t>
            </a:r>
            <a:endParaRPr lang="en-US" sz="2400" dirty="0">
              <a:solidFill>
                <a:srgbClr val="FFCB0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159517-4D5E-674E-8998-0968DFFCDDB6}"/>
              </a:ext>
            </a:extLst>
          </p:cNvPr>
          <p:cNvSpPr txBox="1"/>
          <p:nvPr/>
        </p:nvSpPr>
        <p:spPr>
          <a:xfrm>
            <a:off x="476250" y="1133945"/>
            <a:ext cx="11210925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30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10708-83AD-B9B2-6309-CBCD05FE4FB6}"/>
              </a:ext>
            </a:extLst>
          </p:cNvPr>
          <p:cNvSpPr txBox="1"/>
          <p:nvPr/>
        </p:nvSpPr>
        <p:spPr>
          <a:xfrm>
            <a:off x="3048000" y="1733524"/>
            <a:ext cx="6096000" cy="4305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62 – 5 x2 = 52(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30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( 52  - 30) : 2 = 11 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 +30 = 41 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ĐS: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41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11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E91197-DD3D-3901-5821-7926108ECC2B}"/>
              </a:ext>
            </a:extLst>
          </p:cNvPr>
          <p:cNvSpPr txBox="1"/>
          <p:nvPr/>
        </p:nvSpPr>
        <p:spPr>
          <a:xfrm>
            <a:off x="704850" y="422221"/>
            <a:ext cx="107823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BB363-8D2E-77AB-9E6E-28116F9E5866}"/>
              </a:ext>
            </a:extLst>
          </p:cNvPr>
          <p:cNvSpPr txBox="1"/>
          <p:nvPr/>
        </p:nvSpPr>
        <p:spPr>
          <a:xfrm>
            <a:off x="2733675" y="1754147"/>
            <a:ext cx="6096000" cy="352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(83+ 11): 2 = 47 (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83 -47= 36 (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( 38 +8) : 2 = 22 (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22 -8 = 14 (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ĐS: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22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14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9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30A76F-30BA-AD18-2AF9-F06A624595D7}"/>
              </a:ext>
            </a:extLst>
          </p:cNvPr>
          <p:cNvSpPr txBox="1"/>
          <p:nvPr/>
        </p:nvSpPr>
        <p:spPr>
          <a:xfrm>
            <a:off x="752283" y="510059"/>
            <a:ext cx="10106025" cy="4605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59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81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nay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Lan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98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8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7157B-A01A-84F4-56C8-B79685DC0375}"/>
              </a:ext>
            </a:extLst>
          </p:cNvPr>
          <p:cNvSpPr txBox="1"/>
          <p:nvPr/>
        </p:nvSpPr>
        <p:spPr>
          <a:xfrm>
            <a:off x="1660849" y="315767"/>
            <a:ext cx="223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81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E24E2-3DFB-83B5-4BA2-7DE3E7A87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10" y="947093"/>
            <a:ext cx="11175640" cy="40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9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075204-9D64-1B56-D94D-7548DA37677A}"/>
              </a:ext>
            </a:extLst>
          </p:cNvPr>
          <p:cNvSpPr/>
          <p:nvPr/>
        </p:nvSpPr>
        <p:spPr>
          <a:xfrm>
            <a:off x="74645" y="1372416"/>
            <a:ext cx="4683151" cy="4683151"/>
          </a:xfrm>
          <a:prstGeom prst="roundRect">
            <a:avLst/>
          </a:prstGeom>
          <a:solidFill>
            <a:srgbClr val="BD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6FFB1-44B5-1242-074F-00B92E2FEEC1}"/>
              </a:ext>
            </a:extLst>
          </p:cNvPr>
          <p:cNvSpPr txBox="1"/>
          <p:nvPr/>
        </p:nvSpPr>
        <p:spPr>
          <a:xfrm>
            <a:off x="1616109" y="494053"/>
            <a:ext cx="8677275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BB14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5: TOÁN TỔNG HIỆU TRONG DÃY SỐ CÁCH ĐỀU</a:t>
            </a:r>
            <a:endParaRPr lang="en-US" sz="2400" dirty="0">
              <a:solidFill>
                <a:srgbClr val="FBB14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7A571-BA29-1F32-02DD-574C84007A62}"/>
              </a:ext>
            </a:extLst>
          </p:cNvPr>
          <p:cNvSpPr txBox="1"/>
          <p:nvPr/>
        </p:nvSpPr>
        <p:spPr>
          <a:xfrm>
            <a:off x="647699" y="1372416"/>
            <a:ext cx="4334847" cy="125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24778.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44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49A54-7ABA-6B8E-B9FE-E314B794D18C}"/>
              </a:ext>
            </a:extLst>
          </p:cNvPr>
          <p:cNvSpPr txBox="1"/>
          <p:nvPr/>
        </p:nvSpPr>
        <p:spPr>
          <a:xfrm>
            <a:off x="-610895" y="3142526"/>
            <a:ext cx="6096000" cy="2436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( 44 -1) x 2 +1+1=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88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24778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-88): 2=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12345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24778 - 12345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 12433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ĐS: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12345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12433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169E39-1039-D741-4F2F-D8046329F15C}"/>
              </a:ext>
            </a:extLst>
          </p:cNvPr>
          <p:cNvSpPr/>
          <p:nvPr/>
        </p:nvSpPr>
        <p:spPr>
          <a:xfrm>
            <a:off x="5905759" y="1372416"/>
            <a:ext cx="4683151" cy="4683151"/>
          </a:xfrm>
          <a:prstGeom prst="roundRect">
            <a:avLst/>
          </a:prstGeom>
          <a:solidFill>
            <a:srgbClr val="BDF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6BF66-DDA0-16C0-4861-E0F03FF92A69}"/>
              </a:ext>
            </a:extLst>
          </p:cNvPr>
          <p:cNvSpPr txBox="1"/>
          <p:nvPr/>
        </p:nvSpPr>
        <p:spPr>
          <a:xfrm>
            <a:off x="6254063" y="1422354"/>
            <a:ext cx="4334847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38B2ED-5FA7-E82E-AC3C-00F8DEF978C3}"/>
              </a:ext>
            </a:extLst>
          </p:cNvPr>
          <p:cNvSpPr txBox="1"/>
          <p:nvPr/>
        </p:nvSpPr>
        <p:spPr>
          <a:xfrm>
            <a:off x="5111881" y="2958847"/>
            <a:ext cx="6096000" cy="2436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( 180 -1) x 2 +2+2=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362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(466-362): 2=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52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466 – 52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 414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ĐS:52; 414</a:t>
            </a:r>
          </a:p>
        </p:txBody>
      </p:sp>
    </p:spTree>
    <p:extLst>
      <p:ext uri="{BB962C8B-B14F-4D97-AF65-F5344CB8AC3E}">
        <p14:creationId xmlns:p14="http://schemas.microsoft.com/office/powerpoint/2010/main" val="100669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/>
      <p:bldP spid="6" grpId="0" animBg="1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96FFB1-44B5-1242-074F-00B92E2FEEC1}"/>
              </a:ext>
            </a:extLst>
          </p:cNvPr>
          <p:cNvSpPr txBox="1"/>
          <p:nvPr/>
        </p:nvSpPr>
        <p:spPr>
          <a:xfrm>
            <a:off x="1616109" y="494053"/>
            <a:ext cx="8677275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BB14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5: TOÁN TỔNG HIỆU TRONG DÃY SỐ CÁCH ĐỀU</a:t>
            </a:r>
            <a:endParaRPr lang="en-US" sz="2400" dirty="0">
              <a:solidFill>
                <a:srgbClr val="FBB14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7A571-BA29-1F32-02DD-574C84007A62}"/>
              </a:ext>
            </a:extLst>
          </p:cNvPr>
          <p:cNvSpPr txBox="1"/>
          <p:nvPr/>
        </p:nvSpPr>
        <p:spPr>
          <a:xfrm>
            <a:off x="647699" y="1372416"/>
            <a:ext cx="10106025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49A54-7ABA-6B8E-B9FE-E314B794D18C}"/>
              </a:ext>
            </a:extLst>
          </p:cNvPr>
          <p:cNvSpPr txBox="1"/>
          <p:nvPr/>
        </p:nvSpPr>
        <p:spPr>
          <a:xfrm>
            <a:off x="3048000" y="2207351"/>
            <a:ext cx="6096000" cy="3227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 x 2 +1= 39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( 19 -1) x2 +2+1= 39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(2015-39): 2= 988</a:t>
            </a:r>
          </a:p>
          <a:p>
            <a:pPr algn="ctr">
              <a:lnSpc>
                <a:spcPct val="107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2015 – 988=  1027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ĐS: 988; 1027</a:t>
            </a:r>
          </a:p>
        </p:txBody>
      </p:sp>
    </p:spTree>
    <p:extLst>
      <p:ext uri="{BB962C8B-B14F-4D97-AF65-F5344CB8AC3E}">
        <p14:creationId xmlns:p14="http://schemas.microsoft.com/office/powerpoint/2010/main" val="158496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8C636C-7902-141C-D998-DCD5B6D0681C}"/>
              </a:ext>
            </a:extLst>
          </p:cNvPr>
          <p:cNvSpPr txBox="1"/>
          <p:nvPr/>
        </p:nvSpPr>
        <p:spPr>
          <a:xfrm>
            <a:off x="2049654" y="724632"/>
            <a:ext cx="7847972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2017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EE17D-8DAC-F175-02B9-B5C8EAD3C9B6}"/>
              </a:ext>
            </a:extLst>
          </p:cNvPr>
          <p:cNvSpPr txBox="1"/>
          <p:nvPr/>
        </p:nvSpPr>
        <p:spPr>
          <a:xfrm>
            <a:off x="2435051" y="2141822"/>
            <a:ext cx="7462575" cy="3750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2017,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2017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81  x2 +1= 163</a:t>
            </a:r>
          </a:p>
          <a:p>
            <a:pPr algn="ctr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(2017-163): 2= 927 </a:t>
            </a:r>
          </a:p>
          <a:p>
            <a:pPr algn="ctr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2017 – 927  =  1090</a:t>
            </a:r>
          </a:p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ĐS: 927, 1090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561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d&#10;&#10;Description automatically generated with medium confidence">
            <a:extLst>
              <a:ext uri="{FF2B5EF4-FFF2-40B4-BE49-F238E27FC236}">
                <a16:creationId xmlns:a16="http://schemas.microsoft.com/office/drawing/2014/main" id="{9E394174-C09B-E554-C5B9-9165083FC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13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55BCEF-8E1E-E553-A408-4457E9F49DAB}"/>
              </a:ext>
            </a:extLst>
          </p:cNvPr>
          <p:cNvSpPr txBox="1"/>
          <p:nvPr/>
        </p:nvSpPr>
        <p:spPr>
          <a:xfrm>
            <a:off x="1815525" y="758470"/>
            <a:ext cx="7348572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C0958-9083-635C-FE78-159FDC3ADB39}"/>
              </a:ext>
            </a:extLst>
          </p:cNvPr>
          <p:cNvSpPr txBox="1"/>
          <p:nvPr/>
        </p:nvSpPr>
        <p:spPr>
          <a:xfrm>
            <a:off x="1392293" y="2092012"/>
            <a:ext cx="8636290" cy="3750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 x2 +1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(100-1) X 2 +1+2=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</a:t>
            </a:r>
          </a:p>
          <a:p>
            <a:pPr algn="ctr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(2021-201): 2= 910</a:t>
            </a:r>
          </a:p>
          <a:p>
            <a:pPr algn="ctr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2021 – 910 =  1111</a:t>
            </a:r>
          </a:p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ĐS: 910; 1111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5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59F284-6EE8-D8DB-731B-48EFB337293C}"/>
              </a:ext>
            </a:extLst>
          </p:cNvPr>
          <p:cNvSpPr txBox="1"/>
          <p:nvPr/>
        </p:nvSpPr>
        <p:spPr>
          <a:xfrm>
            <a:off x="1016375" y="1579479"/>
            <a:ext cx="10159249" cy="4671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6+: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154</a:t>
            </a: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186,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endParaRPr lang="en-US" sz="2800" dirty="0">
              <a:solidFill>
                <a:schemeClr val="tx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299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999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848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E5DFE-E427-E7FD-181A-ADE01F1DBACA}"/>
              </a:ext>
            </a:extLst>
          </p:cNvPr>
          <p:cNvSpPr txBox="1"/>
          <p:nvPr/>
        </p:nvSpPr>
        <p:spPr>
          <a:xfrm>
            <a:off x="2509934" y="903596"/>
            <a:ext cx="223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00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45576-A8D4-FB3E-3C9E-EB4700D57197}"/>
              </a:ext>
            </a:extLst>
          </p:cNvPr>
          <p:cNvSpPr txBox="1"/>
          <p:nvPr/>
        </p:nvSpPr>
        <p:spPr>
          <a:xfrm>
            <a:off x="790575" y="396648"/>
            <a:ext cx="9715086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6: TOÁN TỔNG HIỆU TRONG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BÀI TOÁN KHÁC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7A13F-D305-C748-EBE4-FD005BDB9ACD}"/>
              </a:ext>
            </a:extLst>
          </p:cNvPr>
          <p:cNvSpPr txBox="1"/>
          <p:nvPr/>
        </p:nvSpPr>
        <p:spPr>
          <a:xfrm>
            <a:off x="504824" y="1277166"/>
            <a:ext cx="10525125" cy="1382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354.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986</a:t>
            </a:r>
          </a:p>
          <a:p>
            <a:pPr>
              <a:lnSpc>
                <a:spcPct val="1070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971157-7C2F-2269-C1E3-801E7363C5F0}"/>
              </a:ext>
            </a:extLst>
          </p:cNvPr>
          <p:cNvSpPr txBox="1"/>
          <p:nvPr/>
        </p:nvSpPr>
        <p:spPr>
          <a:xfrm>
            <a:off x="2520398" y="2323180"/>
            <a:ext cx="6097656" cy="374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</a:p>
          <a:p>
            <a:pPr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– b = 354</a:t>
            </a:r>
          </a:p>
          <a:p>
            <a:pPr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a + b + 354 = 986</a:t>
            </a:r>
          </a:p>
          <a:p>
            <a:pPr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a + b = 986 -354= 632</a:t>
            </a:r>
          </a:p>
          <a:p>
            <a:pPr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= ( 632 + 354) : 2=  493</a:t>
            </a:r>
          </a:p>
          <a:p>
            <a:pPr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= 493 – 354 = 139</a:t>
            </a:r>
          </a:p>
          <a:p>
            <a:pPr>
              <a:lnSpc>
                <a:spcPct val="107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ĐS: 494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139</a:t>
            </a:r>
          </a:p>
        </p:txBody>
      </p:sp>
    </p:spTree>
    <p:extLst>
      <p:ext uri="{BB962C8B-B14F-4D97-AF65-F5344CB8AC3E}">
        <p14:creationId xmlns:p14="http://schemas.microsoft.com/office/powerpoint/2010/main" val="233758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9E91D0-FD93-5A71-127A-46F36536CD0D}"/>
              </a:ext>
            </a:extLst>
          </p:cNvPr>
          <p:cNvSpPr txBox="1"/>
          <p:nvPr/>
        </p:nvSpPr>
        <p:spPr>
          <a:xfrm>
            <a:off x="238970" y="2337714"/>
            <a:ext cx="10525125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62CB5-942D-C44F-A461-7CFEEED4A98C}"/>
              </a:ext>
            </a:extLst>
          </p:cNvPr>
          <p:cNvSpPr txBox="1"/>
          <p:nvPr/>
        </p:nvSpPr>
        <p:spPr>
          <a:xfrm>
            <a:off x="238969" y="3429000"/>
            <a:ext cx="10525125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A9331-4F06-F36F-E93C-3443CBC1B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69" y="531308"/>
            <a:ext cx="10958390" cy="1549419"/>
          </a:xfrm>
          <a:prstGeom prst="rect">
            <a:avLst/>
          </a:prstGeom>
          <a:solidFill>
            <a:srgbClr val="F9F5DA"/>
          </a:solidFill>
        </p:spPr>
      </p:pic>
    </p:spTree>
    <p:extLst>
      <p:ext uri="{BB962C8B-B14F-4D97-AF65-F5344CB8AC3E}">
        <p14:creationId xmlns:p14="http://schemas.microsoft.com/office/powerpoint/2010/main" val="3722363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BFE45F-CF0B-DEEC-744F-49C5FD458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84" y="421814"/>
            <a:ext cx="3977985" cy="5547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4AADC-4025-6452-42E4-A67A114A5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159" y="432390"/>
            <a:ext cx="3894157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44711-ADB4-CAE8-939B-155295B9D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19" y="440698"/>
            <a:ext cx="4160881" cy="5654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A81AC-288A-FAE3-E3BB-32C24BD99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2261" b="-298"/>
          <a:stretch/>
        </p:blipFill>
        <p:spPr>
          <a:xfrm>
            <a:off x="6321933" y="293825"/>
            <a:ext cx="3512534" cy="58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8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AE8FF-C3DD-D6CB-EE3B-4563B53D3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87" y="213769"/>
            <a:ext cx="4104806" cy="6273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FCDDBB-1252-DC1A-CA2D-A5C8B3585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176" y="292109"/>
            <a:ext cx="4020200" cy="61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71705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1CF5B-FD13-C565-F951-D3E91E133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01" y="228116"/>
            <a:ext cx="4012820" cy="6180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BCB83-A25F-601A-DED3-4AE5CAAD7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03" y="228116"/>
            <a:ext cx="4094695" cy="636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F61A80-0314-B482-F216-E375A9B4EA92}"/>
              </a:ext>
            </a:extLst>
          </p:cNvPr>
          <p:cNvSpPr txBox="1"/>
          <p:nvPr/>
        </p:nvSpPr>
        <p:spPr>
          <a:xfrm>
            <a:off x="1537398" y="1326383"/>
            <a:ext cx="956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solidFill>
                  <a:srgbClr val="B76381"/>
                </a:solidFill>
                <a:latin typeface="#9Slide05 Angelline" pitchFamily="2" charset="0"/>
              </a:rPr>
              <a:t>Xin </a:t>
            </a:r>
            <a:r>
              <a:rPr lang="en-US" sz="3600" b="1" dirty="0" err="1">
                <a:solidFill>
                  <a:srgbClr val="B76381"/>
                </a:solidFill>
                <a:latin typeface="#9Slide05 Angelline" pitchFamily="2" charset="0"/>
              </a:rPr>
              <a:t>cảm</a:t>
            </a:r>
            <a:r>
              <a:rPr lang="en-US" sz="3600" b="1" dirty="0">
                <a:solidFill>
                  <a:srgbClr val="B76381"/>
                </a:solidFill>
                <a:latin typeface="#9Slide05 Angelline" pitchFamily="2" charset="0"/>
              </a:rPr>
              <a:t> </a:t>
            </a:r>
            <a:r>
              <a:rPr lang="en-US" sz="3600" b="1" dirty="0" err="1">
                <a:solidFill>
                  <a:srgbClr val="B76381"/>
                </a:solidFill>
                <a:latin typeface="#9Slide05 Angelline" pitchFamily="2" charset="0"/>
              </a:rPr>
              <a:t>ơn</a:t>
            </a:r>
            <a:r>
              <a:rPr lang="en-US" sz="3600" b="1" dirty="0">
                <a:solidFill>
                  <a:srgbClr val="B76381"/>
                </a:solidFill>
                <a:latin typeface="#9Slide05 Angelline" pitchFamily="2" charset="0"/>
              </a:rPr>
              <a:t> </a:t>
            </a:r>
            <a:r>
              <a:rPr lang="en-US" sz="3600" b="1" dirty="0" err="1">
                <a:solidFill>
                  <a:srgbClr val="B76381"/>
                </a:solidFill>
                <a:latin typeface="#9Slide05 Angelline" pitchFamily="2" charset="0"/>
              </a:rPr>
              <a:t>các</a:t>
            </a:r>
            <a:r>
              <a:rPr lang="en-US" sz="3600" b="1" dirty="0">
                <a:solidFill>
                  <a:srgbClr val="B76381"/>
                </a:solidFill>
                <a:latin typeface="#9Slide05 Angelline" pitchFamily="2" charset="0"/>
              </a:rPr>
              <a:t> </a:t>
            </a:r>
            <a:r>
              <a:rPr lang="en-US" sz="3600" b="1" dirty="0" err="1">
                <a:solidFill>
                  <a:srgbClr val="B76381"/>
                </a:solidFill>
                <a:latin typeface="#9Slide05 Angelline" pitchFamily="2" charset="0"/>
              </a:rPr>
              <a:t>thầy</a:t>
            </a:r>
            <a:r>
              <a:rPr lang="en-US" sz="3600" b="1" dirty="0">
                <a:solidFill>
                  <a:srgbClr val="B76381"/>
                </a:solidFill>
                <a:latin typeface="#9Slide05 Angelline" pitchFamily="2" charset="0"/>
              </a:rPr>
              <a:t> </a:t>
            </a:r>
            <a:r>
              <a:rPr lang="en-US" sz="3600" b="1" dirty="0" err="1">
                <a:solidFill>
                  <a:srgbClr val="B76381"/>
                </a:solidFill>
                <a:latin typeface="#9Slide05 Angelline" pitchFamily="2" charset="0"/>
              </a:rPr>
              <a:t>cô</a:t>
            </a:r>
            <a:r>
              <a:rPr lang="en-US" sz="3600" b="1" dirty="0">
                <a:solidFill>
                  <a:srgbClr val="B76381"/>
                </a:solidFill>
                <a:latin typeface="#9Slide05 Angelline" pitchFamily="2" charset="0"/>
              </a:rPr>
              <a:t> </a:t>
            </a:r>
            <a:r>
              <a:rPr lang="en-US" sz="3600" b="1" dirty="0" err="1">
                <a:solidFill>
                  <a:srgbClr val="B76381"/>
                </a:solidFill>
                <a:latin typeface="#9Slide05 Angelline" pitchFamily="2" charset="0"/>
              </a:rPr>
              <a:t>đã</a:t>
            </a:r>
            <a:r>
              <a:rPr lang="en-US" sz="3600" b="1" dirty="0">
                <a:solidFill>
                  <a:srgbClr val="B76381"/>
                </a:solidFill>
                <a:latin typeface="#9Slide05 Angelline" pitchFamily="2" charset="0"/>
              </a:rPr>
              <a:t> </a:t>
            </a:r>
            <a:r>
              <a:rPr lang="en-US" sz="3600" b="1" dirty="0" err="1">
                <a:solidFill>
                  <a:srgbClr val="B76381"/>
                </a:solidFill>
                <a:latin typeface="#9Slide05 Angelline" pitchFamily="2" charset="0"/>
              </a:rPr>
              <a:t>lắng</a:t>
            </a:r>
            <a:r>
              <a:rPr lang="en-US" sz="3600" b="1" dirty="0">
                <a:solidFill>
                  <a:srgbClr val="B76381"/>
                </a:solidFill>
                <a:latin typeface="#9Slide05 Angelline" pitchFamily="2" charset="0"/>
              </a:rPr>
              <a:t> </a:t>
            </a:r>
            <a:r>
              <a:rPr lang="en-US" sz="3600" b="1" dirty="0" err="1">
                <a:solidFill>
                  <a:srgbClr val="B76381"/>
                </a:solidFill>
                <a:latin typeface="#9Slide05 Angelline" pitchFamily="2" charset="0"/>
              </a:rPr>
              <a:t>nghe</a:t>
            </a:r>
            <a:r>
              <a:rPr lang="en-US" sz="3600" b="1" dirty="0">
                <a:solidFill>
                  <a:srgbClr val="B76381"/>
                </a:solidFill>
                <a:latin typeface="#9Slide05 Angelline" pitchFamily="2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F374C-632E-0574-172B-B47D10ACC5E7}"/>
              </a:ext>
            </a:extLst>
          </p:cNvPr>
          <p:cNvSpPr txBox="1"/>
          <p:nvPr/>
        </p:nvSpPr>
        <p:spPr>
          <a:xfrm>
            <a:off x="3941466" y="2274838"/>
            <a:ext cx="60943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Xin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chúc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các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thầy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cô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luôn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mạnh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khoẻ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và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thành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công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trong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công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</a:t>
            </a:r>
            <a:r>
              <a:rPr lang="en-US" sz="3600" b="1" dirty="0" err="1">
                <a:solidFill>
                  <a:srgbClr val="8DAB42"/>
                </a:solidFill>
                <a:latin typeface="#9Slide03 Kaleko 105 Round Bold" pitchFamily="2" charset="0"/>
              </a:rPr>
              <a:t>tác</a:t>
            </a:r>
            <a:r>
              <a:rPr lang="en-US" sz="3600" b="1" dirty="0">
                <a:solidFill>
                  <a:srgbClr val="8DAB42"/>
                </a:solidFill>
                <a:latin typeface="#9Slide03 Kaleko 105 Round Bold" pitchFamily="2" charset="0"/>
              </a:rPr>
              <a:t> BDHSG</a:t>
            </a:r>
            <a:endParaRPr lang="en-US" sz="3600" dirty="0">
              <a:solidFill>
                <a:srgbClr val="8DAB42"/>
              </a:solidFill>
              <a:latin typeface="#9Slide03 Kaleko 105 Rou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07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98E942B-B224-5D0C-5AF5-267A82838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773" y="565350"/>
            <a:ext cx="7191454" cy="34160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BEF061-C933-09EA-754B-CDB1B540672F}"/>
              </a:ext>
            </a:extLst>
          </p:cNvPr>
          <p:cNvSpPr txBox="1"/>
          <p:nvPr/>
        </p:nvSpPr>
        <p:spPr>
          <a:xfrm>
            <a:off x="4504163" y="1987486"/>
            <a:ext cx="69760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TÌM HAI SỐ KHI BIẾT TỔNG VÀ HIỆU CỦA HAI SỐ ĐÓ</a:t>
            </a:r>
            <a:endParaRPr 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Happy Kid Png - Children Cartoon White 2175389 Vippng Back To School Fun -  free transparent png images - pngaaa.com">
            <a:extLst>
              <a:ext uri="{FF2B5EF4-FFF2-40B4-BE49-F238E27FC236}">
                <a16:creationId xmlns:a16="http://schemas.microsoft.com/office/drawing/2014/main" id="{A2E4A148-F415-7F7B-0383-54E119F9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556" r="95111">
                        <a14:foregroundMark x1="68111" y1="33507" x2="73556" y2="41851"/>
                        <a14:foregroundMark x1="72778" y1="73794" x2="81667" y2="88657"/>
                        <a14:foregroundMark x1="19000" y1="6910" x2="31222" y2="70665"/>
                        <a14:foregroundMark x1="20889" y1="76662" x2="43889" y2="70665"/>
                        <a14:foregroundMark x1="20667" y1="73794" x2="19667" y2="82138"/>
                        <a14:foregroundMark x1="7000" y1="33898" x2="32222" y2="53977"/>
                        <a14:foregroundMark x1="19000" y1="50847" x2="26111" y2="61669"/>
                        <a14:foregroundMark x1="33111" y1="65711" x2="39000" y2="29857"/>
                        <a14:foregroundMark x1="15556" y1="38983" x2="12556" y2="16949"/>
                        <a14:foregroundMark x1="18778" y1="13690" x2="37556" y2="20600"/>
                        <a14:foregroundMark x1="23333" y1="13168" x2="34444" y2="13168"/>
                        <a14:foregroundMark x1="24556" y1="27510" x2="29444" y2="35854"/>
                        <a14:foregroundMark x1="16778" y1="79791" x2="16778" y2="79791"/>
                        <a14:foregroundMark x1="18000" y1="79791" x2="17778" y2="7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72" y="1965392"/>
            <a:ext cx="4777381" cy="407271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F8C370-BE60-20E7-6CE6-68E378259CC3}"/>
              </a:ext>
            </a:extLst>
          </p:cNvPr>
          <p:cNvSpPr txBox="1"/>
          <p:nvPr/>
        </p:nvSpPr>
        <p:spPr>
          <a:xfrm>
            <a:off x="5329176" y="1987486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</p:txBody>
      </p:sp>
      <p:sp>
        <p:nvSpPr>
          <p:cNvPr id="14" name="Google Shape;1944;p54">
            <a:extLst>
              <a:ext uri="{FF2B5EF4-FFF2-40B4-BE49-F238E27FC236}">
                <a16:creationId xmlns:a16="http://schemas.microsoft.com/office/drawing/2014/main" id="{2EA7AF6F-130D-8EDC-6308-CD4B836CA3AE}"/>
              </a:ext>
            </a:extLst>
          </p:cNvPr>
          <p:cNvSpPr txBox="1">
            <a:spLocks/>
          </p:cNvSpPr>
          <p:nvPr/>
        </p:nvSpPr>
        <p:spPr>
          <a:xfrm>
            <a:off x="5329176" y="322772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6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86794BA-D813-80E3-26EA-8FB2D8D66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12" b="27660"/>
          <a:stretch/>
        </p:blipFill>
        <p:spPr>
          <a:xfrm>
            <a:off x="2898835" y="514351"/>
            <a:ext cx="6721415" cy="6343650"/>
          </a:xfrm>
          <a:custGeom>
            <a:avLst/>
            <a:gdLst>
              <a:gd name="connsiteX0" fmla="*/ 0 w 7753350"/>
              <a:gd name="connsiteY0" fmla="*/ 0 h 6305550"/>
              <a:gd name="connsiteX1" fmla="*/ 7753350 w 7753350"/>
              <a:gd name="connsiteY1" fmla="*/ 0 h 6305550"/>
              <a:gd name="connsiteX2" fmla="*/ 7753350 w 7753350"/>
              <a:gd name="connsiteY2" fmla="*/ 6305550 h 6305550"/>
              <a:gd name="connsiteX3" fmla="*/ 0 w 7753350"/>
              <a:gd name="connsiteY3" fmla="*/ 6305550 h 630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3350" h="6305550">
                <a:moveTo>
                  <a:pt x="0" y="0"/>
                </a:moveTo>
                <a:lnTo>
                  <a:pt x="7753350" y="0"/>
                </a:lnTo>
                <a:lnTo>
                  <a:pt x="7753350" y="6305550"/>
                </a:lnTo>
                <a:lnTo>
                  <a:pt x="0" y="63055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687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6C15F-E3FC-FDD2-44F0-C55E9BCCF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1" y="72257"/>
            <a:ext cx="12192000" cy="614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7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5B9EA4-C76C-4B66-526C-AA55FB6A359C}"/>
              </a:ext>
            </a:extLst>
          </p:cNvPr>
          <p:cNvSpPr txBox="1"/>
          <p:nvPr/>
        </p:nvSpPr>
        <p:spPr>
          <a:xfrm>
            <a:off x="2164236" y="194078"/>
            <a:ext cx="6096000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2: KIẾN THỨC NÂNG CAO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D200F-895E-AF1C-35EE-A7B7D97EDD66}"/>
              </a:ext>
            </a:extLst>
          </p:cNvPr>
          <p:cNvSpPr txBox="1"/>
          <p:nvPr/>
        </p:nvSpPr>
        <p:spPr>
          <a:xfrm>
            <a:off x="1768301" y="654973"/>
            <a:ext cx="8041134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FAB14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1: CÁC BÀI TOÁN ẨN TỔNG HOẶC ẨN HIỆU</a:t>
            </a:r>
            <a:endParaRPr lang="en-US" sz="2400" dirty="0">
              <a:solidFill>
                <a:srgbClr val="FAB14B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332CFA-F05E-53C6-CA15-5944C707CAFB}"/>
              </a:ext>
            </a:extLst>
          </p:cNvPr>
          <p:cNvSpPr txBox="1"/>
          <p:nvPr/>
        </p:nvSpPr>
        <p:spPr>
          <a:xfrm>
            <a:off x="527329" y="1355484"/>
            <a:ext cx="11137342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216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67F09-6E57-0AA6-2504-1790D658D37B}"/>
              </a:ext>
            </a:extLst>
          </p:cNvPr>
          <p:cNvSpPr txBox="1"/>
          <p:nvPr/>
        </p:nvSpPr>
        <p:spPr>
          <a:xfrm>
            <a:off x="391289" y="2498543"/>
            <a:ext cx="1644827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 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B13A26-6B20-11BC-07D1-9EB546C58C29}"/>
              </a:ext>
            </a:extLst>
          </p:cNvPr>
          <p:cNvSpPr/>
          <p:nvPr/>
        </p:nvSpPr>
        <p:spPr>
          <a:xfrm>
            <a:off x="1564851" y="2803490"/>
            <a:ext cx="4531149" cy="3860432"/>
          </a:xfrm>
          <a:prstGeom prst="roundRect">
            <a:avLst/>
          </a:prstGeom>
          <a:solidFill>
            <a:srgbClr val="AAC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+15 = 30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(216+30) :2 = 123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216 – 123= 93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ĐS Kho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123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93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65D0F7-1F47-FEB5-7523-7CBD6A91124F}"/>
              </a:ext>
            </a:extLst>
          </p:cNvPr>
          <p:cNvSpPr/>
          <p:nvPr/>
        </p:nvSpPr>
        <p:spPr>
          <a:xfrm>
            <a:off x="6798298" y="2703007"/>
            <a:ext cx="4240491" cy="3960915"/>
          </a:xfrm>
          <a:prstGeom prst="roundRect">
            <a:avLst/>
          </a:prstGeom>
          <a:solidFill>
            <a:srgbClr val="AAC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216 : 2 + 15 = 123 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216 – 123 = 93 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ĐS Kho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123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93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08FE45-66FC-9DB7-408B-7DD2E9AF9225}"/>
              </a:ext>
            </a:extLst>
          </p:cNvPr>
          <p:cNvSpPr txBox="1"/>
          <p:nvPr/>
        </p:nvSpPr>
        <p:spPr>
          <a:xfrm>
            <a:off x="5997563" y="2498543"/>
            <a:ext cx="1860249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7FA6D-62FD-2F8B-236B-E22F8A70A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301" y="3163902"/>
            <a:ext cx="6127011" cy="18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2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8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232CA-F658-76B0-B9FE-11F463E86A92}"/>
              </a:ext>
            </a:extLst>
          </p:cNvPr>
          <p:cNvSpPr txBox="1"/>
          <p:nvPr/>
        </p:nvSpPr>
        <p:spPr>
          <a:xfrm>
            <a:off x="916757" y="678755"/>
            <a:ext cx="9641264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Dũng14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F0FF23-8325-0740-F56F-040E75B3640A}"/>
              </a:ext>
            </a:extLst>
          </p:cNvPr>
          <p:cNvSpPr txBox="1"/>
          <p:nvPr/>
        </p:nvSpPr>
        <p:spPr>
          <a:xfrm>
            <a:off x="532953" y="1766627"/>
            <a:ext cx="4458925" cy="4412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45+5 =50 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(50-14): 2=   18 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45 – 18 =   27 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 – 18 – 5 = 27(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ĐS: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27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1297A-58AB-7E1D-35A6-B10D4D75BB39}"/>
              </a:ext>
            </a:extLst>
          </p:cNvPr>
          <p:cNvSpPr txBox="1"/>
          <p:nvPr/>
        </p:nvSpPr>
        <p:spPr>
          <a:xfrm>
            <a:off x="5070740" y="1964213"/>
            <a:ext cx="5864737" cy="4017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14 -5 = 9 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45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- 9 ): 2=   18 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45 – 18 =   27 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 – 18 – 5 = 27(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ĐS: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27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6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83FEA4-F9A3-2D44-33EF-BF70D8D7FB72}"/>
              </a:ext>
            </a:extLst>
          </p:cNvPr>
          <p:cNvSpPr txBox="1"/>
          <p:nvPr/>
        </p:nvSpPr>
        <p:spPr>
          <a:xfrm>
            <a:off x="265129" y="559890"/>
            <a:ext cx="11661741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lít.Hỏi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CDB72-FDF8-CDDB-3014-41B0B968CB85}"/>
              </a:ext>
            </a:extLst>
          </p:cNvPr>
          <p:cNvSpPr txBox="1"/>
          <p:nvPr/>
        </p:nvSpPr>
        <p:spPr>
          <a:xfrm>
            <a:off x="93538" y="2355422"/>
            <a:ext cx="1785504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 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D21D5B-17C6-485B-89E8-336B0C56DAB2}"/>
              </a:ext>
            </a:extLst>
          </p:cNvPr>
          <p:cNvSpPr/>
          <p:nvPr/>
        </p:nvSpPr>
        <p:spPr>
          <a:xfrm>
            <a:off x="492369" y="2816317"/>
            <a:ext cx="5432809" cy="3872011"/>
          </a:xfrm>
          <a:prstGeom prst="roundRect">
            <a:avLst/>
          </a:prstGeom>
          <a:solidFill>
            <a:srgbClr val="FFFFFF"/>
          </a:solidFill>
          <a:ln>
            <a:solidFill>
              <a:srgbClr val="E1F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giải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l.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( 42 + 12) : 2 – 7 = 20( l)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– 20 = 22 (l)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ĐS: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29BC4E-582D-7798-3734-9DF5F1C271C5}"/>
              </a:ext>
            </a:extLst>
          </p:cNvPr>
          <p:cNvSpPr/>
          <p:nvPr/>
        </p:nvSpPr>
        <p:spPr>
          <a:xfrm>
            <a:off x="6526716" y="2816316"/>
            <a:ext cx="5083782" cy="387201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 ( 12-7) = 2 (l)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( 42 +2) : 2 = 22 ( l)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42 -22 = 20 ( l)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ĐS: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77E524-DFB2-E97C-5A69-DD9666869982}"/>
              </a:ext>
            </a:extLst>
          </p:cNvPr>
          <p:cNvSpPr txBox="1"/>
          <p:nvPr/>
        </p:nvSpPr>
        <p:spPr>
          <a:xfrm>
            <a:off x="5925178" y="2355421"/>
            <a:ext cx="1639184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8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1026</TotalTime>
  <Words>3790</Words>
  <PresentationFormat>Widescreen</PresentationFormat>
  <Paragraphs>293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#9Slide03 AllRoundGothic</vt:lpstr>
      <vt:lpstr>#9Slide03 Kaleko 105 Round Bold</vt:lpstr>
      <vt:lpstr>#9Slide05 Angelline</vt:lpstr>
      <vt:lpstr>A3.OpenSansBold-San</vt:lpstr>
      <vt:lpstr>A3.OpenSans-San</vt:lpstr>
      <vt:lpstr>Agency FB</vt:lpstr>
      <vt:lpstr>Arial</vt:lpstr>
      <vt:lpstr>Calibri</vt:lpstr>
      <vt:lpstr>Calibri Light</vt:lpstr>
      <vt:lpstr>Cambria Math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2022-08-02T00:40:04Z</dcterms:created>
  <dcterms:modified xsi:type="dcterms:W3CDTF">2022-08-05T15:03:02Z</dcterms:modified>
</cp:coreProperties>
</file>