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0" r:id="rId2"/>
    <p:sldId id="385" r:id="rId3"/>
    <p:sldId id="302" r:id="rId4"/>
    <p:sldId id="292" r:id="rId5"/>
    <p:sldId id="409" r:id="rId6"/>
    <p:sldId id="334" r:id="rId7"/>
    <p:sldId id="280" r:id="rId8"/>
    <p:sldId id="260" r:id="rId9"/>
    <p:sldId id="406" r:id="rId10"/>
    <p:sldId id="290" r:id="rId11"/>
    <p:sldId id="293" r:id="rId12"/>
    <p:sldId id="281" r:id="rId13"/>
    <p:sldId id="410" r:id="rId14"/>
    <p:sldId id="411" r:id="rId15"/>
    <p:sldId id="414" r:id="rId16"/>
    <p:sldId id="408" r:id="rId17"/>
    <p:sldId id="308" r:id="rId18"/>
    <p:sldId id="287" r:id="rId19"/>
    <p:sldId id="413" r:id="rId20"/>
    <p:sldId id="407" r:id="rId21"/>
    <p:sldId id="299" r:id="rId22"/>
    <p:sldId id="396" r:id="rId23"/>
    <p:sldId id="315" r:id="rId24"/>
    <p:sldId id="400" r:id="rId25"/>
    <p:sldId id="331" r:id="rId26"/>
    <p:sldId id="295" r:id="rId27"/>
    <p:sldId id="329" r:id="rId28"/>
    <p:sldId id="343"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u Phan Van" initials=""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8" autoAdjust="0"/>
    <p:restoredTop sz="94657"/>
  </p:normalViewPr>
  <p:slideViewPr>
    <p:cSldViewPr snapToGrid="0">
      <p:cViewPr varScale="1">
        <p:scale>
          <a:sx n="60" d="100"/>
          <a:sy n="60" d="100"/>
        </p:scale>
        <p:origin x="376" y="36"/>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3A8F48-68D5-98E5-21A5-9F85106250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9C3295-1370-8F7F-F55E-B5B2A9A625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19B8C-2A78-4F2D-901A-06847F34A1EA}" type="datetimeFigureOut">
              <a:rPr lang="en-US" smtClean="0"/>
              <a:t>12/20/2022</a:t>
            </a:fld>
            <a:endParaRPr lang="en-US"/>
          </a:p>
        </p:txBody>
      </p:sp>
      <p:sp>
        <p:nvSpPr>
          <p:cNvPr id="4" name="Footer Placeholder 3">
            <a:extLst>
              <a:ext uri="{FF2B5EF4-FFF2-40B4-BE49-F238E27FC236}">
                <a16:creationId xmlns:a16="http://schemas.microsoft.com/office/drawing/2014/main" id="{348A179E-4AE5-4D85-65D3-92F997A9CB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178CD-3970-DD7F-B46A-FE8FD56F68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1D0704-9D8D-410E-B3EC-90A226C5CB47}" type="slidenum">
              <a:rPr lang="en-US" smtClean="0"/>
              <a:t>‹#›</a:t>
            </a:fld>
            <a:endParaRPr lang="en-US"/>
          </a:p>
        </p:txBody>
      </p:sp>
    </p:spTree>
    <p:extLst>
      <p:ext uri="{BB962C8B-B14F-4D97-AF65-F5344CB8AC3E}">
        <p14:creationId xmlns:p14="http://schemas.microsoft.com/office/powerpoint/2010/main" val="1045730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440AAB-4098-414D-A2E7-DDAE3E143503}" type="datetimeFigureOut">
              <a:rPr lang="en-US"/>
              <a:pPr>
                <a:defRPr/>
              </a:pPr>
              <a:t>12/20/2022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AD9E24-36D6-4386-A3EE-40B3FD9110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AD9E24-36D6-4386-A3EE-40B3FD9110F3}" type="slidenum">
              <a:rPr lang="en-US" smtClean="0"/>
              <a:pPr>
                <a:defRPr/>
              </a:pPr>
              <a:t>26</a:t>
            </a:fld>
            <a:endParaRPr lang="en-US"/>
          </a:p>
        </p:txBody>
      </p:sp>
    </p:spTree>
    <p:extLst>
      <p:ext uri="{BB962C8B-B14F-4D97-AF65-F5344CB8AC3E}">
        <p14:creationId xmlns:p14="http://schemas.microsoft.com/office/powerpoint/2010/main" val="365442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E7B2E-FA4A-45F8-9E4A-EFE047C3FFD9}" type="slidenum">
              <a:rPr lang="en-US">
                <a:cs typeface="Arial" charset="0"/>
              </a:rPr>
              <a:pPr fontAlgn="base">
                <a:spcBef>
                  <a:spcPct val="0"/>
                </a:spcBef>
                <a:spcAft>
                  <a:spcPct val="0"/>
                </a:spcAft>
                <a:defRPr/>
              </a:pPr>
              <a:t>28</a:t>
            </a:fld>
            <a:endParaRPr lang="en-US">
              <a:cs typeface="Arial" charset="0"/>
            </a:endParaRPr>
          </a:p>
        </p:txBody>
      </p:sp>
    </p:spTree>
    <p:extLst>
      <p:ext uri="{BB962C8B-B14F-4D97-AF65-F5344CB8AC3E}">
        <p14:creationId xmlns:p14="http://schemas.microsoft.com/office/powerpoint/2010/main" val="43651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59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6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2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p:cNvPicPr>
          <p:nvPr userDrawn="1"/>
        </p:nvPicPr>
        <p:blipFill>
          <a:blip r:embed="rId9"/>
          <a:srcRect/>
          <a:stretch>
            <a:fillRect/>
          </a:stretch>
        </p:blipFill>
        <p:spPr bwMode="auto">
          <a:xfrm>
            <a:off x="-22225" y="0"/>
            <a:ext cx="12214225" cy="6850063"/>
          </a:xfrm>
          <a:prstGeom prst="rect">
            <a:avLst/>
          </a:prstGeom>
          <a:noFill/>
          <a:ln w="9525">
            <a:noFill/>
            <a:miter lim="800000"/>
            <a:headEnd/>
            <a:tailEnd/>
          </a:ln>
        </p:spPr>
      </p:pic>
      <p:pic>
        <p:nvPicPr>
          <p:cNvPr id="8" name="Picture 7">
            <a:hlinkClick r:id="" action="ppaction://hlinkshowjump?jump=firstslide"/>
          </p:cNvPr>
          <p:cNvPicPr>
            <a:picLocks noChangeAspect="1"/>
          </p:cNvPicPr>
          <p:nvPr userDrawn="1"/>
        </p:nvPicPr>
        <p:blipFill>
          <a:blip r:embed="rId10"/>
          <a:srcRect/>
          <a:stretch/>
        </p:blipFill>
        <p:spPr>
          <a:xfrm>
            <a:off x="5830888" y="6337300"/>
            <a:ext cx="530225" cy="528638"/>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p:cNvPr>
          <p:cNvPicPr>
            <a:picLocks noChangeAspect="1"/>
          </p:cNvPicPr>
          <p:nvPr userDrawn="1"/>
        </p:nvPicPr>
        <p:blipFill>
          <a:blip r:embed="rId11"/>
          <a:stretch>
            <a:fillRect/>
          </a:stretch>
        </p:blipFill>
        <p:spPr>
          <a:xfrm>
            <a:off x="6372225" y="6597650"/>
            <a:ext cx="127000" cy="192088"/>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p:cNvPr>
          <p:cNvPicPr>
            <a:picLocks noChangeAspect="1"/>
          </p:cNvPicPr>
          <p:nvPr userDrawn="1"/>
        </p:nvPicPr>
        <p:blipFill>
          <a:blip r:embed="rId12"/>
          <a:srcRect/>
          <a:stretch>
            <a:fillRect/>
          </a:stretch>
        </p:blipFill>
        <p:spPr bwMode="auto">
          <a:xfrm>
            <a:off x="5692775" y="6597650"/>
            <a:ext cx="127000" cy="192088"/>
          </a:xfrm>
          <a:prstGeom prst="rect">
            <a:avLst/>
          </a:prstGeom>
          <a:noFill/>
          <a:ln w="9525">
            <a:noFill/>
            <a:miter lim="800000"/>
            <a:headEnd/>
            <a:tailEnd/>
          </a:ln>
          <a:effectLst>
            <a:outerShdw dist="38100" dir="8100000" algn="tr" rotWithShape="0">
              <a:srgbClr val="000000">
                <a:alpha val="39999"/>
              </a:srgbClr>
            </a:outerShdw>
          </a:effectLst>
        </p:spPr>
      </p:pic>
      <p:sp>
        <p:nvSpPr>
          <p:cNvPr id="14" name="TextBox 13"/>
          <p:cNvSpPr txBox="1"/>
          <p:nvPr userDrawn="1"/>
        </p:nvSpPr>
        <p:spPr>
          <a:xfrm>
            <a:off x="39688" y="6503988"/>
            <a:ext cx="1817687" cy="3079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err="1">
                <a:solidFill>
                  <a:schemeClr val="bg1"/>
                </a:solidFill>
                <a:latin typeface="+mn-lt"/>
                <a:cs typeface="+mn-cs"/>
              </a:rPr>
              <a:t>Tiếng</a:t>
            </a:r>
            <a:r>
              <a:rPr lang="en-US" sz="1400" dirty="0">
                <a:solidFill>
                  <a:schemeClr val="bg1"/>
                </a:solidFill>
                <a:latin typeface="+mn-lt"/>
                <a:cs typeface="+mn-cs"/>
              </a:rPr>
              <a:t> Anh 7 Right On! </a:t>
            </a:r>
          </a:p>
        </p:txBody>
      </p:sp>
      <p:pic>
        <p:nvPicPr>
          <p:cNvPr id="15" name="Picture 14"/>
          <p:cNvPicPr>
            <a:picLocks noChangeAspect="1"/>
          </p:cNvPicPr>
          <p:nvPr userDrawn="1"/>
        </p:nvPicPr>
        <p:blipFill>
          <a:blip r:embed="rId13"/>
          <a:stretch>
            <a:fillRect/>
          </a:stretch>
        </p:blipFill>
        <p:spPr>
          <a:xfrm>
            <a:off x="11377613" y="6473825"/>
            <a:ext cx="663575" cy="338138"/>
          </a:xfrm>
          <a:prstGeom prst="rect">
            <a:avLst/>
          </a:prstGeom>
          <a:effectLst>
            <a:outerShdw blurRad="50800" dist="38100" dir="2700000" algn="tl" rotWithShape="0">
              <a:prstClr val="black">
                <a:alpha val="40000"/>
              </a:prstClr>
            </a:outerShdw>
          </a:effectLst>
        </p:spPr>
      </p:pic>
      <p:sp>
        <p:nvSpPr>
          <p:cNvPr id="3" name="Rectangle 2"/>
          <p:cNvSpPr/>
          <p:nvPr userDrawn="1"/>
        </p:nvSpPr>
        <p:spPr>
          <a:xfrm>
            <a:off x="-22225" y="0"/>
            <a:ext cx="12214225" cy="387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userDrawn="1"/>
        </p:nvSpPr>
        <p:spPr>
          <a:xfrm>
            <a:off x="165100" y="44450"/>
            <a:ext cx="716863"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Unit 5 </a:t>
            </a:r>
            <a:r>
              <a:rPr lang="en-US" sz="1400" dirty="0">
                <a:solidFill>
                  <a:schemeClr val="bg1"/>
                </a:solidFill>
                <a:latin typeface="+mn-lt"/>
                <a:cs typeface="+mn-cs"/>
              </a:rPr>
              <a:t> </a:t>
            </a:r>
          </a:p>
        </p:txBody>
      </p:sp>
      <p:sp>
        <p:nvSpPr>
          <p:cNvPr id="17" name="TextBox 16"/>
          <p:cNvSpPr txBox="1"/>
          <p:nvPr userDrawn="1"/>
        </p:nvSpPr>
        <p:spPr>
          <a:xfrm>
            <a:off x="10860088" y="12700"/>
            <a:ext cx="225425" cy="306388"/>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a:solidFill>
                  <a:schemeClr val="bg1"/>
                </a:solidFill>
                <a:latin typeface="+mn-lt"/>
                <a:cs typeface="+mn-cs"/>
              </a:rPr>
              <a:t> </a:t>
            </a:r>
          </a:p>
        </p:txBody>
      </p:sp>
      <p:sp>
        <p:nvSpPr>
          <p:cNvPr id="18" name="TextBox 17"/>
          <p:cNvSpPr txBox="1"/>
          <p:nvPr userDrawn="1"/>
        </p:nvSpPr>
        <p:spPr>
          <a:xfrm>
            <a:off x="10454656" y="12700"/>
            <a:ext cx="1834990"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Lesson 5b - Grammar </a:t>
            </a:r>
            <a:r>
              <a:rPr lang="en-US" sz="1400" dirty="0">
                <a:solidFill>
                  <a:schemeClr val="bg1"/>
                </a:solidFill>
                <a:latin typeface="+mn-lt"/>
                <a:cs typeface="+mn-cs"/>
              </a:rPr>
              <a:t> </a:t>
            </a: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52" r:id="rId4"/>
    <p:sldLayoutId id="2147483655" r:id="rId5"/>
    <p:sldLayoutId id="2147483656" r:id="rId6"/>
    <p:sldLayoutId id="2147483657"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p:cNvPicPr>
          <p:nvPr/>
        </p:nvPicPr>
        <p:blipFill>
          <a:blip r:embed="rId2"/>
          <a:srcRect/>
          <a:stretch>
            <a:fillRect/>
          </a:stretch>
        </p:blipFill>
        <p:spPr bwMode="auto">
          <a:xfrm>
            <a:off x="0" y="0"/>
            <a:ext cx="12188825" cy="6859588"/>
          </a:xfrm>
          <a:prstGeom prst="rect">
            <a:avLst/>
          </a:prstGeom>
          <a:noFill/>
          <a:ln w="9525">
            <a:noFill/>
            <a:miter lim="800000"/>
            <a:headEnd/>
            <a:tailEnd/>
          </a:ln>
        </p:spPr>
      </p:pic>
      <p:sp>
        <p:nvSpPr>
          <p:cNvPr id="7170" name="TextBox 4"/>
          <p:cNvSpPr txBox="1">
            <a:spLocks noChangeArrowheads="1"/>
          </p:cNvSpPr>
          <p:nvPr/>
        </p:nvSpPr>
        <p:spPr bwMode="auto">
          <a:xfrm>
            <a:off x="4639086" y="2024406"/>
            <a:ext cx="7032172" cy="3046988"/>
          </a:xfrm>
          <a:prstGeom prst="rect">
            <a:avLst/>
          </a:prstGeom>
          <a:noFill/>
          <a:ln w="9525">
            <a:noFill/>
            <a:miter lim="800000"/>
            <a:headEnd/>
            <a:tailEnd/>
          </a:ln>
        </p:spPr>
        <p:txBody>
          <a:bodyPr wrap="square">
            <a:spAutoFit/>
          </a:bodyPr>
          <a:lstStyle/>
          <a:p>
            <a:pPr algn="ctr"/>
            <a:r>
              <a:rPr lang="en-US" sz="4800" b="1" dirty="0">
                <a:solidFill>
                  <a:srgbClr val="FF0000"/>
                </a:solidFill>
                <a:latin typeface="Calibri" pitchFamily="34" charset="0"/>
              </a:rPr>
              <a:t>Unit 5: Travel &amp; Transportation</a:t>
            </a:r>
          </a:p>
          <a:p>
            <a:pPr algn="ctr"/>
            <a:r>
              <a:rPr lang="en-US" sz="4800" b="1" dirty="0">
                <a:solidFill>
                  <a:srgbClr val="00B050"/>
                </a:solidFill>
                <a:latin typeface="Calibri" pitchFamily="34" charset="0"/>
              </a:rPr>
              <a:t>Lesson 5b: Grammar</a:t>
            </a:r>
          </a:p>
          <a:p>
            <a:pPr algn="ctr"/>
            <a:r>
              <a:rPr lang="en-US" sz="4800" b="1" dirty="0">
                <a:solidFill>
                  <a:srgbClr val="0070C0"/>
                </a:solidFill>
                <a:latin typeface="Calibri" pitchFamily="34" charset="0"/>
              </a:rPr>
              <a:t>Page 82</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EA55B-DA1C-4AA2-803D-A5AEB8D56B0B}"/>
              </a:ext>
            </a:extLst>
          </p:cNvPr>
          <p:cNvSpPr/>
          <p:nvPr/>
        </p:nvSpPr>
        <p:spPr>
          <a:xfrm>
            <a:off x="349919" y="394881"/>
            <a:ext cx="2431782" cy="61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i="1" dirty="0">
                <a:solidFill>
                  <a:schemeClr val="accent1"/>
                </a:solidFill>
              </a:rPr>
              <a:t>Remember:</a:t>
            </a:r>
          </a:p>
        </p:txBody>
      </p:sp>
      <p:pic>
        <p:nvPicPr>
          <p:cNvPr id="4" name="Picture 3">
            <a:extLst>
              <a:ext uri="{FF2B5EF4-FFF2-40B4-BE49-F238E27FC236}">
                <a16:creationId xmlns:a16="http://schemas.microsoft.com/office/drawing/2014/main" id="{E02AB8B1-BFDE-3E5C-E8D4-413270FFEA61}"/>
              </a:ext>
            </a:extLst>
          </p:cNvPr>
          <p:cNvPicPr>
            <a:picLocks noChangeAspect="1"/>
          </p:cNvPicPr>
          <p:nvPr/>
        </p:nvPicPr>
        <p:blipFill>
          <a:blip r:embed="rId2"/>
          <a:stretch>
            <a:fillRect/>
          </a:stretch>
        </p:blipFill>
        <p:spPr>
          <a:xfrm>
            <a:off x="145640" y="1589315"/>
            <a:ext cx="9350356" cy="3352800"/>
          </a:xfrm>
          <a:prstGeom prst="rect">
            <a:avLst/>
          </a:prstGeom>
        </p:spPr>
      </p:pic>
      <p:pic>
        <p:nvPicPr>
          <p:cNvPr id="7" name="Picture 6">
            <a:extLst>
              <a:ext uri="{FF2B5EF4-FFF2-40B4-BE49-F238E27FC236}">
                <a16:creationId xmlns:a16="http://schemas.microsoft.com/office/drawing/2014/main" id="{487265F2-9403-33B6-E6CB-933D84822A74}"/>
              </a:ext>
            </a:extLst>
          </p:cNvPr>
          <p:cNvPicPr>
            <a:picLocks noChangeAspect="1"/>
          </p:cNvPicPr>
          <p:nvPr/>
        </p:nvPicPr>
        <p:blipFill>
          <a:blip r:embed="rId3"/>
          <a:stretch>
            <a:fillRect/>
          </a:stretch>
        </p:blipFill>
        <p:spPr>
          <a:xfrm>
            <a:off x="9657996" y="356759"/>
            <a:ext cx="2534004" cy="6144482"/>
          </a:xfrm>
          <a:prstGeom prst="rect">
            <a:avLst/>
          </a:prstGeom>
        </p:spPr>
      </p:pic>
    </p:spTree>
    <p:extLst>
      <p:ext uri="{BB962C8B-B14F-4D97-AF65-F5344CB8AC3E}">
        <p14:creationId xmlns:p14="http://schemas.microsoft.com/office/powerpoint/2010/main" val="58421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5A038C-3ABA-C1E3-7E1B-9B2F34C79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13313" y="2111829"/>
            <a:ext cx="6757704" cy="2068284"/>
          </a:xfrm>
          <a:prstGeom prst="rect">
            <a:avLst/>
          </a:prstGeom>
        </p:spPr>
      </p:pic>
      <p:pic>
        <p:nvPicPr>
          <p:cNvPr id="6" name="Picture 5">
            <a:extLst>
              <a:ext uri="{FF2B5EF4-FFF2-40B4-BE49-F238E27FC236}">
                <a16:creationId xmlns:a16="http://schemas.microsoft.com/office/drawing/2014/main" id="{214C4FA9-2772-017A-4BA5-3F4D4EA67FA1}"/>
              </a:ext>
            </a:extLst>
          </p:cNvPr>
          <p:cNvPicPr>
            <a:picLocks noChangeAspect="1"/>
          </p:cNvPicPr>
          <p:nvPr/>
        </p:nvPicPr>
        <p:blipFill>
          <a:blip r:embed="rId3"/>
          <a:stretch>
            <a:fillRect/>
          </a:stretch>
        </p:blipFill>
        <p:spPr>
          <a:xfrm>
            <a:off x="9820629" y="553936"/>
            <a:ext cx="2371371" cy="5750127"/>
          </a:xfrm>
          <a:prstGeom prst="rect">
            <a:avLst/>
          </a:prstGeom>
        </p:spPr>
      </p:pic>
      <p:pic>
        <p:nvPicPr>
          <p:cNvPr id="7" name="Picture 6">
            <a:extLst>
              <a:ext uri="{FF2B5EF4-FFF2-40B4-BE49-F238E27FC236}">
                <a16:creationId xmlns:a16="http://schemas.microsoft.com/office/drawing/2014/main" id="{A508C493-8A7D-7013-BBA5-E58F13BBC2FA}"/>
              </a:ext>
            </a:extLst>
          </p:cNvPr>
          <p:cNvPicPr>
            <a:picLocks noChangeAspect="1"/>
          </p:cNvPicPr>
          <p:nvPr/>
        </p:nvPicPr>
        <p:blipFill>
          <a:blip r:embed="rId4"/>
          <a:stretch>
            <a:fillRect/>
          </a:stretch>
        </p:blipFill>
        <p:spPr>
          <a:xfrm>
            <a:off x="67682" y="471074"/>
            <a:ext cx="3044675" cy="5668469"/>
          </a:xfrm>
          <a:prstGeom prst="rect">
            <a:avLst/>
          </a:prstGeom>
        </p:spPr>
      </p:pic>
    </p:spTree>
    <p:extLst>
      <p:ext uri="{BB962C8B-B14F-4D97-AF65-F5344CB8AC3E}">
        <p14:creationId xmlns:p14="http://schemas.microsoft.com/office/powerpoint/2010/main" val="373599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283" y="346363"/>
            <a:ext cx="9144000" cy="6096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621486" y="552140"/>
            <a:ext cx="357051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PRACTICE</a:t>
            </a:r>
          </a:p>
        </p:txBody>
      </p:sp>
    </p:spTree>
    <p:extLst>
      <p:ext uri="{BB962C8B-B14F-4D97-AF65-F5344CB8AC3E}">
        <p14:creationId xmlns:p14="http://schemas.microsoft.com/office/powerpoint/2010/main" val="71322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094" y="1276110"/>
            <a:ext cx="8680580" cy="4862870"/>
          </a:xfrm>
          <a:prstGeom prst="rect">
            <a:avLst/>
          </a:prstGeom>
        </p:spPr>
        <p:txBody>
          <a:bodyPr wrap="square">
            <a:spAutoFit/>
          </a:bodyPr>
          <a:lstStyle/>
          <a:p>
            <a:r>
              <a:rPr lang="en-US" sz="5400" b="1" dirty="0">
                <a:solidFill>
                  <a:srgbClr val="009EB4"/>
                </a:solidFill>
                <a:latin typeface="Frutiger LT Std 45 Light"/>
              </a:rPr>
              <a:t>56 </a:t>
            </a:r>
            <a:r>
              <a:rPr lang="en-US" sz="3600" dirty="0">
                <a:solidFill>
                  <a:srgbClr val="009EB4"/>
                </a:solidFill>
                <a:latin typeface="Frutiger LT Std 45 Light"/>
              </a:rPr>
              <a:t>★ </a:t>
            </a:r>
            <a:r>
              <a:rPr lang="en-US" sz="3600" b="1" dirty="0">
                <a:solidFill>
                  <a:srgbClr val="211D1E"/>
                </a:solidFill>
                <a:latin typeface="Frutiger LT Std 45 Light"/>
              </a:rPr>
              <a:t>Write the comparative form of the adjectives below. </a:t>
            </a:r>
            <a:endParaRPr lang="en-US" sz="3600" dirty="0">
              <a:solidFill>
                <a:srgbClr val="211D1E"/>
              </a:solidFill>
              <a:latin typeface="Frutiger LT Std 45 Light"/>
            </a:endParaRPr>
          </a:p>
          <a:p>
            <a:pPr algn="just"/>
            <a:r>
              <a:rPr lang="en-US" sz="3600" b="1" dirty="0">
                <a:solidFill>
                  <a:srgbClr val="211D1E"/>
                </a:solidFill>
                <a:latin typeface="Frutiger LT Std 45 Light"/>
              </a:rPr>
              <a:t>1 </a:t>
            </a:r>
            <a:r>
              <a:rPr lang="en-US" sz="3600" dirty="0">
                <a:solidFill>
                  <a:srgbClr val="211D1E"/>
                </a:solidFill>
                <a:latin typeface="Frutiger LT Std 55 Roman"/>
              </a:rPr>
              <a:t>loud </a:t>
            </a:r>
            <a:r>
              <a:rPr lang="en-US" sz="4000" dirty="0">
                <a:solidFill>
                  <a:srgbClr val="211D1E"/>
                </a:solidFill>
                <a:latin typeface="Frutiger LT Std 55 Roman"/>
              </a:rPr>
              <a:t>____________________</a:t>
            </a:r>
            <a:r>
              <a:rPr lang="en-US" sz="3600" dirty="0">
                <a:solidFill>
                  <a:srgbClr val="211D1E"/>
                </a:solidFill>
                <a:latin typeface="Frutiger LT Std 55 Roman"/>
              </a:rPr>
              <a:t> </a:t>
            </a:r>
          </a:p>
          <a:p>
            <a:pPr algn="just"/>
            <a:r>
              <a:rPr lang="en-US" sz="3600" b="1" dirty="0">
                <a:solidFill>
                  <a:srgbClr val="211D1E"/>
                </a:solidFill>
                <a:latin typeface="Frutiger LT Std 45 Light"/>
              </a:rPr>
              <a:t>2 </a:t>
            </a:r>
            <a:r>
              <a:rPr lang="en-US" sz="3600" dirty="0">
                <a:solidFill>
                  <a:srgbClr val="211D1E"/>
                </a:solidFill>
                <a:latin typeface="Frutiger LT Std 55 Roman"/>
              </a:rPr>
              <a:t>interesting ____________________ </a:t>
            </a:r>
          </a:p>
          <a:p>
            <a:pPr algn="just"/>
            <a:r>
              <a:rPr lang="en-US" sz="3600" b="1" dirty="0">
                <a:solidFill>
                  <a:srgbClr val="211D1E"/>
                </a:solidFill>
                <a:latin typeface="Frutiger LT Std 45 Light"/>
              </a:rPr>
              <a:t>3 </a:t>
            </a:r>
            <a:r>
              <a:rPr lang="en-US" sz="3600" dirty="0">
                <a:solidFill>
                  <a:srgbClr val="211D1E"/>
                </a:solidFill>
                <a:latin typeface="Frutiger LT Std 55 Roman"/>
              </a:rPr>
              <a:t>busy ____________________ </a:t>
            </a:r>
          </a:p>
          <a:p>
            <a:pPr algn="just"/>
            <a:r>
              <a:rPr lang="en-US" sz="3600" b="1" dirty="0">
                <a:solidFill>
                  <a:srgbClr val="211D1E"/>
                </a:solidFill>
                <a:latin typeface="Frutiger LT Std 45 Light"/>
              </a:rPr>
              <a:t>4 </a:t>
            </a:r>
            <a:r>
              <a:rPr lang="en-US" sz="3600" dirty="0">
                <a:solidFill>
                  <a:srgbClr val="211D1E"/>
                </a:solidFill>
                <a:latin typeface="Frutiger LT Std 55 Roman"/>
              </a:rPr>
              <a:t>beautiful ____________________ </a:t>
            </a:r>
          </a:p>
          <a:p>
            <a:pPr algn="just"/>
            <a:r>
              <a:rPr lang="en-US" sz="3600" b="1" dirty="0">
                <a:solidFill>
                  <a:srgbClr val="211D1E"/>
                </a:solidFill>
                <a:latin typeface="Frutiger LT Std 45 Light"/>
              </a:rPr>
              <a:t>5 </a:t>
            </a:r>
            <a:r>
              <a:rPr lang="en-US" sz="3600" dirty="0">
                <a:solidFill>
                  <a:srgbClr val="211D1E"/>
                </a:solidFill>
                <a:latin typeface="Frutiger LT Std 55 Roman"/>
              </a:rPr>
              <a:t>bad ____________________ </a:t>
            </a:r>
          </a:p>
          <a:p>
            <a:pPr algn="just"/>
            <a:r>
              <a:rPr lang="en-US" sz="3600" b="1" dirty="0">
                <a:solidFill>
                  <a:srgbClr val="211D1E"/>
                </a:solidFill>
                <a:latin typeface="Frutiger LT Std 45 Light"/>
              </a:rPr>
              <a:t>6 </a:t>
            </a:r>
            <a:r>
              <a:rPr lang="en-US" sz="3600" dirty="0">
                <a:solidFill>
                  <a:srgbClr val="211D1E"/>
                </a:solidFill>
                <a:latin typeface="Frutiger LT Std 55 Roman"/>
              </a:rPr>
              <a:t>hot ____________________ </a:t>
            </a:r>
            <a:endParaRPr lang="en-US" sz="3600" dirty="0"/>
          </a:p>
        </p:txBody>
      </p:sp>
      <p:sp>
        <p:nvSpPr>
          <p:cNvPr id="3" name="Rectangle 2">
            <a:extLst>
              <a:ext uri="{FF2B5EF4-FFF2-40B4-BE49-F238E27FC236}">
                <a16:creationId xmlns:a16="http://schemas.microsoft.com/office/drawing/2014/main" id="{169A6ACD-EDB6-427A-0E8B-D0208ED2EB62}"/>
              </a:ext>
            </a:extLst>
          </p:cNvPr>
          <p:cNvSpPr/>
          <p:nvPr/>
        </p:nvSpPr>
        <p:spPr>
          <a:xfrm>
            <a:off x="528369" y="648478"/>
            <a:ext cx="2612937" cy="545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Grammar Bank, WB p. 73</a:t>
            </a:r>
          </a:p>
        </p:txBody>
      </p:sp>
      <p:sp>
        <p:nvSpPr>
          <p:cNvPr id="4" name="TextBox 3"/>
          <p:cNvSpPr txBox="1"/>
          <p:nvPr/>
        </p:nvSpPr>
        <p:spPr>
          <a:xfrm>
            <a:off x="4214833" y="2714709"/>
            <a:ext cx="2715208" cy="646331"/>
          </a:xfrm>
          <a:prstGeom prst="rect">
            <a:avLst/>
          </a:prstGeom>
          <a:noFill/>
        </p:spPr>
        <p:txBody>
          <a:bodyPr wrap="square" rtlCol="0">
            <a:spAutoFit/>
          </a:bodyPr>
          <a:lstStyle/>
          <a:p>
            <a:r>
              <a:rPr lang="en-US" sz="3600" dirty="0">
                <a:solidFill>
                  <a:srgbClr val="FF0000"/>
                </a:solidFill>
                <a:latin typeface="+mj-lt"/>
              </a:rPr>
              <a:t>louder</a:t>
            </a:r>
            <a:endParaRPr lang="en-US" dirty="0">
              <a:solidFill>
                <a:srgbClr val="FF0000"/>
              </a:solidFill>
              <a:latin typeface="+mj-lt"/>
            </a:endParaRPr>
          </a:p>
        </p:txBody>
      </p:sp>
      <p:sp>
        <p:nvSpPr>
          <p:cNvPr id="5" name="TextBox 4"/>
          <p:cNvSpPr txBox="1"/>
          <p:nvPr/>
        </p:nvSpPr>
        <p:spPr>
          <a:xfrm>
            <a:off x="4735250" y="3262689"/>
            <a:ext cx="4027714" cy="646331"/>
          </a:xfrm>
          <a:prstGeom prst="rect">
            <a:avLst/>
          </a:prstGeom>
          <a:noFill/>
        </p:spPr>
        <p:txBody>
          <a:bodyPr wrap="square" rtlCol="0">
            <a:spAutoFit/>
          </a:bodyPr>
          <a:lstStyle/>
          <a:p>
            <a:r>
              <a:rPr lang="en-US" sz="3600" dirty="0">
                <a:solidFill>
                  <a:srgbClr val="FF0000"/>
                </a:solidFill>
                <a:latin typeface="+mj-lt"/>
              </a:rPr>
              <a:t>more interesting</a:t>
            </a:r>
            <a:endParaRPr lang="en-US" dirty="0">
              <a:solidFill>
                <a:srgbClr val="FF0000"/>
              </a:solidFill>
              <a:latin typeface="+mj-lt"/>
            </a:endParaRPr>
          </a:p>
        </p:txBody>
      </p:sp>
      <p:sp>
        <p:nvSpPr>
          <p:cNvPr id="6" name="TextBox 5"/>
          <p:cNvSpPr txBox="1"/>
          <p:nvPr/>
        </p:nvSpPr>
        <p:spPr>
          <a:xfrm>
            <a:off x="4410269" y="3815716"/>
            <a:ext cx="4027714" cy="646331"/>
          </a:xfrm>
          <a:prstGeom prst="rect">
            <a:avLst/>
          </a:prstGeom>
          <a:noFill/>
        </p:spPr>
        <p:txBody>
          <a:bodyPr wrap="square" rtlCol="0">
            <a:spAutoFit/>
          </a:bodyPr>
          <a:lstStyle/>
          <a:p>
            <a:r>
              <a:rPr lang="en-US" sz="3600" dirty="0">
                <a:solidFill>
                  <a:srgbClr val="FF0000"/>
                </a:solidFill>
                <a:latin typeface="+mj-lt"/>
              </a:rPr>
              <a:t>busier</a:t>
            </a:r>
            <a:endParaRPr lang="en-US" dirty="0">
              <a:solidFill>
                <a:srgbClr val="FF0000"/>
              </a:solidFill>
              <a:latin typeface="+mj-lt"/>
            </a:endParaRPr>
          </a:p>
        </p:txBody>
      </p:sp>
      <p:sp>
        <p:nvSpPr>
          <p:cNvPr id="7" name="TextBox 6"/>
          <p:cNvSpPr txBox="1"/>
          <p:nvPr/>
        </p:nvSpPr>
        <p:spPr>
          <a:xfrm>
            <a:off x="4562669" y="4354792"/>
            <a:ext cx="4027714" cy="646331"/>
          </a:xfrm>
          <a:prstGeom prst="rect">
            <a:avLst/>
          </a:prstGeom>
          <a:noFill/>
        </p:spPr>
        <p:txBody>
          <a:bodyPr wrap="square" rtlCol="0">
            <a:spAutoFit/>
          </a:bodyPr>
          <a:lstStyle/>
          <a:p>
            <a:r>
              <a:rPr lang="en-US" sz="3600" dirty="0">
                <a:solidFill>
                  <a:srgbClr val="FF0000"/>
                </a:solidFill>
                <a:latin typeface="+mj-lt"/>
              </a:rPr>
              <a:t>more beautiful</a:t>
            </a:r>
            <a:endParaRPr lang="en-US" dirty="0">
              <a:solidFill>
                <a:srgbClr val="FF0000"/>
              </a:solidFill>
              <a:latin typeface="+mj-lt"/>
            </a:endParaRPr>
          </a:p>
        </p:txBody>
      </p:sp>
      <p:sp>
        <p:nvSpPr>
          <p:cNvPr id="8" name="TextBox 7"/>
          <p:cNvSpPr txBox="1"/>
          <p:nvPr/>
        </p:nvSpPr>
        <p:spPr>
          <a:xfrm>
            <a:off x="3987281" y="4896261"/>
            <a:ext cx="4027714" cy="646331"/>
          </a:xfrm>
          <a:prstGeom prst="rect">
            <a:avLst/>
          </a:prstGeom>
          <a:noFill/>
        </p:spPr>
        <p:txBody>
          <a:bodyPr wrap="square" rtlCol="0">
            <a:spAutoFit/>
          </a:bodyPr>
          <a:lstStyle/>
          <a:p>
            <a:r>
              <a:rPr lang="en-US" sz="3600" dirty="0">
                <a:solidFill>
                  <a:srgbClr val="FF0000"/>
                </a:solidFill>
                <a:latin typeface="+mj-lt"/>
              </a:rPr>
              <a:t>worse</a:t>
            </a:r>
            <a:endParaRPr lang="en-US" dirty="0">
              <a:solidFill>
                <a:srgbClr val="FF0000"/>
              </a:solidFill>
              <a:latin typeface="+mj-lt"/>
            </a:endParaRPr>
          </a:p>
        </p:txBody>
      </p:sp>
      <p:sp>
        <p:nvSpPr>
          <p:cNvPr id="9" name="TextBox 8"/>
          <p:cNvSpPr txBox="1"/>
          <p:nvPr/>
        </p:nvSpPr>
        <p:spPr>
          <a:xfrm>
            <a:off x="3850432" y="5456604"/>
            <a:ext cx="4027714" cy="646331"/>
          </a:xfrm>
          <a:prstGeom prst="rect">
            <a:avLst/>
          </a:prstGeom>
          <a:noFill/>
        </p:spPr>
        <p:txBody>
          <a:bodyPr wrap="square" rtlCol="0">
            <a:spAutoFit/>
          </a:bodyPr>
          <a:lstStyle/>
          <a:p>
            <a:r>
              <a:rPr lang="en-US" sz="3600" dirty="0">
                <a:solidFill>
                  <a:srgbClr val="FF0000"/>
                </a:solidFill>
                <a:latin typeface="+mj-lt"/>
              </a:rPr>
              <a:t>hotter</a:t>
            </a:r>
            <a:endParaRPr lang="en-US" dirty="0">
              <a:solidFill>
                <a:srgbClr val="FF0000"/>
              </a:solidFill>
              <a:latin typeface="+mj-lt"/>
            </a:endParaRPr>
          </a:p>
        </p:txBody>
      </p:sp>
    </p:spTree>
    <p:extLst>
      <p:ext uri="{BB962C8B-B14F-4D97-AF65-F5344CB8AC3E}">
        <p14:creationId xmlns:p14="http://schemas.microsoft.com/office/powerpoint/2010/main" val="42056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51350-1A3E-0514-4B58-055CD6AF7D2B}"/>
              </a:ext>
            </a:extLst>
          </p:cNvPr>
          <p:cNvPicPr>
            <a:picLocks noChangeAspect="1"/>
          </p:cNvPicPr>
          <p:nvPr/>
        </p:nvPicPr>
        <p:blipFill>
          <a:blip r:embed="rId2"/>
          <a:stretch>
            <a:fillRect/>
          </a:stretch>
        </p:blipFill>
        <p:spPr>
          <a:xfrm>
            <a:off x="323748" y="849086"/>
            <a:ext cx="11315089" cy="3763952"/>
          </a:xfrm>
          <a:prstGeom prst="rect">
            <a:avLst/>
          </a:prstGeom>
        </p:spPr>
      </p:pic>
      <p:cxnSp>
        <p:nvCxnSpPr>
          <p:cNvPr id="6" name="Straight Connector 5">
            <a:extLst>
              <a:ext uri="{FF2B5EF4-FFF2-40B4-BE49-F238E27FC236}">
                <a16:creationId xmlns:a16="http://schemas.microsoft.com/office/drawing/2014/main" id="{B009B1AD-028E-F41F-880F-5281616AA6F7}"/>
              </a:ext>
            </a:extLst>
          </p:cNvPr>
          <p:cNvCxnSpPr>
            <a:cxnSpLocks/>
          </p:cNvCxnSpPr>
          <p:nvPr/>
        </p:nvCxnSpPr>
        <p:spPr>
          <a:xfrm>
            <a:off x="4843637" y="2079171"/>
            <a:ext cx="65314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81A1578-0C6B-23CC-2C09-605DB68E6877}"/>
              </a:ext>
            </a:extLst>
          </p:cNvPr>
          <p:cNvCxnSpPr>
            <a:cxnSpLocks/>
          </p:cNvCxnSpPr>
          <p:nvPr/>
        </p:nvCxnSpPr>
        <p:spPr>
          <a:xfrm>
            <a:off x="5737529" y="2591305"/>
            <a:ext cx="65314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E8AF517-6B3B-3A6D-A907-DE24046D1C62}"/>
              </a:ext>
            </a:extLst>
          </p:cNvPr>
          <p:cNvCxnSpPr>
            <a:cxnSpLocks/>
          </p:cNvCxnSpPr>
          <p:nvPr/>
        </p:nvCxnSpPr>
        <p:spPr>
          <a:xfrm>
            <a:off x="5110716" y="3069771"/>
            <a:ext cx="245966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BCB785AB-9F40-B426-4A76-55019E3A17B9}"/>
              </a:ext>
            </a:extLst>
          </p:cNvPr>
          <p:cNvCxnSpPr>
            <a:cxnSpLocks/>
          </p:cNvCxnSpPr>
          <p:nvPr/>
        </p:nvCxnSpPr>
        <p:spPr>
          <a:xfrm>
            <a:off x="5208814" y="3548742"/>
            <a:ext cx="88718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0EBD71D8-A943-53B1-7237-294979E1141B}"/>
              </a:ext>
            </a:extLst>
          </p:cNvPr>
          <p:cNvCxnSpPr>
            <a:cxnSpLocks/>
          </p:cNvCxnSpPr>
          <p:nvPr/>
        </p:nvCxnSpPr>
        <p:spPr>
          <a:xfrm>
            <a:off x="3543300" y="4049990"/>
            <a:ext cx="54972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7DEC72BF-2CE9-30AA-7577-44A61CDB464D}"/>
              </a:ext>
            </a:extLst>
          </p:cNvPr>
          <p:cNvCxnSpPr>
            <a:cxnSpLocks/>
          </p:cNvCxnSpPr>
          <p:nvPr/>
        </p:nvCxnSpPr>
        <p:spPr>
          <a:xfrm>
            <a:off x="3818164" y="4538836"/>
            <a:ext cx="92395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14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A6ACD-EDB6-427A-0E8B-D0208ED2EB62}"/>
              </a:ext>
            </a:extLst>
          </p:cNvPr>
          <p:cNvSpPr/>
          <p:nvPr/>
        </p:nvSpPr>
        <p:spPr>
          <a:xfrm>
            <a:off x="304434" y="487595"/>
            <a:ext cx="1533696" cy="545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p:txBody>
      </p:sp>
      <p:sp>
        <p:nvSpPr>
          <p:cNvPr id="3" name="Rectangle 2"/>
          <p:cNvSpPr/>
          <p:nvPr/>
        </p:nvSpPr>
        <p:spPr>
          <a:xfrm>
            <a:off x="2024743" y="437280"/>
            <a:ext cx="9871788" cy="954107"/>
          </a:xfrm>
          <a:prstGeom prst="rect">
            <a:avLst/>
          </a:prstGeom>
        </p:spPr>
        <p:txBody>
          <a:bodyPr wrap="square">
            <a:spAutoFit/>
          </a:bodyPr>
          <a:lstStyle/>
          <a:p>
            <a:r>
              <a:rPr lang="en-US" sz="2800" b="1" dirty="0">
                <a:solidFill>
                  <a:srgbClr val="0000CC"/>
                </a:solidFill>
                <a:latin typeface="+mj-lt"/>
              </a:rPr>
              <a:t>Complete the sentences with the adjectives in brackets in the comparative form.</a:t>
            </a:r>
          </a:p>
        </p:txBody>
      </p:sp>
      <p:sp>
        <p:nvSpPr>
          <p:cNvPr id="4" name="Rectangle 3"/>
          <p:cNvSpPr/>
          <p:nvPr/>
        </p:nvSpPr>
        <p:spPr>
          <a:xfrm>
            <a:off x="559838" y="1729283"/>
            <a:ext cx="11457992" cy="3539430"/>
          </a:xfrm>
          <a:prstGeom prst="rect">
            <a:avLst/>
          </a:prstGeom>
        </p:spPr>
        <p:txBody>
          <a:bodyPr wrap="square">
            <a:spAutoFit/>
          </a:bodyPr>
          <a:lstStyle/>
          <a:p>
            <a:pPr marL="514350" indent="-514350">
              <a:buAutoNum type="arabicPeriod"/>
            </a:pPr>
            <a:r>
              <a:rPr lang="en-US" sz="3200" dirty="0">
                <a:solidFill>
                  <a:srgbClr val="231F20"/>
                </a:solidFill>
                <a:latin typeface="+mj-lt"/>
              </a:rPr>
              <a:t>Ben is ________________ </a:t>
            </a:r>
            <a:r>
              <a:rPr lang="en-US" sz="3200" b="1" dirty="0">
                <a:solidFill>
                  <a:srgbClr val="231F20"/>
                </a:solidFill>
                <a:latin typeface="+mj-lt"/>
              </a:rPr>
              <a:t>(young) </a:t>
            </a:r>
            <a:r>
              <a:rPr lang="en-US" sz="3200" dirty="0">
                <a:solidFill>
                  <a:srgbClr val="231F20"/>
                </a:solidFill>
                <a:latin typeface="+mj-lt"/>
              </a:rPr>
              <a:t>than Bill.</a:t>
            </a:r>
          </a:p>
          <a:p>
            <a:pPr marL="514350" indent="-514350">
              <a:buAutoNum type="arabicPeriod"/>
            </a:pPr>
            <a:r>
              <a:rPr lang="en-US" sz="3200" dirty="0">
                <a:solidFill>
                  <a:srgbClr val="231F20"/>
                </a:solidFill>
                <a:latin typeface="+mj-lt"/>
              </a:rPr>
              <a:t>A supermarket is ________________ </a:t>
            </a:r>
            <a:r>
              <a:rPr lang="en-US" sz="3200" b="1" dirty="0">
                <a:solidFill>
                  <a:srgbClr val="231F20"/>
                </a:solidFill>
                <a:latin typeface="+mj-lt"/>
              </a:rPr>
              <a:t>(large)</a:t>
            </a:r>
            <a:r>
              <a:rPr lang="en-US" sz="3200" dirty="0">
                <a:solidFill>
                  <a:srgbClr val="231F20"/>
                </a:solidFill>
                <a:latin typeface="+mj-lt"/>
              </a:rPr>
              <a:t> than a florist’s.</a:t>
            </a:r>
          </a:p>
          <a:p>
            <a:pPr marL="514350" indent="-514350">
              <a:buAutoNum type="arabicPeriod"/>
            </a:pPr>
            <a:r>
              <a:rPr lang="en-US" sz="3200" dirty="0">
                <a:solidFill>
                  <a:srgbClr val="231F20"/>
                </a:solidFill>
                <a:latin typeface="+mj-lt"/>
              </a:rPr>
              <a:t>Flying taxis are ________________ </a:t>
            </a:r>
            <a:r>
              <a:rPr lang="en-US" sz="3200" b="1" dirty="0">
                <a:solidFill>
                  <a:srgbClr val="231F20"/>
                </a:solidFill>
                <a:latin typeface="+mj-lt"/>
              </a:rPr>
              <a:t>(fast) </a:t>
            </a:r>
            <a:r>
              <a:rPr lang="en-US" sz="3200" dirty="0">
                <a:solidFill>
                  <a:srgbClr val="231F20"/>
                </a:solidFill>
                <a:latin typeface="+mj-lt"/>
              </a:rPr>
              <a:t>than cars. </a:t>
            </a:r>
          </a:p>
          <a:p>
            <a:pPr marL="514350" indent="-514350">
              <a:buAutoNum type="arabicPeriod"/>
            </a:pPr>
            <a:r>
              <a:rPr lang="en-US" sz="3200" dirty="0">
                <a:solidFill>
                  <a:srgbClr val="231F20"/>
                </a:solidFill>
                <a:latin typeface="+mj-lt"/>
              </a:rPr>
              <a:t>Toy shops are ________________ </a:t>
            </a:r>
            <a:r>
              <a:rPr lang="en-US" sz="3200" b="1" dirty="0">
                <a:solidFill>
                  <a:srgbClr val="231F20"/>
                </a:solidFill>
                <a:latin typeface="+mj-lt"/>
              </a:rPr>
              <a:t>(popular) </a:t>
            </a:r>
            <a:r>
              <a:rPr lang="en-US" sz="3200" dirty="0">
                <a:solidFill>
                  <a:srgbClr val="231F20"/>
                </a:solidFill>
                <a:latin typeface="+mj-lt"/>
              </a:rPr>
              <a:t>to kids than banks.</a:t>
            </a:r>
          </a:p>
          <a:p>
            <a:pPr marL="514350" indent="-514350">
              <a:buAutoNum type="arabicPeriod"/>
            </a:pPr>
            <a:r>
              <a:rPr lang="en-US" sz="3200" dirty="0">
                <a:solidFill>
                  <a:srgbClr val="231F20"/>
                </a:solidFill>
                <a:latin typeface="+mj-lt"/>
              </a:rPr>
              <a:t>It may be ________________ </a:t>
            </a:r>
            <a:r>
              <a:rPr lang="en-US" sz="3200" b="1" dirty="0">
                <a:solidFill>
                  <a:srgbClr val="231F20"/>
                </a:solidFill>
                <a:latin typeface="+mj-lt"/>
              </a:rPr>
              <a:t>(expensive) </a:t>
            </a:r>
            <a:r>
              <a:rPr lang="en-US" sz="3200" dirty="0">
                <a:solidFill>
                  <a:srgbClr val="231F20"/>
                </a:solidFill>
                <a:latin typeface="+mj-lt"/>
              </a:rPr>
              <a:t>at the department store. </a:t>
            </a:r>
          </a:p>
          <a:p>
            <a:pPr marL="514350" indent="-514350">
              <a:buAutoNum type="arabicPeriod"/>
            </a:pPr>
            <a:r>
              <a:rPr lang="en-US" sz="3200" dirty="0">
                <a:solidFill>
                  <a:srgbClr val="231F20"/>
                </a:solidFill>
                <a:latin typeface="+mj-lt"/>
              </a:rPr>
              <a:t>New Zealand is ________________ </a:t>
            </a:r>
            <a:r>
              <a:rPr lang="en-US" sz="3200" b="1" dirty="0">
                <a:solidFill>
                  <a:srgbClr val="231F20"/>
                </a:solidFill>
                <a:latin typeface="+mj-lt"/>
              </a:rPr>
              <a:t>(quiet) </a:t>
            </a:r>
            <a:r>
              <a:rPr lang="en-US" sz="3200" dirty="0">
                <a:solidFill>
                  <a:srgbClr val="231F20"/>
                </a:solidFill>
                <a:latin typeface="+mj-lt"/>
              </a:rPr>
              <a:t>than Australia.</a:t>
            </a:r>
          </a:p>
        </p:txBody>
      </p:sp>
      <p:sp>
        <p:nvSpPr>
          <p:cNvPr id="5" name="TextBox 4"/>
          <p:cNvSpPr txBox="1"/>
          <p:nvPr/>
        </p:nvSpPr>
        <p:spPr>
          <a:xfrm>
            <a:off x="2743200" y="1726463"/>
            <a:ext cx="1595535" cy="584775"/>
          </a:xfrm>
          <a:prstGeom prst="rect">
            <a:avLst/>
          </a:prstGeom>
          <a:noFill/>
        </p:spPr>
        <p:txBody>
          <a:bodyPr wrap="square" rtlCol="0">
            <a:spAutoFit/>
          </a:bodyPr>
          <a:lstStyle/>
          <a:p>
            <a:r>
              <a:rPr lang="en-US" sz="3200" dirty="0">
                <a:solidFill>
                  <a:srgbClr val="FF0000"/>
                </a:solidFill>
                <a:latin typeface="+mj-lt"/>
              </a:rPr>
              <a:t>younger</a:t>
            </a:r>
            <a:endParaRPr lang="en-US" dirty="0">
              <a:solidFill>
                <a:srgbClr val="FF0000"/>
              </a:solidFill>
              <a:latin typeface="+mj-lt"/>
            </a:endParaRPr>
          </a:p>
        </p:txBody>
      </p:sp>
      <p:sp>
        <p:nvSpPr>
          <p:cNvPr id="6" name="TextBox 5"/>
          <p:cNvSpPr txBox="1"/>
          <p:nvPr/>
        </p:nvSpPr>
        <p:spPr>
          <a:xfrm>
            <a:off x="4911013" y="2222796"/>
            <a:ext cx="1595535" cy="584775"/>
          </a:xfrm>
          <a:prstGeom prst="rect">
            <a:avLst/>
          </a:prstGeom>
          <a:noFill/>
        </p:spPr>
        <p:txBody>
          <a:bodyPr wrap="square" rtlCol="0">
            <a:spAutoFit/>
          </a:bodyPr>
          <a:lstStyle/>
          <a:p>
            <a:r>
              <a:rPr lang="en-US" sz="3200" dirty="0">
                <a:solidFill>
                  <a:srgbClr val="FF0000"/>
                </a:solidFill>
                <a:latin typeface="+mj-lt"/>
              </a:rPr>
              <a:t>larger</a:t>
            </a:r>
            <a:endParaRPr lang="en-US" dirty="0">
              <a:solidFill>
                <a:srgbClr val="FF0000"/>
              </a:solidFill>
              <a:latin typeface="+mj-lt"/>
            </a:endParaRPr>
          </a:p>
        </p:txBody>
      </p:sp>
      <p:sp>
        <p:nvSpPr>
          <p:cNvPr id="7" name="TextBox 6"/>
          <p:cNvSpPr txBox="1"/>
          <p:nvPr/>
        </p:nvSpPr>
        <p:spPr>
          <a:xfrm>
            <a:off x="4522237" y="2713704"/>
            <a:ext cx="1595535" cy="584775"/>
          </a:xfrm>
          <a:prstGeom prst="rect">
            <a:avLst/>
          </a:prstGeom>
          <a:noFill/>
        </p:spPr>
        <p:txBody>
          <a:bodyPr wrap="square" rtlCol="0">
            <a:spAutoFit/>
          </a:bodyPr>
          <a:lstStyle/>
          <a:p>
            <a:r>
              <a:rPr lang="en-US" sz="3200" dirty="0">
                <a:solidFill>
                  <a:srgbClr val="FF0000"/>
                </a:solidFill>
                <a:latin typeface="+mj-lt"/>
              </a:rPr>
              <a:t>faster</a:t>
            </a:r>
            <a:endParaRPr lang="en-US" dirty="0">
              <a:solidFill>
                <a:srgbClr val="FF0000"/>
              </a:solidFill>
              <a:latin typeface="+mj-lt"/>
            </a:endParaRPr>
          </a:p>
        </p:txBody>
      </p:sp>
      <p:sp>
        <p:nvSpPr>
          <p:cNvPr id="8" name="TextBox 7"/>
          <p:cNvSpPr txBox="1"/>
          <p:nvPr/>
        </p:nvSpPr>
        <p:spPr>
          <a:xfrm>
            <a:off x="3648270" y="3202008"/>
            <a:ext cx="2932924" cy="584775"/>
          </a:xfrm>
          <a:prstGeom prst="rect">
            <a:avLst/>
          </a:prstGeom>
          <a:noFill/>
        </p:spPr>
        <p:txBody>
          <a:bodyPr wrap="square" rtlCol="0">
            <a:spAutoFit/>
          </a:bodyPr>
          <a:lstStyle/>
          <a:p>
            <a:r>
              <a:rPr lang="en-US" sz="3200" dirty="0">
                <a:solidFill>
                  <a:srgbClr val="FF0000"/>
                </a:solidFill>
                <a:latin typeface="+mj-lt"/>
              </a:rPr>
              <a:t>more popular</a:t>
            </a:r>
            <a:endParaRPr lang="en-US" dirty="0">
              <a:solidFill>
                <a:srgbClr val="FF0000"/>
              </a:solidFill>
              <a:latin typeface="+mj-lt"/>
            </a:endParaRPr>
          </a:p>
        </p:txBody>
      </p:sp>
      <p:sp>
        <p:nvSpPr>
          <p:cNvPr id="9" name="TextBox 8"/>
          <p:cNvSpPr txBox="1"/>
          <p:nvPr/>
        </p:nvSpPr>
        <p:spPr>
          <a:xfrm>
            <a:off x="3058558" y="3697035"/>
            <a:ext cx="2932924" cy="584775"/>
          </a:xfrm>
          <a:prstGeom prst="rect">
            <a:avLst/>
          </a:prstGeom>
          <a:noFill/>
        </p:spPr>
        <p:txBody>
          <a:bodyPr wrap="square" rtlCol="0">
            <a:spAutoFit/>
          </a:bodyPr>
          <a:lstStyle/>
          <a:p>
            <a:r>
              <a:rPr lang="en-US" sz="3200" dirty="0">
                <a:solidFill>
                  <a:srgbClr val="FF0000"/>
                </a:solidFill>
                <a:latin typeface="+mj-lt"/>
              </a:rPr>
              <a:t>more expensive</a:t>
            </a:r>
            <a:endParaRPr lang="en-US" dirty="0">
              <a:solidFill>
                <a:srgbClr val="FF0000"/>
              </a:solidFill>
              <a:latin typeface="+mj-lt"/>
            </a:endParaRPr>
          </a:p>
        </p:txBody>
      </p:sp>
      <p:sp>
        <p:nvSpPr>
          <p:cNvPr id="10" name="TextBox 9"/>
          <p:cNvSpPr txBox="1"/>
          <p:nvPr/>
        </p:nvSpPr>
        <p:spPr>
          <a:xfrm>
            <a:off x="4759414" y="4658379"/>
            <a:ext cx="1556326" cy="584775"/>
          </a:xfrm>
          <a:prstGeom prst="rect">
            <a:avLst/>
          </a:prstGeom>
          <a:noFill/>
        </p:spPr>
        <p:txBody>
          <a:bodyPr wrap="square" rtlCol="0">
            <a:spAutoFit/>
          </a:bodyPr>
          <a:lstStyle/>
          <a:p>
            <a:r>
              <a:rPr lang="en-US" sz="3200" dirty="0">
                <a:solidFill>
                  <a:srgbClr val="FF0000"/>
                </a:solidFill>
                <a:latin typeface="+mj-lt"/>
              </a:rPr>
              <a:t>quieter</a:t>
            </a:r>
            <a:endParaRPr lang="en-US" dirty="0">
              <a:solidFill>
                <a:srgbClr val="FF0000"/>
              </a:solidFill>
              <a:latin typeface="+mj-lt"/>
            </a:endParaRPr>
          </a:p>
        </p:txBody>
      </p:sp>
    </p:spTree>
    <p:extLst>
      <p:ext uri="{BB962C8B-B14F-4D97-AF65-F5344CB8AC3E}">
        <p14:creationId xmlns:p14="http://schemas.microsoft.com/office/powerpoint/2010/main" val="19223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8080D6-C641-B96C-1155-8AEB6190692B}"/>
              </a:ext>
            </a:extLst>
          </p:cNvPr>
          <p:cNvSpPr txBox="1"/>
          <p:nvPr/>
        </p:nvSpPr>
        <p:spPr>
          <a:xfrm>
            <a:off x="76200" y="582067"/>
            <a:ext cx="12192000" cy="5724644"/>
          </a:xfrm>
          <a:prstGeom prst="rect">
            <a:avLst/>
          </a:prstGeom>
          <a:noFill/>
        </p:spPr>
        <p:txBody>
          <a:bodyPr wrap="square">
            <a:spAutoFit/>
          </a:bodyPr>
          <a:lstStyle/>
          <a:p>
            <a:r>
              <a:rPr lang="en-US" sz="2800" b="1" i="0" dirty="0">
                <a:solidFill>
                  <a:srgbClr val="0000CC"/>
                </a:solidFill>
                <a:effectLst/>
                <a:latin typeface="+mj-lt"/>
              </a:rPr>
              <a:t>Complete the sentences with the adjectives in brackets in the comparative form.</a:t>
            </a:r>
          </a:p>
          <a:p>
            <a:r>
              <a:rPr lang="en-US" sz="2600" b="1" i="0" dirty="0">
                <a:solidFill>
                  <a:srgbClr val="231F20"/>
                </a:solidFill>
                <a:effectLst/>
                <a:latin typeface="FrutigerLTStd-Bold"/>
              </a:rPr>
              <a:t>1. </a:t>
            </a:r>
            <a:r>
              <a:rPr lang="en-US" sz="2600" b="0" i="0" dirty="0">
                <a:solidFill>
                  <a:srgbClr val="231F20"/>
                </a:solidFill>
                <a:effectLst/>
                <a:latin typeface="FrutigerLTStd-Roman"/>
              </a:rPr>
              <a:t>The Tokyo </a:t>
            </a:r>
            <a:r>
              <a:rPr lang="en-US" sz="2600" b="0" i="0" dirty="0" err="1">
                <a:solidFill>
                  <a:srgbClr val="231F20"/>
                </a:solidFill>
                <a:effectLst/>
                <a:latin typeface="FrutigerLTStd-Roman"/>
              </a:rPr>
              <a:t>Skytree</a:t>
            </a:r>
            <a:r>
              <a:rPr lang="en-US" sz="2600" b="0" i="0" dirty="0">
                <a:solidFill>
                  <a:srgbClr val="231F20"/>
                </a:solidFill>
                <a:effectLst/>
                <a:latin typeface="FrutigerLTStd-Roman"/>
              </a:rPr>
              <a:t> in Japan is _________ </a:t>
            </a:r>
            <a:r>
              <a:rPr lang="en-US" sz="2600" b="1" i="0" dirty="0">
                <a:solidFill>
                  <a:srgbClr val="231F20"/>
                </a:solidFill>
                <a:effectLst/>
                <a:latin typeface="FrutigerLTStd-Bold"/>
              </a:rPr>
              <a:t>(tall) </a:t>
            </a:r>
            <a:r>
              <a:rPr lang="en-US" sz="2600" b="0" i="0" dirty="0">
                <a:solidFill>
                  <a:srgbClr val="231F20"/>
                </a:solidFill>
                <a:effectLst/>
                <a:latin typeface="FrutigerLTStd-Roman"/>
              </a:rPr>
              <a:t>than the CN Tower in Canada.</a:t>
            </a:r>
            <a:br>
              <a:rPr lang="en-US" sz="2600" b="0" i="0" dirty="0">
                <a:solidFill>
                  <a:srgbClr val="231F20"/>
                </a:solidFill>
                <a:effectLst/>
                <a:latin typeface="FrutigerLTStd-Roman"/>
              </a:rPr>
            </a:br>
            <a:r>
              <a:rPr lang="en-US" sz="2600" b="1" i="0" dirty="0">
                <a:solidFill>
                  <a:srgbClr val="231F20"/>
                </a:solidFill>
                <a:effectLst/>
                <a:latin typeface="FrutigerLTStd-Bold"/>
              </a:rPr>
              <a:t>2. </a:t>
            </a:r>
            <a:r>
              <a:rPr lang="en-US" sz="2600" b="0" i="0" dirty="0">
                <a:solidFill>
                  <a:srgbClr val="231F20"/>
                </a:solidFill>
                <a:effectLst/>
                <a:latin typeface="FrutigerLTStd-Roman"/>
              </a:rPr>
              <a:t>The city is________________ </a:t>
            </a:r>
            <a:r>
              <a:rPr lang="en-US" sz="2600" b="1" i="0" dirty="0">
                <a:solidFill>
                  <a:srgbClr val="231F20"/>
                </a:solidFill>
                <a:effectLst/>
                <a:latin typeface="FrutigerLTStd-Bold"/>
              </a:rPr>
              <a:t>(crowded) </a:t>
            </a:r>
            <a:r>
              <a:rPr lang="en-US" sz="2600" b="0" i="0" dirty="0">
                <a:solidFill>
                  <a:srgbClr val="231F20"/>
                </a:solidFill>
                <a:effectLst/>
                <a:latin typeface="FrutigerLTStd-Roman"/>
              </a:rPr>
              <a:t>than the countryside.</a:t>
            </a:r>
            <a:br>
              <a:rPr lang="en-US" sz="2600" b="0" i="0" dirty="0">
                <a:solidFill>
                  <a:srgbClr val="231F20"/>
                </a:solidFill>
                <a:effectLst/>
                <a:latin typeface="FrutigerLTStd-Roman"/>
              </a:rPr>
            </a:br>
            <a:r>
              <a:rPr lang="en-US" sz="2600" b="1" i="0" dirty="0">
                <a:solidFill>
                  <a:srgbClr val="231F20"/>
                </a:solidFill>
                <a:effectLst/>
                <a:latin typeface="FrutigerLTStd-Bold"/>
              </a:rPr>
              <a:t>3. </a:t>
            </a:r>
            <a:r>
              <a:rPr lang="en-US" sz="2600" b="0" i="0" dirty="0">
                <a:solidFill>
                  <a:srgbClr val="231F20"/>
                </a:solidFill>
                <a:effectLst/>
                <a:latin typeface="FrutigerLTStd-Roman"/>
              </a:rPr>
              <a:t>The weather in the UK is ________________ </a:t>
            </a:r>
            <a:r>
              <a:rPr lang="en-US" sz="2600" b="1" i="0" dirty="0">
                <a:solidFill>
                  <a:srgbClr val="231F20"/>
                </a:solidFill>
                <a:effectLst/>
                <a:latin typeface="FrutigerLTStd-Bold"/>
              </a:rPr>
              <a:t>(wet) </a:t>
            </a:r>
            <a:r>
              <a:rPr lang="en-US" sz="2600" b="0" i="0" dirty="0">
                <a:solidFill>
                  <a:srgbClr val="231F20"/>
                </a:solidFill>
                <a:effectLst/>
                <a:latin typeface="FrutigerLTStd-Roman"/>
              </a:rPr>
              <a:t>than the weather in Egypt.</a:t>
            </a:r>
            <a:br>
              <a:rPr lang="en-US" sz="2600" b="0" i="0" dirty="0">
                <a:solidFill>
                  <a:srgbClr val="231F20"/>
                </a:solidFill>
                <a:effectLst/>
                <a:latin typeface="FrutigerLTStd-Roman"/>
              </a:rPr>
            </a:br>
            <a:r>
              <a:rPr lang="en-US" sz="2600" b="1" i="0" dirty="0">
                <a:solidFill>
                  <a:srgbClr val="231F20"/>
                </a:solidFill>
                <a:effectLst/>
                <a:latin typeface="FrutigerLTStd-Bold"/>
              </a:rPr>
              <a:t>4. </a:t>
            </a:r>
            <a:r>
              <a:rPr lang="en-US" sz="2600" b="0" i="0" dirty="0">
                <a:solidFill>
                  <a:srgbClr val="231F20"/>
                </a:solidFill>
                <a:effectLst/>
                <a:latin typeface="FrutigerLTStd-Roman"/>
              </a:rPr>
              <a:t>The Old Town is ________________ </a:t>
            </a:r>
            <a:r>
              <a:rPr lang="en-US" sz="2600" b="1" i="0" dirty="0">
                <a:solidFill>
                  <a:srgbClr val="231F20"/>
                </a:solidFill>
                <a:effectLst/>
                <a:latin typeface="FrutigerLTStd-Bold"/>
              </a:rPr>
              <a:t>(popular) </a:t>
            </a:r>
            <a:r>
              <a:rPr lang="en-US" sz="2600" b="0" i="0" dirty="0">
                <a:solidFill>
                  <a:srgbClr val="231F20"/>
                </a:solidFill>
                <a:effectLst/>
                <a:latin typeface="FrutigerLTStd-Roman"/>
              </a:rPr>
              <a:t>with tourists than the modern city </a:t>
            </a:r>
            <a:r>
              <a:rPr lang="en-US" sz="2600" b="0" i="0" dirty="0" err="1">
                <a:solidFill>
                  <a:srgbClr val="231F20"/>
                </a:solidFill>
                <a:effectLst/>
                <a:latin typeface="FrutigerLTStd-Roman"/>
              </a:rPr>
              <a:t>centre</a:t>
            </a:r>
            <a:r>
              <a:rPr lang="en-US" sz="2600" b="0" i="0" dirty="0">
                <a:solidFill>
                  <a:srgbClr val="231F20"/>
                </a:solidFill>
                <a:effectLst/>
                <a:latin typeface="FrutigerLTStd-Roman"/>
              </a:rPr>
              <a:t>.</a:t>
            </a:r>
            <a:br>
              <a:rPr lang="en-US" sz="2600" b="0" i="0" dirty="0">
                <a:solidFill>
                  <a:srgbClr val="231F20"/>
                </a:solidFill>
                <a:effectLst/>
                <a:latin typeface="FrutigerLTStd-Roman"/>
              </a:rPr>
            </a:br>
            <a:r>
              <a:rPr lang="en-US" sz="2600" b="1" i="0" dirty="0">
                <a:solidFill>
                  <a:srgbClr val="231F20"/>
                </a:solidFill>
                <a:effectLst/>
                <a:latin typeface="FrutigerLTStd-Bold"/>
              </a:rPr>
              <a:t>5. </a:t>
            </a:r>
            <a:r>
              <a:rPr lang="en-US" sz="2600" b="0" i="0" dirty="0">
                <a:solidFill>
                  <a:srgbClr val="231F20"/>
                </a:solidFill>
                <a:effectLst/>
                <a:latin typeface="FrutigerLTStd-Roman"/>
              </a:rPr>
              <a:t>It’s ________________ </a:t>
            </a:r>
            <a:r>
              <a:rPr lang="en-US" sz="2600" b="1" i="0" dirty="0">
                <a:solidFill>
                  <a:srgbClr val="231F20"/>
                </a:solidFill>
                <a:effectLst/>
                <a:latin typeface="FrutigerLTStd-Bold"/>
              </a:rPr>
              <a:t>(quick) </a:t>
            </a:r>
            <a:r>
              <a:rPr lang="en-US" sz="2600" b="0" i="0" dirty="0">
                <a:solidFill>
                  <a:srgbClr val="231F20"/>
                </a:solidFill>
                <a:effectLst/>
                <a:latin typeface="FrutigerLTStd-Roman"/>
              </a:rPr>
              <a:t>to walk than to catch a bus in rush hour.</a:t>
            </a:r>
            <a:br>
              <a:rPr lang="en-US" sz="2600" b="0" i="0" dirty="0">
                <a:solidFill>
                  <a:srgbClr val="231F20"/>
                </a:solidFill>
                <a:effectLst/>
                <a:latin typeface="FrutigerLTStd-Roman"/>
              </a:rPr>
            </a:br>
            <a:r>
              <a:rPr lang="en-US" sz="2600" b="1" i="0" dirty="0">
                <a:solidFill>
                  <a:srgbClr val="231F20"/>
                </a:solidFill>
                <a:effectLst/>
                <a:latin typeface="FrutigerLTStd-Bold"/>
              </a:rPr>
              <a:t>6. </a:t>
            </a:r>
            <a:r>
              <a:rPr lang="en-US" sz="2600" b="0" i="0" dirty="0">
                <a:solidFill>
                  <a:srgbClr val="231F20"/>
                </a:solidFill>
                <a:effectLst/>
                <a:latin typeface="FrutigerLTStd-Roman"/>
              </a:rPr>
              <a:t>The restaurants in this part of town are ________________ </a:t>
            </a:r>
            <a:r>
              <a:rPr lang="en-US" sz="2600" b="1" i="0" dirty="0">
                <a:solidFill>
                  <a:srgbClr val="231F20"/>
                </a:solidFill>
                <a:effectLst/>
                <a:latin typeface="FrutigerLTStd-Bold"/>
              </a:rPr>
              <a:t>(expensive) </a:t>
            </a:r>
            <a:r>
              <a:rPr lang="en-US" sz="2600" b="0" i="0" dirty="0">
                <a:solidFill>
                  <a:srgbClr val="231F20"/>
                </a:solidFill>
                <a:effectLst/>
                <a:latin typeface="FrutigerLTStd-Roman"/>
              </a:rPr>
              <a:t>than the ones in my area.</a:t>
            </a:r>
            <a:br>
              <a:rPr lang="en-US" sz="2600" b="0" i="0" dirty="0">
                <a:solidFill>
                  <a:srgbClr val="231F20"/>
                </a:solidFill>
                <a:effectLst/>
                <a:latin typeface="FrutigerLTStd-Roman"/>
              </a:rPr>
            </a:br>
            <a:r>
              <a:rPr lang="en-US" sz="2600" b="1" i="0" dirty="0">
                <a:solidFill>
                  <a:srgbClr val="231F20"/>
                </a:solidFill>
                <a:effectLst/>
                <a:latin typeface="FrutigerLTStd-Bold"/>
              </a:rPr>
              <a:t>7. </a:t>
            </a:r>
            <a:r>
              <a:rPr lang="en-US" sz="2600" b="0" i="0" dirty="0">
                <a:solidFill>
                  <a:srgbClr val="231F20"/>
                </a:solidFill>
                <a:effectLst/>
                <a:latin typeface="FrutigerLTStd-Roman"/>
              </a:rPr>
              <a:t>Your coffee is ________________ </a:t>
            </a:r>
            <a:r>
              <a:rPr lang="en-US" sz="2600" b="1" i="0" dirty="0">
                <a:solidFill>
                  <a:srgbClr val="231F20"/>
                </a:solidFill>
                <a:effectLst/>
                <a:latin typeface="FrutigerLTStd-Bold"/>
              </a:rPr>
              <a:t>(strong) </a:t>
            </a:r>
            <a:r>
              <a:rPr lang="en-US" sz="2600" b="0" i="0" dirty="0">
                <a:solidFill>
                  <a:srgbClr val="231F20"/>
                </a:solidFill>
                <a:effectLst/>
                <a:latin typeface="FrutigerLTStd-Roman"/>
              </a:rPr>
              <a:t>than mine. I can’t drink it!</a:t>
            </a:r>
            <a:br>
              <a:rPr lang="en-US" sz="2600" b="0" i="0" dirty="0">
                <a:solidFill>
                  <a:srgbClr val="231F20"/>
                </a:solidFill>
                <a:effectLst/>
                <a:latin typeface="FrutigerLTStd-Roman"/>
              </a:rPr>
            </a:br>
            <a:r>
              <a:rPr lang="en-US" sz="2600" b="1" i="0" dirty="0">
                <a:solidFill>
                  <a:srgbClr val="231F20"/>
                </a:solidFill>
                <a:effectLst/>
                <a:latin typeface="FrutigerLTStd-Bold"/>
              </a:rPr>
              <a:t>8. </a:t>
            </a:r>
            <a:r>
              <a:rPr lang="en-US" sz="2600" b="0" i="0" dirty="0">
                <a:solidFill>
                  <a:srgbClr val="231F20"/>
                </a:solidFill>
                <a:effectLst/>
                <a:latin typeface="FrutigerLTStd-Roman"/>
              </a:rPr>
              <a:t>The university library is ________________ </a:t>
            </a:r>
            <a:r>
              <a:rPr lang="en-US" sz="2600" b="1" i="0" dirty="0">
                <a:solidFill>
                  <a:srgbClr val="231F20"/>
                </a:solidFill>
                <a:effectLst/>
                <a:latin typeface="FrutigerLTStd-Bold"/>
              </a:rPr>
              <a:t>(modern) </a:t>
            </a:r>
            <a:r>
              <a:rPr lang="en-US" sz="2600" b="0" i="0" dirty="0">
                <a:solidFill>
                  <a:srgbClr val="231F20"/>
                </a:solidFill>
                <a:effectLst/>
                <a:latin typeface="FrutigerLTStd-Roman"/>
              </a:rPr>
              <a:t>than the school library.</a:t>
            </a:r>
            <a:br>
              <a:rPr lang="en-US" sz="2600" b="0" i="0" dirty="0">
                <a:solidFill>
                  <a:srgbClr val="231F20"/>
                </a:solidFill>
                <a:effectLst/>
                <a:latin typeface="FrutigerLTStd-Roman"/>
              </a:rPr>
            </a:br>
            <a:r>
              <a:rPr lang="en-US" sz="2600" b="1" i="0" dirty="0">
                <a:solidFill>
                  <a:srgbClr val="231F20"/>
                </a:solidFill>
                <a:effectLst/>
                <a:latin typeface="FrutigerLTStd-Bold"/>
              </a:rPr>
              <a:t>9. </a:t>
            </a:r>
            <a:r>
              <a:rPr lang="en-US" sz="2600" b="0" i="0" dirty="0">
                <a:solidFill>
                  <a:srgbClr val="231F20"/>
                </a:solidFill>
                <a:effectLst/>
                <a:latin typeface="FrutigerLTStd-Roman"/>
              </a:rPr>
              <a:t>It’s ________________ </a:t>
            </a:r>
            <a:r>
              <a:rPr lang="en-US" sz="2600" b="1" i="0" dirty="0">
                <a:solidFill>
                  <a:srgbClr val="231F20"/>
                </a:solidFill>
                <a:effectLst/>
                <a:latin typeface="FrutigerLTStd-Bold"/>
              </a:rPr>
              <a:t>(difficult) </a:t>
            </a:r>
            <a:r>
              <a:rPr lang="en-US" sz="2600" b="0" i="0" dirty="0">
                <a:solidFill>
                  <a:srgbClr val="231F20"/>
                </a:solidFill>
                <a:effectLst/>
                <a:latin typeface="FrutigerLTStd-Roman"/>
              </a:rPr>
              <a:t>to climb the mountain in the winter than in the summer.</a:t>
            </a:r>
            <a:br>
              <a:rPr lang="en-US" sz="2600" b="0" i="0" dirty="0">
                <a:solidFill>
                  <a:srgbClr val="231F20"/>
                </a:solidFill>
                <a:effectLst/>
                <a:latin typeface="FrutigerLTStd-Roman"/>
              </a:rPr>
            </a:br>
            <a:r>
              <a:rPr lang="en-US" sz="2600" b="1" i="0" dirty="0">
                <a:solidFill>
                  <a:srgbClr val="231F20"/>
                </a:solidFill>
                <a:effectLst/>
                <a:latin typeface="FrutigerLTStd-Bold"/>
              </a:rPr>
              <a:t>10. </a:t>
            </a:r>
            <a:r>
              <a:rPr lang="en-US" sz="2600" b="0" i="0" dirty="0">
                <a:solidFill>
                  <a:srgbClr val="231F20"/>
                </a:solidFill>
                <a:effectLst/>
                <a:latin typeface="FrutigerLTStd-Roman"/>
              </a:rPr>
              <a:t>I think Hanoi is ________________ </a:t>
            </a:r>
            <a:r>
              <a:rPr lang="en-US" sz="2600" b="1" i="0" dirty="0">
                <a:solidFill>
                  <a:srgbClr val="231F20"/>
                </a:solidFill>
                <a:effectLst/>
                <a:latin typeface="FrutigerLTStd-Bold"/>
              </a:rPr>
              <a:t>(sunny) </a:t>
            </a:r>
            <a:r>
              <a:rPr lang="en-US" sz="2600" b="0" i="0" dirty="0">
                <a:solidFill>
                  <a:srgbClr val="231F20"/>
                </a:solidFill>
                <a:effectLst/>
                <a:latin typeface="FrutigerLTStd-Roman"/>
              </a:rPr>
              <a:t>than Doha.</a:t>
            </a:r>
            <a:r>
              <a:rPr lang="en-US" sz="2600" dirty="0"/>
              <a:t> </a:t>
            </a:r>
          </a:p>
        </p:txBody>
      </p:sp>
      <p:sp>
        <p:nvSpPr>
          <p:cNvPr id="4" name="Rectangle 3">
            <a:extLst>
              <a:ext uri="{FF2B5EF4-FFF2-40B4-BE49-F238E27FC236}">
                <a16:creationId xmlns:a16="http://schemas.microsoft.com/office/drawing/2014/main" id="{169A6ACD-EDB6-427A-0E8B-D0208ED2EB62}"/>
              </a:ext>
            </a:extLst>
          </p:cNvPr>
          <p:cNvSpPr/>
          <p:nvPr/>
        </p:nvSpPr>
        <p:spPr>
          <a:xfrm>
            <a:off x="957577" y="163286"/>
            <a:ext cx="2612937" cy="545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Grammar Bank p. 74</a:t>
            </a:r>
          </a:p>
        </p:txBody>
      </p:sp>
      <p:sp>
        <p:nvSpPr>
          <p:cNvPr id="6" name="TextBox 5">
            <a:extLst>
              <a:ext uri="{FF2B5EF4-FFF2-40B4-BE49-F238E27FC236}">
                <a16:creationId xmlns:a16="http://schemas.microsoft.com/office/drawing/2014/main" id="{5B4BBB64-FCF4-66D0-30E1-BA2B3E25E328}"/>
              </a:ext>
            </a:extLst>
          </p:cNvPr>
          <p:cNvSpPr txBox="1"/>
          <p:nvPr/>
        </p:nvSpPr>
        <p:spPr>
          <a:xfrm>
            <a:off x="4790345" y="991168"/>
            <a:ext cx="1311728" cy="523220"/>
          </a:xfrm>
          <a:prstGeom prst="rect">
            <a:avLst/>
          </a:prstGeom>
          <a:noFill/>
        </p:spPr>
        <p:txBody>
          <a:bodyPr wrap="square">
            <a:spAutoFit/>
          </a:bodyPr>
          <a:lstStyle/>
          <a:p>
            <a:r>
              <a:rPr lang="en-US" sz="2800" b="1" i="0" dirty="0">
                <a:solidFill>
                  <a:srgbClr val="C9243F"/>
                </a:solidFill>
                <a:effectLst/>
                <a:latin typeface="FrutigerLTStd-Roman"/>
              </a:rPr>
              <a:t>taller</a:t>
            </a:r>
            <a:r>
              <a:rPr lang="en-US" sz="2800" b="1" dirty="0"/>
              <a:t> </a:t>
            </a:r>
          </a:p>
        </p:txBody>
      </p:sp>
      <p:sp>
        <p:nvSpPr>
          <p:cNvPr id="7" name="TextBox 6">
            <a:extLst>
              <a:ext uri="{FF2B5EF4-FFF2-40B4-BE49-F238E27FC236}">
                <a16:creationId xmlns:a16="http://schemas.microsoft.com/office/drawing/2014/main" id="{55951119-E980-F265-0727-40A06159A948}"/>
              </a:ext>
            </a:extLst>
          </p:cNvPr>
          <p:cNvSpPr txBox="1"/>
          <p:nvPr/>
        </p:nvSpPr>
        <p:spPr>
          <a:xfrm>
            <a:off x="1898020" y="1379439"/>
            <a:ext cx="2535757" cy="523220"/>
          </a:xfrm>
          <a:prstGeom prst="rect">
            <a:avLst/>
          </a:prstGeom>
          <a:noFill/>
        </p:spPr>
        <p:txBody>
          <a:bodyPr wrap="square">
            <a:spAutoFit/>
          </a:bodyPr>
          <a:lstStyle/>
          <a:p>
            <a:r>
              <a:rPr lang="en-US" sz="2800" b="1" dirty="0">
                <a:solidFill>
                  <a:srgbClr val="C9243F"/>
                </a:solidFill>
                <a:latin typeface="FrutigerLTStd-Roman"/>
              </a:rPr>
              <a:t>more crowded</a:t>
            </a:r>
            <a:r>
              <a:rPr lang="en-US" sz="2800" b="1" dirty="0"/>
              <a:t> </a:t>
            </a:r>
          </a:p>
        </p:txBody>
      </p:sp>
      <p:sp>
        <p:nvSpPr>
          <p:cNvPr id="8" name="TextBox 7">
            <a:extLst>
              <a:ext uri="{FF2B5EF4-FFF2-40B4-BE49-F238E27FC236}">
                <a16:creationId xmlns:a16="http://schemas.microsoft.com/office/drawing/2014/main" id="{BDEACEC3-C203-6E99-A3AE-5341F0B455C2}"/>
              </a:ext>
            </a:extLst>
          </p:cNvPr>
          <p:cNvSpPr txBox="1"/>
          <p:nvPr/>
        </p:nvSpPr>
        <p:spPr>
          <a:xfrm>
            <a:off x="4849242" y="1793910"/>
            <a:ext cx="1311728" cy="523220"/>
          </a:xfrm>
          <a:prstGeom prst="rect">
            <a:avLst/>
          </a:prstGeom>
          <a:noFill/>
        </p:spPr>
        <p:txBody>
          <a:bodyPr wrap="square">
            <a:spAutoFit/>
          </a:bodyPr>
          <a:lstStyle/>
          <a:p>
            <a:r>
              <a:rPr lang="en-US" sz="2800" b="1" dirty="0">
                <a:solidFill>
                  <a:srgbClr val="C9243F"/>
                </a:solidFill>
                <a:latin typeface="FrutigerLTStd-Roman"/>
              </a:rPr>
              <a:t>wetter</a:t>
            </a:r>
            <a:r>
              <a:rPr lang="en-US" sz="2800" b="1" dirty="0"/>
              <a:t> </a:t>
            </a:r>
          </a:p>
        </p:txBody>
      </p:sp>
      <p:sp>
        <p:nvSpPr>
          <p:cNvPr id="9" name="TextBox 8">
            <a:extLst>
              <a:ext uri="{FF2B5EF4-FFF2-40B4-BE49-F238E27FC236}">
                <a16:creationId xmlns:a16="http://schemas.microsoft.com/office/drawing/2014/main" id="{46AE1051-B784-9910-6EB8-06BC750A0725}"/>
              </a:ext>
            </a:extLst>
          </p:cNvPr>
          <p:cNvSpPr txBox="1"/>
          <p:nvPr/>
        </p:nvSpPr>
        <p:spPr>
          <a:xfrm>
            <a:off x="3050665" y="2178213"/>
            <a:ext cx="2612937" cy="523220"/>
          </a:xfrm>
          <a:prstGeom prst="rect">
            <a:avLst/>
          </a:prstGeom>
          <a:noFill/>
        </p:spPr>
        <p:txBody>
          <a:bodyPr wrap="square">
            <a:spAutoFit/>
          </a:bodyPr>
          <a:lstStyle/>
          <a:p>
            <a:r>
              <a:rPr lang="en-US" sz="2800" b="1" dirty="0">
                <a:solidFill>
                  <a:srgbClr val="C9243F"/>
                </a:solidFill>
                <a:latin typeface="FrutigerLTStd-Roman"/>
              </a:rPr>
              <a:t>more popular</a:t>
            </a:r>
            <a:r>
              <a:rPr lang="en-US" sz="2800" b="1" dirty="0"/>
              <a:t> </a:t>
            </a:r>
          </a:p>
        </p:txBody>
      </p:sp>
      <p:sp>
        <p:nvSpPr>
          <p:cNvPr id="10" name="TextBox 9">
            <a:extLst>
              <a:ext uri="{FF2B5EF4-FFF2-40B4-BE49-F238E27FC236}">
                <a16:creationId xmlns:a16="http://schemas.microsoft.com/office/drawing/2014/main" id="{41A54713-CAB8-CC77-D608-73702194F6B0}"/>
              </a:ext>
            </a:extLst>
          </p:cNvPr>
          <p:cNvSpPr txBox="1"/>
          <p:nvPr/>
        </p:nvSpPr>
        <p:spPr>
          <a:xfrm>
            <a:off x="1764082" y="2986355"/>
            <a:ext cx="1703704" cy="523220"/>
          </a:xfrm>
          <a:prstGeom prst="rect">
            <a:avLst/>
          </a:prstGeom>
          <a:noFill/>
        </p:spPr>
        <p:txBody>
          <a:bodyPr wrap="square">
            <a:spAutoFit/>
          </a:bodyPr>
          <a:lstStyle/>
          <a:p>
            <a:r>
              <a:rPr lang="en-US" sz="2800" b="1" dirty="0">
                <a:solidFill>
                  <a:srgbClr val="C9243F"/>
                </a:solidFill>
                <a:latin typeface="FrutigerLTStd-Roman"/>
              </a:rPr>
              <a:t>quicker</a:t>
            </a:r>
            <a:r>
              <a:rPr lang="en-US" sz="2800" b="1" dirty="0"/>
              <a:t> </a:t>
            </a:r>
          </a:p>
        </p:txBody>
      </p:sp>
      <p:sp>
        <p:nvSpPr>
          <p:cNvPr id="11" name="TextBox 10">
            <a:extLst>
              <a:ext uri="{FF2B5EF4-FFF2-40B4-BE49-F238E27FC236}">
                <a16:creationId xmlns:a16="http://schemas.microsoft.com/office/drawing/2014/main" id="{8D520560-2168-8B68-ABA5-4F7AF7E3FC43}"/>
              </a:ext>
            </a:extLst>
          </p:cNvPr>
          <p:cNvSpPr txBox="1"/>
          <p:nvPr/>
        </p:nvSpPr>
        <p:spPr>
          <a:xfrm>
            <a:off x="5889292" y="3382573"/>
            <a:ext cx="3015435" cy="523220"/>
          </a:xfrm>
          <a:prstGeom prst="rect">
            <a:avLst/>
          </a:prstGeom>
          <a:noFill/>
        </p:spPr>
        <p:txBody>
          <a:bodyPr wrap="square">
            <a:spAutoFit/>
          </a:bodyPr>
          <a:lstStyle/>
          <a:p>
            <a:r>
              <a:rPr lang="en-US" sz="2800" b="1" dirty="0">
                <a:solidFill>
                  <a:srgbClr val="C9243F"/>
                </a:solidFill>
                <a:latin typeface="FrutigerLTStd-Roman"/>
              </a:rPr>
              <a:t>more expensive</a:t>
            </a:r>
            <a:r>
              <a:rPr lang="en-US" sz="2800" b="1" dirty="0"/>
              <a:t> </a:t>
            </a:r>
          </a:p>
        </p:txBody>
      </p:sp>
      <p:sp>
        <p:nvSpPr>
          <p:cNvPr id="12" name="TextBox 11">
            <a:extLst>
              <a:ext uri="{FF2B5EF4-FFF2-40B4-BE49-F238E27FC236}">
                <a16:creationId xmlns:a16="http://schemas.microsoft.com/office/drawing/2014/main" id="{F40E6686-1217-07C1-22B2-B03D7A01A838}"/>
              </a:ext>
            </a:extLst>
          </p:cNvPr>
          <p:cNvSpPr txBox="1"/>
          <p:nvPr/>
        </p:nvSpPr>
        <p:spPr>
          <a:xfrm>
            <a:off x="3046316" y="4149394"/>
            <a:ext cx="2226586" cy="523220"/>
          </a:xfrm>
          <a:prstGeom prst="rect">
            <a:avLst/>
          </a:prstGeom>
          <a:noFill/>
        </p:spPr>
        <p:txBody>
          <a:bodyPr wrap="square">
            <a:spAutoFit/>
          </a:bodyPr>
          <a:lstStyle/>
          <a:p>
            <a:r>
              <a:rPr lang="en-US" sz="2800" b="1" dirty="0">
                <a:solidFill>
                  <a:srgbClr val="C9243F"/>
                </a:solidFill>
                <a:latin typeface="FrutigerLTStd-Roman"/>
              </a:rPr>
              <a:t>stronger</a:t>
            </a:r>
            <a:r>
              <a:rPr lang="en-US" sz="2800" b="1" dirty="0"/>
              <a:t> </a:t>
            </a:r>
          </a:p>
        </p:txBody>
      </p:sp>
      <p:sp>
        <p:nvSpPr>
          <p:cNvPr id="13" name="TextBox 12">
            <a:extLst>
              <a:ext uri="{FF2B5EF4-FFF2-40B4-BE49-F238E27FC236}">
                <a16:creationId xmlns:a16="http://schemas.microsoft.com/office/drawing/2014/main" id="{DC79CFC3-2641-39D7-FCE2-F9D16CCF7661}"/>
              </a:ext>
            </a:extLst>
          </p:cNvPr>
          <p:cNvSpPr txBox="1"/>
          <p:nvPr/>
        </p:nvSpPr>
        <p:spPr>
          <a:xfrm>
            <a:off x="4012907" y="4568175"/>
            <a:ext cx="3110685" cy="523220"/>
          </a:xfrm>
          <a:prstGeom prst="rect">
            <a:avLst/>
          </a:prstGeom>
          <a:noFill/>
        </p:spPr>
        <p:txBody>
          <a:bodyPr wrap="square">
            <a:spAutoFit/>
          </a:bodyPr>
          <a:lstStyle/>
          <a:p>
            <a:r>
              <a:rPr lang="en-US" sz="2800" b="1" dirty="0">
                <a:solidFill>
                  <a:srgbClr val="C9243F"/>
                </a:solidFill>
                <a:latin typeface="FrutigerLTStd-Roman"/>
              </a:rPr>
              <a:t>more modern</a:t>
            </a:r>
            <a:r>
              <a:rPr lang="en-US" sz="2800" b="1" dirty="0"/>
              <a:t> </a:t>
            </a:r>
          </a:p>
        </p:txBody>
      </p:sp>
      <p:sp>
        <p:nvSpPr>
          <p:cNvPr id="14" name="TextBox 13">
            <a:extLst>
              <a:ext uri="{FF2B5EF4-FFF2-40B4-BE49-F238E27FC236}">
                <a16:creationId xmlns:a16="http://schemas.microsoft.com/office/drawing/2014/main" id="{B80C9878-F567-F659-604E-28CCCB062C18}"/>
              </a:ext>
            </a:extLst>
          </p:cNvPr>
          <p:cNvSpPr txBox="1"/>
          <p:nvPr/>
        </p:nvSpPr>
        <p:spPr>
          <a:xfrm>
            <a:off x="1134336" y="4960061"/>
            <a:ext cx="3086099" cy="523220"/>
          </a:xfrm>
          <a:prstGeom prst="rect">
            <a:avLst/>
          </a:prstGeom>
          <a:noFill/>
        </p:spPr>
        <p:txBody>
          <a:bodyPr wrap="square">
            <a:spAutoFit/>
          </a:bodyPr>
          <a:lstStyle/>
          <a:p>
            <a:r>
              <a:rPr lang="en-US" sz="2800" b="1" dirty="0">
                <a:solidFill>
                  <a:srgbClr val="C9243F"/>
                </a:solidFill>
                <a:latin typeface="FrutigerLTStd-Roman"/>
              </a:rPr>
              <a:t>more difficult</a:t>
            </a:r>
            <a:r>
              <a:rPr lang="en-US" sz="2800" b="1" dirty="0"/>
              <a:t> </a:t>
            </a:r>
          </a:p>
        </p:txBody>
      </p:sp>
      <p:sp>
        <p:nvSpPr>
          <p:cNvPr id="15" name="TextBox 14">
            <a:extLst>
              <a:ext uri="{FF2B5EF4-FFF2-40B4-BE49-F238E27FC236}">
                <a16:creationId xmlns:a16="http://schemas.microsoft.com/office/drawing/2014/main" id="{11327751-23B9-D27D-4B0B-C259D000C0FB}"/>
              </a:ext>
            </a:extLst>
          </p:cNvPr>
          <p:cNvSpPr txBox="1"/>
          <p:nvPr/>
        </p:nvSpPr>
        <p:spPr>
          <a:xfrm>
            <a:off x="3306017" y="5745582"/>
            <a:ext cx="1989650" cy="523220"/>
          </a:xfrm>
          <a:prstGeom prst="rect">
            <a:avLst/>
          </a:prstGeom>
          <a:noFill/>
        </p:spPr>
        <p:txBody>
          <a:bodyPr wrap="square">
            <a:spAutoFit/>
          </a:bodyPr>
          <a:lstStyle/>
          <a:p>
            <a:r>
              <a:rPr lang="en-US" sz="2800" b="1" dirty="0">
                <a:solidFill>
                  <a:srgbClr val="C9243F"/>
                </a:solidFill>
                <a:latin typeface="FrutigerLTStd-Roman"/>
              </a:rPr>
              <a:t>sunnier</a:t>
            </a:r>
            <a:r>
              <a:rPr lang="en-US" sz="2800" b="1" dirty="0"/>
              <a:t> </a:t>
            </a:r>
          </a:p>
        </p:txBody>
      </p:sp>
    </p:spTree>
    <p:extLst>
      <p:ext uri="{BB962C8B-B14F-4D97-AF65-F5344CB8AC3E}">
        <p14:creationId xmlns:p14="http://schemas.microsoft.com/office/powerpoint/2010/main" val="9726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A170C-44B0-900D-F85D-6B07A9ACBE2C}"/>
              </a:ext>
            </a:extLst>
          </p:cNvPr>
          <p:cNvPicPr>
            <a:picLocks noChangeAspect="1"/>
          </p:cNvPicPr>
          <p:nvPr/>
        </p:nvPicPr>
        <p:blipFill>
          <a:blip r:embed="rId2"/>
          <a:stretch>
            <a:fillRect/>
          </a:stretch>
        </p:blipFill>
        <p:spPr>
          <a:xfrm>
            <a:off x="4829384" y="587829"/>
            <a:ext cx="7514696" cy="5875030"/>
          </a:xfrm>
          <a:prstGeom prst="rect">
            <a:avLst/>
          </a:prstGeom>
        </p:spPr>
      </p:pic>
      <p:sp>
        <p:nvSpPr>
          <p:cNvPr id="13" name="TextBox 12">
            <a:extLst>
              <a:ext uri="{FF2B5EF4-FFF2-40B4-BE49-F238E27FC236}">
                <a16:creationId xmlns:a16="http://schemas.microsoft.com/office/drawing/2014/main" id="{241A3B53-D01B-D42D-0565-1A0717BD2AA5}"/>
              </a:ext>
            </a:extLst>
          </p:cNvPr>
          <p:cNvSpPr txBox="1"/>
          <p:nvPr/>
        </p:nvSpPr>
        <p:spPr>
          <a:xfrm>
            <a:off x="96364" y="341505"/>
            <a:ext cx="4888233" cy="6124754"/>
          </a:xfrm>
          <a:prstGeom prst="rect">
            <a:avLst/>
          </a:prstGeom>
          <a:noFill/>
        </p:spPr>
        <p:txBody>
          <a:bodyPr wrap="square">
            <a:spAutoFit/>
          </a:bodyPr>
          <a:lstStyle/>
          <a:p>
            <a:r>
              <a:rPr lang="en-US" sz="2400" b="0" i="1" dirty="0">
                <a:solidFill>
                  <a:srgbClr val="C9243F"/>
                </a:solidFill>
                <a:effectLst/>
                <a:latin typeface="+mj-lt"/>
              </a:rPr>
              <a:t>A: </a:t>
            </a:r>
            <a:r>
              <a:rPr lang="en-US" sz="2400" b="0" i="1" dirty="0" err="1">
                <a:solidFill>
                  <a:srgbClr val="C9243F"/>
                </a:solidFill>
                <a:effectLst/>
                <a:latin typeface="+mj-lt"/>
              </a:rPr>
              <a:t>Hội</a:t>
            </a:r>
            <a:r>
              <a:rPr lang="en-US" sz="2400" b="0" i="1" dirty="0">
                <a:solidFill>
                  <a:srgbClr val="C9243F"/>
                </a:solidFill>
                <a:effectLst/>
                <a:latin typeface="+mj-lt"/>
              </a:rPr>
              <a:t> An is big.</a:t>
            </a:r>
          </a:p>
          <a:p>
            <a:r>
              <a:rPr lang="en-US" sz="2400" b="0" i="1" dirty="0">
                <a:solidFill>
                  <a:srgbClr val="C9243F"/>
                </a:solidFill>
                <a:effectLst/>
                <a:latin typeface="+mj-lt"/>
              </a:rPr>
              <a:t>B: Yes, but Hanoi is bigger than </a:t>
            </a:r>
            <a:r>
              <a:rPr lang="en-US" sz="2400" b="0" i="1" dirty="0" err="1">
                <a:solidFill>
                  <a:srgbClr val="C9243F"/>
                </a:solidFill>
                <a:effectLst/>
                <a:latin typeface="+mj-lt"/>
              </a:rPr>
              <a:t>Hội</a:t>
            </a:r>
            <a:r>
              <a:rPr lang="en-US" sz="2400" b="0" i="1" dirty="0">
                <a:solidFill>
                  <a:srgbClr val="C9243F"/>
                </a:solidFill>
                <a:effectLst/>
                <a:latin typeface="+mj-lt"/>
              </a:rPr>
              <a:t> An.</a:t>
            </a:r>
          </a:p>
          <a:p>
            <a:endParaRPr lang="en-US" sz="1400" b="0" i="1" dirty="0">
              <a:solidFill>
                <a:srgbClr val="C9243F"/>
              </a:solidFill>
              <a:effectLst/>
              <a:latin typeface="+mj-lt"/>
            </a:endParaRPr>
          </a:p>
          <a:p>
            <a:r>
              <a:rPr lang="en-US" sz="2400" b="0" i="1" dirty="0">
                <a:solidFill>
                  <a:srgbClr val="C9243F"/>
                </a:solidFill>
                <a:effectLst/>
                <a:latin typeface="+mj-lt"/>
              </a:rPr>
              <a:t>A: Hanoi is sunny.</a:t>
            </a:r>
            <a:br>
              <a:rPr lang="en-US" sz="2400" b="0" i="1" dirty="0">
                <a:solidFill>
                  <a:srgbClr val="C9243F"/>
                </a:solidFill>
                <a:effectLst/>
                <a:latin typeface="+mj-lt"/>
              </a:rPr>
            </a:br>
            <a:r>
              <a:rPr lang="en-US" sz="2400" b="0" i="1" dirty="0">
                <a:solidFill>
                  <a:srgbClr val="C9243F"/>
                </a:solidFill>
                <a:effectLst/>
                <a:latin typeface="+mj-lt"/>
              </a:rPr>
              <a:t>B: Yes, but </a:t>
            </a:r>
            <a:r>
              <a:rPr lang="en-US" sz="2400" b="0" i="1" dirty="0" err="1">
                <a:solidFill>
                  <a:srgbClr val="C9243F"/>
                </a:solidFill>
                <a:effectLst/>
                <a:latin typeface="+mj-lt"/>
              </a:rPr>
              <a:t>Hội</a:t>
            </a:r>
            <a:r>
              <a:rPr lang="en-US" sz="2400" b="0" i="1" dirty="0">
                <a:solidFill>
                  <a:srgbClr val="C9243F"/>
                </a:solidFill>
                <a:effectLst/>
                <a:latin typeface="+mj-lt"/>
              </a:rPr>
              <a:t> An is sunnier than Hanoi.</a:t>
            </a:r>
          </a:p>
          <a:p>
            <a:endParaRPr lang="en-US" sz="1400" b="0" i="1" dirty="0">
              <a:solidFill>
                <a:srgbClr val="C9243F"/>
              </a:solidFill>
              <a:effectLst/>
              <a:latin typeface="+mj-lt"/>
            </a:endParaRPr>
          </a:p>
          <a:p>
            <a:r>
              <a:rPr lang="en-US" sz="2400" b="0" i="1" dirty="0">
                <a:solidFill>
                  <a:srgbClr val="C9243F"/>
                </a:solidFill>
                <a:effectLst/>
                <a:latin typeface="+mj-lt"/>
              </a:rPr>
              <a:t>A: </a:t>
            </a:r>
            <a:r>
              <a:rPr lang="en-US" sz="2400" b="0" i="1" dirty="0" err="1">
                <a:solidFill>
                  <a:srgbClr val="C9243F"/>
                </a:solidFill>
                <a:effectLst/>
                <a:latin typeface="+mj-lt"/>
              </a:rPr>
              <a:t>Hội</a:t>
            </a:r>
            <a:r>
              <a:rPr lang="en-US" sz="2400" b="0" i="1" dirty="0">
                <a:solidFill>
                  <a:srgbClr val="C9243F"/>
                </a:solidFill>
                <a:effectLst/>
                <a:latin typeface="+mj-lt"/>
              </a:rPr>
              <a:t> An has tall buildings.</a:t>
            </a:r>
            <a:br>
              <a:rPr lang="en-US" sz="2400" b="0" i="1" dirty="0">
                <a:solidFill>
                  <a:srgbClr val="C9243F"/>
                </a:solidFill>
                <a:effectLst/>
                <a:latin typeface="+mj-lt"/>
              </a:rPr>
            </a:br>
            <a:r>
              <a:rPr lang="en-US" sz="2400" b="0" i="1" dirty="0">
                <a:solidFill>
                  <a:srgbClr val="C9243F"/>
                </a:solidFill>
                <a:effectLst/>
                <a:latin typeface="+mj-lt"/>
              </a:rPr>
              <a:t>B: Yes, but Hanoi has taller buildings than </a:t>
            </a:r>
            <a:r>
              <a:rPr lang="en-US" sz="2400" b="0" i="1" dirty="0" err="1">
                <a:solidFill>
                  <a:srgbClr val="C9243F"/>
                </a:solidFill>
                <a:effectLst/>
                <a:latin typeface="+mj-lt"/>
              </a:rPr>
              <a:t>Hội</a:t>
            </a:r>
            <a:r>
              <a:rPr lang="en-US" sz="2400" b="0" i="1" dirty="0">
                <a:solidFill>
                  <a:srgbClr val="C9243F"/>
                </a:solidFill>
                <a:effectLst/>
                <a:latin typeface="+mj-lt"/>
              </a:rPr>
              <a:t> An.</a:t>
            </a:r>
          </a:p>
          <a:p>
            <a:endParaRPr lang="en-US" sz="1400" b="0" i="1" dirty="0">
              <a:solidFill>
                <a:srgbClr val="C9243F"/>
              </a:solidFill>
              <a:effectLst/>
              <a:latin typeface="+mj-lt"/>
            </a:endParaRPr>
          </a:p>
          <a:p>
            <a:r>
              <a:rPr lang="en-US" sz="2400" b="0" i="1" dirty="0">
                <a:solidFill>
                  <a:srgbClr val="C9243F"/>
                </a:solidFill>
                <a:effectLst/>
                <a:latin typeface="+mj-lt"/>
              </a:rPr>
              <a:t>A: Things are cheap in Hanoi.</a:t>
            </a:r>
            <a:br>
              <a:rPr lang="en-US" sz="2400" b="0" i="1" dirty="0">
                <a:solidFill>
                  <a:srgbClr val="C9243F"/>
                </a:solidFill>
                <a:effectLst/>
                <a:latin typeface="+mj-lt"/>
              </a:rPr>
            </a:br>
            <a:r>
              <a:rPr lang="en-US" sz="2400" b="0" i="1" dirty="0">
                <a:solidFill>
                  <a:srgbClr val="C9243F"/>
                </a:solidFill>
                <a:effectLst/>
                <a:latin typeface="+mj-lt"/>
              </a:rPr>
              <a:t>B: Yes, </a:t>
            </a:r>
            <a:r>
              <a:rPr lang="en-US" sz="2400" i="1" dirty="0">
                <a:solidFill>
                  <a:srgbClr val="C9243F"/>
                </a:solidFill>
                <a:latin typeface="+mj-lt"/>
              </a:rPr>
              <a:t>things in </a:t>
            </a:r>
            <a:r>
              <a:rPr lang="en-US" sz="2400" b="0" i="1" dirty="0" err="1">
                <a:solidFill>
                  <a:srgbClr val="C9243F"/>
                </a:solidFill>
                <a:effectLst/>
                <a:latin typeface="+mj-lt"/>
              </a:rPr>
              <a:t>Hội</a:t>
            </a:r>
            <a:r>
              <a:rPr lang="en-US" sz="2400" b="0" i="1" dirty="0">
                <a:solidFill>
                  <a:srgbClr val="C9243F"/>
                </a:solidFill>
                <a:effectLst/>
                <a:latin typeface="+mj-lt"/>
              </a:rPr>
              <a:t> An </a:t>
            </a:r>
            <a:r>
              <a:rPr lang="en-US" sz="2400" i="1" dirty="0">
                <a:solidFill>
                  <a:srgbClr val="C9243F"/>
                </a:solidFill>
                <a:latin typeface="+mj-lt"/>
              </a:rPr>
              <a:t>are</a:t>
            </a:r>
            <a:r>
              <a:rPr lang="en-US" sz="2400" b="0" i="1" dirty="0">
                <a:solidFill>
                  <a:srgbClr val="C9243F"/>
                </a:solidFill>
                <a:effectLst/>
                <a:latin typeface="+mj-lt"/>
              </a:rPr>
              <a:t> cheaper than things in Hanoi.</a:t>
            </a:r>
          </a:p>
          <a:p>
            <a:endParaRPr lang="en-US" sz="1400" b="0" i="1" dirty="0">
              <a:solidFill>
                <a:srgbClr val="C9243F"/>
              </a:solidFill>
              <a:effectLst/>
              <a:latin typeface="+mj-lt"/>
            </a:endParaRPr>
          </a:p>
          <a:p>
            <a:r>
              <a:rPr lang="en-US" sz="2400" b="0" i="1" dirty="0">
                <a:solidFill>
                  <a:srgbClr val="C9243F"/>
                </a:solidFill>
                <a:effectLst/>
                <a:latin typeface="+mj-lt"/>
              </a:rPr>
              <a:t>A: Hanoi is old.</a:t>
            </a:r>
            <a:br>
              <a:rPr lang="en-US" sz="2400" b="0" i="1" dirty="0">
                <a:solidFill>
                  <a:srgbClr val="C9243F"/>
                </a:solidFill>
                <a:effectLst/>
                <a:latin typeface="+mj-lt"/>
              </a:rPr>
            </a:br>
            <a:r>
              <a:rPr lang="en-US" sz="2400" b="0" i="1" dirty="0">
                <a:solidFill>
                  <a:srgbClr val="C9243F"/>
                </a:solidFill>
                <a:effectLst/>
                <a:latin typeface="+mj-lt"/>
              </a:rPr>
              <a:t>B: Yes, but </a:t>
            </a:r>
            <a:r>
              <a:rPr lang="en-US" sz="2400" b="0" i="1" dirty="0" err="1">
                <a:solidFill>
                  <a:srgbClr val="C9243F"/>
                </a:solidFill>
                <a:effectLst/>
                <a:latin typeface="+mj-lt"/>
              </a:rPr>
              <a:t>Hội</a:t>
            </a:r>
            <a:r>
              <a:rPr lang="en-US" sz="2400" b="0" i="1" dirty="0">
                <a:solidFill>
                  <a:srgbClr val="C9243F"/>
                </a:solidFill>
                <a:effectLst/>
                <a:latin typeface="+mj-lt"/>
              </a:rPr>
              <a:t> An is older than Hanoi.</a:t>
            </a:r>
            <a:r>
              <a:rPr lang="en-US" sz="2400" dirty="0">
                <a:latin typeface="+mj-lt"/>
              </a:rPr>
              <a:t> </a:t>
            </a:r>
          </a:p>
        </p:txBody>
      </p:sp>
    </p:spTree>
    <p:extLst>
      <p:ext uri="{BB962C8B-B14F-4D97-AF65-F5344CB8AC3E}">
        <p14:creationId xmlns:p14="http://schemas.microsoft.com/office/powerpoint/2010/main" val="21926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283" y="346363"/>
            <a:ext cx="9144000" cy="6096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7464669" y="552140"/>
            <a:ext cx="4727331"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PRODUCTION</a:t>
            </a:r>
          </a:p>
        </p:txBody>
      </p:sp>
    </p:spTree>
    <p:extLst>
      <p:ext uri="{BB962C8B-B14F-4D97-AF65-F5344CB8AC3E}">
        <p14:creationId xmlns:p14="http://schemas.microsoft.com/office/powerpoint/2010/main" val="367924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094" y="1276110"/>
            <a:ext cx="8680580" cy="4893647"/>
          </a:xfrm>
          <a:prstGeom prst="rect">
            <a:avLst/>
          </a:prstGeom>
        </p:spPr>
        <p:txBody>
          <a:bodyPr wrap="square">
            <a:spAutoFit/>
          </a:bodyPr>
          <a:lstStyle/>
          <a:p>
            <a:r>
              <a:rPr lang="en-US" sz="2800" b="1" dirty="0">
                <a:solidFill>
                  <a:srgbClr val="009EB4"/>
                </a:solidFill>
                <a:latin typeface="+mj-lt"/>
              </a:rPr>
              <a:t>Make sentences using the comparative form of the adjectives below. </a:t>
            </a:r>
            <a:endParaRPr lang="en-US" sz="3600" dirty="0">
              <a:solidFill>
                <a:srgbClr val="211D1E"/>
              </a:solidFill>
              <a:latin typeface="Frutiger LT Std 45 Light"/>
            </a:endParaRPr>
          </a:p>
          <a:p>
            <a:pPr algn="just"/>
            <a:endParaRPr lang="en-US" sz="3600" b="1" dirty="0">
              <a:solidFill>
                <a:srgbClr val="211D1E"/>
              </a:solidFill>
              <a:latin typeface="Frutiger LT Std 45 Light"/>
            </a:endParaRPr>
          </a:p>
          <a:p>
            <a:pPr algn="just"/>
            <a:r>
              <a:rPr lang="en-US" sz="3600" b="1" dirty="0">
                <a:solidFill>
                  <a:srgbClr val="211D1E"/>
                </a:solidFill>
                <a:latin typeface="Frutiger LT Std 45 Light"/>
              </a:rPr>
              <a:t>1 </a:t>
            </a:r>
            <a:r>
              <a:rPr lang="en-US" sz="3600" dirty="0">
                <a:solidFill>
                  <a:srgbClr val="211D1E"/>
                </a:solidFill>
                <a:latin typeface="Frutiger LT Std 55 Roman"/>
              </a:rPr>
              <a:t>loud </a:t>
            </a:r>
            <a:r>
              <a:rPr lang="en-US" sz="4000" dirty="0">
                <a:solidFill>
                  <a:srgbClr val="211D1E"/>
                </a:solidFill>
                <a:latin typeface="Frutiger LT Std 55 Roman"/>
              </a:rPr>
              <a:t>____________________</a:t>
            </a:r>
            <a:r>
              <a:rPr lang="en-US" sz="3600" dirty="0">
                <a:solidFill>
                  <a:srgbClr val="211D1E"/>
                </a:solidFill>
                <a:latin typeface="Frutiger LT Std 55 Roman"/>
              </a:rPr>
              <a:t> </a:t>
            </a:r>
          </a:p>
          <a:p>
            <a:pPr algn="just"/>
            <a:r>
              <a:rPr lang="en-US" sz="3600" b="1" dirty="0">
                <a:solidFill>
                  <a:srgbClr val="211D1E"/>
                </a:solidFill>
                <a:latin typeface="Frutiger LT Std 45 Light"/>
              </a:rPr>
              <a:t>2 </a:t>
            </a:r>
            <a:r>
              <a:rPr lang="en-US" sz="3600" dirty="0">
                <a:solidFill>
                  <a:srgbClr val="211D1E"/>
                </a:solidFill>
                <a:latin typeface="Frutiger LT Std 55 Roman"/>
              </a:rPr>
              <a:t>interesting ____________________ </a:t>
            </a:r>
          </a:p>
          <a:p>
            <a:pPr algn="just"/>
            <a:r>
              <a:rPr lang="en-US" sz="3600" b="1" dirty="0">
                <a:solidFill>
                  <a:srgbClr val="211D1E"/>
                </a:solidFill>
                <a:latin typeface="Frutiger LT Std 45 Light"/>
              </a:rPr>
              <a:t>3 </a:t>
            </a:r>
            <a:r>
              <a:rPr lang="en-US" sz="3600" dirty="0">
                <a:solidFill>
                  <a:srgbClr val="211D1E"/>
                </a:solidFill>
                <a:latin typeface="Frutiger LT Std 55 Roman"/>
              </a:rPr>
              <a:t>busy ____________________ </a:t>
            </a:r>
          </a:p>
          <a:p>
            <a:pPr algn="just"/>
            <a:r>
              <a:rPr lang="en-US" sz="3600" b="1" dirty="0">
                <a:solidFill>
                  <a:srgbClr val="211D1E"/>
                </a:solidFill>
                <a:latin typeface="Frutiger LT Std 45 Light"/>
              </a:rPr>
              <a:t>4 </a:t>
            </a:r>
            <a:r>
              <a:rPr lang="en-US" sz="3600" dirty="0">
                <a:solidFill>
                  <a:srgbClr val="211D1E"/>
                </a:solidFill>
                <a:latin typeface="Frutiger LT Std 55 Roman"/>
              </a:rPr>
              <a:t>beautiful ____________________ </a:t>
            </a:r>
          </a:p>
          <a:p>
            <a:pPr algn="just"/>
            <a:r>
              <a:rPr lang="en-US" sz="3600" b="1" dirty="0">
                <a:solidFill>
                  <a:srgbClr val="211D1E"/>
                </a:solidFill>
                <a:latin typeface="Frutiger LT Std 45 Light"/>
              </a:rPr>
              <a:t>5 </a:t>
            </a:r>
            <a:r>
              <a:rPr lang="en-US" sz="3600" dirty="0">
                <a:solidFill>
                  <a:srgbClr val="211D1E"/>
                </a:solidFill>
                <a:latin typeface="Frutiger LT Std 55 Roman"/>
              </a:rPr>
              <a:t>bad ____________________ </a:t>
            </a:r>
          </a:p>
          <a:p>
            <a:pPr algn="just"/>
            <a:r>
              <a:rPr lang="en-US" sz="3600" b="1" dirty="0">
                <a:solidFill>
                  <a:srgbClr val="211D1E"/>
                </a:solidFill>
                <a:latin typeface="Frutiger LT Std 45 Light"/>
              </a:rPr>
              <a:t>6 </a:t>
            </a:r>
            <a:r>
              <a:rPr lang="en-US" sz="3600" dirty="0">
                <a:solidFill>
                  <a:srgbClr val="211D1E"/>
                </a:solidFill>
                <a:latin typeface="Frutiger LT Std 55 Roman"/>
              </a:rPr>
              <a:t>hot ____________________ </a:t>
            </a:r>
            <a:endParaRPr lang="en-US" sz="3600" dirty="0"/>
          </a:p>
        </p:txBody>
      </p:sp>
      <p:sp>
        <p:nvSpPr>
          <p:cNvPr id="3" name="Rectangle 2">
            <a:extLst>
              <a:ext uri="{FF2B5EF4-FFF2-40B4-BE49-F238E27FC236}">
                <a16:creationId xmlns:a16="http://schemas.microsoft.com/office/drawing/2014/main" id="{169A6ACD-EDB6-427A-0E8B-D0208ED2EB62}"/>
              </a:ext>
            </a:extLst>
          </p:cNvPr>
          <p:cNvSpPr/>
          <p:nvPr/>
        </p:nvSpPr>
        <p:spPr>
          <a:xfrm>
            <a:off x="528369" y="648478"/>
            <a:ext cx="2612937" cy="545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p:txBody>
      </p:sp>
      <p:sp>
        <p:nvSpPr>
          <p:cNvPr id="4" name="TextBox 3"/>
          <p:cNvSpPr txBox="1"/>
          <p:nvPr/>
        </p:nvSpPr>
        <p:spPr>
          <a:xfrm>
            <a:off x="3913396" y="2724537"/>
            <a:ext cx="1771297" cy="646331"/>
          </a:xfrm>
          <a:prstGeom prst="rect">
            <a:avLst/>
          </a:prstGeom>
          <a:noFill/>
        </p:spPr>
        <p:txBody>
          <a:bodyPr wrap="square" rtlCol="0">
            <a:spAutoFit/>
          </a:bodyPr>
          <a:lstStyle/>
          <a:p>
            <a:r>
              <a:rPr lang="en-US" sz="3600" dirty="0">
                <a:solidFill>
                  <a:srgbClr val="FF0000"/>
                </a:solidFill>
                <a:latin typeface="+mj-lt"/>
              </a:rPr>
              <a:t>louder</a:t>
            </a:r>
            <a:endParaRPr lang="en-US" dirty="0">
              <a:solidFill>
                <a:srgbClr val="FF0000"/>
              </a:solidFill>
              <a:latin typeface="+mj-lt"/>
            </a:endParaRPr>
          </a:p>
        </p:txBody>
      </p:sp>
      <p:sp>
        <p:nvSpPr>
          <p:cNvPr id="5" name="TextBox 4"/>
          <p:cNvSpPr txBox="1"/>
          <p:nvPr/>
        </p:nvSpPr>
        <p:spPr>
          <a:xfrm>
            <a:off x="4799044" y="3291392"/>
            <a:ext cx="4027714" cy="646331"/>
          </a:xfrm>
          <a:prstGeom prst="rect">
            <a:avLst/>
          </a:prstGeom>
          <a:noFill/>
        </p:spPr>
        <p:txBody>
          <a:bodyPr wrap="square" rtlCol="0">
            <a:spAutoFit/>
          </a:bodyPr>
          <a:lstStyle/>
          <a:p>
            <a:r>
              <a:rPr lang="en-US" sz="3600" dirty="0">
                <a:solidFill>
                  <a:srgbClr val="FF0000"/>
                </a:solidFill>
                <a:latin typeface="+mj-lt"/>
              </a:rPr>
              <a:t>more interesting</a:t>
            </a:r>
            <a:endParaRPr lang="en-US" dirty="0">
              <a:solidFill>
                <a:srgbClr val="FF0000"/>
              </a:solidFill>
              <a:latin typeface="+mj-lt"/>
            </a:endParaRPr>
          </a:p>
        </p:txBody>
      </p:sp>
      <p:sp>
        <p:nvSpPr>
          <p:cNvPr id="6" name="TextBox 5"/>
          <p:cNvSpPr txBox="1"/>
          <p:nvPr/>
        </p:nvSpPr>
        <p:spPr>
          <a:xfrm>
            <a:off x="4410269" y="3836982"/>
            <a:ext cx="1533331" cy="646331"/>
          </a:xfrm>
          <a:prstGeom prst="rect">
            <a:avLst/>
          </a:prstGeom>
          <a:noFill/>
        </p:spPr>
        <p:txBody>
          <a:bodyPr wrap="square" rtlCol="0">
            <a:spAutoFit/>
          </a:bodyPr>
          <a:lstStyle/>
          <a:p>
            <a:r>
              <a:rPr lang="en-US" sz="3600" dirty="0">
                <a:solidFill>
                  <a:srgbClr val="FF0000"/>
                </a:solidFill>
                <a:latin typeface="+mj-lt"/>
              </a:rPr>
              <a:t>busier</a:t>
            </a:r>
            <a:endParaRPr lang="en-US" dirty="0">
              <a:solidFill>
                <a:srgbClr val="FF0000"/>
              </a:solidFill>
              <a:latin typeface="+mj-lt"/>
            </a:endParaRPr>
          </a:p>
        </p:txBody>
      </p:sp>
      <p:sp>
        <p:nvSpPr>
          <p:cNvPr id="7" name="TextBox 6"/>
          <p:cNvSpPr txBox="1"/>
          <p:nvPr/>
        </p:nvSpPr>
        <p:spPr>
          <a:xfrm>
            <a:off x="4562669" y="4397324"/>
            <a:ext cx="4027714" cy="646331"/>
          </a:xfrm>
          <a:prstGeom prst="rect">
            <a:avLst/>
          </a:prstGeom>
          <a:noFill/>
        </p:spPr>
        <p:txBody>
          <a:bodyPr wrap="square" rtlCol="0">
            <a:spAutoFit/>
          </a:bodyPr>
          <a:lstStyle/>
          <a:p>
            <a:r>
              <a:rPr lang="en-US" sz="3600" dirty="0">
                <a:solidFill>
                  <a:srgbClr val="FF0000"/>
                </a:solidFill>
                <a:latin typeface="+mj-lt"/>
              </a:rPr>
              <a:t>more beautiful</a:t>
            </a:r>
            <a:endParaRPr lang="en-US" dirty="0">
              <a:solidFill>
                <a:srgbClr val="FF0000"/>
              </a:solidFill>
              <a:latin typeface="+mj-lt"/>
            </a:endParaRPr>
          </a:p>
        </p:txBody>
      </p:sp>
      <p:sp>
        <p:nvSpPr>
          <p:cNvPr id="8" name="TextBox 7"/>
          <p:cNvSpPr txBox="1"/>
          <p:nvPr/>
        </p:nvSpPr>
        <p:spPr>
          <a:xfrm>
            <a:off x="3987281" y="4928160"/>
            <a:ext cx="4027714" cy="646331"/>
          </a:xfrm>
          <a:prstGeom prst="rect">
            <a:avLst/>
          </a:prstGeom>
          <a:noFill/>
        </p:spPr>
        <p:txBody>
          <a:bodyPr wrap="square" rtlCol="0">
            <a:spAutoFit/>
          </a:bodyPr>
          <a:lstStyle/>
          <a:p>
            <a:r>
              <a:rPr lang="en-US" sz="3600" dirty="0">
                <a:solidFill>
                  <a:srgbClr val="FF0000"/>
                </a:solidFill>
                <a:latin typeface="+mj-lt"/>
              </a:rPr>
              <a:t>worse</a:t>
            </a:r>
            <a:endParaRPr lang="en-US" dirty="0">
              <a:solidFill>
                <a:srgbClr val="FF0000"/>
              </a:solidFill>
              <a:latin typeface="+mj-lt"/>
            </a:endParaRPr>
          </a:p>
        </p:txBody>
      </p:sp>
      <p:sp>
        <p:nvSpPr>
          <p:cNvPr id="9" name="TextBox 8"/>
          <p:cNvSpPr txBox="1"/>
          <p:nvPr/>
        </p:nvSpPr>
        <p:spPr>
          <a:xfrm>
            <a:off x="3850432" y="5499136"/>
            <a:ext cx="4027714" cy="646331"/>
          </a:xfrm>
          <a:prstGeom prst="rect">
            <a:avLst/>
          </a:prstGeom>
          <a:noFill/>
        </p:spPr>
        <p:txBody>
          <a:bodyPr wrap="square" rtlCol="0">
            <a:spAutoFit/>
          </a:bodyPr>
          <a:lstStyle/>
          <a:p>
            <a:r>
              <a:rPr lang="en-US" sz="3600" dirty="0">
                <a:solidFill>
                  <a:srgbClr val="FF0000"/>
                </a:solidFill>
                <a:latin typeface="+mj-lt"/>
              </a:rPr>
              <a:t>hotter</a:t>
            </a:r>
            <a:endParaRPr lang="en-US" dirty="0">
              <a:solidFill>
                <a:srgbClr val="FF0000"/>
              </a:solidFill>
              <a:latin typeface="+mj-lt"/>
            </a:endParaRPr>
          </a:p>
        </p:txBody>
      </p:sp>
    </p:spTree>
    <p:extLst>
      <p:ext uri="{BB962C8B-B14F-4D97-AF65-F5344CB8AC3E}">
        <p14:creationId xmlns:p14="http://schemas.microsoft.com/office/powerpoint/2010/main" val="39458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6988" y="2347967"/>
            <a:ext cx="3255962" cy="661987"/>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Warm-up</a:t>
            </a:r>
            <a:endParaRPr lang="en-US" b="1" dirty="0"/>
          </a:p>
        </p:txBody>
      </p:sp>
      <p:sp>
        <p:nvSpPr>
          <p:cNvPr id="8" name="Rounded Rectangle 7"/>
          <p:cNvSpPr/>
          <p:nvPr/>
        </p:nvSpPr>
        <p:spPr>
          <a:xfrm>
            <a:off x="1296988" y="3429000"/>
            <a:ext cx="3255962" cy="661987"/>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Grammar</a:t>
            </a:r>
            <a:endParaRPr lang="en-US" b="1" dirty="0"/>
          </a:p>
        </p:txBody>
      </p:sp>
      <p:sp>
        <p:nvSpPr>
          <p:cNvPr id="10" name="Rounded Rectangle 9"/>
          <p:cNvSpPr/>
          <p:nvPr/>
        </p:nvSpPr>
        <p:spPr>
          <a:xfrm>
            <a:off x="1296988" y="4510033"/>
            <a:ext cx="3255962" cy="661988"/>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Wrap-up</a:t>
            </a:r>
            <a:endParaRPr lang="en-US" b="1" dirty="0"/>
          </a:p>
        </p:txBody>
      </p:sp>
      <p:sp>
        <p:nvSpPr>
          <p:cNvPr id="13" name="Rounded Rectangle 12"/>
          <p:cNvSpPr/>
          <p:nvPr/>
        </p:nvSpPr>
        <p:spPr>
          <a:xfrm>
            <a:off x="1296988" y="1265346"/>
            <a:ext cx="3255962" cy="663575"/>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Lesson Outline</a:t>
            </a:r>
            <a:endParaRPr lang="en-US" b="1" dirty="0"/>
          </a:p>
        </p:txBody>
      </p:sp>
      <p:pic>
        <p:nvPicPr>
          <p:cNvPr id="3" name="Picture 2"/>
          <p:cNvPicPr>
            <a:picLocks noChangeAspect="1"/>
          </p:cNvPicPr>
          <p:nvPr/>
        </p:nvPicPr>
        <p:blipFill>
          <a:blip r:embed="rId2"/>
          <a:stretch>
            <a:fillRect/>
          </a:stretch>
        </p:blipFill>
        <p:spPr>
          <a:xfrm>
            <a:off x="6464057" y="494145"/>
            <a:ext cx="4227771" cy="5869710"/>
          </a:xfrm>
          <a:prstGeom prst="rect">
            <a:avLst/>
          </a:prstGeom>
          <a:effectLst>
            <a:outerShdw blurRad="63500" sx="102000" sy="102000" algn="ctr" rotWithShape="0">
              <a:prstClr val="black">
                <a:alpha val="40000"/>
              </a:prstClr>
            </a:outerShdw>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48A128-3F8D-1B64-DCCD-23C0AF1447A8}"/>
              </a:ext>
            </a:extLst>
          </p:cNvPr>
          <p:cNvPicPr>
            <a:picLocks noChangeAspect="1"/>
          </p:cNvPicPr>
          <p:nvPr/>
        </p:nvPicPr>
        <p:blipFill>
          <a:blip r:embed="rId2"/>
          <a:stretch>
            <a:fillRect/>
          </a:stretch>
        </p:blipFill>
        <p:spPr>
          <a:xfrm>
            <a:off x="928873" y="552988"/>
            <a:ext cx="9913297" cy="1250647"/>
          </a:xfrm>
          <a:prstGeom prst="rect">
            <a:avLst/>
          </a:prstGeom>
        </p:spPr>
      </p:pic>
      <p:pic>
        <p:nvPicPr>
          <p:cNvPr id="4" name="Picture 3">
            <a:extLst>
              <a:ext uri="{FF2B5EF4-FFF2-40B4-BE49-F238E27FC236}">
                <a16:creationId xmlns:a16="http://schemas.microsoft.com/office/drawing/2014/main" id="{9D107F40-4867-335B-8CB1-AE99DE14BB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8971" y="1999578"/>
            <a:ext cx="1807029" cy="2641042"/>
          </a:xfrm>
          <a:prstGeom prst="rect">
            <a:avLst/>
          </a:prstGeom>
        </p:spPr>
      </p:pic>
      <p:sp>
        <p:nvSpPr>
          <p:cNvPr id="7" name="TextBox 6">
            <a:extLst>
              <a:ext uri="{FF2B5EF4-FFF2-40B4-BE49-F238E27FC236}">
                <a16:creationId xmlns:a16="http://schemas.microsoft.com/office/drawing/2014/main" id="{6566E5FE-F000-2F31-E6F7-CCAD19295299}"/>
              </a:ext>
            </a:extLst>
          </p:cNvPr>
          <p:cNvSpPr txBox="1"/>
          <p:nvPr/>
        </p:nvSpPr>
        <p:spPr>
          <a:xfrm>
            <a:off x="446316" y="4232802"/>
            <a:ext cx="11745684" cy="2062103"/>
          </a:xfrm>
          <a:prstGeom prst="rect">
            <a:avLst/>
          </a:prstGeom>
          <a:noFill/>
        </p:spPr>
        <p:txBody>
          <a:bodyPr wrap="square">
            <a:spAutoFit/>
          </a:bodyPr>
          <a:lstStyle/>
          <a:p>
            <a:r>
              <a:rPr lang="en-US" sz="3200" b="0" i="1" dirty="0">
                <a:solidFill>
                  <a:srgbClr val="C9243F"/>
                </a:solidFill>
                <a:effectLst/>
                <a:latin typeface="+mj-lt"/>
              </a:rPr>
              <a:t>E.g.</a:t>
            </a:r>
          </a:p>
          <a:p>
            <a:r>
              <a:rPr lang="en-US" sz="3200" b="0" i="1" dirty="0">
                <a:solidFill>
                  <a:srgbClr val="C9243F"/>
                </a:solidFill>
                <a:effectLst/>
                <a:latin typeface="+mj-lt"/>
              </a:rPr>
              <a:t>Ho Chi Minh City is more crowded than Hanoi. It is also bigger and sunnier than Hanoi. It has taller buildings than Hanoi. It’s more expensive than Hanoi. Hanoi is older than Ho Chi Minh City.</a:t>
            </a:r>
            <a:r>
              <a:rPr lang="en-US" sz="3200" dirty="0">
                <a:latin typeface="+mj-lt"/>
              </a:rPr>
              <a:t> </a:t>
            </a:r>
          </a:p>
        </p:txBody>
      </p:sp>
      <p:sp>
        <p:nvSpPr>
          <p:cNvPr id="5" name="Rectangle 4">
            <a:extLst>
              <a:ext uri="{FF2B5EF4-FFF2-40B4-BE49-F238E27FC236}">
                <a16:creationId xmlns:a16="http://schemas.microsoft.com/office/drawing/2014/main" id="{12BDF3EA-E389-DAB7-5FCA-F5C47ED7A703}"/>
              </a:ext>
            </a:extLst>
          </p:cNvPr>
          <p:cNvSpPr/>
          <p:nvPr/>
        </p:nvSpPr>
        <p:spPr>
          <a:xfrm>
            <a:off x="3798240" y="296612"/>
            <a:ext cx="5937794" cy="646331"/>
          </a:xfrm>
          <a:prstGeom prst="rect">
            <a:avLst/>
          </a:prstGeom>
        </p:spPr>
        <p:txBody>
          <a:bodyPr wrap="square">
            <a:spAutoFit/>
          </a:bodyPr>
          <a:lstStyle/>
          <a:p>
            <a:r>
              <a:rPr lang="en-US" sz="3600" b="1" dirty="0">
                <a:solidFill>
                  <a:srgbClr val="FF0000"/>
                </a:solidFill>
                <a:latin typeface="+mj-lt"/>
                <a:ea typeface="Times New Roman" panose="02020603050405020304" pitchFamily="18" charset="0"/>
              </a:rPr>
              <a:t>Work in pairs</a:t>
            </a:r>
            <a:endParaRPr lang="en-US" sz="3600" b="1" dirty="0">
              <a:solidFill>
                <a:srgbClr val="FF0000"/>
              </a:solidFill>
              <a:latin typeface="+mj-lt"/>
            </a:endParaRPr>
          </a:p>
        </p:txBody>
      </p:sp>
    </p:spTree>
    <p:extLst>
      <p:ext uri="{BB962C8B-B14F-4D97-AF65-F5344CB8AC3E}">
        <p14:creationId xmlns:p14="http://schemas.microsoft.com/office/powerpoint/2010/main" val="6894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C7619-563D-4788-BDA9-C0E4484EB0A1}"/>
              </a:ext>
            </a:extLst>
          </p:cNvPr>
          <p:cNvSpPr txBox="1"/>
          <p:nvPr/>
        </p:nvSpPr>
        <p:spPr>
          <a:xfrm>
            <a:off x="251879" y="506437"/>
            <a:ext cx="10808007" cy="584775"/>
          </a:xfrm>
          <a:prstGeom prst="rect">
            <a:avLst/>
          </a:prstGeom>
          <a:noFill/>
        </p:spPr>
        <p:txBody>
          <a:bodyPr wrap="square" rtlCol="0">
            <a:spAutoFit/>
          </a:bodyPr>
          <a:lstStyle/>
          <a:p>
            <a:r>
              <a:rPr lang="en-US" sz="3200" dirty="0">
                <a:solidFill>
                  <a:schemeClr val="tx2">
                    <a:lumMod val="60000"/>
                    <a:lumOff val="40000"/>
                  </a:schemeClr>
                </a:solidFill>
                <a:latin typeface="+mj-lt"/>
              </a:rPr>
              <a:t> Report about your comparison of two places in Vietnam.</a:t>
            </a:r>
          </a:p>
        </p:txBody>
      </p:sp>
      <p:sp>
        <p:nvSpPr>
          <p:cNvPr id="3" name="TextBox 2">
            <a:extLst>
              <a:ext uri="{FF2B5EF4-FFF2-40B4-BE49-F238E27FC236}">
                <a16:creationId xmlns:a16="http://schemas.microsoft.com/office/drawing/2014/main" id="{C24D1B94-932C-46CD-AEAF-909CC288F051}"/>
              </a:ext>
            </a:extLst>
          </p:cNvPr>
          <p:cNvSpPr txBox="1"/>
          <p:nvPr/>
        </p:nvSpPr>
        <p:spPr>
          <a:xfrm>
            <a:off x="1001486" y="2061028"/>
            <a:ext cx="10508342" cy="1477328"/>
          </a:xfrm>
          <a:prstGeom prst="rect">
            <a:avLst/>
          </a:prstGeom>
          <a:noFill/>
          <a:ln w="12700">
            <a:solidFill>
              <a:srgbClr val="FF0000"/>
            </a:solidFill>
          </a:ln>
          <a:effectLst>
            <a:glow rad="228600">
              <a:schemeClr val="accent2">
                <a:satMod val="175000"/>
                <a:alpha val="40000"/>
              </a:schemeClr>
            </a:glow>
          </a:effectLst>
        </p:spPr>
        <p:txBody>
          <a:bodyPr wrap="square" rtlCol="0">
            <a:spAutoFit/>
          </a:bodyPr>
          <a:lstStyle/>
          <a:p>
            <a:r>
              <a:rPr lang="en-US" sz="3000" dirty="0">
                <a:latin typeface="+mj-lt"/>
              </a:rPr>
              <a:t>Hi, my name is ……. I live in ……... It is ………….. than ……….. It is also ……………. than ………….. It has ……………. buildings than …...... ……………………………</a:t>
            </a:r>
          </a:p>
        </p:txBody>
      </p:sp>
    </p:spTree>
    <p:extLst>
      <p:ext uri="{BB962C8B-B14F-4D97-AF65-F5344CB8AC3E}">
        <p14:creationId xmlns:p14="http://schemas.microsoft.com/office/powerpoint/2010/main" val="373330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CFB691-5732-4550-2C5C-52FD1D85E883}"/>
              </a:ext>
            </a:extLst>
          </p:cNvPr>
          <p:cNvSpPr/>
          <p:nvPr/>
        </p:nvSpPr>
        <p:spPr>
          <a:xfrm>
            <a:off x="1" y="238114"/>
            <a:ext cx="314150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Arial" charset="0"/>
              </a:rPr>
              <a:t>Work in pairs.</a:t>
            </a:r>
            <a:endParaRPr kumimoji="0" lang="en-US" sz="4000" b="1" i="0" u="none" strike="noStrike" kern="1200" cap="none" spc="0" normalizeH="0" baseline="0" noProof="0" dirty="0">
              <a:ln>
                <a:noFill/>
              </a:ln>
              <a:solidFill>
                <a:srgbClr val="FF0000"/>
              </a:solidFill>
              <a:effectLst/>
              <a:uLnTx/>
              <a:uFillTx/>
              <a:latin typeface="+mj-lt"/>
              <a:cs typeface="Arial" charset="0"/>
            </a:endParaRPr>
          </a:p>
        </p:txBody>
      </p:sp>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C9D1D6-9DBC-2FCF-F290-34D9ACA6CC61}"/>
              </a:ext>
            </a:extLst>
          </p:cNvPr>
          <p:cNvSpPr txBox="1"/>
          <p:nvPr/>
        </p:nvSpPr>
        <p:spPr>
          <a:xfrm>
            <a:off x="2558144" y="814814"/>
            <a:ext cx="795745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mj-lt"/>
                <a:ea typeface="+mn-ea"/>
                <a:cs typeface="Arial" charset="0"/>
              </a:rPr>
              <a:t>Please compare the following things:</a:t>
            </a:r>
          </a:p>
        </p:txBody>
      </p:sp>
      <p:sp>
        <p:nvSpPr>
          <p:cNvPr id="9" name="TextBox 8">
            <a:extLst>
              <a:ext uri="{FF2B5EF4-FFF2-40B4-BE49-F238E27FC236}">
                <a16:creationId xmlns:a16="http://schemas.microsoft.com/office/drawing/2014/main" id="{DF6A96EB-B4F1-166C-E5E2-62955620B451}"/>
              </a:ext>
            </a:extLst>
          </p:cNvPr>
          <p:cNvSpPr txBox="1"/>
          <p:nvPr/>
        </p:nvSpPr>
        <p:spPr>
          <a:xfrm>
            <a:off x="990601" y="1518871"/>
            <a:ext cx="10257984" cy="4524315"/>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0000CC"/>
                </a:solidFill>
                <a:effectLst/>
                <a:uLnTx/>
                <a:uFillTx/>
                <a:latin typeface="+mj-lt"/>
              </a:rPr>
              <a:t>Staying home and going on holiday</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0000CC"/>
                </a:solidFill>
                <a:effectLst/>
                <a:uLnTx/>
                <a:uFillTx/>
                <a:latin typeface="+mj-lt"/>
              </a:rPr>
              <a:t>Walking to school and riding a bike to school</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0000CC"/>
                </a:solidFill>
                <a:effectLst/>
                <a:uLnTx/>
                <a:uFillTx/>
                <a:latin typeface="+mj-lt"/>
              </a:rPr>
              <a:t>Eating fruits and eating snacks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lang="en-US" sz="3200" i="1" dirty="0">
                <a:solidFill>
                  <a:srgbClr val="0000CC"/>
                </a:solidFill>
                <a:latin typeface="+mj-lt"/>
              </a:rPr>
              <a:t>Life in the city and in the countryside</a:t>
            </a:r>
            <a:endParaRPr kumimoji="0" lang="en-US" sz="3200" b="0" i="1" u="none" strike="noStrike" kern="1200" cap="none" spc="0" normalizeH="0" baseline="0" noProof="0" dirty="0">
              <a:ln>
                <a:noFill/>
              </a:ln>
              <a:solidFill>
                <a:srgbClr val="0000CC"/>
              </a:solidFill>
              <a:effectLst/>
              <a:uLnTx/>
              <a:uFillTx/>
              <a:latin typeface="+mj-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mj-lt"/>
              </a:rPr>
              <a:t>e.g.</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FF0000"/>
                </a:solidFill>
                <a:effectLst/>
                <a:uLnTx/>
                <a:uFillTx/>
                <a:latin typeface="+mj-lt"/>
              </a:rPr>
              <a:t>Going on holiday is more interesting than staying home.</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FF0000"/>
                </a:solidFill>
                <a:effectLst/>
                <a:uLnTx/>
                <a:uFillTx/>
                <a:latin typeface="+mj-lt"/>
              </a:rPr>
              <a:t>Riding a bike to school is faster than walking to school.</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1" u="none" strike="noStrike" kern="1200" cap="none" spc="0" normalizeH="0" baseline="0" noProof="0" dirty="0">
                <a:ln>
                  <a:noFill/>
                </a:ln>
                <a:solidFill>
                  <a:srgbClr val="FF0000"/>
                </a:solidFill>
                <a:effectLst/>
                <a:uLnTx/>
                <a:uFillTx/>
                <a:latin typeface="+mj-lt"/>
              </a:rPr>
              <a:t>Eating fruits is healthier than eating snacks.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lang="en-US" sz="3200" i="1" dirty="0">
                <a:solidFill>
                  <a:srgbClr val="FF0000"/>
                </a:solidFill>
                <a:latin typeface="+mj-lt"/>
              </a:rPr>
              <a:t>Life in the city is busier than in the countryside.</a:t>
            </a:r>
            <a:endParaRPr kumimoji="0" lang="en-US" sz="3200" b="0" i="1" u="none" strike="noStrike" kern="120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19773672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4" name="Rectangle 3"/>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0635EB-422E-7FBA-C850-16D4044806D2}"/>
              </a:ext>
            </a:extLst>
          </p:cNvPr>
          <p:cNvSpPr txBox="1"/>
          <p:nvPr/>
        </p:nvSpPr>
        <p:spPr>
          <a:xfrm>
            <a:off x="452120" y="393153"/>
            <a:ext cx="1173988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0070C0"/>
                </a:solidFill>
              </a:rPr>
              <a:t>Write at least 5 sentences to compare two places.  </a:t>
            </a:r>
            <a:endParaRPr lang="en-US" sz="3200" dirty="0">
              <a:solidFill>
                <a:srgbClr val="0070C0"/>
              </a:solidFill>
            </a:endParaRPr>
          </a:p>
        </p:txBody>
      </p:sp>
      <p:sp>
        <p:nvSpPr>
          <p:cNvPr id="5" name="TextBox 4">
            <a:extLst>
              <a:ext uri="{FF2B5EF4-FFF2-40B4-BE49-F238E27FC236}">
                <a16:creationId xmlns:a16="http://schemas.microsoft.com/office/drawing/2014/main" id="{2832307A-2513-107A-0677-1D60954B031D}"/>
              </a:ext>
            </a:extLst>
          </p:cNvPr>
          <p:cNvSpPr txBox="1"/>
          <p:nvPr/>
        </p:nvSpPr>
        <p:spPr>
          <a:xfrm>
            <a:off x="452120" y="2228671"/>
            <a:ext cx="1163828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i="1" dirty="0">
                <a:solidFill>
                  <a:srgbClr val="FF0000"/>
                </a:solidFill>
              </a:rPr>
              <a:t>e.g.</a:t>
            </a:r>
          </a:p>
          <a:p>
            <a:r>
              <a:rPr lang="en-US" sz="3000" i="1" dirty="0">
                <a:solidFill>
                  <a:srgbClr val="FF0000"/>
                </a:solidFill>
              </a:rPr>
              <a:t>It is hotter in </a:t>
            </a:r>
            <a:r>
              <a:rPr lang="en-US" sz="3000" i="1" dirty="0" err="1">
                <a:solidFill>
                  <a:srgbClr val="FF0000"/>
                </a:solidFill>
              </a:rPr>
              <a:t>Đà</a:t>
            </a:r>
            <a:r>
              <a:rPr lang="en-US" sz="3000" i="1" dirty="0">
                <a:solidFill>
                  <a:srgbClr val="FF0000"/>
                </a:solidFill>
              </a:rPr>
              <a:t> </a:t>
            </a:r>
            <a:r>
              <a:rPr lang="en-US" sz="3000" i="1" dirty="0" err="1">
                <a:solidFill>
                  <a:srgbClr val="FF0000"/>
                </a:solidFill>
              </a:rPr>
              <a:t>Nẵng</a:t>
            </a:r>
            <a:r>
              <a:rPr lang="en-US" sz="3000" i="1" dirty="0">
                <a:solidFill>
                  <a:srgbClr val="FF0000"/>
                </a:solidFill>
              </a:rPr>
              <a:t> than in Long An.</a:t>
            </a:r>
          </a:p>
          <a:p>
            <a:r>
              <a:rPr lang="en-US" sz="3000" i="1" dirty="0" err="1">
                <a:solidFill>
                  <a:srgbClr val="FF0000"/>
                </a:solidFill>
              </a:rPr>
              <a:t>Đà</a:t>
            </a:r>
            <a:r>
              <a:rPr lang="en-US" sz="3000" i="1" dirty="0">
                <a:solidFill>
                  <a:srgbClr val="FF0000"/>
                </a:solidFill>
              </a:rPr>
              <a:t> </a:t>
            </a:r>
            <a:r>
              <a:rPr lang="en-US" sz="3000" i="1" dirty="0" err="1">
                <a:solidFill>
                  <a:srgbClr val="FF0000"/>
                </a:solidFill>
              </a:rPr>
              <a:t>Nẵng</a:t>
            </a:r>
            <a:r>
              <a:rPr lang="en-US" sz="3000" i="1" dirty="0">
                <a:solidFill>
                  <a:srgbClr val="FF0000"/>
                </a:solidFill>
              </a:rPr>
              <a:t> is older than Long An.</a:t>
            </a:r>
          </a:p>
          <a:p>
            <a:r>
              <a:rPr lang="en-US" sz="3000" i="1" dirty="0" err="1">
                <a:solidFill>
                  <a:srgbClr val="FF0000"/>
                </a:solidFill>
              </a:rPr>
              <a:t>Đà</a:t>
            </a:r>
            <a:r>
              <a:rPr lang="en-US" sz="3000" i="1" dirty="0">
                <a:solidFill>
                  <a:srgbClr val="FF0000"/>
                </a:solidFill>
              </a:rPr>
              <a:t> </a:t>
            </a:r>
            <a:r>
              <a:rPr lang="en-US" sz="3000" i="1" dirty="0" err="1">
                <a:solidFill>
                  <a:srgbClr val="FF0000"/>
                </a:solidFill>
              </a:rPr>
              <a:t>Nẵng</a:t>
            </a:r>
            <a:r>
              <a:rPr lang="en-US" sz="3000" i="1" dirty="0">
                <a:solidFill>
                  <a:srgbClr val="FF0000"/>
                </a:solidFill>
              </a:rPr>
              <a:t> is more crowded than Long An.</a:t>
            </a:r>
          </a:p>
          <a:p>
            <a:r>
              <a:rPr lang="en-US" sz="3000" i="1" dirty="0" err="1">
                <a:solidFill>
                  <a:srgbClr val="FF0000"/>
                </a:solidFill>
              </a:rPr>
              <a:t>Đà</a:t>
            </a:r>
            <a:r>
              <a:rPr lang="en-US" sz="3000" i="1" dirty="0">
                <a:solidFill>
                  <a:srgbClr val="FF0000"/>
                </a:solidFill>
              </a:rPr>
              <a:t> </a:t>
            </a:r>
            <a:r>
              <a:rPr lang="en-US" sz="3000" i="1" dirty="0" err="1">
                <a:solidFill>
                  <a:srgbClr val="FF0000"/>
                </a:solidFill>
              </a:rPr>
              <a:t>Nẵng</a:t>
            </a:r>
            <a:r>
              <a:rPr lang="en-US" sz="3000" i="1" dirty="0">
                <a:solidFill>
                  <a:srgbClr val="FF0000"/>
                </a:solidFill>
              </a:rPr>
              <a:t> is more expensive than Long An.</a:t>
            </a:r>
          </a:p>
          <a:p>
            <a:r>
              <a:rPr lang="en-US" sz="3000" i="1" dirty="0">
                <a:solidFill>
                  <a:srgbClr val="FF0000"/>
                </a:solidFill>
              </a:rPr>
              <a:t>The beach in </a:t>
            </a:r>
            <a:r>
              <a:rPr lang="en-US" sz="3000" i="1" dirty="0" err="1">
                <a:solidFill>
                  <a:srgbClr val="FF0000"/>
                </a:solidFill>
              </a:rPr>
              <a:t>Đà</a:t>
            </a:r>
            <a:r>
              <a:rPr lang="en-US" sz="3000" i="1" dirty="0">
                <a:solidFill>
                  <a:srgbClr val="FF0000"/>
                </a:solidFill>
              </a:rPr>
              <a:t> </a:t>
            </a:r>
            <a:r>
              <a:rPr lang="en-US" sz="3000" i="1" dirty="0" err="1">
                <a:solidFill>
                  <a:srgbClr val="FF0000"/>
                </a:solidFill>
              </a:rPr>
              <a:t>Nẵng</a:t>
            </a:r>
            <a:r>
              <a:rPr lang="en-US" sz="3000" i="1" dirty="0">
                <a:solidFill>
                  <a:srgbClr val="FF0000"/>
                </a:solidFill>
              </a:rPr>
              <a:t> is more beautiful than in Long An.</a:t>
            </a:r>
          </a:p>
        </p:txBody>
      </p:sp>
    </p:spTree>
    <p:extLst>
      <p:ext uri="{BB962C8B-B14F-4D97-AF65-F5344CB8AC3E}">
        <p14:creationId xmlns:p14="http://schemas.microsoft.com/office/powerpoint/2010/main" val="5760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605306" y="412709"/>
            <a:ext cx="9453093" cy="6052486"/>
          </a:xfrm>
          <a:prstGeom prst="rect">
            <a:avLst/>
          </a:prstGeom>
          <a:noFill/>
          <a:ln w="9525">
            <a:noFill/>
            <a:miter lim="800000"/>
            <a:headEnd/>
            <a:tailEnd/>
          </a:ln>
        </p:spPr>
      </p:pic>
      <p:sp>
        <p:nvSpPr>
          <p:cNvPr id="5" name="Rectangle 4"/>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322489" y="437583"/>
            <a:ext cx="4275138" cy="922337"/>
          </a:xfrm>
          <a:prstGeom prst="rect">
            <a:avLst/>
          </a:prstGeom>
          <a:noFill/>
          <a:ln w="9525">
            <a:noFill/>
            <a:miter lim="800000"/>
            <a:headEnd/>
            <a:tailEnd/>
          </a:ln>
        </p:spPr>
        <p:txBody>
          <a:bodyPr wrap="none">
            <a:spAutoFit/>
          </a:bodyPr>
          <a:lstStyle/>
          <a:p>
            <a:r>
              <a:rPr lang="en-US" sz="5400" b="1" dirty="0">
                <a:solidFill>
                  <a:srgbClr val="FF0000"/>
                </a:solidFill>
                <a:latin typeface="Calibri" pitchFamily="34" charset="0"/>
              </a:rPr>
              <a:t>Today’s lesson</a:t>
            </a:r>
          </a:p>
        </p:txBody>
      </p:sp>
      <p:sp>
        <p:nvSpPr>
          <p:cNvPr id="5" name="Rectangle 4"/>
          <p:cNvSpPr/>
          <p:nvPr/>
        </p:nvSpPr>
        <p:spPr>
          <a:xfrm>
            <a:off x="672822" y="1790210"/>
            <a:ext cx="1098980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defRPr/>
            </a:pPr>
            <a:r>
              <a:rPr lang="en-US" sz="3600" i="1" dirty="0">
                <a:solidFill>
                  <a:srgbClr val="FF0000"/>
                </a:solidFill>
                <a:latin typeface="Calibri" pitchFamily="34" charset="0"/>
              </a:rPr>
              <a:t>Grammar</a:t>
            </a:r>
          </a:p>
          <a:p>
            <a:r>
              <a:rPr lang="en-US" sz="3600" dirty="0">
                <a:solidFill>
                  <a:srgbClr val="0000CC"/>
                </a:solidFill>
                <a:latin typeface="Calibri" pitchFamily="34" charset="0"/>
              </a:rPr>
              <a:t>Use the comparative form to compare two people/things or two groups of people/things.</a:t>
            </a:r>
            <a:endParaRPr lang="en-US" sz="3600" dirty="0">
              <a:solidFill>
                <a:srgbClr val="0070C0"/>
              </a:solidFill>
              <a:latin typeface="Calibri" pitchFamily="34" charset="0"/>
            </a:endParaRP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33375" y="469900"/>
            <a:ext cx="3362325" cy="922338"/>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5" name="Rectangle 4"/>
          <p:cNvSpPr/>
          <p:nvPr/>
        </p:nvSpPr>
        <p:spPr>
          <a:xfrm>
            <a:off x="206375" y="1416050"/>
            <a:ext cx="11871325" cy="341632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err="1">
                <a:solidFill>
                  <a:srgbClr val="0000CC"/>
                </a:solidFill>
                <a:latin typeface="Calibri" pitchFamily="34" charset="0"/>
              </a:rPr>
              <a:t>Practise</a:t>
            </a:r>
            <a:r>
              <a:rPr lang="en-US" sz="3600" i="1" dirty="0">
                <a:solidFill>
                  <a:srgbClr val="0000CC"/>
                </a:solidFill>
                <a:latin typeface="Calibri" pitchFamily="34" charset="0"/>
              </a:rPr>
              <a:t> the grammar point and make sentences using them. </a:t>
            </a:r>
          </a:p>
          <a:p>
            <a:pPr marL="571500" indent="-571500">
              <a:buFontTx/>
              <a:buChar char="-"/>
              <a:defRPr/>
            </a:pPr>
            <a:r>
              <a:rPr lang="en-US" sz="3600" i="1" dirty="0">
                <a:solidFill>
                  <a:srgbClr val="0000CC"/>
                </a:solidFill>
                <a:latin typeface="Calibri" pitchFamily="34" charset="0"/>
              </a:rPr>
              <a:t>Do the exercises in </a:t>
            </a:r>
            <a:r>
              <a:rPr lang="en-US" sz="3600" b="1" i="1" dirty="0">
                <a:solidFill>
                  <a:srgbClr val="0000CC"/>
                </a:solidFill>
                <a:latin typeface="Calibri" pitchFamily="34" charset="0"/>
              </a:rPr>
              <a:t>TA 7 Right on WB </a:t>
            </a:r>
            <a:r>
              <a:rPr lang="en-US" sz="3600" i="1" dirty="0">
                <a:solidFill>
                  <a:srgbClr val="0000CC"/>
                </a:solidFill>
                <a:latin typeface="Calibri" pitchFamily="34" charset="0"/>
              </a:rPr>
              <a:t>(page 43) </a:t>
            </a:r>
          </a:p>
          <a:p>
            <a:pPr marL="571500" indent="-571500">
              <a:buFontTx/>
              <a:buChar char="-"/>
              <a:defRPr/>
            </a:pPr>
            <a:r>
              <a:rPr lang="en-US" sz="3600" i="1" dirty="0">
                <a:solidFill>
                  <a:srgbClr val="0000CC"/>
                </a:solidFill>
                <a:latin typeface="Calibri" pitchFamily="34" charset="0"/>
              </a:rPr>
              <a:t>Prepare the next lesson (page 83 SB)</a:t>
            </a:r>
          </a:p>
          <a:p>
            <a:pPr marL="571500" indent="-571500">
              <a:buFontTx/>
              <a:buChar char="-"/>
              <a:defRPr/>
            </a:pPr>
            <a:r>
              <a:rPr lang="en-US" sz="3600" i="1" dirty="0">
                <a:solidFill>
                  <a:srgbClr val="0000CC"/>
                </a:solidFill>
                <a:latin typeface="Calibri" pitchFamily="34" charset="0"/>
              </a:rPr>
              <a:t>Complete the grammar notes in </a:t>
            </a:r>
            <a:r>
              <a:rPr lang="en-US" sz="3600" b="1" i="1" dirty="0">
                <a:solidFill>
                  <a:srgbClr val="0000CC"/>
                </a:solidFill>
                <a:latin typeface="Calibri" pitchFamily="34" charset="0"/>
              </a:rPr>
              <a:t>TA 7 Right on Notebook</a:t>
            </a:r>
            <a:r>
              <a:rPr lang="en-US" sz="3600" i="1" dirty="0">
                <a:solidFill>
                  <a:srgbClr val="0000CC"/>
                </a:solidFill>
                <a:latin typeface="Calibri" pitchFamily="34" charset="0"/>
              </a:rPr>
              <a:t> (page 37)</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t="2" b="15105"/>
          <a:stretch>
            <a:fillRect/>
          </a:stretch>
        </p:blipFill>
        <p:spPr bwMode="auto">
          <a:xfrm>
            <a:off x="0" y="0"/>
            <a:ext cx="12192000" cy="6867525"/>
          </a:xfrm>
          <a:prstGeom prst="rect">
            <a:avLst/>
          </a:prstGeom>
          <a:noFill/>
          <a:ln w="9525">
            <a:noFill/>
            <a:miter lim="800000"/>
            <a:headEnd/>
            <a:tailEnd/>
          </a:ln>
        </p:spPr>
      </p:pic>
      <p:sp>
        <p:nvSpPr>
          <p:cNvPr id="5" name="TextBox 4"/>
          <p:cNvSpPr txBox="1"/>
          <p:nvPr/>
        </p:nvSpPr>
        <p:spPr>
          <a:xfrm>
            <a:off x="4557713" y="6051550"/>
            <a:ext cx="3101975" cy="646113"/>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600" dirty="0">
                <a:solidFill>
                  <a:srgbClr val="FF0000"/>
                </a:solidFill>
                <a:latin typeface="+mn-lt"/>
                <a:cs typeface="+mn-cs"/>
              </a:rPr>
              <a:t>Enjoy your day!</a:t>
            </a:r>
            <a:endParaRPr lang="en-US" dirty="0">
              <a:solidFill>
                <a:srgbClr val="FF0000"/>
              </a:solidFill>
              <a:latin typeface="+mn-lt"/>
              <a:cs typeface="+mn-cs"/>
            </a:endParaRPr>
          </a:p>
        </p:txBody>
      </p:sp>
    </p:spTree>
    <p:extLst>
      <p:ext uri="{BB962C8B-B14F-4D97-AF65-F5344CB8AC3E}">
        <p14:creationId xmlns:p14="http://schemas.microsoft.com/office/powerpoint/2010/main" val="36396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250" y="411163"/>
            <a:ext cx="3181350" cy="661987"/>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Objectives</a:t>
            </a:r>
            <a:endParaRPr lang="en-US" dirty="0"/>
          </a:p>
        </p:txBody>
      </p:sp>
      <p:sp>
        <p:nvSpPr>
          <p:cNvPr id="9218" name="TextBox 2"/>
          <p:cNvSpPr txBox="1">
            <a:spLocks noChangeArrowheads="1"/>
          </p:cNvSpPr>
          <p:nvPr/>
        </p:nvSpPr>
        <p:spPr bwMode="auto">
          <a:xfrm>
            <a:off x="914400" y="1381125"/>
            <a:ext cx="10833100" cy="2308324"/>
          </a:xfrm>
          <a:prstGeom prst="rect">
            <a:avLst/>
          </a:prstGeom>
          <a:noFill/>
          <a:ln w="9525">
            <a:noFill/>
            <a:miter lim="800000"/>
            <a:headEnd/>
            <a:tailEnd/>
          </a:ln>
        </p:spPr>
        <p:txBody>
          <a:bodyPr>
            <a:spAutoFit/>
          </a:bodyPr>
          <a:lstStyle/>
          <a:p>
            <a:r>
              <a:rPr lang="en-US" sz="3600" dirty="0">
                <a:solidFill>
                  <a:srgbClr val="FF0000"/>
                </a:solidFill>
                <a:latin typeface="Calibri" pitchFamily="34" charset="0"/>
                <a:cs typeface="Times New Roman" pitchFamily="18" charset="0"/>
              </a:rPr>
              <a:t>By the end of this lesson, students will be able to…</a:t>
            </a:r>
          </a:p>
          <a:p>
            <a:endParaRPr lang="en-US" sz="3600" dirty="0">
              <a:solidFill>
                <a:srgbClr val="0070C0"/>
              </a:solidFill>
              <a:latin typeface="Calibri" pitchFamily="34" charset="0"/>
            </a:endParaRPr>
          </a:p>
          <a:p>
            <a:r>
              <a:rPr lang="en-US" sz="3600" i="1" dirty="0">
                <a:solidFill>
                  <a:srgbClr val="0000CC"/>
                </a:solidFill>
                <a:latin typeface="Calibri" pitchFamily="34" charset="0"/>
              </a:rPr>
              <a:t>use the comparative form to compare two people/things or two groups of people/things.</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2"/>
          <a:srcRect/>
          <a:stretch>
            <a:fillRect/>
          </a:stretch>
        </p:blipFill>
        <p:spPr bwMode="auto">
          <a:xfrm>
            <a:off x="1250654" y="392805"/>
            <a:ext cx="8906171" cy="6072389"/>
          </a:xfrm>
          <a:prstGeom prst="rect">
            <a:avLst/>
          </a:prstGeom>
          <a:noFill/>
          <a:ln w="9525">
            <a:noFill/>
            <a:miter lim="800000"/>
            <a:headEnd/>
            <a:tailEnd/>
          </a:ln>
        </p:spPr>
      </p:pic>
      <p:sp>
        <p:nvSpPr>
          <p:cNvPr id="7" name="Rectangle 6"/>
          <p:cNvSpPr/>
          <p:nvPr/>
        </p:nvSpPr>
        <p:spPr>
          <a:xfrm>
            <a:off x="8143875" y="552450"/>
            <a:ext cx="4025900"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WARM-UP</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176E9-2190-629D-1A59-4CC260D2CC36}"/>
              </a:ext>
            </a:extLst>
          </p:cNvPr>
          <p:cNvSpPr txBox="1"/>
          <p:nvPr/>
        </p:nvSpPr>
        <p:spPr>
          <a:xfrm>
            <a:off x="350874" y="801991"/>
            <a:ext cx="11490251" cy="5016758"/>
          </a:xfrm>
          <a:prstGeom prst="rect">
            <a:avLst/>
          </a:prstGeom>
          <a:noFill/>
        </p:spPr>
        <p:txBody>
          <a:bodyPr wrap="square">
            <a:spAutoFit/>
          </a:bodyPr>
          <a:lstStyle/>
          <a:p>
            <a:pPr algn="l"/>
            <a:r>
              <a:rPr lang="en-US" sz="3200" b="0" i="0" dirty="0">
                <a:solidFill>
                  <a:srgbClr val="1A202C"/>
                </a:solidFill>
                <a:effectLst/>
                <a:latin typeface="+mj-lt"/>
              </a:rPr>
              <a:t>Teacher writes 10-20 words on the board from the previous lessons (e.g. </a:t>
            </a:r>
            <a:r>
              <a:rPr lang="en-US" sz="3200" b="0" i="1" dirty="0">
                <a:solidFill>
                  <a:srgbClr val="0000CC"/>
                </a:solidFill>
                <a:effectLst/>
                <a:latin typeface="+mj-lt"/>
              </a:rPr>
              <a:t>hoverboard, self-driving bus, hyperloop train, ﬂying taxi, hoverbike, electric car, etc</a:t>
            </a:r>
            <a:r>
              <a:rPr lang="en-US" sz="3200" b="0" i="0" dirty="0">
                <a:solidFill>
                  <a:srgbClr val="1A202C"/>
                </a:solidFill>
                <a:effectLst/>
                <a:latin typeface="+mj-lt"/>
              </a:rPr>
              <a:t>.). Then invite two students to come to the front of the class and give each student a board eraser. Ask the two students to stand with their backs to the board and tell them that when you call out one of the words, they should turn around and try to erase the word quickly.</a:t>
            </a:r>
          </a:p>
          <a:p>
            <a:pPr algn="l"/>
            <a:r>
              <a:rPr lang="en-US" sz="3200" b="0" i="0" dirty="0">
                <a:solidFill>
                  <a:srgbClr val="1A202C"/>
                </a:solidFill>
                <a:effectLst/>
                <a:latin typeface="+mj-lt"/>
              </a:rPr>
              <a:t>The first student to erase the word is the winner. Then, ask the rest of the class ‘Who is faster?’, and all students should answer using a comparative sentence (e.g. ‘</a:t>
            </a:r>
            <a:r>
              <a:rPr lang="en-US" sz="3200" b="1" i="0" dirty="0">
                <a:solidFill>
                  <a:srgbClr val="1A202C"/>
                </a:solidFill>
                <a:effectLst/>
                <a:latin typeface="+mj-lt"/>
              </a:rPr>
              <a:t>Sarah is faster than James</a:t>
            </a:r>
            <a:r>
              <a:rPr lang="en-US" sz="3200" b="0" i="0" dirty="0">
                <a:solidFill>
                  <a:srgbClr val="1A202C"/>
                </a:solidFill>
                <a:effectLst/>
                <a:latin typeface="+mj-lt"/>
              </a:rPr>
              <a:t>.’).</a:t>
            </a:r>
          </a:p>
        </p:txBody>
      </p:sp>
    </p:spTree>
    <p:extLst>
      <p:ext uri="{BB962C8B-B14F-4D97-AF65-F5344CB8AC3E}">
        <p14:creationId xmlns:p14="http://schemas.microsoft.com/office/powerpoint/2010/main" val="378353457"/>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a:srcRect b="2901"/>
          <a:stretch>
            <a:fillRect/>
          </a:stretch>
        </p:blipFill>
        <p:spPr bwMode="auto">
          <a:xfrm>
            <a:off x="1560513" y="1265238"/>
            <a:ext cx="8705850" cy="4989512"/>
          </a:xfrm>
          <a:prstGeom prst="rect">
            <a:avLst/>
          </a:prstGeom>
          <a:noFill/>
          <a:ln w="9525">
            <a:noFill/>
            <a:miter lim="800000"/>
            <a:headEnd/>
            <a:tailEnd/>
          </a:ln>
        </p:spPr>
      </p:pic>
      <p:sp>
        <p:nvSpPr>
          <p:cNvPr id="3" name="Speech Bubble: Rectangle with Corners Rounded 8"/>
          <p:cNvSpPr/>
          <p:nvPr/>
        </p:nvSpPr>
        <p:spPr>
          <a:xfrm>
            <a:off x="5303838" y="725488"/>
            <a:ext cx="3756025" cy="739775"/>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B050"/>
                </a:solidFill>
              </a:rPr>
              <a:t>It’s time to learn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74552" y="1689904"/>
            <a:ext cx="45719" cy="369332"/>
          </a:xfrm>
          <a:prstGeom prst="rect">
            <a:avLst/>
          </a:prstGeom>
          <a:noFill/>
        </p:spPr>
        <p:txBody>
          <a:bodyPr wrap="square" rtlCol="0">
            <a:spAutoFit/>
          </a:bodyPr>
          <a:lstStyle/>
          <a:p>
            <a:endParaRPr lang="en-US"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593" y="360216"/>
            <a:ext cx="9144000" cy="5976503"/>
          </a:xfrm>
          <a:prstGeom prst="rect">
            <a:avLst/>
          </a:prstGeom>
        </p:spPr>
      </p:pic>
      <p:sp>
        <p:nvSpPr>
          <p:cNvPr id="10" name="Oval 9"/>
          <p:cNvSpPr/>
          <p:nvPr/>
        </p:nvSpPr>
        <p:spPr>
          <a:xfrm>
            <a:off x="818147" y="4262109"/>
            <a:ext cx="10722544" cy="1787236"/>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rgbClr val="0070C0"/>
                </a:solidFill>
              </a:rPr>
              <a:t>Comparative</a:t>
            </a:r>
          </a:p>
        </p:txBody>
      </p:sp>
      <p:sp>
        <p:nvSpPr>
          <p:cNvPr id="5" name="Rectangle 4">
            <a:extLst>
              <a:ext uri="{FF2B5EF4-FFF2-40B4-BE49-F238E27FC236}">
                <a16:creationId xmlns:a16="http://schemas.microsoft.com/office/drawing/2014/main" id="{BA386DE9-345A-400C-B2BB-B32B155C2C38}"/>
              </a:ext>
            </a:extLst>
          </p:cNvPr>
          <p:cNvSpPr/>
          <p:nvPr/>
        </p:nvSpPr>
        <p:spPr>
          <a:xfrm>
            <a:off x="7128588" y="552140"/>
            <a:ext cx="5023071"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PRESENTATION</a:t>
            </a:r>
          </a:p>
        </p:txBody>
      </p:sp>
    </p:spTree>
    <p:extLst>
      <p:ext uri="{BB962C8B-B14F-4D97-AF65-F5344CB8AC3E}">
        <p14:creationId xmlns:p14="http://schemas.microsoft.com/office/powerpoint/2010/main" val="1214422566"/>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0">
            <a:extLst>
              <a:ext uri="{FF2B5EF4-FFF2-40B4-BE49-F238E27FC236}">
                <a16:creationId xmlns:a16="http://schemas.microsoft.com/office/drawing/2014/main" id="{BFB805F9-FE47-9B09-EE85-C57392E511E8}"/>
              </a:ext>
            </a:extLst>
          </p:cNvPr>
          <p:cNvSpPr/>
          <p:nvPr/>
        </p:nvSpPr>
        <p:spPr>
          <a:xfrm rot="5400000">
            <a:off x="8808218" y="4022207"/>
            <a:ext cx="1307507" cy="3346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mj-lt"/>
            </a:endParaRPr>
          </a:p>
        </p:txBody>
      </p:sp>
      <p:sp>
        <p:nvSpPr>
          <p:cNvPr id="4" name="Rectangle 3"/>
          <p:cNvSpPr/>
          <p:nvPr/>
        </p:nvSpPr>
        <p:spPr>
          <a:xfrm>
            <a:off x="187358" y="394881"/>
            <a:ext cx="11943681" cy="8463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i="1" dirty="0">
                <a:solidFill>
                  <a:srgbClr val="0070C0"/>
                </a:solidFill>
                <a:latin typeface="+mj-lt"/>
              </a:rPr>
              <a:t>Look at the sentences and choose suitable phrases to complete the rule for </a:t>
            </a:r>
            <a:r>
              <a:rPr lang="en-US" sz="3200" b="1" i="1" dirty="0">
                <a:solidFill>
                  <a:srgbClr val="0070C0"/>
                </a:solidFill>
                <a:latin typeface="+mj-lt"/>
              </a:rPr>
              <a:t>comparative</a:t>
            </a:r>
            <a:r>
              <a:rPr lang="en-US" sz="3200" i="1" dirty="0">
                <a:solidFill>
                  <a:srgbClr val="0070C0"/>
                </a:solidFill>
                <a:latin typeface="+mj-lt"/>
              </a:rPr>
              <a:t>:</a:t>
            </a:r>
          </a:p>
        </p:txBody>
      </p:sp>
      <p:sp>
        <p:nvSpPr>
          <p:cNvPr id="5" name="Rectangle 4"/>
          <p:cNvSpPr/>
          <p:nvPr/>
        </p:nvSpPr>
        <p:spPr>
          <a:xfrm>
            <a:off x="91025" y="4930884"/>
            <a:ext cx="5547776" cy="13937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3200" b="1" dirty="0">
                <a:solidFill>
                  <a:srgbClr val="0070C0"/>
                </a:solidFill>
                <a:latin typeface="+mj-lt"/>
              </a:rPr>
              <a:t>_____ adjectives</a:t>
            </a:r>
            <a:r>
              <a:rPr lang="en-US" sz="3200" dirty="0">
                <a:solidFill>
                  <a:srgbClr val="0070C0"/>
                </a:solidFill>
                <a:latin typeface="+mj-lt"/>
              </a:rPr>
              <a:t>:</a:t>
            </a:r>
            <a:r>
              <a:rPr lang="en-US" sz="3200" i="1" dirty="0">
                <a:solidFill>
                  <a:srgbClr val="0070C0"/>
                </a:solidFill>
                <a:latin typeface="+mj-lt"/>
              </a:rPr>
              <a:t> </a:t>
            </a:r>
            <a:br>
              <a:rPr lang="en-US" sz="3200" i="1" dirty="0">
                <a:solidFill>
                  <a:srgbClr val="0070C0"/>
                </a:solidFill>
                <a:latin typeface="+mj-lt"/>
              </a:rPr>
            </a:br>
            <a:r>
              <a:rPr lang="en-US" sz="3200" dirty="0">
                <a:solidFill>
                  <a:srgbClr val="0070C0"/>
                </a:solidFill>
                <a:latin typeface="+mj-lt"/>
              </a:rPr>
              <a:t>adjective + ____+ ____ (+ noun)</a:t>
            </a:r>
          </a:p>
        </p:txBody>
      </p:sp>
      <p:sp>
        <p:nvSpPr>
          <p:cNvPr id="11" name="Right Arrow 10"/>
          <p:cNvSpPr/>
          <p:nvPr/>
        </p:nvSpPr>
        <p:spPr>
          <a:xfrm rot="5400000">
            <a:off x="2049178" y="4101526"/>
            <a:ext cx="1307507" cy="28041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mj-lt"/>
            </a:endParaRPr>
          </a:p>
        </p:txBody>
      </p:sp>
      <p:sp>
        <p:nvSpPr>
          <p:cNvPr id="12" name="Rectangle 11"/>
          <p:cNvSpPr/>
          <p:nvPr/>
        </p:nvSpPr>
        <p:spPr>
          <a:xfrm>
            <a:off x="159833" y="2586154"/>
            <a:ext cx="5768411" cy="16856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0070C0"/>
                </a:solidFill>
                <a:latin typeface="+mj-lt"/>
              </a:rPr>
              <a:t>Jack is taller than Mary.</a:t>
            </a:r>
          </a:p>
          <a:p>
            <a:r>
              <a:rPr lang="en-US" sz="2800" dirty="0">
                <a:solidFill>
                  <a:srgbClr val="0070C0"/>
                </a:solidFill>
                <a:latin typeface="+mj-lt"/>
              </a:rPr>
              <a:t>This white shirt is smaller than the blue one.</a:t>
            </a:r>
          </a:p>
          <a:p>
            <a:r>
              <a:rPr lang="en-US" sz="2800" dirty="0">
                <a:solidFill>
                  <a:srgbClr val="0070C0"/>
                </a:solidFill>
                <a:latin typeface="+mj-lt"/>
              </a:rPr>
              <a:t>My hair is longer than your hair.</a:t>
            </a:r>
          </a:p>
        </p:txBody>
      </p:sp>
      <p:sp>
        <p:nvSpPr>
          <p:cNvPr id="9" name="Rectangle 8">
            <a:extLst>
              <a:ext uri="{FF2B5EF4-FFF2-40B4-BE49-F238E27FC236}">
                <a16:creationId xmlns:a16="http://schemas.microsoft.com/office/drawing/2014/main" id="{1E7DF9BB-BFE0-C307-CC5F-C56CE56FEC46}"/>
              </a:ext>
            </a:extLst>
          </p:cNvPr>
          <p:cNvSpPr/>
          <p:nvPr/>
        </p:nvSpPr>
        <p:spPr>
          <a:xfrm>
            <a:off x="6136487" y="2575100"/>
            <a:ext cx="6035039" cy="1692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0070C0"/>
                </a:solidFill>
                <a:latin typeface="+mj-lt"/>
              </a:rPr>
              <a:t>Peter is more helpful than Mark.</a:t>
            </a:r>
          </a:p>
          <a:p>
            <a:r>
              <a:rPr lang="en-US" sz="2800" dirty="0">
                <a:solidFill>
                  <a:srgbClr val="0070C0"/>
                </a:solidFill>
                <a:latin typeface="+mj-lt"/>
              </a:rPr>
              <a:t>Apples are more delicious than carrots.</a:t>
            </a:r>
          </a:p>
          <a:p>
            <a:r>
              <a:rPr lang="en-US" sz="2800" dirty="0" err="1">
                <a:solidFill>
                  <a:srgbClr val="0070C0"/>
                </a:solidFill>
                <a:latin typeface="+mj-lt"/>
              </a:rPr>
              <a:t>Maths</a:t>
            </a:r>
            <a:r>
              <a:rPr lang="en-US" sz="2800" dirty="0">
                <a:solidFill>
                  <a:srgbClr val="0070C0"/>
                </a:solidFill>
                <a:latin typeface="+mj-lt"/>
              </a:rPr>
              <a:t> is more difficult than English.</a:t>
            </a:r>
          </a:p>
        </p:txBody>
      </p:sp>
      <p:sp>
        <p:nvSpPr>
          <p:cNvPr id="10" name="Rectangle 9">
            <a:extLst>
              <a:ext uri="{FF2B5EF4-FFF2-40B4-BE49-F238E27FC236}">
                <a16:creationId xmlns:a16="http://schemas.microsoft.com/office/drawing/2014/main" id="{68776A53-8A96-A8E4-CE7E-02EE66847D9E}"/>
              </a:ext>
            </a:extLst>
          </p:cNvPr>
          <p:cNvSpPr/>
          <p:nvPr/>
        </p:nvSpPr>
        <p:spPr>
          <a:xfrm>
            <a:off x="5780831" y="4930884"/>
            <a:ext cx="6320144" cy="13937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3200" b="1" dirty="0">
                <a:solidFill>
                  <a:srgbClr val="0070C0"/>
                </a:solidFill>
                <a:latin typeface="+mj-lt"/>
              </a:rPr>
              <a:t>____ adjectives</a:t>
            </a:r>
            <a:r>
              <a:rPr lang="en-US" sz="3200" dirty="0">
                <a:solidFill>
                  <a:srgbClr val="0070C0"/>
                </a:solidFill>
                <a:latin typeface="+mj-lt"/>
              </a:rPr>
              <a:t>:</a:t>
            </a:r>
            <a:r>
              <a:rPr lang="en-US" sz="3200" i="1" dirty="0">
                <a:solidFill>
                  <a:srgbClr val="0070C0"/>
                </a:solidFill>
                <a:latin typeface="+mj-lt"/>
              </a:rPr>
              <a:t> </a:t>
            </a:r>
          </a:p>
          <a:p>
            <a:pPr algn="ctr">
              <a:lnSpc>
                <a:spcPct val="150000"/>
              </a:lnSpc>
            </a:pPr>
            <a:r>
              <a:rPr lang="en-US" sz="3200" dirty="0">
                <a:solidFill>
                  <a:srgbClr val="0070C0"/>
                </a:solidFill>
                <a:latin typeface="+mj-lt"/>
              </a:rPr>
              <a:t>_______ + adjective + ____ (+ noun)</a:t>
            </a:r>
          </a:p>
        </p:txBody>
      </p:sp>
      <p:sp>
        <p:nvSpPr>
          <p:cNvPr id="2" name="TextBox 1">
            <a:extLst>
              <a:ext uri="{FF2B5EF4-FFF2-40B4-BE49-F238E27FC236}">
                <a16:creationId xmlns:a16="http://schemas.microsoft.com/office/drawing/2014/main" id="{DC9BF8EF-DB3E-B203-6DFF-761EF866D9CE}"/>
              </a:ext>
            </a:extLst>
          </p:cNvPr>
          <p:cNvSpPr txBox="1"/>
          <p:nvPr/>
        </p:nvSpPr>
        <p:spPr>
          <a:xfrm>
            <a:off x="1873315" y="1521050"/>
            <a:ext cx="810985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latin typeface="+mj-lt"/>
              </a:rPr>
              <a:t>more/less * Long * -er * than * than* Short </a:t>
            </a:r>
          </a:p>
        </p:txBody>
      </p:sp>
      <p:sp>
        <p:nvSpPr>
          <p:cNvPr id="14" name="TextBox 13">
            <a:extLst>
              <a:ext uri="{FF2B5EF4-FFF2-40B4-BE49-F238E27FC236}">
                <a16:creationId xmlns:a16="http://schemas.microsoft.com/office/drawing/2014/main" id="{521B0E2B-1FD8-B303-1385-77E32DEB7260}"/>
              </a:ext>
            </a:extLst>
          </p:cNvPr>
          <p:cNvSpPr txBox="1"/>
          <p:nvPr/>
        </p:nvSpPr>
        <p:spPr>
          <a:xfrm>
            <a:off x="1387320" y="5039399"/>
            <a:ext cx="1247806" cy="584775"/>
          </a:xfrm>
          <a:prstGeom prst="rect">
            <a:avLst/>
          </a:prstGeom>
          <a:noFill/>
        </p:spPr>
        <p:txBody>
          <a:bodyPr wrap="square">
            <a:spAutoFit/>
          </a:bodyPr>
          <a:lstStyle/>
          <a:p>
            <a:r>
              <a:rPr lang="en-US" sz="3200" b="1" dirty="0">
                <a:solidFill>
                  <a:srgbClr val="FF0000"/>
                </a:solidFill>
                <a:latin typeface="+mj-lt"/>
              </a:rPr>
              <a:t>Short</a:t>
            </a:r>
            <a:r>
              <a:rPr lang="en-US" sz="3200" dirty="0">
                <a:solidFill>
                  <a:srgbClr val="FF0000"/>
                </a:solidFill>
                <a:latin typeface="+mj-lt"/>
              </a:rPr>
              <a:t> </a:t>
            </a:r>
          </a:p>
        </p:txBody>
      </p:sp>
      <p:sp>
        <p:nvSpPr>
          <p:cNvPr id="15" name="TextBox 14">
            <a:extLst>
              <a:ext uri="{FF2B5EF4-FFF2-40B4-BE49-F238E27FC236}">
                <a16:creationId xmlns:a16="http://schemas.microsoft.com/office/drawing/2014/main" id="{F232BCE3-17BD-ED40-5340-6E9AF1FFE84B}"/>
              </a:ext>
            </a:extLst>
          </p:cNvPr>
          <p:cNvSpPr txBox="1"/>
          <p:nvPr/>
        </p:nvSpPr>
        <p:spPr>
          <a:xfrm>
            <a:off x="2177649" y="5775221"/>
            <a:ext cx="1656598" cy="584775"/>
          </a:xfrm>
          <a:prstGeom prst="rect">
            <a:avLst/>
          </a:prstGeom>
          <a:noFill/>
        </p:spPr>
        <p:txBody>
          <a:bodyPr wrap="square">
            <a:spAutoFit/>
          </a:bodyPr>
          <a:lstStyle/>
          <a:p>
            <a:r>
              <a:rPr lang="en-US" sz="3200" dirty="0">
                <a:solidFill>
                  <a:srgbClr val="FF0000"/>
                </a:solidFill>
                <a:latin typeface="+mj-lt"/>
              </a:rPr>
              <a:t>-er </a:t>
            </a:r>
          </a:p>
        </p:txBody>
      </p:sp>
      <p:sp>
        <p:nvSpPr>
          <p:cNvPr id="16" name="TextBox 15">
            <a:extLst>
              <a:ext uri="{FF2B5EF4-FFF2-40B4-BE49-F238E27FC236}">
                <a16:creationId xmlns:a16="http://schemas.microsoft.com/office/drawing/2014/main" id="{3ACC6B37-5416-407B-23D0-020F65EA3041}"/>
              </a:ext>
            </a:extLst>
          </p:cNvPr>
          <p:cNvSpPr txBox="1"/>
          <p:nvPr/>
        </p:nvSpPr>
        <p:spPr>
          <a:xfrm>
            <a:off x="3154834" y="5775221"/>
            <a:ext cx="1656598" cy="584775"/>
          </a:xfrm>
          <a:prstGeom prst="rect">
            <a:avLst/>
          </a:prstGeom>
          <a:noFill/>
        </p:spPr>
        <p:txBody>
          <a:bodyPr wrap="square">
            <a:spAutoFit/>
          </a:bodyPr>
          <a:lstStyle/>
          <a:p>
            <a:r>
              <a:rPr lang="en-US" sz="3200" dirty="0">
                <a:solidFill>
                  <a:srgbClr val="FF0000"/>
                </a:solidFill>
                <a:latin typeface="+mj-lt"/>
              </a:rPr>
              <a:t>than </a:t>
            </a:r>
          </a:p>
        </p:txBody>
      </p:sp>
      <p:sp>
        <p:nvSpPr>
          <p:cNvPr id="17" name="TextBox 16">
            <a:extLst>
              <a:ext uri="{FF2B5EF4-FFF2-40B4-BE49-F238E27FC236}">
                <a16:creationId xmlns:a16="http://schemas.microsoft.com/office/drawing/2014/main" id="{68F2CC2A-849E-DBB9-FFB5-43EE09790630}"/>
              </a:ext>
            </a:extLst>
          </p:cNvPr>
          <p:cNvSpPr txBox="1"/>
          <p:nvPr/>
        </p:nvSpPr>
        <p:spPr>
          <a:xfrm>
            <a:off x="7491711" y="5039100"/>
            <a:ext cx="1258886" cy="584775"/>
          </a:xfrm>
          <a:prstGeom prst="rect">
            <a:avLst/>
          </a:prstGeom>
          <a:noFill/>
        </p:spPr>
        <p:txBody>
          <a:bodyPr wrap="square">
            <a:spAutoFit/>
          </a:bodyPr>
          <a:lstStyle/>
          <a:p>
            <a:r>
              <a:rPr lang="en-US" sz="3200" b="1" dirty="0">
                <a:solidFill>
                  <a:srgbClr val="FF0000"/>
                </a:solidFill>
                <a:latin typeface="+mj-lt"/>
              </a:rPr>
              <a:t>Long </a:t>
            </a:r>
          </a:p>
        </p:txBody>
      </p:sp>
      <p:sp>
        <p:nvSpPr>
          <p:cNvPr id="18" name="TextBox 17">
            <a:extLst>
              <a:ext uri="{FF2B5EF4-FFF2-40B4-BE49-F238E27FC236}">
                <a16:creationId xmlns:a16="http://schemas.microsoft.com/office/drawing/2014/main" id="{CFCB1FF7-0FD0-3339-F309-AB47D62B0E5A}"/>
              </a:ext>
            </a:extLst>
          </p:cNvPr>
          <p:cNvSpPr txBox="1"/>
          <p:nvPr/>
        </p:nvSpPr>
        <p:spPr>
          <a:xfrm>
            <a:off x="5780831" y="5817744"/>
            <a:ext cx="2079451" cy="553998"/>
          </a:xfrm>
          <a:prstGeom prst="rect">
            <a:avLst/>
          </a:prstGeom>
          <a:noFill/>
        </p:spPr>
        <p:txBody>
          <a:bodyPr wrap="square">
            <a:spAutoFit/>
          </a:bodyPr>
          <a:lstStyle/>
          <a:p>
            <a:r>
              <a:rPr lang="en-US" sz="3000" dirty="0">
                <a:solidFill>
                  <a:srgbClr val="FF0000"/>
                </a:solidFill>
                <a:latin typeface="+mj-lt"/>
              </a:rPr>
              <a:t>more/less </a:t>
            </a:r>
          </a:p>
        </p:txBody>
      </p:sp>
      <p:sp>
        <p:nvSpPr>
          <p:cNvPr id="19" name="TextBox 18">
            <a:extLst>
              <a:ext uri="{FF2B5EF4-FFF2-40B4-BE49-F238E27FC236}">
                <a16:creationId xmlns:a16="http://schemas.microsoft.com/office/drawing/2014/main" id="{17717AEE-3FF9-D400-81DE-CA48E1978492}"/>
              </a:ext>
            </a:extLst>
          </p:cNvPr>
          <p:cNvSpPr txBox="1"/>
          <p:nvPr/>
        </p:nvSpPr>
        <p:spPr>
          <a:xfrm>
            <a:off x="9209604" y="5796478"/>
            <a:ext cx="1656598" cy="584775"/>
          </a:xfrm>
          <a:prstGeom prst="rect">
            <a:avLst/>
          </a:prstGeom>
          <a:noFill/>
        </p:spPr>
        <p:txBody>
          <a:bodyPr wrap="square">
            <a:spAutoFit/>
          </a:bodyPr>
          <a:lstStyle/>
          <a:p>
            <a:pPr algn="ctr"/>
            <a:r>
              <a:rPr lang="en-US" sz="3200" dirty="0">
                <a:solidFill>
                  <a:srgbClr val="FF0000"/>
                </a:solidFill>
                <a:latin typeface="+mj-lt"/>
              </a:rPr>
              <a:t>than </a:t>
            </a:r>
          </a:p>
        </p:txBody>
      </p:sp>
    </p:spTree>
    <p:extLst>
      <p:ext uri="{BB962C8B-B14F-4D97-AF65-F5344CB8AC3E}">
        <p14:creationId xmlns:p14="http://schemas.microsoft.com/office/powerpoint/2010/main" val="40282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1" grpId="0" animBg="1"/>
      <p:bldP spid="10" grpId="0" animBg="1"/>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358" y="394881"/>
            <a:ext cx="11943681" cy="8463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i="1" dirty="0">
                <a:solidFill>
                  <a:schemeClr val="accent1"/>
                </a:solidFill>
                <a:latin typeface="+mj-lt"/>
              </a:rPr>
              <a:t>Complete the table with the rules for </a:t>
            </a:r>
            <a:r>
              <a:rPr lang="en-US" sz="3200" b="1" i="1" dirty="0">
                <a:solidFill>
                  <a:schemeClr val="accent1"/>
                </a:solidFill>
                <a:latin typeface="+mj-lt"/>
              </a:rPr>
              <a:t>irregular forms </a:t>
            </a:r>
            <a:r>
              <a:rPr lang="en-US" sz="3200" i="1" dirty="0">
                <a:solidFill>
                  <a:schemeClr val="accent1"/>
                </a:solidFill>
                <a:latin typeface="+mj-lt"/>
              </a:rPr>
              <a:t>of comparative:</a:t>
            </a:r>
          </a:p>
        </p:txBody>
      </p:sp>
      <p:graphicFrame>
        <p:nvGraphicFramePr>
          <p:cNvPr id="3" name="Table 5">
            <a:extLst>
              <a:ext uri="{FF2B5EF4-FFF2-40B4-BE49-F238E27FC236}">
                <a16:creationId xmlns:a16="http://schemas.microsoft.com/office/drawing/2014/main" id="{027A0707-368E-DA5B-F9FA-1ADA0E5D5822}"/>
              </a:ext>
            </a:extLst>
          </p:cNvPr>
          <p:cNvGraphicFramePr>
            <a:graphicFrameLocks noGrp="1"/>
          </p:cNvGraphicFramePr>
          <p:nvPr>
            <p:extLst>
              <p:ext uri="{D42A27DB-BD31-4B8C-83A1-F6EECF244321}">
                <p14:modId xmlns:p14="http://schemas.microsoft.com/office/powerpoint/2010/main" val="3056744466"/>
              </p:ext>
            </p:extLst>
          </p:nvPr>
        </p:nvGraphicFramePr>
        <p:xfrm>
          <a:off x="1676399" y="1513113"/>
          <a:ext cx="8186058" cy="3782785"/>
        </p:xfrm>
        <a:graphic>
          <a:graphicData uri="http://schemas.openxmlformats.org/drawingml/2006/table">
            <a:tbl>
              <a:tblPr firstRow="1" bandRow="1">
                <a:tableStyleId>{5C22544A-7EE6-4342-B048-85BDC9FD1C3A}</a:tableStyleId>
              </a:tblPr>
              <a:tblGrid>
                <a:gridCol w="4093029">
                  <a:extLst>
                    <a:ext uri="{9D8B030D-6E8A-4147-A177-3AD203B41FA5}">
                      <a16:colId xmlns:a16="http://schemas.microsoft.com/office/drawing/2014/main" val="3384371589"/>
                    </a:ext>
                  </a:extLst>
                </a:gridCol>
                <a:gridCol w="4093029">
                  <a:extLst>
                    <a:ext uri="{9D8B030D-6E8A-4147-A177-3AD203B41FA5}">
                      <a16:colId xmlns:a16="http://schemas.microsoft.com/office/drawing/2014/main" val="145598912"/>
                    </a:ext>
                  </a:extLst>
                </a:gridCol>
              </a:tblGrid>
              <a:tr h="756557">
                <a:tc>
                  <a:txBody>
                    <a:bodyPr/>
                    <a:lstStyle/>
                    <a:p>
                      <a:pPr algn="ctr"/>
                      <a:r>
                        <a:rPr lang="en-US" sz="3200" dirty="0"/>
                        <a:t>Adjectives</a:t>
                      </a:r>
                    </a:p>
                  </a:txBody>
                  <a:tcPr anchor="ctr"/>
                </a:tc>
                <a:tc>
                  <a:txBody>
                    <a:bodyPr/>
                    <a:lstStyle/>
                    <a:p>
                      <a:pPr algn="ctr"/>
                      <a:r>
                        <a:rPr lang="en-US" sz="3200" dirty="0"/>
                        <a:t>Comparative forms</a:t>
                      </a:r>
                    </a:p>
                  </a:txBody>
                  <a:tcPr anchor="ctr"/>
                </a:tc>
                <a:extLst>
                  <a:ext uri="{0D108BD9-81ED-4DB2-BD59-A6C34878D82A}">
                    <a16:rowId xmlns:a16="http://schemas.microsoft.com/office/drawing/2014/main" val="3151446772"/>
                  </a:ext>
                </a:extLst>
              </a:tr>
              <a:tr h="756557">
                <a:tc>
                  <a:txBody>
                    <a:bodyPr/>
                    <a:lstStyle/>
                    <a:p>
                      <a:pPr algn="ctr"/>
                      <a:r>
                        <a:rPr lang="en-US" sz="3200" i="1" dirty="0">
                          <a:solidFill>
                            <a:srgbClr val="FF0000"/>
                          </a:solidFill>
                        </a:rPr>
                        <a:t>good</a:t>
                      </a:r>
                    </a:p>
                  </a:txBody>
                  <a:tcPr anchor="ctr"/>
                </a:tc>
                <a:tc>
                  <a:txBody>
                    <a:bodyPr/>
                    <a:lstStyle/>
                    <a:p>
                      <a:pPr algn="ctr"/>
                      <a:r>
                        <a:rPr lang="en-US" sz="3200" dirty="0"/>
                        <a:t>better</a:t>
                      </a:r>
                    </a:p>
                  </a:txBody>
                  <a:tcPr anchor="ctr"/>
                </a:tc>
                <a:extLst>
                  <a:ext uri="{0D108BD9-81ED-4DB2-BD59-A6C34878D82A}">
                    <a16:rowId xmlns:a16="http://schemas.microsoft.com/office/drawing/2014/main" val="1009489743"/>
                  </a:ext>
                </a:extLst>
              </a:tr>
              <a:tr h="756557">
                <a:tc>
                  <a:txBody>
                    <a:bodyPr/>
                    <a:lstStyle/>
                    <a:p>
                      <a:pPr algn="ctr"/>
                      <a:endParaRPr lang="en-US" sz="3200" dirty="0"/>
                    </a:p>
                  </a:txBody>
                  <a:tcPr anchor="ctr"/>
                </a:tc>
                <a:tc>
                  <a:txBody>
                    <a:bodyPr/>
                    <a:lstStyle/>
                    <a:p>
                      <a:pPr algn="ctr"/>
                      <a:r>
                        <a:rPr lang="en-US" sz="3200" dirty="0"/>
                        <a:t>worse</a:t>
                      </a:r>
                    </a:p>
                  </a:txBody>
                  <a:tcPr anchor="ctr"/>
                </a:tc>
                <a:extLst>
                  <a:ext uri="{0D108BD9-81ED-4DB2-BD59-A6C34878D82A}">
                    <a16:rowId xmlns:a16="http://schemas.microsoft.com/office/drawing/2014/main" val="4036050682"/>
                  </a:ext>
                </a:extLst>
              </a:tr>
              <a:tr h="756557">
                <a:tc>
                  <a:txBody>
                    <a:bodyPr/>
                    <a:lstStyle/>
                    <a:p>
                      <a:pPr algn="ctr"/>
                      <a:r>
                        <a:rPr lang="en-US" sz="3200" dirty="0"/>
                        <a:t>much / many</a:t>
                      </a:r>
                    </a:p>
                  </a:txBody>
                  <a:tcPr anchor="ctr"/>
                </a:tc>
                <a:tc>
                  <a:txBody>
                    <a:bodyPr/>
                    <a:lstStyle/>
                    <a:p>
                      <a:pPr algn="ctr"/>
                      <a:endParaRPr lang="en-US" sz="3200" dirty="0"/>
                    </a:p>
                  </a:txBody>
                  <a:tcPr anchor="ctr"/>
                </a:tc>
                <a:extLst>
                  <a:ext uri="{0D108BD9-81ED-4DB2-BD59-A6C34878D82A}">
                    <a16:rowId xmlns:a16="http://schemas.microsoft.com/office/drawing/2014/main" val="3432979734"/>
                  </a:ext>
                </a:extLst>
              </a:tr>
              <a:tr h="756557">
                <a:tc>
                  <a:txBody>
                    <a:bodyPr/>
                    <a:lstStyle/>
                    <a:p>
                      <a:pPr algn="ctr"/>
                      <a:r>
                        <a:rPr lang="en-US" sz="3200" dirty="0"/>
                        <a:t>little </a:t>
                      </a:r>
                    </a:p>
                  </a:txBody>
                  <a:tcPr anchor="ctr"/>
                </a:tc>
                <a:tc>
                  <a:txBody>
                    <a:bodyPr/>
                    <a:lstStyle/>
                    <a:p>
                      <a:pPr algn="ctr"/>
                      <a:endParaRPr lang="en-US" sz="3200" dirty="0"/>
                    </a:p>
                  </a:txBody>
                  <a:tcPr anchor="ctr"/>
                </a:tc>
                <a:extLst>
                  <a:ext uri="{0D108BD9-81ED-4DB2-BD59-A6C34878D82A}">
                    <a16:rowId xmlns:a16="http://schemas.microsoft.com/office/drawing/2014/main" val="2265565015"/>
                  </a:ext>
                </a:extLst>
              </a:tr>
            </a:tbl>
          </a:graphicData>
        </a:graphic>
      </p:graphicFrame>
      <p:sp>
        <p:nvSpPr>
          <p:cNvPr id="21" name="Rectangle 20">
            <a:extLst>
              <a:ext uri="{FF2B5EF4-FFF2-40B4-BE49-F238E27FC236}">
                <a16:creationId xmlns:a16="http://schemas.microsoft.com/office/drawing/2014/main" id="{65005865-92E2-93D2-AD42-03FA3A4AED1B}"/>
              </a:ext>
            </a:extLst>
          </p:cNvPr>
          <p:cNvSpPr/>
          <p:nvPr/>
        </p:nvSpPr>
        <p:spPr>
          <a:xfrm>
            <a:off x="3299263" y="3112117"/>
            <a:ext cx="819455"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bad</a:t>
            </a:r>
          </a:p>
        </p:txBody>
      </p:sp>
      <p:sp>
        <p:nvSpPr>
          <p:cNvPr id="22" name="Rectangle 21">
            <a:extLst>
              <a:ext uri="{FF2B5EF4-FFF2-40B4-BE49-F238E27FC236}">
                <a16:creationId xmlns:a16="http://schemas.microsoft.com/office/drawing/2014/main" id="{67AC3B72-6E4C-063B-64DA-07E4E01BA107}"/>
              </a:ext>
            </a:extLst>
          </p:cNvPr>
          <p:cNvSpPr/>
          <p:nvPr/>
        </p:nvSpPr>
        <p:spPr>
          <a:xfrm>
            <a:off x="7298478" y="3869086"/>
            <a:ext cx="1056700"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more</a:t>
            </a:r>
          </a:p>
        </p:txBody>
      </p:sp>
      <p:sp>
        <p:nvSpPr>
          <p:cNvPr id="23" name="Rectangle 22">
            <a:extLst>
              <a:ext uri="{FF2B5EF4-FFF2-40B4-BE49-F238E27FC236}">
                <a16:creationId xmlns:a16="http://schemas.microsoft.com/office/drawing/2014/main" id="{5B886AEA-57AA-605D-64EB-552A5A374F8E}"/>
              </a:ext>
            </a:extLst>
          </p:cNvPr>
          <p:cNvSpPr/>
          <p:nvPr/>
        </p:nvSpPr>
        <p:spPr>
          <a:xfrm>
            <a:off x="7429123" y="4589795"/>
            <a:ext cx="795410"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less</a:t>
            </a:r>
          </a:p>
        </p:txBody>
      </p:sp>
    </p:spTree>
    <p:extLst>
      <p:ext uri="{BB962C8B-B14F-4D97-AF65-F5344CB8AC3E}">
        <p14:creationId xmlns:p14="http://schemas.microsoft.com/office/powerpoint/2010/main" val="30628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10649</TotalTime>
  <Words>1127</Words>
  <Application>Microsoft Office PowerPoint</Application>
  <PresentationFormat>Widescreen</PresentationFormat>
  <Paragraphs>152</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Frutiger LT Std 45 Light</vt:lpstr>
      <vt:lpstr>Frutiger LT Std 55 Roman</vt:lpstr>
      <vt:lpstr>FrutigerLTStd-Bold</vt:lpstr>
      <vt:lpstr>FrutigerLTStd-Roman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210</cp:revision>
  <dcterms:created xsi:type="dcterms:W3CDTF">2020-12-08T03:17:05Z</dcterms:created>
  <dcterms:modified xsi:type="dcterms:W3CDTF">2022-12-20T06:18:30Z</dcterms:modified>
</cp:coreProperties>
</file>