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4"/>
  </p:notesMasterIdLst>
  <p:sldIdLst>
    <p:sldId id="271" r:id="rId2"/>
    <p:sldId id="323" r:id="rId3"/>
    <p:sldId id="324" r:id="rId4"/>
    <p:sldId id="316" r:id="rId5"/>
    <p:sldId id="336" r:id="rId6"/>
    <p:sldId id="311" r:id="rId7"/>
    <p:sldId id="337" r:id="rId8"/>
    <p:sldId id="338" r:id="rId9"/>
    <p:sldId id="339" r:id="rId10"/>
    <p:sldId id="325" r:id="rId11"/>
    <p:sldId id="317"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B86"/>
    <a:srgbClr val="CB6466"/>
    <a:srgbClr val="E0A4A5"/>
    <a:srgbClr val="CCCCFF"/>
    <a:srgbClr val="5C8E3A"/>
    <a:srgbClr val="000000"/>
    <a:srgbClr val="61953D"/>
    <a:srgbClr val="5E913B"/>
    <a:srgbClr val="E36427"/>
    <a:srgbClr val="D98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196" autoAdjust="0"/>
  </p:normalViewPr>
  <p:slideViewPr>
    <p:cSldViewPr snapToGrid="0" showGuides="1">
      <p:cViewPr varScale="1">
        <p:scale>
          <a:sx n="112" d="100"/>
          <a:sy n="112" d="100"/>
        </p:scale>
        <p:origin x="4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94010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2246769"/>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smtClean="0">
                <a:latin typeface="Calibri" panose="020F0502020204030204" pitchFamily="34" charset="0"/>
                <a:cs typeface="Calibri" panose="020F0502020204030204" pitchFamily="34" charset="0"/>
              </a:rPr>
              <a:t>Practise </a:t>
            </a:r>
            <a:r>
              <a:rPr lang="en-US" sz="2800" dirty="0">
                <a:latin typeface="Calibri" panose="020F0502020204030204" pitchFamily="34" charset="0"/>
                <a:cs typeface="Calibri" panose="020F0502020204030204" pitchFamily="34" charset="0"/>
              </a:rPr>
              <a:t>reading for main ideas and </a:t>
            </a:r>
            <a:r>
              <a:rPr lang="en-US" sz="2800">
                <a:latin typeface="Calibri" panose="020F0502020204030204" pitchFamily="34" charset="0"/>
                <a:cs typeface="Calibri" panose="020F0502020204030204" pitchFamily="34" charset="0"/>
              </a:rPr>
              <a:t>specific </a:t>
            </a:r>
            <a:r>
              <a:rPr lang="en-US" sz="2800" smtClean="0">
                <a:latin typeface="Calibri" panose="020F0502020204030204" pitchFamily="34" charset="0"/>
                <a:cs typeface="Calibri" panose="020F0502020204030204" pitchFamily="34" charset="0"/>
              </a:rPr>
              <a:t>information about the generation gap; </a:t>
            </a:r>
            <a:endParaRPr lang="en-US" sz="2800"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Develop develop writing skills on the given topic.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a:t>
            </a:r>
            <a:r>
              <a:rPr lang="en-GB" dirty="0">
                <a:latin typeface="+mn-lt"/>
                <a:cs typeface="Arial" panose="020B0604020202020204" pitchFamily="34" charset="0"/>
              </a:rPr>
              <a:t>Unit 4</a:t>
            </a:r>
            <a:r>
              <a:rPr lang="en-GB" sz="2800" dirty="0">
                <a:latin typeface="+mn-lt"/>
                <a:cs typeface="Arial" panose="020B0604020202020204" pitchFamily="34" charset="0"/>
              </a:rPr>
              <a:t> – Lesson 1.</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D80284F-A9D6-104A-9253-31BDEB2779BC}"/>
              </a:ext>
            </a:extLst>
          </p:cNvPr>
          <p:cNvSpPr txBox="1"/>
          <p:nvPr/>
        </p:nvSpPr>
        <p:spPr>
          <a:xfrm>
            <a:off x="3048000" y="5985164"/>
            <a:ext cx="6206836" cy="646331"/>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rgbClr val="FFFFFF"/>
                </a:solidFill>
                <a:latin typeface="Calibri"/>
                <a:ea typeface="Calibri"/>
                <a:cs typeface="Calibri"/>
                <a:sym typeface="Calibri"/>
              </a:rPr>
              <a:t>Website: </a:t>
            </a:r>
            <a:r>
              <a:rPr lang="en-US" sz="1800" b="1" i="1" dirty="0" err="1">
                <a:solidFill>
                  <a:srgbClr val="FFFFFF"/>
                </a:solidFill>
                <a:latin typeface="Calibri"/>
                <a:ea typeface="Calibri"/>
                <a:cs typeface="Calibri"/>
                <a:sym typeface="Calibri"/>
              </a:rPr>
              <a:t>hoclieu.vn</a:t>
            </a:r>
            <a:endParaRPr lang="en-US"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err="1">
                <a:solidFill>
                  <a:srgbClr val="FFFFFF"/>
                </a:solidFill>
                <a:latin typeface="Calibri"/>
                <a:ea typeface="Calibri"/>
                <a:cs typeface="Calibri"/>
                <a:sym typeface="Calibri"/>
              </a:rPr>
              <a:t>Fanpage</a:t>
            </a:r>
            <a:r>
              <a:rPr lang="en-US" sz="1800" b="1" dirty="0">
                <a:solidFill>
                  <a:srgbClr val="FFFFFF"/>
                </a:solidFill>
                <a:latin typeface="Calibri"/>
                <a:ea typeface="Calibri"/>
                <a:cs typeface="Calibri"/>
                <a:sym typeface="Calibri"/>
              </a:rPr>
              <a:t>: </a:t>
            </a:r>
            <a:r>
              <a:rPr lang="en-US" sz="1800" b="1" i="1" dirty="0" err="1">
                <a:solidFill>
                  <a:srgbClr val="FFFFFF"/>
                </a:solidFill>
                <a:latin typeface="Calibri"/>
                <a:ea typeface="Calibri"/>
                <a:cs typeface="Calibri"/>
                <a:sym typeface="Calibri"/>
              </a:rPr>
              <a:t>facebook.com</a:t>
            </a:r>
            <a:r>
              <a:rPr lang="en-US" sz="1800" b="1" i="1" dirty="0">
                <a:solidFill>
                  <a:srgbClr val="FFFFFF"/>
                </a:solidFill>
                <a:latin typeface="Calibri"/>
                <a:ea typeface="Calibri"/>
                <a:cs typeface="Calibri"/>
                <a:sym typeface="Calibri"/>
              </a:rPr>
              <a:t>/</a:t>
            </a:r>
            <a:r>
              <a:rPr lang="en-US" sz="1800" b="1" i="1" dirty="0" err="1">
                <a:solidFill>
                  <a:srgbClr val="FFFFFF"/>
                </a:solidFill>
                <a:latin typeface="Calibri"/>
                <a:ea typeface="Calibri"/>
                <a:cs typeface="Calibri"/>
                <a:sym typeface="Calibri"/>
              </a:rPr>
              <a:t>www.tienganhglobalsuccess.vn</a:t>
            </a:r>
            <a:endParaRPr lang="en-US" sz="18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SKILLS (2)</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REVIEW 1 (UNIT 1-3)</a:t>
            </a:r>
            <a:endParaRPr lang="en-US" sz="4800" dirty="0">
              <a:solidFill>
                <a:schemeClr val="bg1"/>
              </a:solidFill>
              <a:latin typeface="UTM Facebook K&amp;T" pitchFamily="18" charset="0"/>
              <a:cs typeface="Arial" panose="020B0604020202020204" pitchFamily="34" charset="0"/>
            </a:endParaRPr>
          </a:p>
        </p:txBody>
      </p:sp>
      <p:sp>
        <p:nvSpPr>
          <p:cNvPr id="3" name="TextBox 2"/>
          <p:cNvSpPr txBox="1"/>
          <p:nvPr/>
        </p:nvSpPr>
        <p:spPr>
          <a:xfrm>
            <a:off x="4243227" y="3616507"/>
            <a:ext cx="4212404" cy="523220"/>
          </a:xfrm>
          <a:prstGeom prst="rect">
            <a:avLst/>
          </a:prstGeom>
          <a:noFill/>
        </p:spPr>
        <p:txBody>
          <a:bodyPr wrap="square" rtlCol="0">
            <a:spAutoFit/>
          </a:bodyPr>
          <a:lstStyle/>
          <a:p>
            <a:r>
              <a:rPr lang="en-US" sz="2800" b="1">
                <a:solidFill>
                  <a:srgbClr val="5C8E3A"/>
                </a:solidFill>
              </a:rPr>
              <a:t>Reading and Writing</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08233" y="2603728"/>
            <a:ext cx="2066866"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READING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405018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Brainstorming</a:t>
            </a:r>
            <a:endParaRPr lang="en-GB" dirty="0">
              <a:solidFill>
                <a:schemeClr val="tx1"/>
              </a:solidFill>
            </a:endParaRPr>
          </a:p>
        </p:txBody>
      </p:sp>
      <p:sp>
        <p:nvSpPr>
          <p:cNvPr id="26" name="Rectangle 25"/>
          <p:cNvSpPr/>
          <p:nvPr/>
        </p:nvSpPr>
        <p:spPr>
          <a:xfrm>
            <a:off x="5993589" y="2282451"/>
            <a:ext cx="4879384" cy="12979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Match the headings with the paragraphs </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2. </a:t>
            </a:r>
            <a:r>
              <a:rPr lang="en-US" dirty="0" smtClean="0">
                <a:solidFill>
                  <a:schemeClr val="tx1"/>
                </a:solidFill>
              </a:rPr>
              <a:t>True </a:t>
            </a:r>
            <a:r>
              <a:rPr lang="en-US">
                <a:solidFill>
                  <a:schemeClr val="tx1"/>
                </a:solidFill>
              </a:rPr>
              <a:t>or </a:t>
            </a:r>
            <a:r>
              <a:rPr lang="en-US" smtClean="0">
                <a:solidFill>
                  <a:schemeClr val="tx1"/>
                </a:solidFill>
              </a:rPr>
              <a:t>False. </a:t>
            </a:r>
            <a:endParaRPr lang="en-US" dirty="0">
              <a:solidFill>
                <a:schemeClr val="tx1"/>
              </a:solidFill>
            </a:endParaRPr>
          </a:p>
        </p:txBody>
      </p:sp>
      <p:sp>
        <p:nvSpPr>
          <p:cNvPr id="27" name="Rectangle 26"/>
          <p:cNvSpPr/>
          <p:nvPr/>
        </p:nvSpPr>
        <p:spPr>
          <a:xfrm>
            <a:off x="6007694" y="4117140"/>
            <a:ext cx="4879385" cy="7568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Write </a:t>
            </a:r>
            <a:r>
              <a:rPr lang="en-US" dirty="0">
                <a:solidFill>
                  <a:schemeClr val="tx1"/>
                </a:solidFill>
              </a:rPr>
              <a:t>an opinion essay on the given topic.</a:t>
            </a:r>
          </a:p>
        </p:txBody>
      </p:sp>
      <p:cxnSp>
        <p:nvCxnSpPr>
          <p:cNvPr id="28" name="Curved Connector 27"/>
          <p:cNvCxnSpPr>
            <a:stCxn id="22" idx="3"/>
            <a:endCxn id="23" idx="0"/>
          </p:cNvCxnSpPr>
          <p:nvPr/>
        </p:nvCxnSpPr>
        <p:spPr>
          <a:xfrm>
            <a:off x="3331669" y="1484975"/>
            <a:ext cx="709997" cy="111875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3" y="2931430"/>
            <a:ext cx="651930" cy="111875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5485994"/>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507974"/>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5" name="Curved Connector 34"/>
          <p:cNvCxnSpPr>
            <a:stCxn id="24" idx="3"/>
            <a:endCxn id="31" idx="0"/>
          </p:cNvCxnSpPr>
          <p:nvPr/>
        </p:nvCxnSpPr>
        <p:spPr>
          <a:xfrm>
            <a:off x="3331669" y="4405287"/>
            <a:ext cx="709997" cy="1080707"/>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SKILLS (2) </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3</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4543" y="577332"/>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WHAT CAN YOU SEE IN THE PICTURE?</a:t>
            </a:r>
          </a:p>
        </p:txBody>
      </p:sp>
      <p:pic>
        <p:nvPicPr>
          <p:cNvPr id="6" name="Picture 5" descr="What Is Generation Gap?"/>
          <p:cNvPicPr/>
          <p:nvPr/>
        </p:nvPicPr>
        <p:blipFill rotWithShape="1">
          <a:blip r:embed="rId3">
            <a:extLst>
              <a:ext uri="{28A0092B-C50C-407E-A947-70E740481C1C}">
                <a14:useLocalDpi xmlns:a14="http://schemas.microsoft.com/office/drawing/2010/main" val="0"/>
              </a:ext>
            </a:extLst>
          </a:blip>
          <a:srcRect b="6139"/>
          <a:stretch/>
        </p:blipFill>
        <p:spPr bwMode="auto">
          <a:xfrm>
            <a:off x="1746606" y="1585479"/>
            <a:ext cx="8691936" cy="4062997"/>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87065" y="5948737"/>
            <a:ext cx="341102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Generation gap</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144360" y="3429261"/>
            <a:ext cx="4613096" cy="1152937"/>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Where does generation gap come from?</a:t>
            </a:r>
          </a:p>
        </p:txBody>
      </p:sp>
      <p:sp>
        <p:nvSpPr>
          <p:cNvPr id="10" name="Rounded Rectangle 9"/>
          <p:cNvSpPr/>
          <p:nvPr/>
        </p:nvSpPr>
        <p:spPr>
          <a:xfrm>
            <a:off x="4767209"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lack of time for each other</a:t>
            </a:r>
          </a:p>
        </p:txBody>
      </p:sp>
      <p:sp>
        <p:nvSpPr>
          <p:cNvPr id="11" name="Rounded Rectangle 10"/>
          <p:cNvSpPr/>
          <p:nvPr/>
        </p:nvSpPr>
        <p:spPr>
          <a:xfrm>
            <a:off x="8757456"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parents impose decisions on children</a:t>
            </a:r>
          </a:p>
        </p:txBody>
      </p:sp>
      <p:sp>
        <p:nvSpPr>
          <p:cNvPr id="12" name="Rounded Rectangle 11"/>
          <p:cNvSpPr/>
          <p:nvPr/>
        </p:nvSpPr>
        <p:spPr>
          <a:xfrm>
            <a:off x="4812852" y="4933655"/>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438802" y="2093648"/>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680884" y="2202662"/>
            <a:ext cx="265972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differences in </a:t>
            </a:r>
            <a:r>
              <a:rPr lang="en-US" sz="2800" dirty="0" smtClean="0">
                <a:latin typeface="Arial" panose="020B0604020202020204" pitchFamily="34" charset="0"/>
                <a:cs typeface="Arial" panose="020B0604020202020204" pitchFamily="34" charset="0"/>
              </a:rPr>
              <a:t>interests</a:t>
            </a:r>
            <a:endParaRPr lang="en-US" sz="2800" dirty="0">
              <a:latin typeface="Arial" panose="020B0604020202020204" pitchFamily="34" charset="0"/>
              <a:cs typeface="Arial" panose="020B0604020202020204" pitchFamily="34" charset="0"/>
            </a:endParaRPr>
          </a:p>
        </p:txBody>
      </p:sp>
      <p:sp>
        <p:nvSpPr>
          <p:cNvPr id="18" name="Rounded Rectangle 17"/>
          <p:cNvSpPr/>
          <p:nvPr/>
        </p:nvSpPr>
        <p:spPr>
          <a:xfrm>
            <a:off x="697531" y="4347587"/>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935891" y="4535977"/>
            <a:ext cx="2659728" cy="954107"/>
          </a:xfrm>
          <a:prstGeom prst="rect">
            <a:avLst/>
          </a:prstGeom>
          <a:noFill/>
        </p:spPr>
        <p:txBody>
          <a:bodyPr wrap="square" rtlCol="0">
            <a:spAutoFit/>
          </a:bodyPr>
          <a:lstStyle/>
          <a:p>
            <a:pPr algn="ctr"/>
            <a:r>
              <a:rPr lang="en-SG" sz="2800" dirty="0">
                <a:latin typeface="Arial" panose="020B0604020202020204" pitchFamily="34" charset="0"/>
                <a:cs typeface="Arial" panose="020B0604020202020204" pitchFamily="34" charset="0"/>
              </a:rPr>
              <a:t>differences in habits</a:t>
            </a:r>
            <a:endParaRPr lang="en-US" sz="2800" dirty="0">
              <a:latin typeface="Arial" panose="020B0604020202020204" pitchFamily="34" charset="0"/>
              <a:cs typeface="Arial" panose="020B0604020202020204" pitchFamily="34" charset="0"/>
            </a:endParaRPr>
          </a:p>
        </p:txBody>
      </p:sp>
      <p:sp>
        <p:nvSpPr>
          <p:cNvPr id="20" name="Rounded Rectangle 19"/>
          <p:cNvSpPr/>
          <p:nvPr/>
        </p:nvSpPr>
        <p:spPr>
          <a:xfrm>
            <a:off x="8656642" y="478021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8898724" y="4958947"/>
            <a:ext cx="2659728" cy="830997"/>
          </a:xfrm>
          <a:prstGeom prst="rect">
            <a:avLst/>
          </a:prstGeom>
          <a:noFill/>
        </p:spPr>
        <p:txBody>
          <a:bodyPr wrap="square" rtlCol="0">
            <a:spAutoFit/>
          </a:bodyPr>
          <a:lstStyle/>
          <a:p>
            <a:pPr algn="ctr"/>
            <a:r>
              <a:rPr lang="en-SG" sz="2400">
                <a:latin typeface="Arial" panose="020B0604020202020204" pitchFamily="34" charset="0"/>
                <a:cs typeface="Arial" panose="020B0604020202020204" pitchFamily="34" charset="0"/>
              </a:rPr>
              <a:t>compare children with others</a:t>
            </a:r>
            <a:endParaRPr lang="en-US" sz="2400">
              <a:latin typeface="Arial" panose="020B0604020202020204" pitchFamily="34" charset="0"/>
              <a:cs typeface="Arial" panose="020B0604020202020204" pitchFamily="34" charset="0"/>
            </a:endParaRPr>
          </a:p>
        </p:txBody>
      </p:sp>
      <p:cxnSp>
        <p:nvCxnSpPr>
          <p:cNvPr id="22" name="Straight Connector 21"/>
          <p:cNvCxnSpPr>
            <a:stCxn id="10" idx="2"/>
          </p:cNvCxnSpPr>
          <p:nvPr/>
        </p:nvCxnSpPr>
        <p:spPr>
          <a:xfrm flipH="1">
            <a:off x="6328881" y="3165036"/>
            <a:ext cx="10274"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742045" y="3165036"/>
            <a:ext cx="1799241" cy="3768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79189" y="3276853"/>
            <a:ext cx="1865171" cy="4380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41423" y="4582198"/>
            <a:ext cx="611079"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636094" y="4565599"/>
            <a:ext cx="535553" cy="20061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66438" y="5152688"/>
            <a:ext cx="2670002"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differences in viewpoints</a:t>
            </a:r>
          </a:p>
        </p:txBody>
      </p:sp>
      <p:cxnSp>
        <p:nvCxnSpPr>
          <p:cNvPr id="27" name="Straight Connector 26"/>
          <p:cNvCxnSpPr/>
          <p:nvPr/>
        </p:nvCxnSpPr>
        <p:spPr>
          <a:xfrm flipH="1">
            <a:off x="6448138" y="4586336"/>
            <a:ext cx="13044" cy="33547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02142" y="344667"/>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BRAINSTORMING</a:t>
            </a:r>
          </a:p>
        </p:txBody>
      </p:sp>
    </p:spTree>
    <p:extLst>
      <p:ext uri="{BB962C8B-B14F-4D97-AF65-F5344CB8AC3E}">
        <p14:creationId xmlns:p14="http://schemas.microsoft.com/office/powerpoint/2010/main" val="16857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p:bldP spid="18" grpId="0" animBg="1"/>
      <p:bldP spid="19" grpId="0"/>
      <p:bldP spid="20" grpId="0" animBg="1"/>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22621" y="1121432"/>
            <a:ext cx="10549714" cy="523220"/>
          </a:xfrm>
          <a:prstGeom prst="rect">
            <a:avLst/>
          </a:prstGeom>
          <a:noFill/>
        </p:spPr>
        <p:txBody>
          <a:bodyPr wrap="square">
            <a:spAutoFit/>
          </a:bodyPr>
          <a:lstStyle/>
          <a:p>
            <a:r>
              <a:rPr lang="en-US" sz="2800" b="1" dirty="0" smtClean="0">
                <a:cs typeface="Arial" panose="020B0604020202020204" pitchFamily="34" charset="0"/>
              </a:rPr>
              <a:t>Match </a:t>
            </a:r>
            <a:r>
              <a:rPr lang="en-US" sz="2800" b="1" dirty="0">
                <a:cs typeface="Arial" panose="020B0604020202020204" pitchFamily="34" charset="0"/>
              </a:rPr>
              <a:t>the headings with the </a:t>
            </a:r>
            <a:r>
              <a:rPr lang="en-US" sz="2800" b="1" dirty="0" smtClean="0">
                <a:cs typeface="Arial" panose="020B0604020202020204" pitchFamily="34" charset="0"/>
              </a:rPr>
              <a:t>paragraphs.</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08213" y="1778338"/>
            <a:ext cx="10626931" cy="4958248"/>
          </a:xfrm>
          <a:prstGeom prst="rect">
            <a:avLst/>
          </a:prstGeom>
        </p:spPr>
      </p:pic>
      <p:sp>
        <p:nvSpPr>
          <p:cNvPr id="3" name="TextBox 2"/>
          <p:cNvSpPr txBox="1"/>
          <p:nvPr/>
        </p:nvSpPr>
        <p:spPr>
          <a:xfrm>
            <a:off x="1305325" y="2460612"/>
            <a:ext cx="3359645" cy="461665"/>
          </a:xfrm>
          <a:prstGeom prst="rect">
            <a:avLst/>
          </a:prstGeom>
          <a:noFill/>
        </p:spPr>
        <p:txBody>
          <a:bodyPr wrap="square" rtlCol="0">
            <a:spAutoFit/>
          </a:bodyPr>
          <a:lstStyle/>
          <a:p>
            <a:r>
              <a:rPr lang="en-US" sz="2400" b="1" dirty="0">
                <a:solidFill>
                  <a:srgbClr val="FF0000"/>
                </a:solidFill>
              </a:rPr>
              <a:t>Lack of understanding</a:t>
            </a:r>
          </a:p>
        </p:txBody>
      </p:sp>
      <p:sp>
        <p:nvSpPr>
          <p:cNvPr id="14" name="TextBox 13"/>
          <p:cNvSpPr txBox="1"/>
          <p:nvPr/>
        </p:nvSpPr>
        <p:spPr>
          <a:xfrm>
            <a:off x="1305325" y="3708059"/>
            <a:ext cx="3359645" cy="461665"/>
          </a:xfrm>
          <a:prstGeom prst="rect">
            <a:avLst/>
          </a:prstGeom>
          <a:noFill/>
        </p:spPr>
        <p:txBody>
          <a:bodyPr wrap="square" rtlCol="0">
            <a:spAutoFit/>
          </a:bodyPr>
          <a:lstStyle/>
          <a:p>
            <a:r>
              <a:rPr lang="en-US" sz="2400" b="1" dirty="0">
                <a:solidFill>
                  <a:srgbClr val="FF0000"/>
                </a:solidFill>
              </a:rPr>
              <a:t>Lack of interaction</a:t>
            </a:r>
          </a:p>
        </p:txBody>
      </p:sp>
      <p:sp>
        <p:nvSpPr>
          <p:cNvPr id="15" name="TextBox 14"/>
          <p:cNvSpPr txBox="1"/>
          <p:nvPr/>
        </p:nvSpPr>
        <p:spPr>
          <a:xfrm>
            <a:off x="1281917" y="4955506"/>
            <a:ext cx="3359645" cy="461665"/>
          </a:xfrm>
          <a:prstGeom prst="rect">
            <a:avLst/>
          </a:prstGeom>
          <a:noFill/>
        </p:spPr>
        <p:txBody>
          <a:bodyPr wrap="square" rtlCol="0">
            <a:spAutoFit/>
          </a:bodyPr>
          <a:lstStyle/>
          <a:p>
            <a:r>
              <a:rPr lang="en-US" sz="2400" b="1" dirty="0">
                <a:solidFill>
                  <a:srgbClr val="FF0000"/>
                </a:solidFill>
              </a:rPr>
              <a:t>Comparing to others</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380647" y="1017136"/>
            <a:ext cx="10549714" cy="523220"/>
          </a:xfrm>
          <a:prstGeom prst="rect">
            <a:avLst/>
          </a:prstGeom>
          <a:noFill/>
        </p:spPr>
        <p:txBody>
          <a:bodyPr wrap="square">
            <a:spAutoFit/>
          </a:bodyPr>
          <a:lstStyle/>
          <a:p>
            <a:r>
              <a:rPr lang="en-US" sz="2800" b="1" dirty="0" smtClean="0">
                <a:cs typeface="Arial" panose="020B0604020202020204" pitchFamily="34" charset="0"/>
              </a:rPr>
              <a:t>True </a:t>
            </a:r>
            <a:r>
              <a:rPr lang="en-US" sz="2800" b="1" dirty="0">
                <a:cs typeface="Arial" panose="020B0604020202020204" pitchFamily="34" charset="0"/>
              </a:rPr>
              <a:t>or </a:t>
            </a:r>
            <a:r>
              <a:rPr lang="en-US" sz="2800" b="1" dirty="0" smtClean="0">
                <a:cs typeface="Arial" panose="020B0604020202020204" pitchFamily="34" charset="0"/>
              </a:rPr>
              <a:t>False.</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99127472"/>
              </p:ext>
            </p:extLst>
          </p:nvPr>
        </p:nvGraphicFramePr>
        <p:xfrm>
          <a:off x="659209" y="1676537"/>
          <a:ext cx="11094988" cy="5034266"/>
        </p:xfrm>
        <a:graphic>
          <a:graphicData uri="http://schemas.openxmlformats.org/drawingml/2006/table">
            <a:tbl>
              <a:tblPr firstRow="1" bandRow="1">
                <a:tableStyleId>{5C22544A-7EE6-4342-B048-85BDC9FD1C3A}</a:tableStyleId>
              </a:tblPr>
              <a:tblGrid>
                <a:gridCol w="9033431">
                  <a:extLst>
                    <a:ext uri="{9D8B030D-6E8A-4147-A177-3AD203B41FA5}">
                      <a16:colId xmlns:a16="http://schemas.microsoft.com/office/drawing/2014/main" val="20000"/>
                    </a:ext>
                  </a:extLst>
                </a:gridCol>
                <a:gridCol w="1047404">
                  <a:extLst>
                    <a:ext uri="{9D8B030D-6E8A-4147-A177-3AD203B41FA5}">
                      <a16:colId xmlns:a16="http://schemas.microsoft.com/office/drawing/2014/main" val="20001"/>
                    </a:ext>
                  </a:extLst>
                </a:gridCol>
                <a:gridCol w="1014153">
                  <a:extLst>
                    <a:ext uri="{9D8B030D-6E8A-4147-A177-3AD203B41FA5}">
                      <a16:colId xmlns:a16="http://schemas.microsoft.com/office/drawing/2014/main" val="20002"/>
                    </a:ext>
                  </a:extLst>
                </a:gridCol>
              </a:tblGrid>
              <a:tr h="767066">
                <a:tc>
                  <a:txBody>
                    <a:bodyPr/>
                    <a:lstStyle/>
                    <a:p>
                      <a:endParaRPr lang="en-US" dirty="0"/>
                    </a:p>
                  </a:txBody>
                  <a:tcPr/>
                </a:tc>
                <a:tc>
                  <a:txBody>
                    <a:bodyPr/>
                    <a:lstStyle/>
                    <a:p>
                      <a:pPr algn="ctr"/>
                      <a:r>
                        <a:rPr lang="en-US" sz="4000" dirty="0" smtClean="0">
                          <a:solidFill>
                            <a:schemeClr val="tx1"/>
                          </a:solidFill>
                        </a:rPr>
                        <a:t>T</a:t>
                      </a:r>
                      <a:endParaRPr lang="en-US" sz="4000" dirty="0">
                        <a:solidFill>
                          <a:schemeClr val="tx1"/>
                        </a:solidFill>
                      </a:endParaRPr>
                    </a:p>
                  </a:txBody>
                  <a:tcPr/>
                </a:tc>
                <a:tc>
                  <a:txBody>
                    <a:bodyPr/>
                    <a:lstStyle/>
                    <a:p>
                      <a:pPr algn="ctr"/>
                      <a:r>
                        <a:rPr lang="en-US" sz="4000" dirty="0" smtClean="0">
                          <a:solidFill>
                            <a:schemeClr val="tx1"/>
                          </a:solidFill>
                        </a:rPr>
                        <a:t>F</a:t>
                      </a:r>
                      <a:endParaRPr lang="en-US" sz="4000" dirty="0">
                        <a:solidFill>
                          <a:schemeClr val="tx1"/>
                        </a:solidFill>
                      </a:endParaRPr>
                    </a:p>
                  </a:txBody>
                  <a:tcPr/>
                </a:tc>
                <a:extLst>
                  <a:ext uri="{0D108BD9-81ED-4DB2-BD59-A6C34878D82A}">
                    <a16:rowId xmlns:a16="http://schemas.microsoft.com/office/drawing/2014/main" val="10000"/>
                  </a:ext>
                </a:extLst>
              </a:tr>
              <a:tr h="808139">
                <a:tc>
                  <a:txBody>
                    <a:bodyPr/>
                    <a:lstStyle/>
                    <a:p>
                      <a:r>
                        <a:rPr lang="en-US" sz="2500" b="0" i="0" dirty="0" smtClean="0">
                          <a:solidFill>
                            <a:schemeClr val="tx1"/>
                          </a:solidFill>
                          <a:effectLst/>
                          <a:latin typeface="+mn-lt"/>
                        </a:rPr>
                        <a:t>1.</a:t>
                      </a:r>
                      <a:r>
                        <a:rPr lang="en-US" sz="2500" b="0" i="0" baseline="0" dirty="0" smtClean="0">
                          <a:solidFill>
                            <a:schemeClr val="tx1"/>
                          </a:solidFill>
                          <a:effectLst/>
                          <a:latin typeface="+mn-lt"/>
                        </a:rPr>
                        <a:t> T</a:t>
                      </a:r>
                      <a:r>
                        <a:rPr lang="en-US" sz="2500" b="0" i="0" dirty="0" smtClean="0">
                          <a:solidFill>
                            <a:schemeClr val="tx1"/>
                          </a:solidFill>
                          <a:effectLst/>
                          <a:latin typeface="+mn-lt"/>
                        </a:rPr>
                        <a:t>hree </a:t>
                      </a:r>
                      <a:r>
                        <a:rPr lang="en-US" sz="2500" b="0" i="0" dirty="0">
                          <a:solidFill>
                            <a:schemeClr val="tx1"/>
                          </a:solidFill>
                          <a:effectLst/>
                          <a:latin typeface="+mn-lt"/>
                        </a:rPr>
                        <a:t>reasons for the generation gap between parents and children </a:t>
                      </a:r>
                      <a:r>
                        <a:rPr lang="en-US" sz="2500" b="0" i="0" dirty="0" smtClean="0">
                          <a:solidFill>
                            <a:schemeClr val="tx1"/>
                          </a:solidFill>
                          <a:effectLst/>
                          <a:latin typeface="+mn-lt"/>
                        </a:rPr>
                        <a:t>are</a:t>
                      </a:r>
                      <a:r>
                        <a:rPr lang="en-US" sz="2500" b="0" i="0" baseline="0" dirty="0" smtClean="0">
                          <a:solidFill>
                            <a:schemeClr val="tx1"/>
                          </a:solidFill>
                          <a:effectLst/>
                          <a:latin typeface="+mn-lt"/>
                        </a:rPr>
                        <a:t> </a:t>
                      </a:r>
                      <a:r>
                        <a:rPr lang="en-US" sz="2500" b="0" i="0" dirty="0" smtClean="0">
                          <a:solidFill>
                            <a:schemeClr val="tx1"/>
                          </a:solidFill>
                          <a:effectLst/>
                          <a:latin typeface="+mn-lt"/>
                        </a:rPr>
                        <a:t>mentioned </a:t>
                      </a:r>
                      <a:r>
                        <a:rPr lang="en-US" sz="2500" b="0" i="0" dirty="0">
                          <a:solidFill>
                            <a:schemeClr val="tx1"/>
                          </a:solidFill>
                          <a:effectLst/>
                          <a:latin typeface="+mn-lt"/>
                        </a:rPr>
                        <a:t>in the text.</a:t>
                      </a:r>
                      <a:endParaRPr lang="en-US" sz="250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808139">
                <a:tc>
                  <a:txBody>
                    <a:bodyPr/>
                    <a:lstStyle/>
                    <a:p>
                      <a:r>
                        <a:rPr lang="en-US" sz="2500" b="0" i="0" dirty="0" smtClean="0">
                          <a:solidFill>
                            <a:schemeClr val="tx1"/>
                          </a:solidFill>
                          <a:effectLst/>
                          <a:latin typeface="+mn-lt"/>
                        </a:rPr>
                        <a:t>2.</a:t>
                      </a:r>
                      <a:r>
                        <a:rPr lang="en-US" sz="2500" b="0" i="0" baseline="0" dirty="0" smtClean="0">
                          <a:solidFill>
                            <a:schemeClr val="tx1"/>
                          </a:solidFill>
                          <a:effectLst/>
                          <a:latin typeface="+mn-lt"/>
                        </a:rPr>
                        <a:t> </a:t>
                      </a:r>
                      <a:r>
                        <a:rPr lang="en-US" sz="2500" b="0" i="0" dirty="0" smtClean="0">
                          <a:solidFill>
                            <a:schemeClr val="tx1"/>
                          </a:solidFill>
                          <a:effectLst/>
                          <a:latin typeface="+mn-lt"/>
                        </a:rPr>
                        <a:t>Changes </a:t>
                      </a:r>
                      <a:r>
                        <a:rPr lang="en-US" sz="2500" b="0" i="0" dirty="0">
                          <a:solidFill>
                            <a:schemeClr val="tx1"/>
                          </a:solidFill>
                          <a:effectLst/>
                          <a:latin typeface="+mn-lt"/>
                        </a:rPr>
                        <a:t>in society help parents and children get closer to each other.</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08139">
                <a:tc>
                  <a:txBody>
                    <a:bodyPr/>
                    <a:lstStyle/>
                    <a:p>
                      <a:r>
                        <a:rPr lang="en-US" sz="2500" b="0" i="0" dirty="0" smtClean="0">
                          <a:solidFill>
                            <a:schemeClr val="tx1"/>
                          </a:solidFill>
                          <a:effectLst/>
                          <a:latin typeface="+mn-lt"/>
                        </a:rPr>
                        <a:t>3.</a:t>
                      </a:r>
                      <a:r>
                        <a:rPr lang="en-US" sz="2500" b="0" i="0" baseline="0" dirty="0" smtClean="0">
                          <a:solidFill>
                            <a:schemeClr val="tx1"/>
                          </a:solidFill>
                          <a:effectLst/>
                          <a:latin typeface="+mn-lt"/>
                        </a:rPr>
                        <a:t> D</a:t>
                      </a:r>
                      <a:r>
                        <a:rPr lang="en-US" sz="2500" b="0" i="0" dirty="0" smtClean="0">
                          <a:solidFill>
                            <a:schemeClr val="tx1"/>
                          </a:solidFill>
                          <a:effectLst/>
                          <a:latin typeface="+mn-lt"/>
                        </a:rPr>
                        <a:t>espite </a:t>
                      </a:r>
                      <a:r>
                        <a:rPr lang="en-US" sz="2500" b="0" i="0" dirty="0">
                          <a:solidFill>
                            <a:schemeClr val="tx1"/>
                          </a:solidFill>
                          <a:effectLst/>
                          <a:latin typeface="+mn-lt"/>
                        </a:rPr>
                        <a:t>their busy schedules, all parents and children spend a lot of time together.</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08139">
                <a:tc>
                  <a:txBody>
                    <a:bodyPr/>
                    <a:lstStyle/>
                    <a:p>
                      <a:r>
                        <a:rPr lang="en-US" sz="2500" b="0" i="0" dirty="0" smtClean="0">
                          <a:solidFill>
                            <a:schemeClr val="tx1"/>
                          </a:solidFill>
                          <a:effectLst/>
                          <a:latin typeface="+mn-lt"/>
                        </a:rPr>
                        <a:t>4.</a:t>
                      </a:r>
                      <a:r>
                        <a:rPr lang="en-US" sz="2500" b="0" i="0" baseline="0" dirty="0" smtClean="0">
                          <a:solidFill>
                            <a:schemeClr val="tx1"/>
                          </a:solidFill>
                          <a:effectLst/>
                          <a:latin typeface="+mn-lt"/>
                        </a:rPr>
                        <a:t> P</a:t>
                      </a:r>
                      <a:r>
                        <a:rPr lang="en-US" sz="2500" b="0" i="0" dirty="0" smtClean="0">
                          <a:solidFill>
                            <a:schemeClr val="tx1"/>
                          </a:solidFill>
                          <a:effectLst/>
                          <a:latin typeface="+mn-lt"/>
                        </a:rPr>
                        <a:t>arents </a:t>
                      </a:r>
                      <a:r>
                        <a:rPr lang="en-US" sz="2500" b="0" i="0" dirty="0">
                          <a:solidFill>
                            <a:schemeClr val="tx1"/>
                          </a:solidFill>
                          <a:effectLst/>
                          <a:latin typeface="+mn-lt"/>
                        </a:rPr>
                        <a:t>don't have enough time for their children because they work long hours.</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808139">
                <a:tc>
                  <a:txBody>
                    <a:bodyPr/>
                    <a:lstStyle/>
                    <a:p>
                      <a:r>
                        <a:rPr lang="en-US" sz="2500" b="0" i="0" dirty="0" smtClean="0">
                          <a:solidFill>
                            <a:schemeClr val="tx1"/>
                          </a:solidFill>
                          <a:effectLst/>
                          <a:latin typeface="+mn-lt"/>
                        </a:rPr>
                        <a:t>5.</a:t>
                      </a:r>
                      <a:r>
                        <a:rPr lang="en-US" sz="2500" b="0" i="0" baseline="0" dirty="0" smtClean="0">
                          <a:solidFill>
                            <a:schemeClr val="tx1"/>
                          </a:solidFill>
                          <a:effectLst/>
                          <a:latin typeface="+mn-lt"/>
                        </a:rPr>
                        <a:t> M</a:t>
                      </a:r>
                      <a:r>
                        <a:rPr lang="en-US" sz="2500" b="0" i="0" dirty="0" smtClean="0">
                          <a:solidFill>
                            <a:schemeClr val="tx1"/>
                          </a:solidFill>
                          <a:effectLst/>
                          <a:latin typeface="+mn-lt"/>
                        </a:rPr>
                        <a:t>any </a:t>
                      </a:r>
                      <a:r>
                        <a:rPr lang="en-US" sz="2500" b="0" i="0" dirty="0">
                          <a:solidFill>
                            <a:schemeClr val="tx1"/>
                          </a:solidFill>
                          <a:effectLst/>
                          <a:latin typeface="+mn-lt"/>
                        </a:rPr>
                        <a:t>parents believe that comparing their children to others is good for them.</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7" y="2436898"/>
            <a:ext cx="728463" cy="834697"/>
          </a:xfrm>
          <a:prstGeom prst="rect">
            <a:avLst/>
          </a:prstGeom>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10928751" y="3271595"/>
            <a:ext cx="728463" cy="834697"/>
          </a:xfrm>
          <a:prstGeom prst="rect">
            <a:avLst/>
          </a:prstGeom>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10930279" y="4122917"/>
            <a:ext cx="728463" cy="834697"/>
          </a:xfrm>
          <a:prstGeom prst="rect">
            <a:avLst/>
          </a:prstGeom>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7" y="4957614"/>
            <a:ext cx="728463" cy="834697"/>
          </a:xfrm>
          <a:prstGeom prst="rect">
            <a:avLst/>
          </a:prstGeom>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6" y="5858811"/>
            <a:ext cx="728463" cy="834697"/>
          </a:xfrm>
          <a:prstGeom prst="rect">
            <a:avLst/>
          </a:prstGeom>
        </p:spPr>
      </p:pic>
    </p:spTree>
    <p:extLst>
      <p:ext uri="{BB962C8B-B14F-4D97-AF65-F5344CB8AC3E}">
        <p14:creationId xmlns:p14="http://schemas.microsoft.com/office/powerpoint/2010/main" val="1333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980834" y="987870"/>
            <a:ext cx="10549714" cy="954107"/>
          </a:xfrm>
          <a:prstGeom prst="rect">
            <a:avLst/>
          </a:prstGeom>
          <a:noFill/>
        </p:spPr>
        <p:txBody>
          <a:bodyPr wrap="square">
            <a:spAutoFit/>
          </a:bodyPr>
          <a:lstStyle/>
          <a:p>
            <a:r>
              <a:rPr lang="en-US" sz="2800" b="1" dirty="0">
                <a:cs typeface="Arial" panose="020B0604020202020204" pitchFamily="34" charset="0"/>
              </a:rPr>
              <a:t>Write an opinion essay on </a:t>
            </a:r>
            <a:r>
              <a:rPr lang="en-US" sz="2800" b="1">
                <a:cs typeface="Arial" panose="020B0604020202020204" pitchFamily="34" charset="0"/>
              </a:rPr>
              <a:t>the </a:t>
            </a:r>
            <a:r>
              <a:rPr lang="en-US" sz="2800" b="1" smtClean="0">
                <a:cs typeface="Arial" panose="020B0604020202020204" pitchFamily="34" charset="0"/>
              </a:rPr>
              <a:t>given </a:t>
            </a:r>
            <a:r>
              <a:rPr lang="en-US" sz="2800" b="1" dirty="0">
                <a:cs typeface="Arial" panose="020B0604020202020204" pitchFamily="34" charset="0"/>
              </a:rPr>
              <a:t>topic. You may use the ideas in the reading to help you</a:t>
            </a:r>
            <a:r>
              <a:rPr lang="en-US" sz="2800" dirty="0">
                <a:cs typeface="Arial" panose="020B0604020202020204" pitchFamily="34" charset="0"/>
              </a:rPr>
              <a:t>.</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TextBox 1"/>
          <p:cNvSpPr txBox="1"/>
          <p:nvPr/>
        </p:nvSpPr>
        <p:spPr>
          <a:xfrm>
            <a:off x="1375873" y="2760291"/>
            <a:ext cx="9032905" cy="1384995"/>
          </a:xfrm>
          <a:prstGeom prst="rect">
            <a:avLst/>
          </a:prstGeom>
          <a:noFill/>
        </p:spPr>
        <p:txBody>
          <a:bodyPr wrap="square" rtlCol="0">
            <a:spAutoFit/>
          </a:bodyPr>
          <a:lstStyle/>
          <a:p>
            <a:r>
              <a:rPr lang="en-US" sz="2800" smtClean="0">
                <a:solidFill>
                  <a:srgbClr val="2A4B86"/>
                </a:solidFill>
              </a:rPr>
              <a:t>Some parents often compare their own childhood to their children’s experiences today with the intention of teaching them good behavior. Do you think this is a good idea?</a:t>
            </a:r>
            <a:endParaRPr lang="en-GB" sz="2800">
              <a:solidFill>
                <a:srgbClr val="2A4B86"/>
              </a:solidFill>
            </a:endParaRPr>
          </a:p>
        </p:txBody>
      </p:sp>
    </p:spTree>
    <p:extLst>
      <p:ext uri="{BB962C8B-B14F-4D97-AF65-F5344CB8AC3E}">
        <p14:creationId xmlns:p14="http://schemas.microsoft.com/office/powerpoint/2010/main" val="71984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980834" y="987870"/>
            <a:ext cx="10549714" cy="954107"/>
          </a:xfrm>
          <a:prstGeom prst="rect">
            <a:avLst/>
          </a:prstGeom>
          <a:noFill/>
        </p:spPr>
        <p:txBody>
          <a:bodyPr wrap="square">
            <a:spAutoFit/>
          </a:bodyPr>
          <a:lstStyle/>
          <a:p>
            <a:r>
              <a:rPr lang="en-US" sz="2800" b="1" dirty="0">
                <a:cs typeface="Arial" panose="020B0604020202020204" pitchFamily="34" charset="0"/>
              </a:rPr>
              <a:t>Write an opinion essay on </a:t>
            </a:r>
            <a:r>
              <a:rPr lang="en-US" sz="2800" b="1">
                <a:cs typeface="Arial" panose="020B0604020202020204" pitchFamily="34" charset="0"/>
              </a:rPr>
              <a:t>the </a:t>
            </a:r>
            <a:r>
              <a:rPr lang="en-US" sz="2800" b="1" smtClean="0">
                <a:cs typeface="Arial" panose="020B0604020202020204" pitchFamily="34" charset="0"/>
              </a:rPr>
              <a:t>given </a:t>
            </a:r>
            <a:r>
              <a:rPr lang="en-US" sz="2800" b="1" dirty="0">
                <a:cs typeface="Arial" panose="020B0604020202020204" pitchFamily="34" charset="0"/>
              </a:rPr>
              <a:t>topic. You may use the ideas in </a:t>
            </a:r>
            <a:r>
              <a:rPr lang="en-US" sz="2800" b="1" dirty="0">
                <a:cs typeface="Arial" panose="020B0604020202020204" pitchFamily="34" charset="0"/>
              </a:rPr>
              <a:t>the reading to help you.</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494438" y="1941977"/>
            <a:ext cx="11509140" cy="4832092"/>
          </a:xfrm>
          <a:prstGeom prst="rect">
            <a:avLst/>
          </a:prstGeom>
          <a:noFill/>
        </p:spPr>
        <p:txBody>
          <a:bodyPr wrap="square" rtlCol="0">
            <a:spAutoFit/>
          </a:bodyPr>
          <a:lstStyle/>
          <a:p>
            <a:r>
              <a:rPr lang="en-SG" sz="2200" b="1" i="1" dirty="0">
                <a:cs typeface="Arial" panose="020B0604020202020204" pitchFamily="34" charset="0"/>
              </a:rPr>
              <a:t>Sample answer:</a:t>
            </a:r>
            <a:endParaRPr lang="en-US" sz="2200" dirty="0">
              <a:cs typeface="Arial" panose="020B0604020202020204" pitchFamily="34" charset="0"/>
            </a:endParaRPr>
          </a:p>
          <a:p>
            <a:r>
              <a:rPr lang="en-SG" sz="2200" i="1" dirty="0">
                <a:cs typeface="Arial" panose="020B0604020202020204" pitchFamily="34" charset="0"/>
              </a:rPr>
              <a:t>     Many parents compare their own childhood with their children’s experiences because they want to teach them good behaviour. In my opinion, parents should not make such a comparison for two reasons.</a:t>
            </a:r>
            <a:endParaRPr lang="en-US" sz="2200" dirty="0">
              <a:cs typeface="Arial" panose="020B0604020202020204" pitchFamily="34" charset="0"/>
            </a:endParaRPr>
          </a:p>
          <a:p>
            <a:r>
              <a:rPr lang="en-SG" sz="2200" i="1" dirty="0">
                <a:cs typeface="Arial" panose="020B0604020202020204" pitchFamily="34" charset="0"/>
              </a:rPr>
              <a:t>     Firstly, parents and </a:t>
            </a:r>
            <a:r>
              <a:rPr lang="en-SG" sz="2200" dirty="0">
                <a:cs typeface="Arial" panose="020B0604020202020204" pitchFamily="34" charset="0"/>
              </a:rPr>
              <a:t>their</a:t>
            </a:r>
            <a:r>
              <a:rPr lang="en-SG" sz="2200" i="1" dirty="0">
                <a:cs typeface="Arial" panose="020B0604020202020204" pitchFamily="34" charset="0"/>
              </a:rPr>
              <a:t> children belong to different generations. Parents experienced different social changes and grew up in different economic conditions. These changes and conditions have formed their points of views and behaviour. However, many social norms have changed over the last decades. Therefore, it may be difficult to apply them to their children’s life nowadays.</a:t>
            </a:r>
            <a:endParaRPr lang="en-US" sz="2200" dirty="0">
              <a:cs typeface="Arial" panose="020B0604020202020204" pitchFamily="34" charset="0"/>
            </a:endParaRPr>
          </a:p>
          <a:p>
            <a:r>
              <a:rPr lang="en-SG" sz="2200" i="1" dirty="0">
                <a:cs typeface="Arial" panose="020B0604020202020204" pitchFamily="34" charset="0"/>
              </a:rPr>
              <a:t>     In addition, when children are compared to their parents, they may lose their confidence because they may think that they are not good enough. As a result, many of them will believe that their parents don’t believe in their abilities and become afraid of living independently.</a:t>
            </a:r>
            <a:endParaRPr lang="en-US" sz="2200" dirty="0">
              <a:cs typeface="Arial" panose="020B0604020202020204" pitchFamily="34" charset="0"/>
            </a:endParaRPr>
          </a:p>
          <a:p>
            <a:r>
              <a:rPr lang="en-SG" sz="2200" i="1" dirty="0">
                <a:cs typeface="Arial" panose="020B0604020202020204" pitchFamily="34" charset="0"/>
              </a:rPr>
              <a:t>     In conclusion, parents shouldn’t compare their life experiences with their children’s experiences because of generational differences and the negative emotional feelings that this comparison may cause to their children.</a:t>
            </a:r>
            <a:endParaRPr lang="en-US" sz="2200" dirty="0">
              <a:cs typeface="Arial" panose="020B0604020202020204" pitchFamily="34" charset="0"/>
            </a:endParaRPr>
          </a:p>
        </p:txBody>
      </p:sp>
    </p:spTree>
    <p:extLst>
      <p:ext uri="{BB962C8B-B14F-4D97-AF65-F5344CB8AC3E}">
        <p14:creationId xmlns:p14="http://schemas.microsoft.com/office/powerpoint/2010/main" val="26280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2890</TotalTime>
  <Words>531</Words>
  <Application>Microsoft Office PowerPoint</Application>
  <PresentationFormat>Widescreen</PresentationFormat>
  <Paragraphs>71</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Adobe Gothic Std B</vt:lpstr>
      <vt:lpstr>Montserrat Medium</vt:lpstr>
      <vt:lpstr>Arial</vt:lpstr>
      <vt:lpstr>Berlin Sans FB Demi</vt:lpstr>
      <vt:lpstr>Bookman Old Style</vt:lpstr>
      <vt:lpstr>Calibri</vt:lpstr>
      <vt:lpstr>Calibri Light</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177</cp:revision>
  <dcterms:created xsi:type="dcterms:W3CDTF">2020-12-09T02:04:09Z</dcterms:created>
  <dcterms:modified xsi:type="dcterms:W3CDTF">2023-05-31T10:10:32Z</dcterms:modified>
</cp:coreProperties>
</file>