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0" r:id="rId2"/>
    <p:sldId id="450" r:id="rId3"/>
    <p:sldId id="434" r:id="rId4"/>
    <p:sldId id="454" r:id="rId5"/>
    <p:sldId id="451" r:id="rId6"/>
    <p:sldId id="447" r:id="rId7"/>
    <p:sldId id="448" r:id="rId8"/>
    <p:sldId id="449" r:id="rId9"/>
    <p:sldId id="45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A3A"/>
    <a:srgbClr val="0000CC"/>
    <a:srgbClr val="1CB2BE"/>
    <a:srgbClr val="FEDEEC"/>
    <a:srgbClr val="FDCFE3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39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72503" y="3897313"/>
            <a:ext cx="14531633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HĐCD: TIẾT KIỆM ĐIỆN, NƯỚC TRONG GIA ĐÌNH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425" y="103853"/>
            <a:ext cx="9419788" cy="1569405"/>
            <a:chOff x="3428425" y="103853"/>
            <a:chExt cx="9419788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28425" y="1097280"/>
              <a:ext cx="9419788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28: TIẾT KIỆM ĐIỆN, NƯỚC TRONG GIA ĐÌNH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F438F-DCE7-775D-AD82-58125AF21B0B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9" name="Group 8"/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kiệm điện, nước trong gia đình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00237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F44F5E-E99A-5734-E866-44EB8CA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FA62C-BBC9-5F35-580D-BB3348FA2B4B}"/>
              </a:ext>
            </a:extLst>
          </p:cNvPr>
          <p:cNvGrpSpPr/>
          <p:nvPr/>
        </p:nvGrpSpPr>
        <p:grpSpPr>
          <a:xfrm>
            <a:off x="1506117" y="2474226"/>
            <a:ext cx="11056601" cy="791838"/>
            <a:chOff x="1506117" y="2474226"/>
            <a:chExt cx="11056601" cy="7918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7DA7C-6BDC-5B5F-F012-60D23CF70D5B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381A45-DB4E-21D9-9C84-85BD8C684475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49F16-C347-9E49-B48D-3D7C64460B68}"/>
                </a:ext>
              </a:extLst>
            </p:cNvPr>
            <p:cNvSpPr/>
            <p:nvPr/>
          </p:nvSpPr>
          <p:spPr>
            <a:xfrm>
              <a:off x="2202038" y="2484726"/>
              <a:ext cx="1036068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Chia sẻ việc tiết kiệm điện, nước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7A07F57-05C3-7662-F0FE-04BC643E0FC5}"/>
              </a:ext>
            </a:extLst>
          </p:cNvPr>
          <p:cNvSpPr/>
          <p:nvPr/>
        </p:nvSpPr>
        <p:spPr>
          <a:xfrm>
            <a:off x="4977254" y="4700422"/>
            <a:ext cx="5652836" cy="2594443"/>
          </a:xfrm>
          <a:prstGeom prst="cloudCallout">
            <a:avLst>
              <a:gd name="adj1" fmla="val -55694"/>
              <a:gd name="adj2" fmla="val 55450"/>
            </a:avLst>
          </a:prstGeom>
          <a:solidFill>
            <a:srgbClr val="1CB2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theo nhóm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8406E-94E6-D904-9B71-5CFDD67E32CE}"/>
              </a:ext>
            </a:extLst>
          </p:cNvPr>
          <p:cNvSpPr/>
          <p:nvPr/>
        </p:nvSpPr>
        <p:spPr>
          <a:xfrm>
            <a:off x="1408291" y="3204509"/>
            <a:ext cx="116068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về những việc em đã làm để tiết kiệm điện, nước.</a:t>
            </a:r>
          </a:p>
          <a:p>
            <a:r>
              <a:rPr lang="nl-NL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lợi ích của việc tiết kiệm điện, nước trong gia đình</a:t>
            </a: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565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425" y="103853"/>
            <a:ext cx="9419788" cy="1569405"/>
            <a:chOff x="3428425" y="103853"/>
            <a:chExt cx="9419788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28425" y="1097280"/>
              <a:ext cx="9419788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28: TIẾT KIỆM ĐIỆN, NƯỚC TRONG GIA ĐÌNH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F438F-DCE7-775D-AD82-58125AF21B0B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9" name="Group 8"/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kiệm điện, nước trong gia đình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00237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F44F5E-E99A-5734-E866-44EB8CA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FA62C-BBC9-5F35-580D-BB3348FA2B4B}"/>
              </a:ext>
            </a:extLst>
          </p:cNvPr>
          <p:cNvGrpSpPr/>
          <p:nvPr/>
        </p:nvGrpSpPr>
        <p:grpSpPr>
          <a:xfrm>
            <a:off x="1506117" y="2474226"/>
            <a:ext cx="11056601" cy="791838"/>
            <a:chOff x="1506117" y="2474226"/>
            <a:chExt cx="11056601" cy="7918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7DA7C-6BDC-5B5F-F012-60D23CF70D5B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381A45-DB4E-21D9-9C84-85BD8C684475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49F16-C347-9E49-B48D-3D7C64460B68}"/>
                </a:ext>
              </a:extLst>
            </p:cNvPr>
            <p:cNvSpPr/>
            <p:nvPr/>
          </p:nvSpPr>
          <p:spPr>
            <a:xfrm>
              <a:off x="2202038" y="2484726"/>
              <a:ext cx="1036068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Chia sẻ việc tiết kiệm điện, nước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AAFD2-1D6F-0785-ACD9-952F2D57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344" y="3557089"/>
            <a:ext cx="4200859" cy="4362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169D3A-5037-7197-8107-606A6528D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437" y="3589575"/>
            <a:ext cx="4157423" cy="43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425" y="103853"/>
            <a:ext cx="9419788" cy="1569405"/>
            <a:chOff x="3428425" y="103853"/>
            <a:chExt cx="9419788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28425" y="1097280"/>
              <a:ext cx="9419788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28: TIẾT KIỆM ĐIỆN, NƯỚC TRONG GIA ĐÌNH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F438F-DCE7-775D-AD82-58125AF21B0B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9" name="Group 8"/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kiệm điện, nước trong gia đình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00237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F44F5E-E99A-5734-E866-44EB8CA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FA62C-BBC9-5F35-580D-BB3348FA2B4B}"/>
              </a:ext>
            </a:extLst>
          </p:cNvPr>
          <p:cNvGrpSpPr/>
          <p:nvPr/>
        </p:nvGrpSpPr>
        <p:grpSpPr>
          <a:xfrm>
            <a:off x="1506117" y="2474226"/>
            <a:ext cx="11056601" cy="791838"/>
            <a:chOff x="1506117" y="2474226"/>
            <a:chExt cx="11056601" cy="7918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7DA7C-6BDC-5B5F-F012-60D23CF70D5B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381A45-DB4E-21D9-9C84-85BD8C684475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49F16-C347-9E49-B48D-3D7C64460B68}"/>
                </a:ext>
              </a:extLst>
            </p:cNvPr>
            <p:cNvSpPr/>
            <p:nvPr/>
          </p:nvSpPr>
          <p:spPr>
            <a:xfrm>
              <a:off x="2202038" y="2484726"/>
              <a:ext cx="1036068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Chia sẻ việc tiết kiệm điện, nước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02" name="Picture 6" descr="BÀI THƠ&quot; TIẾT KIỆM NƯỚC&quot; | Mầm non 12">
            <a:extLst>
              <a:ext uri="{FF2B5EF4-FFF2-40B4-BE49-F238E27FC236}">
                <a16:creationId xmlns:a16="http://schemas.microsoft.com/office/drawing/2014/main" id="{8E579FF1-4444-EAEF-6D53-738CB8F1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19" y="3740134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ản phẩm, thiết bị sử dụng nước tiết kiệm được xác định theo tiêu chí nào?">
            <a:extLst>
              <a:ext uri="{FF2B5EF4-FFF2-40B4-BE49-F238E27FC236}">
                <a16:creationId xmlns:a16="http://schemas.microsoft.com/office/drawing/2014/main" id="{24180B06-AE02-B18F-0613-2594F36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26" y="3733800"/>
            <a:ext cx="5948399" cy="39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63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425" y="103853"/>
            <a:ext cx="9419788" cy="1569405"/>
            <a:chOff x="3428425" y="103853"/>
            <a:chExt cx="9419788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28425" y="1097280"/>
              <a:ext cx="9419788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28: TIẾT KIỆM ĐIỆN, NƯỚC TRONG GIA ĐÌNH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F438F-DCE7-775D-AD82-58125AF21B0B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9" name="Group 8"/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kiệm điện, nước trong gia đình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00237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F44F5E-E99A-5734-E866-44EB8CA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FA62C-BBC9-5F35-580D-BB3348FA2B4B}"/>
              </a:ext>
            </a:extLst>
          </p:cNvPr>
          <p:cNvGrpSpPr/>
          <p:nvPr/>
        </p:nvGrpSpPr>
        <p:grpSpPr>
          <a:xfrm>
            <a:off x="1506117" y="2474226"/>
            <a:ext cx="11056601" cy="791838"/>
            <a:chOff x="1506117" y="2474226"/>
            <a:chExt cx="11056601" cy="7918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7DA7C-6BDC-5B5F-F012-60D23CF70D5B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381A45-DB4E-21D9-9C84-85BD8C684475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49F16-C347-9E49-B48D-3D7C64460B68}"/>
                </a:ext>
              </a:extLst>
            </p:cNvPr>
            <p:cNvSpPr/>
            <p:nvPr/>
          </p:nvSpPr>
          <p:spPr>
            <a:xfrm>
              <a:off x="2202038" y="2484726"/>
              <a:ext cx="1036068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Chia sẻ việc tiết kiệm điện, nước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iết kiệm điện, đâu chỉ tiết kiệm tiền - Tuổi Trẻ Online">
            <a:extLst>
              <a:ext uri="{FF2B5EF4-FFF2-40B4-BE49-F238E27FC236}">
                <a16:creationId xmlns:a16="http://schemas.microsoft.com/office/drawing/2014/main" id="{0443B849-B17D-4931-FDA4-910D7CD8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0" y="3800966"/>
            <a:ext cx="4876800" cy="36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ùng điều hòa tiết kiệm điện không lo về giá với các mẹo nhỏ">
            <a:extLst>
              <a:ext uri="{FF2B5EF4-FFF2-40B4-BE49-F238E27FC236}">
                <a16:creationId xmlns:a16="http://schemas.microsoft.com/office/drawing/2014/main" id="{BAF2A07A-8506-03BE-53D4-BE36BFB5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38" y="3800966"/>
            <a:ext cx="4876800" cy="36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ệu quả chương trình tiết kiệm điện trong trường học | Báo Lạng Sơn">
            <a:extLst>
              <a:ext uri="{FF2B5EF4-FFF2-40B4-BE49-F238E27FC236}">
                <a16:creationId xmlns:a16="http://schemas.microsoft.com/office/drawing/2014/main" id="{1FCD6B1C-8C73-F056-226D-E6D534C0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045" y="3800966"/>
            <a:ext cx="4599976" cy="36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7F438F-DCE7-775D-AD82-58125AF21B0B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9" name="Group 8"/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kiện điện, nước trong gia đình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632350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F44F5E-E99A-5734-E866-44EB8CA8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FA62C-BBC9-5F35-580D-BB3348FA2B4B}"/>
              </a:ext>
            </a:extLst>
          </p:cNvPr>
          <p:cNvGrpSpPr/>
          <p:nvPr/>
        </p:nvGrpSpPr>
        <p:grpSpPr>
          <a:xfrm>
            <a:off x="1506117" y="2474226"/>
            <a:ext cx="9998854" cy="791838"/>
            <a:chOff x="1506117" y="2474226"/>
            <a:chExt cx="9998854" cy="7918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7DA7C-6BDC-5B5F-F012-60D23CF70D5B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9DCE812-BEFF-C218-E159-B8DF92A5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381A45-DB4E-21D9-9C84-85BD8C684475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49F16-C347-9E49-B48D-3D7C64460B68}"/>
                </a:ext>
              </a:extLst>
            </p:cNvPr>
            <p:cNvSpPr/>
            <p:nvPr/>
          </p:nvSpPr>
          <p:spPr>
            <a:xfrm>
              <a:off x="2132411" y="2523292"/>
              <a:ext cx="937256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3800" b="1" i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Thực hành sử dụng tiết kiệm điện, nước. 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1BE5C3D-03EB-5293-CCD7-2E62A41610D3}"/>
              </a:ext>
            </a:extLst>
          </p:cNvPr>
          <p:cNvSpPr/>
          <p:nvPr/>
        </p:nvSpPr>
        <p:spPr>
          <a:xfrm>
            <a:off x="1500042" y="3131147"/>
            <a:ext cx="137981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và thảo luận cách xử lí trong mỗi tình huống sau:</a:t>
            </a: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011688C-BD8E-BA45-9191-F2E6959E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25" y="1097280"/>
            <a:ext cx="941978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28: TIẾT KIỆM ĐIỆN, NƯỚC TRONG GIA ĐÌNH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9C6D95-0D7A-AF1B-EBAB-7FE38742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9" y="3922985"/>
            <a:ext cx="7156399" cy="422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588642-DC4A-CC47-BB51-CE3B7425D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870" y="3987922"/>
            <a:ext cx="7277658" cy="42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9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AA6CEAA-DA45-95A3-FBC9-592BBB1CEE98}"/>
              </a:ext>
            </a:extLst>
          </p:cNvPr>
          <p:cNvSpPr/>
          <p:nvPr/>
        </p:nvSpPr>
        <p:spPr>
          <a:xfrm>
            <a:off x="5915195" y="5140602"/>
            <a:ext cx="3791327" cy="1928971"/>
          </a:xfrm>
          <a:prstGeom prst="cloudCallout">
            <a:avLst>
              <a:gd name="adj1" fmla="val -55694"/>
              <a:gd name="adj2" fmla="val 55450"/>
            </a:avLst>
          </a:prstGeom>
          <a:solidFill>
            <a:srgbClr val="1CB2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86D6FA2-DEF5-A876-F8A7-B3A83B77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25" y="1097280"/>
            <a:ext cx="941978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28: TIẾT KIỆM ĐIỆN, NƯỚC TRONG GIA ĐÌNH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5A0A37-2573-AE08-2A0C-3B024CDE6A3D}"/>
              </a:ext>
            </a:extLst>
          </p:cNvPr>
          <p:cNvGrpSpPr/>
          <p:nvPr/>
        </p:nvGrpSpPr>
        <p:grpSpPr>
          <a:xfrm>
            <a:off x="433011" y="1353777"/>
            <a:ext cx="11071960" cy="1010505"/>
            <a:chOff x="433011" y="1353777"/>
            <a:chExt cx="11071960" cy="10105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2DBD54-028B-EDD0-DB5F-8B9A6A128455}"/>
                </a:ext>
              </a:extLst>
            </p:cNvPr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CFDCB2-A436-2FAD-F479-BB70273A0DF0}"/>
                  </a:ext>
                </a:extLst>
              </p:cNvPr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kiện điện, nước trong gia đình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F25519D-71B3-67EA-E252-AC2B9089753B}"/>
                  </a:ext>
                </a:extLst>
              </p:cNvPr>
              <p:cNvCxnSpPr/>
              <p:nvPr/>
            </p:nvCxnSpPr>
            <p:spPr>
              <a:xfrm>
                <a:off x="1632350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C4E453-C8D6-16F6-435B-0E0E14EC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D1D5FC-BB42-5C5C-65BD-9FA0048BC810}"/>
              </a:ext>
            </a:extLst>
          </p:cNvPr>
          <p:cNvGrpSpPr/>
          <p:nvPr/>
        </p:nvGrpSpPr>
        <p:grpSpPr>
          <a:xfrm>
            <a:off x="1506117" y="2474226"/>
            <a:ext cx="9998854" cy="791838"/>
            <a:chOff x="1506117" y="2474226"/>
            <a:chExt cx="9998854" cy="7918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8F5AA5-58D5-DF2F-640E-4B9054E872D5}"/>
                </a:ext>
              </a:extLst>
            </p:cNvPr>
            <p:cNvGrpSpPr/>
            <p:nvPr/>
          </p:nvGrpSpPr>
          <p:grpSpPr>
            <a:xfrm>
              <a:off x="1506117" y="2474226"/>
              <a:ext cx="2316858" cy="791838"/>
              <a:chOff x="1522773" y="2276951"/>
              <a:chExt cx="2316858" cy="79183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1D3A188-3C57-EF24-F583-7545A0B03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773" y="2276951"/>
                <a:ext cx="2316858" cy="791838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4E10A7-3381-350F-B189-CBFB3EF241D6}"/>
                  </a:ext>
                </a:extLst>
              </p:cNvPr>
              <p:cNvSpPr/>
              <p:nvPr/>
            </p:nvSpPr>
            <p:spPr>
              <a:xfrm>
                <a:off x="1712206" y="2383411"/>
                <a:ext cx="406313" cy="550461"/>
              </a:xfrm>
              <a:prstGeom prst="rect">
                <a:avLst/>
              </a:prstGeom>
              <a:solidFill>
                <a:srgbClr val="1CB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645132-7123-FEE3-6C07-CF185A0A3A5D}"/>
                </a:ext>
              </a:extLst>
            </p:cNvPr>
            <p:cNvSpPr/>
            <p:nvPr/>
          </p:nvSpPr>
          <p:spPr>
            <a:xfrm>
              <a:off x="2132411" y="2523292"/>
              <a:ext cx="937256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3800" b="1" i="1">
                  <a:solidFill>
                    <a:srgbClr val="1CB2BE"/>
                  </a:solidFill>
                  <a:latin typeface="Times New Roman" pitchFamily="18" charset="0"/>
                  <a:cs typeface="Times New Roman" pitchFamily="18" charset="0"/>
                </a:rPr>
                <a:t>Thực hành sử dụng tiết kiệm điện, nước. </a:t>
              </a:r>
              <a:endParaRPr lang="en-US" sz="3800" b="1" i="1">
                <a:solidFill>
                  <a:srgbClr val="1CB2B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AE8B941-490C-51B3-FAC9-AC610A284497}"/>
              </a:ext>
            </a:extLst>
          </p:cNvPr>
          <p:cNvSpPr/>
          <p:nvPr/>
        </p:nvSpPr>
        <p:spPr>
          <a:xfrm>
            <a:off x="1510086" y="3165842"/>
            <a:ext cx="137981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cách xử  lí tình huống của nhóm 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điều em học được qua xử lí tình huống</a:t>
            </a:r>
            <a:endParaRPr lang="en-US" sz="3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32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0668F3-3FE0-77BD-4418-4D43EF20E26B}"/>
              </a:ext>
            </a:extLst>
          </p:cNvPr>
          <p:cNvGrpSpPr/>
          <p:nvPr/>
        </p:nvGrpSpPr>
        <p:grpSpPr>
          <a:xfrm>
            <a:off x="1668761" y="2809971"/>
            <a:ext cx="14936866" cy="1237298"/>
            <a:chOff x="1488643" y="2498051"/>
            <a:chExt cx="14936866" cy="12372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4EF0F1-6FE3-6B33-1047-4868ACA4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643" y="2498051"/>
              <a:ext cx="1093792" cy="67710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AB4367-9788-2C05-8817-C1607FE6EC49}"/>
                </a:ext>
              </a:extLst>
            </p:cNvPr>
            <p:cNvSpPr/>
            <p:nvPr/>
          </p:nvSpPr>
          <p:spPr>
            <a:xfrm>
              <a:off x="1871309" y="3058241"/>
              <a:ext cx="145542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3800" b="1" i="1">
                  <a:solidFill>
                    <a:srgbClr val="008A3A"/>
                  </a:solidFill>
                  <a:latin typeface="Times New Roman" pitchFamily="18" charset="0"/>
                  <a:cs typeface="Times New Roman" pitchFamily="18" charset="0"/>
                </a:rPr>
                <a:t>Thực hiện sử dụng tiết kiệm điện, nước ở gia đình</a:t>
              </a:r>
              <a:endParaRPr lang="en-US" sz="3800" b="1" i="1">
                <a:solidFill>
                  <a:srgbClr val="008A3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633EE1E8-96DC-E66C-91DD-1307B4FB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25" y="1097280"/>
            <a:ext cx="941978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28: TIẾT KIỆM ĐIỆN, NƯỚC TRONG GIA ĐÌNH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60EC6D-7094-EB03-58A1-3BC9D8C119A7}"/>
              </a:ext>
            </a:extLst>
          </p:cNvPr>
          <p:cNvGrpSpPr/>
          <p:nvPr/>
        </p:nvGrpSpPr>
        <p:grpSpPr>
          <a:xfrm>
            <a:off x="1356519" y="1673258"/>
            <a:ext cx="11071960" cy="1010505"/>
            <a:chOff x="433011" y="1353777"/>
            <a:chExt cx="11071960" cy="10105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D8823C-E5CB-CD96-8C31-D399DAE565FD}"/>
                </a:ext>
              </a:extLst>
            </p:cNvPr>
            <p:cNvGrpSpPr/>
            <p:nvPr/>
          </p:nvGrpSpPr>
          <p:grpSpPr>
            <a:xfrm>
              <a:off x="1522773" y="1645860"/>
              <a:ext cx="9982198" cy="677108"/>
              <a:chOff x="1508918" y="1888664"/>
              <a:chExt cx="8893232" cy="67710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6906F7-CBA1-4883-275C-BAFE895959D4}"/>
                  </a:ext>
                </a:extLst>
              </p:cNvPr>
              <p:cNvSpPr/>
              <p:nvPr/>
            </p:nvSpPr>
            <p:spPr>
              <a:xfrm>
                <a:off x="1508918" y="1888664"/>
                <a:ext cx="889323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Tiết kiện điện, nước trong gia đình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FDCBF5-AC1C-46B1-2A47-ABE9A17F852E}"/>
                  </a:ext>
                </a:extLst>
              </p:cNvPr>
              <p:cNvCxnSpPr/>
              <p:nvPr/>
            </p:nvCxnSpPr>
            <p:spPr>
              <a:xfrm>
                <a:off x="1632350" y="2519755"/>
                <a:ext cx="6203292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20A600-D29E-D85C-F144-68E3D8BBB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011" y="1353777"/>
              <a:ext cx="1089762" cy="1010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89452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8425" y="103853"/>
            <a:ext cx="9419788" cy="1569405"/>
            <a:chOff x="3428425" y="103853"/>
            <a:chExt cx="9419788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28425" y="1097280"/>
              <a:ext cx="9419788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28: TIẾT KIỆM ĐIỆN, NƯỚC TRONG GIA ĐÌNH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4" descr="TIẾT KIỆM ĐIỆN TRONG TRƯỜNG HỌC DỄ DÀNG HIỆU QUẢ">
            <a:extLst>
              <a:ext uri="{FF2B5EF4-FFF2-40B4-BE49-F238E27FC236}">
                <a16:creationId xmlns:a16="http://schemas.microsoft.com/office/drawing/2014/main" id="{2E1327F5-97ED-75DF-EDBC-9F258BFB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73" y="1828800"/>
            <a:ext cx="1057729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6666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10975</TotalTime>
  <Words>422</Words>
  <Application>Microsoft Office PowerPoint</Application>
  <PresentationFormat>Custom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2B Dương Hồng Phong</cp:lastModifiedBy>
  <cp:revision>1193</cp:revision>
  <dcterms:created xsi:type="dcterms:W3CDTF">2008-09-09T22:52:10Z</dcterms:created>
  <dcterms:modified xsi:type="dcterms:W3CDTF">2022-08-26T15:18:39Z</dcterms:modified>
</cp:coreProperties>
</file>